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B20E9623-EE38-44AF-8BF0-753F6B2A2F6B}"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298170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20E9623-EE38-44AF-8BF0-753F6B2A2F6B}"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373849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20E9623-EE38-44AF-8BF0-753F6B2A2F6B}"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368382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20E9623-EE38-44AF-8BF0-753F6B2A2F6B}"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16452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20E9623-EE38-44AF-8BF0-753F6B2A2F6B}"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1017204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B20E9623-EE38-44AF-8BF0-753F6B2A2F6B}" type="datetimeFigureOut">
              <a:rPr lang="tr-TR" smtClean="0"/>
              <a:t>2.2.2018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73778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20E9623-EE38-44AF-8BF0-753F6B2A2F6B}" type="datetimeFigureOut">
              <a:rPr lang="tr-TR" smtClean="0"/>
              <a:t>2.2.2018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365621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20E9623-EE38-44AF-8BF0-753F6B2A2F6B}" type="datetimeFigureOut">
              <a:rPr lang="tr-TR" smtClean="0"/>
              <a:t>2.2.2018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3623994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20E9623-EE38-44AF-8BF0-753F6B2A2F6B}" type="datetimeFigureOut">
              <a:rPr lang="tr-TR" smtClean="0"/>
              <a:t>2.2.2018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402058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20E9623-EE38-44AF-8BF0-753F6B2A2F6B}" type="datetimeFigureOut">
              <a:rPr lang="tr-TR" smtClean="0"/>
              <a:t>2.2.2018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27827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20E9623-EE38-44AF-8BF0-753F6B2A2F6B}" type="datetimeFigureOut">
              <a:rPr lang="tr-TR" smtClean="0"/>
              <a:t>2.2.2018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E9F5A6A-49D8-4A82-9419-2E2BAEA4DD29}" type="slidenum">
              <a:rPr lang="tr-TR" smtClean="0"/>
              <a:t>‹#›</a:t>
            </a:fld>
            <a:endParaRPr lang="tr-TR"/>
          </a:p>
        </p:txBody>
      </p:sp>
    </p:spTree>
    <p:extLst>
      <p:ext uri="{BB962C8B-B14F-4D97-AF65-F5344CB8AC3E}">
        <p14:creationId xmlns:p14="http://schemas.microsoft.com/office/powerpoint/2010/main" val="353052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E9623-EE38-44AF-8BF0-753F6B2A2F6B}" type="datetimeFigureOut">
              <a:rPr lang="tr-TR" smtClean="0"/>
              <a:t>2.2.2018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F5A6A-49D8-4A82-9419-2E2BAEA4DD29}" type="slidenum">
              <a:rPr lang="tr-TR" smtClean="0"/>
              <a:t>‹#›</a:t>
            </a:fld>
            <a:endParaRPr lang="tr-TR"/>
          </a:p>
        </p:txBody>
      </p:sp>
    </p:spTree>
    <p:extLst>
      <p:ext uri="{BB962C8B-B14F-4D97-AF65-F5344CB8AC3E}">
        <p14:creationId xmlns:p14="http://schemas.microsoft.com/office/powerpoint/2010/main" val="3056958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etmd.com/dog/conditions/infectious-parasitic/c_dg_canine_parvovirus_infection" TargetMode="External"/><Relationship Id="rId2" Type="http://schemas.openxmlformats.org/officeDocument/2006/relationships/hyperlink" Target="http://www.vet.cornell.edu/baker/about/articles/CanineParvovirus.cfm" TargetMode="External"/><Relationship Id="rId1" Type="http://schemas.openxmlformats.org/officeDocument/2006/relationships/slideLayout" Target="../slideLayouts/slideLayout2.xml"/><Relationship Id="rId4" Type="http://schemas.openxmlformats.org/officeDocument/2006/relationships/hyperlink" Target="http://www.msdvetmanual.com/digestive-system/diseases-of-the-stomach-and-intestines-in-small-animals/canine-parvoviru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pets.webmd.com/cats/feline-herpes-symptoms-treatment#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msdvetmanual.com/generalized-conditions/canine-herpesviral-infection/overview-of-canine-herpesviral-infection" TargetMode="External"/><Relationship Id="rId2" Type="http://schemas.openxmlformats.org/officeDocument/2006/relationships/hyperlink" Target="https://veteriankey.com/canine-herpesvirus-infection-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5701" y="1849541"/>
            <a:ext cx="10515600" cy="1325563"/>
          </a:xfrm>
        </p:spPr>
        <p:txBody>
          <a:bodyPr/>
          <a:lstStyle/>
          <a:p>
            <a:pPr algn="ctr"/>
            <a:r>
              <a:rPr lang="tr-TR" dirty="0" smtClean="0">
                <a:solidFill>
                  <a:srgbClr val="0070C0"/>
                </a:solidFill>
              </a:rPr>
              <a:t>Canine </a:t>
            </a:r>
            <a:r>
              <a:rPr lang="tr-TR" dirty="0" err="1" smtClean="0">
                <a:solidFill>
                  <a:srgbClr val="0070C0"/>
                </a:solidFill>
              </a:rPr>
              <a:t>Parvovirus</a:t>
            </a:r>
            <a:r>
              <a:rPr lang="tr-TR" dirty="0" smtClean="0">
                <a:solidFill>
                  <a:srgbClr val="0070C0"/>
                </a:solidFill>
              </a:rPr>
              <a:t> </a:t>
            </a:r>
            <a:r>
              <a:rPr lang="tr-TR" dirty="0" err="1" smtClean="0">
                <a:solidFill>
                  <a:srgbClr val="0070C0"/>
                </a:solidFill>
              </a:rPr>
              <a:t>Infection</a:t>
            </a:r>
            <a:endParaRPr lang="tr-TR" dirty="0">
              <a:solidFill>
                <a:srgbClr val="0070C0"/>
              </a:solidFill>
            </a:endParaRPr>
          </a:p>
        </p:txBody>
      </p:sp>
    </p:spTree>
    <p:extLst>
      <p:ext uri="{BB962C8B-B14F-4D97-AF65-F5344CB8AC3E}">
        <p14:creationId xmlns:p14="http://schemas.microsoft.com/office/powerpoint/2010/main" val="400810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vetbook.org/wiki/dog/images/thumb/e/e5/Parvo01.jpg/300px-Parvo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76" y="201880"/>
            <a:ext cx="3384468" cy="225631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03076" y="2458192"/>
            <a:ext cx="3384468" cy="1092607"/>
          </a:xfrm>
          <a:prstGeom prst="rect">
            <a:avLst/>
          </a:prstGeom>
        </p:spPr>
        <p:txBody>
          <a:bodyPr wrap="square">
            <a:spAutoFit/>
          </a:bodyPr>
          <a:lstStyle/>
          <a:p>
            <a:r>
              <a:rPr lang="en-US" dirty="0"/>
              <a:t>Classic bloody watery </a:t>
            </a:r>
            <a:r>
              <a:rPr lang="en-US" dirty="0" err="1"/>
              <a:t>diarrhoea</a:t>
            </a:r>
            <a:r>
              <a:rPr lang="en-US" dirty="0"/>
              <a:t> associated with canine parvovirus infectionhttp</a:t>
            </a:r>
            <a:r>
              <a:rPr lang="en-US" sz="1000" dirty="0"/>
              <a:t>://www.vetbook.org/wiki/dog/index.php?title=Canine_parvovirus</a:t>
            </a:r>
            <a:endParaRPr lang="tr-TR" sz="1000" dirty="0"/>
          </a:p>
        </p:txBody>
      </p:sp>
      <p:pic>
        <p:nvPicPr>
          <p:cNvPr id="7172" name="Picture 4" descr="Parvo dead 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539" y="201880"/>
            <a:ext cx="2821193" cy="249381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4539538" y="2648904"/>
            <a:ext cx="2821193" cy="553998"/>
          </a:xfrm>
          <a:prstGeom prst="rect">
            <a:avLst/>
          </a:prstGeom>
        </p:spPr>
        <p:txBody>
          <a:bodyPr wrap="square">
            <a:spAutoFit/>
          </a:bodyPr>
          <a:lstStyle/>
          <a:p>
            <a:r>
              <a:rPr lang="tr-TR" sz="1000" dirty="0"/>
              <a:t>http://www.msd-animal-health.ie/diseases/dogs/infectious_diseases/canine_parvovirosis/introduction.aspx</a:t>
            </a:r>
          </a:p>
        </p:txBody>
      </p:sp>
      <p:pic>
        <p:nvPicPr>
          <p:cNvPr id="7174" name="Picture 6" descr="https://castle-vets.co.uk/castlevets/wp-content/uploads/2016/09/Dog-Parvo-e14749758721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727" y="201881"/>
            <a:ext cx="3830109" cy="2527872"/>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8607069" y="2679682"/>
            <a:ext cx="2941831" cy="246221"/>
          </a:xfrm>
          <a:prstGeom prst="rect">
            <a:avLst/>
          </a:prstGeom>
        </p:spPr>
        <p:txBody>
          <a:bodyPr wrap="none">
            <a:spAutoFit/>
          </a:bodyPr>
          <a:lstStyle/>
          <a:p>
            <a:r>
              <a:rPr lang="tr-TR" sz="1000" dirty="0"/>
              <a:t>https://castle-vets.co.uk/canine-parvovirus-warning/</a:t>
            </a:r>
          </a:p>
        </p:txBody>
      </p:sp>
      <p:pic>
        <p:nvPicPr>
          <p:cNvPr id="7178" name="Picture 10" descr="http://www.connersvillevetclinic.com/sites/site-2829/images/bloody%20diarrhe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534" y="3550799"/>
            <a:ext cx="3254020" cy="2447024"/>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9013347" y="11086910"/>
            <a:ext cx="2137762" cy="400110"/>
          </a:xfrm>
          <a:prstGeom prst="rect">
            <a:avLst/>
          </a:prstGeom>
        </p:spPr>
        <p:txBody>
          <a:bodyPr wrap="square">
            <a:spAutoFit/>
          </a:bodyPr>
          <a:lstStyle/>
          <a:p>
            <a:r>
              <a:rPr lang="tr-TR" sz="1000" dirty="0"/>
              <a:t>http://www.connersvillevetclinic.com/parvovirus.pml</a:t>
            </a:r>
          </a:p>
        </p:txBody>
      </p:sp>
      <p:pic>
        <p:nvPicPr>
          <p:cNvPr id="7182" name="Picture 14" descr="canine parvovirus infection ile ilgili gö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6858" y="3550799"/>
            <a:ext cx="3441126" cy="244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6319" y="439387"/>
            <a:ext cx="10515600" cy="5737576"/>
          </a:xfrm>
        </p:spPr>
        <p:txBody>
          <a:bodyPr>
            <a:normAutofit fontScale="92500" lnSpcReduction="20000"/>
          </a:bodyPr>
          <a:lstStyle/>
          <a:p>
            <a:pPr marL="0" indent="0">
              <a:buNone/>
            </a:pPr>
            <a:r>
              <a:rPr lang="en-US" b="1" dirty="0">
                <a:solidFill>
                  <a:srgbClr val="FF33CC"/>
                </a:solidFill>
              </a:rPr>
              <a:t>Cardiac Form</a:t>
            </a:r>
            <a:endParaRPr lang="en-US" dirty="0">
              <a:solidFill>
                <a:srgbClr val="FF33CC"/>
              </a:solidFill>
            </a:endParaRPr>
          </a:p>
          <a:p>
            <a:r>
              <a:rPr lang="en-US" dirty="0"/>
              <a:t>Sudden death</a:t>
            </a:r>
          </a:p>
          <a:p>
            <a:r>
              <a:rPr lang="en-US" dirty="0"/>
              <a:t>Crying, difficulty breathing, gasping for breath</a:t>
            </a:r>
          </a:p>
          <a:p>
            <a:r>
              <a:rPr lang="en-US" dirty="0"/>
              <a:t>Extreme depression</a:t>
            </a:r>
          </a:p>
          <a:p>
            <a:r>
              <a:rPr lang="en-US" dirty="0"/>
              <a:t>Weakness</a:t>
            </a:r>
          </a:p>
          <a:p>
            <a:r>
              <a:rPr lang="en-US" dirty="0"/>
              <a:t>Unwillingness to nurse</a:t>
            </a:r>
          </a:p>
          <a:p>
            <a:r>
              <a:rPr lang="en-US" dirty="0"/>
              <a:t>Irregular heartbeat</a:t>
            </a:r>
          </a:p>
          <a:p>
            <a:pPr marL="0" indent="0">
              <a:buNone/>
            </a:pPr>
            <a:r>
              <a:rPr lang="en-US" b="1" dirty="0">
                <a:solidFill>
                  <a:srgbClr val="FF33CC"/>
                </a:solidFill>
              </a:rPr>
              <a:t>Intestinal Form</a:t>
            </a:r>
            <a:r>
              <a:rPr lang="en-US" dirty="0"/>
              <a:t> (any age dog affected, but more severe in puppies).</a:t>
            </a:r>
          </a:p>
          <a:p>
            <a:r>
              <a:rPr lang="en-US" dirty="0"/>
              <a:t>Depression</a:t>
            </a:r>
          </a:p>
          <a:p>
            <a:r>
              <a:rPr lang="en-US" dirty="0"/>
              <a:t>Loss of appetite</a:t>
            </a:r>
          </a:p>
          <a:p>
            <a:r>
              <a:rPr lang="en-US" dirty="0"/>
              <a:t>Fever (above 103 degrees F)</a:t>
            </a:r>
          </a:p>
          <a:p>
            <a:r>
              <a:rPr lang="en-US" dirty="0"/>
              <a:t>Vomiting</a:t>
            </a:r>
          </a:p>
          <a:p>
            <a:r>
              <a:rPr lang="en-US" dirty="0">
                <a:solidFill>
                  <a:srgbClr val="FF0000"/>
                </a:solidFill>
              </a:rPr>
              <a:t>Diarrhea with or without blood (more serious if blood present)</a:t>
            </a:r>
          </a:p>
          <a:p>
            <a:r>
              <a:rPr lang="en-US" dirty="0"/>
              <a:t>Low white blood count</a:t>
            </a:r>
          </a:p>
          <a:p>
            <a:endParaRPr lang="tr-TR" dirty="0"/>
          </a:p>
        </p:txBody>
      </p:sp>
      <p:pic>
        <p:nvPicPr>
          <p:cNvPr id="6146" name="Picture 2" descr="Parvovirus targets the epithelium of the small intest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228" y="439387"/>
            <a:ext cx="3653521" cy="248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98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0070C0"/>
                </a:solidFill>
              </a:rPr>
              <a:t>Post </a:t>
            </a:r>
            <a:r>
              <a:rPr lang="tr-TR" dirty="0" err="1" smtClean="0">
                <a:solidFill>
                  <a:srgbClr val="0070C0"/>
                </a:solidFill>
              </a:rPr>
              <a:t>Mortem</a:t>
            </a:r>
            <a:endParaRPr lang="tr-TR" dirty="0">
              <a:solidFill>
                <a:srgbClr val="0070C0"/>
              </a:solidFill>
            </a:endParaRPr>
          </a:p>
        </p:txBody>
      </p:sp>
      <p:sp>
        <p:nvSpPr>
          <p:cNvPr id="3" name="İçerik Yer Tutucusu 2"/>
          <p:cNvSpPr>
            <a:spLocks noGrp="1"/>
          </p:cNvSpPr>
          <p:nvPr>
            <p:ph idx="1"/>
          </p:nvPr>
        </p:nvSpPr>
        <p:spPr>
          <a:xfrm>
            <a:off x="612569" y="1690688"/>
            <a:ext cx="6963888" cy="4351338"/>
          </a:xfrm>
        </p:spPr>
        <p:txBody>
          <a:bodyPr/>
          <a:lstStyle/>
          <a:p>
            <a:r>
              <a:rPr lang="en-US" dirty="0"/>
              <a:t>Gross necropsy lesions can include a </a:t>
            </a:r>
            <a:endParaRPr lang="tr-TR" dirty="0" smtClean="0"/>
          </a:p>
          <a:p>
            <a:r>
              <a:rPr lang="en-US" dirty="0" smtClean="0">
                <a:solidFill>
                  <a:srgbClr val="00B050"/>
                </a:solidFill>
              </a:rPr>
              <a:t>thickened </a:t>
            </a:r>
            <a:r>
              <a:rPr lang="en-US" dirty="0">
                <a:solidFill>
                  <a:srgbClr val="00B050"/>
                </a:solidFill>
              </a:rPr>
              <a:t>and discolored intestinal wall; </a:t>
            </a:r>
            <a:endParaRPr lang="tr-TR" dirty="0" smtClean="0">
              <a:solidFill>
                <a:srgbClr val="00B050"/>
              </a:solidFill>
            </a:endParaRPr>
          </a:p>
          <a:p>
            <a:r>
              <a:rPr lang="en-US" dirty="0" smtClean="0">
                <a:solidFill>
                  <a:srgbClr val="00B050"/>
                </a:solidFill>
              </a:rPr>
              <a:t>watery</a:t>
            </a:r>
            <a:r>
              <a:rPr lang="en-US" dirty="0">
                <a:solidFill>
                  <a:srgbClr val="00B050"/>
                </a:solidFill>
              </a:rPr>
              <a:t>, mucoid, or hemorrhagic intestinal contents; </a:t>
            </a:r>
            <a:endParaRPr lang="tr-TR" dirty="0" smtClean="0">
              <a:solidFill>
                <a:srgbClr val="00B050"/>
              </a:solidFill>
            </a:endParaRPr>
          </a:p>
          <a:p>
            <a:r>
              <a:rPr lang="en-US" dirty="0" smtClean="0">
                <a:solidFill>
                  <a:srgbClr val="00B050"/>
                </a:solidFill>
              </a:rPr>
              <a:t>edema </a:t>
            </a:r>
            <a:r>
              <a:rPr lang="en-US" dirty="0">
                <a:solidFill>
                  <a:srgbClr val="00B050"/>
                </a:solidFill>
              </a:rPr>
              <a:t>and congestion of abdominal and thoracic lymph nodes</a:t>
            </a:r>
            <a:r>
              <a:rPr lang="en-US" dirty="0" smtClean="0">
                <a:solidFill>
                  <a:srgbClr val="00B050"/>
                </a:solidFill>
              </a:rPr>
              <a:t>;</a:t>
            </a:r>
            <a:endParaRPr lang="tr-TR" dirty="0" smtClean="0">
              <a:solidFill>
                <a:srgbClr val="00B050"/>
              </a:solidFill>
            </a:endParaRPr>
          </a:p>
          <a:p>
            <a:r>
              <a:rPr lang="en-US" dirty="0" smtClean="0">
                <a:solidFill>
                  <a:srgbClr val="00B050"/>
                </a:solidFill>
              </a:rPr>
              <a:t> </a:t>
            </a:r>
            <a:r>
              <a:rPr lang="en-US" dirty="0" err="1">
                <a:solidFill>
                  <a:srgbClr val="00B050"/>
                </a:solidFill>
              </a:rPr>
              <a:t>thymic</a:t>
            </a:r>
            <a:r>
              <a:rPr lang="en-US" dirty="0">
                <a:solidFill>
                  <a:srgbClr val="00B050"/>
                </a:solidFill>
              </a:rPr>
              <a:t> atrophy; </a:t>
            </a:r>
            <a:endParaRPr lang="tr-TR" dirty="0" smtClean="0">
              <a:solidFill>
                <a:srgbClr val="00B050"/>
              </a:solidFill>
            </a:endParaRPr>
          </a:p>
          <a:p>
            <a:pPr marL="0" indent="0">
              <a:buNone/>
            </a:pPr>
            <a:r>
              <a:rPr lang="en-US" dirty="0" smtClean="0">
                <a:solidFill>
                  <a:srgbClr val="FF33CC"/>
                </a:solidFill>
              </a:rPr>
              <a:t>in </a:t>
            </a:r>
            <a:r>
              <a:rPr lang="en-US" dirty="0">
                <a:solidFill>
                  <a:srgbClr val="FF33CC"/>
                </a:solidFill>
              </a:rPr>
              <a:t>the case of CPV myocarditis, pale streaks in the myocardium. </a:t>
            </a:r>
            <a:endParaRPr lang="tr-TR" dirty="0">
              <a:solidFill>
                <a:srgbClr val="FF33CC"/>
              </a:solidFill>
            </a:endParaRPr>
          </a:p>
        </p:txBody>
      </p:sp>
      <p:pic>
        <p:nvPicPr>
          <p:cNvPr id="4" name="Picture 12" descr="canine parvovirus infect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073" y="106321"/>
            <a:ext cx="3202171" cy="240518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anine parvovirus infection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432" y="2511508"/>
            <a:ext cx="2687977" cy="201897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ine parvovirus infection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6073" y="4530478"/>
            <a:ext cx="3103361" cy="232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137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3125" y="234005"/>
            <a:ext cx="10515600" cy="1325563"/>
          </a:xfrm>
        </p:spPr>
        <p:txBody>
          <a:bodyPr/>
          <a:lstStyle/>
          <a:p>
            <a:r>
              <a:rPr lang="tr-TR" dirty="0" err="1" smtClean="0">
                <a:solidFill>
                  <a:srgbClr val="0070C0"/>
                </a:solidFill>
              </a:rPr>
              <a:t>Diagnosis</a:t>
            </a:r>
            <a:endParaRPr lang="tr-TR" dirty="0">
              <a:solidFill>
                <a:srgbClr val="0070C0"/>
              </a:solidFill>
            </a:endParaRPr>
          </a:p>
        </p:txBody>
      </p:sp>
      <p:pic>
        <p:nvPicPr>
          <p:cNvPr id="10242"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r="4441"/>
          <a:stretch/>
        </p:blipFill>
        <p:spPr bwMode="auto">
          <a:xfrm>
            <a:off x="6365174" y="1868408"/>
            <a:ext cx="5791901" cy="362011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69174" y="1559568"/>
            <a:ext cx="6096000" cy="1200329"/>
          </a:xfrm>
          <a:prstGeom prst="rect">
            <a:avLst/>
          </a:prstGeom>
        </p:spPr>
        <p:txBody>
          <a:bodyPr>
            <a:spAutoFit/>
          </a:bodyPr>
          <a:lstStyle/>
          <a:p>
            <a:r>
              <a:rPr lang="en-US" dirty="0">
                <a:solidFill>
                  <a:srgbClr val="333333"/>
                </a:solidFill>
                <a:latin typeface="Open Sans"/>
              </a:rPr>
              <a:t>Commercial ELISAs for detection of antigen in feces are widely available and have good to excellent sensitivity and specificity, even for the more recently evolved CPV-2c strain</a:t>
            </a:r>
            <a:endParaRPr lang="tr-TR" dirty="0"/>
          </a:p>
        </p:txBody>
      </p:sp>
      <p:sp>
        <p:nvSpPr>
          <p:cNvPr id="5" name="Dikdörtgen 4"/>
          <p:cNvSpPr/>
          <p:nvPr/>
        </p:nvSpPr>
        <p:spPr>
          <a:xfrm>
            <a:off x="269174" y="2901313"/>
            <a:ext cx="6096000" cy="3416320"/>
          </a:xfrm>
          <a:prstGeom prst="rect">
            <a:avLst/>
          </a:prstGeom>
        </p:spPr>
        <p:txBody>
          <a:bodyPr>
            <a:spAutoFit/>
          </a:bodyPr>
          <a:lstStyle/>
          <a:p>
            <a:r>
              <a:rPr lang="en-US" dirty="0">
                <a:solidFill>
                  <a:srgbClr val="333333"/>
                </a:solidFill>
                <a:latin typeface="Open Sans"/>
              </a:rPr>
              <a:t> </a:t>
            </a:r>
            <a:r>
              <a:rPr lang="en-US" dirty="0" err="1" smtClean="0">
                <a:solidFill>
                  <a:srgbClr val="333333"/>
                </a:solidFill>
                <a:latin typeface="Open Sans"/>
              </a:rPr>
              <a:t>Aternative</a:t>
            </a:r>
            <a:r>
              <a:rPr lang="en-US" dirty="0" smtClean="0">
                <a:solidFill>
                  <a:srgbClr val="333333"/>
                </a:solidFill>
                <a:latin typeface="Open Sans"/>
              </a:rPr>
              <a:t> </a:t>
            </a:r>
            <a:r>
              <a:rPr lang="en-US" dirty="0">
                <a:solidFill>
                  <a:srgbClr val="333333"/>
                </a:solidFill>
                <a:latin typeface="Open Sans"/>
              </a:rPr>
              <a:t>ways to detect CPV antigen in feces include PCR testing, electron microscopy, and virus isolation. </a:t>
            </a:r>
            <a:endParaRPr lang="tr-TR" dirty="0" smtClean="0">
              <a:solidFill>
                <a:srgbClr val="333333"/>
              </a:solidFill>
              <a:latin typeface="Open Sans"/>
            </a:endParaRPr>
          </a:p>
          <a:p>
            <a:endParaRPr lang="tr-TR" dirty="0">
              <a:solidFill>
                <a:srgbClr val="333333"/>
              </a:solidFill>
              <a:latin typeface="Open Sans"/>
            </a:endParaRPr>
          </a:p>
          <a:p>
            <a:r>
              <a:rPr lang="en-US" dirty="0" err="1" smtClean="0">
                <a:solidFill>
                  <a:srgbClr val="333333"/>
                </a:solidFill>
                <a:latin typeface="Open Sans"/>
              </a:rPr>
              <a:t>Serodiagnosis</a:t>
            </a:r>
            <a:r>
              <a:rPr lang="en-US" dirty="0" smtClean="0">
                <a:solidFill>
                  <a:srgbClr val="333333"/>
                </a:solidFill>
                <a:latin typeface="Open Sans"/>
              </a:rPr>
              <a:t> </a:t>
            </a:r>
            <a:r>
              <a:rPr lang="en-US" dirty="0">
                <a:solidFill>
                  <a:srgbClr val="333333"/>
                </a:solidFill>
                <a:latin typeface="Open Sans"/>
              </a:rPr>
              <a:t>of CPV infection requires demonstration of a 4-fold increase in serum IgG titer throughout a 14-day period or detection of IgM antibodies in the absence of recent (within 4 </a:t>
            </a:r>
            <a:r>
              <a:rPr lang="en-US" dirty="0" err="1">
                <a:solidFill>
                  <a:srgbClr val="333333"/>
                </a:solidFill>
                <a:latin typeface="Open Sans"/>
              </a:rPr>
              <a:t>wk</a:t>
            </a:r>
            <a:r>
              <a:rPr lang="en-US" dirty="0">
                <a:solidFill>
                  <a:srgbClr val="333333"/>
                </a:solidFill>
                <a:latin typeface="Open Sans"/>
              </a:rPr>
              <a:t>) vaccination</a:t>
            </a:r>
            <a:r>
              <a:rPr lang="en-US" dirty="0" smtClean="0">
                <a:solidFill>
                  <a:srgbClr val="333333"/>
                </a:solidFill>
                <a:latin typeface="Open Sans"/>
              </a:rPr>
              <a:t>.</a:t>
            </a:r>
            <a:endParaRPr lang="tr-TR" dirty="0" smtClean="0">
              <a:solidFill>
                <a:srgbClr val="333333"/>
              </a:solidFill>
              <a:latin typeface="Open Sans"/>
            </a:endParaRPr>
          </a:p>
          <a:p>
            <a:endParaRPr lang="tr-TR" dirty="0" smtClean="0">
              <a:solidFill>
                <a:srgbClr val="333333"/>
              </a:solidFill>
              <a:latin typeface="Open Sans"/>
            </a:endParaRPr>
          </a:p>
          <a:p>
            <a:r>
              <a:rPr lang="en-US" dirty="0">
                <a:solidFill>
                  <a:schemeClr val="tx1">
                    <a:lumMod val="75000"/>
                    <a:lumOff val="25000"/>
                  </a:schemeClr>
                </a:solidFill>
                <a:latin typeface="Open Sans"/>
              </a:rPr>
              <a:t>For virus use HA or a commercial ELISA, using the supernatant from clarified </a:t>
            </a:r>
            <a:r>
              <a:rPr lang="en-US" dirty="0" err="1">
                <a:solidFill>
                  <a:schemeClr val="tx1">
                    <a:lumMod val="75000"/>
                    <a:lumOff val="25000"/>
                  </a:schemeClr>
                </a:solidFill>
                <a:latin typeface="Open Sans"/>
              </a:rPr>
              <a:t>faeces</a:t>
            </a:r>
            <a:r>
              <a:rPr lang="en-US" dirty="0">
                <a:solidFill>
                  <a:schemeClr val="tx1">
                    <a:lumMod val="75000"/>
                    <a:lumOff val="25000"/>
                  </a:schemeClr>
                </a:solidFill>
                <a:latin typeface="Open Sans"/>
              </a:rPr>
              <a:t>.  CPV-2 will HA porcine erythrocytes (as does the feline parvovirus).  Antibody can be detected by HAI or ELISA.</a:t>
            </a:r>
            <a:endParaRPr lang="tr-TR" dirty="0">
              <a:solidFill>
                <a:schemeClr val="tx1">
                  <a:lumMod val="75000"/>
                  <a:lumOff val="25000"/>
                </a:schemeClr>
              </a:solidFill>
              <a:latin typeface="Open Sans"/>
            </a:endParaRPr>
          </a:p>
        </p:txBody>
      </p:sp>
    </p:spTree>
    <p:extLst>
      <p:ext uri="{BB962C8B-B14F-4D97-AF65-F5344CB8AC3E}">
        <p14:creationId xmlns:p14="http://schemas.microsoft.com/office/powerpoint/2010/main" val="2555522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9807720" y="306398"/>
            <a:ext cx="2219325" cy="2057400"/>
          </a:xfrm>
          <a:prstGeom prst="rect">
            <a:avLst/>
          </a:prstGeom>
        </p:spPr>
      </p:pic>
      <p:sp>
        <p:nvSpPr>
          <p:cNvPr id="6" name="Unvan 5"/>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7" name="İçerik Yer Tutucusu 6"/>
          <p:cNvSpPr>
            <a:spLocks noGrp="1"/>
          </p:cNvSpPr>
          <p:nvPr>
            <p:ph idx="1"/>
          </p:nvPr>
        </p:nvSpPr>
        <p:spPr>
          <a:xfrm>
            <a:off x="838200" y="1564368"/>
            <a:ext cx="8863940" cy="4351338"/>
          </a:xfrm>
        </p:spPr>
        <p:txBody>
          <a:bodyPr>
            <a:normAutofit lnSpcReduction="10000"/>
          </a:bodyPr>
          <a:lstStyle/>
          <a:p>
            <a:r>
              <a:rPr lang="en-US" dirty="0"/>
              <a:t>To prevent and control CPV, </a:t>
            </a:r>
            <a:r>
              <a:rPr lang="en-US" dirty="0">
                <a:solidFill>
                  <a:srgbClr val="FF0000"/>
                </a:solidFill>
              </a:rPr>
              <a:t>vaccination</a:t>
            </a:r>
            <a:r>
              <a:rPr lang="en-US" dirty="0"/>
              <a:t> with a modified-live vaccine is recommended at 6–8, 10–12, and 14–16 </a:t>
            </a:r>
            <a:r>
              <a:rPr lang="en-US" dirty="0" err="1"/>
              <a:t>wk</a:t>
            </a:r>
            <a:r>
              <a:rPr lang="en-US" dirty="0"/>
              <a:t> of age, followed by a booster administered 1 </a:t>
            </a:r>
            <a:r>
              <a:rPr lang="en-US" dirty="0" err="1"/>
              <a:t>yr</a:t>
            </a:r>
            <a:r>
              <a:rPr lang="en-US" dirty="0"/>
              <a:t> later and then every 3 yr. </a:t>
            </a:r>
            <a:endParaRPr lang="tr-TR" dirty="0" smtClean="0"/>
          </a:p>
          <a:p>
            <a:r>
              <a:rPr lang="en-US" dirty="0" smtClean="0"/>
              <a:t>Because </a:t>
            </a:r>
            <a:r>
              <a:rPr lang="en-US" dirty="0"/>
              <a:t>of potential damage by CPV to myocardial or cerebellar cells, inactivated rather than modified-live vaccines are indicated in pregnant dogs or colostrum-deprived puppies vaccinated before 6–8 </a:t>
            </a:r>
            <a:r>
              <a:rPr lang="en-US" dirty="0" err="1"/>
              <a:t>wk</a:t>
            </a:r>
            <a:r>
              <a:rPr lang="en-US" dirty="0"/>
              <a:t> of age. </a:t>
            </a:r>
            <a:endParaRPr lang="tr-TR" dirty="0" smtClean="0"/>
          </a:p>
          <a:p>
            <a:r>
              <a:rPr lang="en-US" dirty="0" smtClean="0"/>
              <a:t>It </a:t>
            </a:r>
            <a:r>
              <a:rPr lang="en-US" dirty="0"/>
              <a:t>has been suggested that the presence of maternally acquired CPV antibodies may interfere with the effectiveness of vaccination in puppies &lt;8–10 </a:t>
            </a:r>
            <a:r>
              <a:rPr lang="en-US" dirty="0" err="1"/>
              <a:t>wk</a:t>
            </a:r>
            <a:r>
              <a:rPr lang="en-US" dirty="0"/>
              <a:t> old. </a:t>
            </a:r>
            <a:endParaRPr lang="tr-TR" dirty="0"/>
          </a:p>
        </p:txBody>
      </p:sp>
    </p:spTree>
    <p:extLst>
      <p:ext uri="{BB962C8B-B14F-4D97-AF65-F5344CB8AC3E}">
        <p14:creationId xmlns:p14="http://schemas.microsoft.com/office/powerpoint/2010/main" val="90096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47655" y="719192"/>
            <a:ext cx="8444345" cy="3350803"/>
          </a:xfrm>
        </p:spPr>
        <p:txBody>
          <a:bodyPr>
            <a:normAutofit/>
          </a:bodyPr>
          <a:lstStyle/>
          <a:p>
            <a:r>
              <a:rPr lang="en-US" sz="2400" dirty="0"/>
              <a:t>However, current modified-live CPV vaccines are sufficiently immunogenic to protect puppies from infection in the presence of low levels of interfering maternal antibody, and vaccination of 4-wk-old puppies with a high antigen titer vaccine results in seroconversion and may decrease the window of susceptibility to infection</a:t>
            </a:r>
            <a:r>
              <a:rPr lang="en-US" sz="2400" dirty="0" smtClean="0"/>
              <a:t>.</a:t>
            </a:r>
            <a:endParaRPr lang="tr-TR" sz="2400" dirty="0" smtClean="0"/>
          </a:p>
          <a:p>
            <a:r>
              <a:rPr lang="en-US" sz="2400" dirty="0"/>
              <a:t>Maternal antibodies are antibodies against Parvovirus, which are passed from the mother to the puppies through the </a:t>
            </a:r>
            <a:r>
              <a:rPr lang="en-US" sz="2400" dirty="0">
                <a:solidFill>
                  <a:srgbClr val="FF0000"/>
                </a:solidFill>
              </a:rPr>
              <a:t>"first milk" or colostrum. </a:t>
            </a:r>
            <a:endParaRPr lang="tr-TR" sz="2400" dirty="0" smtClean="0">
              <a:solidFill>
                <a:srgbClr val="FF0000"/>
              </a:solidFill>
            </a:endParaRPr>
          </a:p>
          <a:p>
            <a:endParaRPr lang="tr-TR" sz="2400" dirty="0" smtClean="0"/>
          </a:p>
          <a:p>
            <a:endParaRPr lang="tr-TR" sz="2400" dirty="0"/>
          </a:p>
        </p:txBody>
      </p:sp>
      <p:pic>
        <p:nvPicPr>
          <p:cNvPr id="12290" name="Picture 2" descr="puppies milk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27" y="719192"/>
            <a:ext cx="3232274" cy="268527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25326" y="4166881"/>
            <a:ext cx="11533125" cy="1569660"/>
          </a:xfrm>
          <a:prstGeom prst="rect">
            <a:avLst/>
          </a:prstGeom>
        </p:spPr>
        <p:txBody>
          <a:bodyPr wrap="square">
            <a:spAutoFit/>
          </a:bodyPr>
          <a:lstStyle/>
          <a:p>
            <a:r>
              <a:rPr lang="en-US" sz="2400" dirty="0"/>
              <a:t>They provide the puppy with an immediate temporary or "</a:t>
            </a:r>
            <a:r>
              <a:rPr lang="en-US" sz="2400" dirty="0">
                <a:solidFill>
                  <a:srgbClr val="00B050"/>
                </a:solidFill>
              </a:rPr>
              <a:t>passive" immunity. </a:t>
            </a:r>
            <a:r>
              <a:rPr lang="en-US" sz="2400" dirty="0"/>
              <a:t>The mother obtains these antibodies from prior vaccination or by natural exposure to Parvovirus. However, maternal antibody is a </a:t>
            </a:r>
            <a:r>
              <a:rPr lang="en-US" sz="2400" dirty="0">
                <a:solidFill>
                  <a:srgbClr val="FF33CC"/>
                </a:solidFill>
              </a:rPr>
              <a:t>two-edged sword; it protects the puppy against disease early in life, but it also blocks active immunization.</a:t>
            </a:r>
            <a:endParaRPr lang="tr-TR" sz="2400" dirty="0">
              <a:solidFill>
                <a:srgbClr val="FF33CC"/>
              </a:solidFill>
            </a:endParaRPr>
          </a:p>
        </p:txBody>
      </p:sp>
    </p:spTree>
    <p:extLst>
      <p:ext uri="{BB962C8B-B14F-4D97-AF65-F5344CB8AC3E}">
        <p14:creationId xmlns:p14="http://schemas.microsoft.com/office/powerpoint/2010/main" val="42582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885002"/>
            <a:ext cx="7403275" cy="4351338"/>
          </a:xfrm>
        </p:spPr>
        <p:txBody>
          <a:bodyPr>
            <a:normAutofit/>
          </a:bodyPr>
          <a:lstStyle/>
          <a:p>
            <a:r>
              <a:rPr lang="en-US" dirty="0" smtClean="0"/>
              <a:t>To </a:t>
            </a:r>
            <a:r>
              <a:rPr lang="en-US" dirty="0"/>
              <a:t>limit environmental contamination and spread to other susceptible animals, dogs with confirmed or suspected CPV enteritis must be handled with strict isolation procedures (</a:t>
            </a:r>
            <a:r>
              <a:rPr lang="en-US" dirty="0" err="1"/>
              <a:t>eg</a:t>
            </a:r>
            <a:r>
              <a:rPr lang="en-US" dirty="0"/>
              <a:t>, isolation housing, gowning and gloving of personnel, frequent and thorough cleaning, footbaths, </a:t>
            </a:r>
            <a:r>
              <a:rPr lang="en-US" dirty="0" err="1"/>
              <a:t>etc</a:t>
            </a:r>
            <a:r>
              <a:rPr lang="en-US" dirty="0"/>
              <a:t>).</a:t>
            </a:r>
            <a:endParaRPr lang="tr-TR" dirty="0"/>
          </a:p>
          <a:p>
            <a:endParaRPr lang="tr-TR" dirty="0"/>
          </a:p>
        </p:txBody>
      </p:sp>
      <p:pic>
        <p:nvPicPr>
          <p:cNvPr id="13314" name="Picture 2" descr="Cleaning with a solution of one part bleach mixed with approximately 30 parts water is an acceptable method for disinfecting any indoor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507" y="1695244"/>
            <a:ext cx="4544493" cy="300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a:xfrm>
            <a:off x="838199" y="1825625"/>
            <a:ext cx="10882745" cy="4351338"/>
          </a:xfrm>
        </p:spPr>
        <p:txBody>
          <a:bodyPr/>
          <a:lstStyle/>
          <a:p>
            <a:r>
              <a:rPr lang="tr-TR" dirty="0">
                <a:hlinkClick r:id="rId2"/>
              </a:rPr>
              <a:t>http://</a:t>
            </a:r>
            <a:r>
              <a:rPr lang="tr-TR" dirty="0" smtClean="0">
                <a:hlinkClick r:id="rId2"/>
              </a:rPr>
              <a:t>www.vet.cornell.edu/baker/about/articles/CanineParvovirus.cfm</a:t>
            </a:r>
            <a:endParaRPr lang="tr-TR" dirty="0" smtClean="0"/>
          </a:p>
          <a:p>
            <a:r>
              <a:rPr lang="tr-TR" dirty="0">
                <a:hlinkClick r:id="rId3"/>
              </a:rPr>
              <a:t>https://</a:t>
            </a:r>
            <a:r>
              <a:rPr lang="tr-TR" dirty="0" smtClean="0">
                <a:hlinkClick r:id="rId3"/>
              </a:rPr>
              <a:t>www.petmd.com/dog/conditions/infectious-parasitic/c_dg_canine_parvovirus_infection</a:t>
            </a:r>
            <a:endParaRPr lang="tr-TR" dirty="0" smtClean="0"/>
          </a:p>
          <a:p>
            <a:r>
              <a:rPr lang="tr-TR" dirty="0">
                <a:hlinkClick r:id="rId4"/>
              </a:rPr>
              <a:t>http://</a:t>
            </a:r>
            <a:r>
              <a:rPr lang="tr-TR" dirty="0" smtClean="0">
                <a:hlinkClick r:id="rId4"/>
              </a:rPr>
              <a:t>www.msdvetmanual.com/digestive-system/diseases-of-the-stomach-and-intestines-in-small-animals/canine-parvovirus</a:t>
            </a:r>
            <a:endParaRPr lang="tr-TR" dirty="0" smtClean="0"/>
          </a:p>
          <a:p>
            <a:r>
              <a:rPr lang="tr-TR" dirty="0"/>
              <a:t>http://www.canobolasvet.com/parvovirus.pml</a:t>
            </a:r>
          </a:p>
        </p:txBody>
      </p:sp>
    </p:spTree>
    <p:extLst>
      <p:ext uri="{BB962C8B-B14F-4D97-AF65-F5344CB8AC3E}">
        <p14:creationId xmlns:p14="http://schemas.microsoft.com/office/powerpoint/2010/main" val="10643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6476" y="2018079"/>
            <a:ext cx="10515600" cy="1325563"/>
          </a:xfrm>
        </p:spPr>
        <p:txBody>
          <a:bodyPr/>
          <a:lstStyle/>
          <a:p>
            <a:pPr algn="ctr"/>
            <a:r>
              <a:rPr lang="tr-TR" dirty="0" err="1" smtClean="0">
                <a:solidFill>
                  <a:srgbClr val="0070C0"/>
                </a:solidFill>
              </a:rPr>
              <a:t>Feline</a:t>
            </a:r>
            <a:r>
              <a:rPr lang="tr-TR" dirty="0" smtClean="0">
                <a:solidFill>
                  <a:srgbClr val="0070C0"/>
                </a:solidFill>
              </a:rPr>
              <a:t> </a:t>
            </a:r>
            <a:r>
              <a:rPr lang="tr-TR" dirty="0" err="1" smtClean="0">
                <a:solidFill>
                  <a:srgbClr val="0070C0"/>
                </a:solidFill>
              </a:rPr>
              <a:t>Herpesvirus</a:t>
            </a:r>
            <a:r>
              <a:rPr lang="tr-TR" dirty="0" smtClean="0">
                <a:solidFill>
                  <a:srgbClr val="0070C0"/>
                </a:solidFill>
              </a:rPr>
              <a:t> 1</a:t>
            </a:r>
            <a:endParaRPr lang="tr-TR" dirty="0">
              <a:solidFill>
                <a:srgbClr val="0070C0"/>
              </a:solidFill>
            </a:endParaRPr>
          </a:p>
        </p:txBody>
      </p:sp>
    </p:spTree>
    <p:extLst>
      <p:ext uri="{BB962C8B-B14F-4D97-AF65-F5344CB8AC3E}">
        <p14:creationId xmlns:p14="http://schemas.microsoft.com/office/powerpoint/2010/main" val="248047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err="1" smtClean="0">
                <a:solidFill>
                  <a:srgbClr val="FF33CC"/>
                </a:solidFill>
              </a:rPr>
              <a:t>Feline</a:t>
            </a:r>
            <a:r>
              <a:rPr lang="tr-TR" dirty="0" smtClean="0">
                <a:solidFill>
                  <a:srgbClr val="FF33CC"/>
                </a:solidFill>
              </a:rPr>
              <a:t> </a:t>
            </a:r>
            <a:r>
              <a:rPr lang="tr-TR" dirty="0" err="1">
                <a:solidFill>
                  <a:srgbClr val="FF33CC"/>
                </a:solidFill>
              </a:rPr>
              <a:t>viral</a:t>
            </a:r>
            <a:r>
              <a:rPr lang="tr-TR" dirty="0">
                <a:solidFill>
                  <a:srgbClr val="FF33CC"/>
                </a:solidFill>
              </a:rPr>
              <a:t> </a:t>
            </a:r>
            <a:r>
              <a:rPr lang="tr-TR" dirty="0" err="1">
                <a:solidFill>
                  <a:srgbClr val="FF33CC"/>
                </a:solidFill>
              </a:rPr>
              <a:t>rhinotracheitis</a:t>
            </a:r>
            <a:r>
              <a:rPr lang="tr-TR" dirty="0">
                <a:solidFill>
                  <a:srgbClr val="FF33CC"/>
                </a:solidFill>
              </a:rPr>
              <a:t> (FVR) </a:t>
            </a:r>
            <a:r>
              <a:rPr lang="tr-TR" dirty="0"/>
              <a:t>is an </a:t>
            </a:r>
            <a:r>
              <a:rPr lang="tr-TR" dirty="0" err="1"/>
              <a:t>upper</a:t>
            </a:r>
            <a:r>
              <a:rPr lang="tr-TR" dirty="0"/>
              <a:t> </a:t>
            </a:r>
            <a:r>
              <a:rPr lang="tr-TR" dirty="0" err="1"/>
              <a:t>respiratory</a:t>
            </a:r>
            <a:r>
              <a:rPr lang="tr-TR" dirty="0"/>
              <a:t> </a:t>
            </a:r>
            <a:r>
              <a:rPr lang="tr-TR" dirty="0" err="1"/>
              <a:t>infection</a:t>
            </a:r>
            <a:r>
              <a:rPr lang="tr-TR" dirty="0"/>
              <a:t> of </a:t>
            </a:r>
            <a:r>
              <a:rPr lang="tr-TR" dirty="0" err="1"/>
              <a:t>the</a:t>
            </a:r>
            <a:r>
              <a:rPr lang="tr-TR" dirty="0"/>
              <a:t> </a:t>
            </a:r>
            <a:r>
              <a:rPr lang="tr-TR" dirty="0" err="1"/>
              <a:t>nose</a:t>
            </a:r>
            <a:r>
              <a:rPr lang="tr-TR" dirty="0"/>
              <a:t> </a:t>
            </a:r>
            <a:r>
              <a:rPr lang="tr-TR" dirty="0" err="1"/>
              <a:t>and</a:t>
            </a:r>
            <a:r>
              <a:rPr lang="tr-TR" dirty="0"/>
              <a:t> </a:t>
            </a:r>
            <a:r>
              <a:rPr lang="tr-TR" dirty="0" err="1"/>
              <a:t>throat</a:t>
            </a:r>
            <a:r>
              <a:rPr lang="tr-TR" dirty="0"/>
              <a:t> in </a:t>
            </a:r>
            <a:r>
              <a:rPr lang="tr-TR" dirty="0" err="1"/>
              <a:t>cats</a:t>
            </a:r>
            <a:r>
              <a:rPr lang="tr-TR" dirty="0"/>
              <a:t>. </a:t>
            </a:r>
            <a:endParaRPr lang="tr-TR" dirty="0" smtClean="0"/>
          </a:p>
          <a:p>
            <a:r>
              <a:rPr lang="tr-TR" dirty="0" err="1" smtClean="0">
                <a:solidFill>
                  <a:srgbClr val="FF3300"/>
                </a:solidFill>
              </a:rPr>
              <a:t>It</a:t>
            </a:r>
            <a:r>
              <a:rPr lang="tr-TR" dirty="0" smtClean="0">
                <a:solidFill>
                  <a:srgbClr val="FF3300"/>
                </a:solidFill>
              </a:rPr>
              <a:t> </a:t>
            </a:r>
            <a:r>
              <a:rPr lang="tr-TR" dirty="0">
                <a:solidFill>
                  <a:srgbClr val="FF3300"/>
                </a:solidFill>
              </a:rPr>
              <a:t>is </a:t>
            </a:r>
            <a:r>
              <a:rPr lang="tr-TR" dirty="0" err="1">
                <a:solidFill>
                  <a:srgbClr val="FF3300"/>
                </a:solidFill>
              </a:rPr>
              <a:t>caused</a:t>
            </a:r>
            <a:r>
              <a:rPr lang="tr-TR" dirty="0">
                <a:solidFill>
                  <a:srgbClr val="FF3300"/>
                </a:solidFill>
              </a:rPr>
              <a:t> </a:t>
            </a:r>
            <a:r>
              <a:rPr lang="tr-TR" dirty="0" err="1">
                <a:solidFill>
                  <a:srgbClr val="FF3300"/>
                </a:solidFill>
              </a:rPr>
              <a:t>by</a:t>
            </a:r>
            <a:r>
              <a:rPr lang="tr-TR" dirty="0">
                <a:solidFill>
                  <a:srgbClr val="FF3300"/>
                </a:solidFill>
              </a:rPr>
              <a:t>, </a:t>
            </a:r>
            <a:r>
              <a:rPr lang="tr-TR" dirty="0" err="1">
                <a:solidFill>
                  <a:srgbClr val="FF3300"/>
                </a:solidFill>
              </a:rPr>
              <a:t>and</a:t>
            </a:r>
            <a:r>
              <a:rPr lang="tr-TR" dirty="0">
                <a:solidFill>
                  <a:srgbClr val="FF3300"/>
                </a:solidFill>
              </a:rPr>
              <a:t> </a:t>
            </a:r>
            <a:r>
              <a:rPr lang="tr-TR" dirty="0" err="1">
                <a:solidFill>
                  <a:srgbClr val="FF3300"/>
                </a:solidFill>
              </a:rPr>
              <a:t>also</a:t>
            </a:r>
            <a:r>
              <a:rPr lang="tr-TR" dirty="0">
                <a:solidFill>
                  <a:srgbClr val="FF3300"/>
                </a:solidFill>
              </a:rPr>
              <a:t> </a:t>
            </a:r>
            <a:r>
              <a:rPr lang="tr-TR" dirty="0" err="1">
                <a:solidFill>
                  <a:srgbClr val="FF3300"/>
                </a:solidFill>
              </a:rPr>
              <a:t>know</a:t>
            </a:r>
            <a:r>
              <a:rPr lang="tr-TR" dirty="0">
                <a:solidFill>
                  <a:srgbClr val="FF3300"/>
                </a:solidFill>
              </a:rPr>
              <a:t> as </a:t>
            </a:r>
            <a:r>
              <a:rPr lang="tr-TR" dirty="0" err="1">
                <a:solidFill>
                  <a:srgbClr val="FF3300"/>
                </a:solidFill>
              </a:rPr>
              <a:t>feline</a:t>
            </a:r>
            <a:r>
              <a:rPr lang="tr-TR" dirty="0">
                <a:solidFill>
                  <a:srgbClr val="FF3300"/>
                </a:solidFill>
              </a:rPr>
              <a:t> </a:t>
            </a:r>
            <a:r>
              <a:rPr lang="tr-TR" dirty="0" err="1">
                <a:solidFill>
                  <a:srgbClr val="FF3300"/>
                </a:solidFill>
              </a:rPr>
              <a:t>herpesvirus</a:t>
            </a:r>
            <a:r>
              <a:rPr lang="tr-TR" dirty="0">
                <a:solidFill>
                  <a:srgbClr val="FF3300"/>
                </a:solidFill>
              </a:rPr>
              <a:t> 1 (FHV-1).</a:t>
            </a:r>
            <a:r>
              <a:rPr lang="tr-TR" dirty="0"/>
              <a:t> </a:t>
            </a:r>
            <a:endParaRPr lang="tr-TR" dirty="0" smtClean="0"/>
          </a:p>
          <a:p>
            <a:r>
              <a:rPr lang="tr-TR" dirty="0" smtClean="0"/>
              <a:t>Background </a:t>
            </a:r>
            <a:r>
              <a:rPr lang="tr-TR" dirty="0" err="1"/>
              <a:t>Feline</a:t>
            </a:r>
            <a:r>
              <a:rPr lang="tr-TR" dirty="0"/>
              <a:t> </a:t>
            </a:r>
            <a:r>
              <a:rPr lang="tr-TR" dirty="0" err="1"/>
              <a:t>herpesvirus</a:t>
            </a:r>
            <a:r>
              <a:rPr lang="tr-TR" dirty="0"/>
              <a:t> 1 (FHV-1) is a </a:t>
            </a:r>
            <a:r>
              <a:rPr lang="tr-TR" dirty="0" err="1"/>
              <a:t>common</a:t>
            </a:r>
            <a:r>
              <a:rPr lang="tr-TR" dirty="0"/>
              <a:t> </a:t>
            </a:r>
            <a:r>
              <a:rPr lang="tr-TR" dirty="0" err="1"/>
              <a:t>cause</a:t>
            </a:r>
            <a:r>
              <a:rPr lang="tr-TR" dirty="0"/>
              <a:t> of </a:t>
            </a:r>
            <a:r>
              <a:rPr lang="tr-TR" dirty="0" err="1"/>
              <a:t>ocular</a:t>
            </a:r>
            <a:r>
              <a:rPr lang="tr-TR" dirty="0"/>
              <a:t> </a:t>
            </a:r>
            <a:r>
              <a:rPr lang="tr-TR" dirty="0" err="1"/>
              <a:t>and</a:t>
            </a:r>
            <a:r>
              <a:rPr lang="tr-TR" dirty="0"/>
              <a:t> </a:t>
            </a:r>
            <a:r>
              <a:rPr lang="tr-TR" dirty="0" err="1"/>
              <a:t>upper</a:t>
            </a:r>
            <a:r>
              <a:rPr lang="tr-TR" dirty="0"/>
              <a:t> </a:t>
            </a:r>
            <a:r>
              <a:rPr lang="tr-TR" dirty="0" err="1"/>
              <a:t>respiratory</a:t>
            </a:r>
            <a:r>
              <a:rPr lang="tr-TR" dirty="0"/>
              <a:t> </a:t>
            </a:r>
            <a:r>
              <a:rPr lang="tr-TR" dirty="0" err="1"/>
              <a:t>disease</a:t>
            </a:r>
            <a:r>
              <a:rPr lang="tr-TR" dirty="0"/>
              <a:t> in </a:t>
            </a:r>
            <a:r>
              <a:rPr lang="tr-TR" dirty="0" err="1"/>
              <a:t>cats</a:t>
            </a:r>
            <a:r>
              <a:rPr lang="tr-TR" dirty="0"/>
              <a:t> </a:t>
            </a:r>
            <a:r>
              <a:rPr lang="tr-TR" dirty="0" err="1"/>
              <a:t>and</a:t>
            </a:r>
            <a:r>
              <a:rPr lang="tr-TR" dirty="0"/>
              <a:t> </a:t>
            </a:r>
            <a:r>
              <a:rPr lang="tr-TR" dirty="0" err="1"/>
              <a:t>kittens</a:t>
            </a:r>
            <a:r>
              <a:rPr lang="tr-TR" dirty="0"/>
              <a:t>, </a:t>
            </a:r>
            <a:r>
              <a:rPr lang="tr-TR" dirty="0" err="1"/>
              <a:t>and</a:t>
            </a:r>
            <a:r>
              <a:rPr lang="tr-TR" dirty="0"/>
              <a:t> a </a:t>
            </a:r>
            <a:r>
              <a:rPr lang="tr-TR" dirty="0" err="1"/>
              <a:t>potential</a:t>
            </a:r>
            <a:r>
              <a:rPr lang="tr-TR" dirty="0"/>
              <a:t> </a:t>
            </a:r>
            <a:r>
              <a:rPr lang="tr-TR" dirty="0" err="1"/>
              <a:t>cause</a:t>
            </a:r>
            <a:r>
              <a:rPr lang="tr-TR" dirty="0"/>
              <a:t> of </a:t>
            </a:r>
            <a:r>
              <a:rPr lang="tr-TR" dirty="0" err="1"/>
              <a:t>eosinophilic</a:t>
            </a:r>
            <a:r>
              <a:rPr lang="tr-TR" dirty="0"/>
              <a:t> </a:t>
            </a:r>
            <a:r>
              <a:rPr lang="tr-TR" dirty="0" err="1"/>
              <a:t>dermatitis</a:t>
            </a:r>
            <a:r>
              <a:rPr lang="tr-TR" dirty="0" smtClean="0"/>
              <a:t>.</a:t>
            </a:r>
          </a:p>
          <a:p>
            <a:r>
              <a:rPr lang="tr-TR" dirty="0" err="1" smtClean="0"/>
              <a:t>Cats</a:t>
            </a:r>
            <a:r>
              <a:rPr lang="tr-TR" dirty="0" smtClean="0"/>
              <a:t> </a:t>
            </a:r>
            <a:r>
              <a:rPr lang="tr-TR" dirty="0"/>
              <a:t>of </a:t>
            </a:r>
            <a:r>
              <a:rPr lang="tr-TR" dirty="0" err="1"/>
              <a:t>all</a:t>
            </a:r>
            <a:r>
              <a:rPr lang="tr-TR" dirty="0"/>
              <a:t> </a:t>
            </a:r>
            <a:r>
              <a:rPr lang="tr-TR" dirty="0" err="1"/>
              <a:t>ages</a:t>
            </a:r>
            <a:r>
              <a:rPr lang="tr-TR" dirty="0"/>
              <a:t> </a:t>
            </a:r>
            <a:r>
              <a:rPr lang="tr-TR" dirty="0" err="1"/>
              <a:t>are</a:t>
            </a:r>
            <a:r>
              <a:rPr lang="tr-TR" dirty="0"/>
              <a:t> </a:t>
            </a:r>
            <a:r>
              <a:rPr lang="tr-TR" dirty="0" err="1"/>
              <a:t>susceptible</a:t>
            </a:r>
            <a:r>
              <a:rPr lang="tr-TR" dirty="0"/>
              <a:t>, but </a:t>
            </a:r>
            <a:r>
              <a:rPr lang="tr-TR" dirty="0" err="1"/>
              <a:t>kittens</a:t>
            </a:r>
            <a:r>
              <a:rPr lang="tr-TR" dirty="0"/>
              <a:t> </a:t>
            </a:r>
            <a:r>
              <a:rPr lang="tr-TR" dirty="0" err="1"/>
              <a:t>are</a:t>
            </a:r>
            <a:r>
              <a:rPr lang="tr-TR" dirty="0"/>
              <a:t> at a </a:t>
            </a:r>
            <a:r>
              <a:rPr lang="tr-TR" dirty="0" err="1"/>
              <a:t>higher</a:t>
            </a:r>
            <a:r>
              <a:rPr lang="tr-TR" dirty="0"/>
              <a:t> risk </a:t>
            </a:r>
            <a:r>
              <a:rPr lang="tr-TR" dirty="0" err="1"/>
              <a:t>and</a:t>
            </a:r>
            <a:r>
              <a:rPr lang="tr-TR" dirty="0"/>
              <a:t> </a:t>
            </a:r>
            <a:r>
              <a:rPr lang="tr-TR" dirty="0" err="1"/>
              <a:t>may</a:t>
            </a:r>
            <a:r>
              <a:rPr lang="tr-TR" dirty="0"/>
              <a:t> be </a:t>
            </a:r>
            <a:r>
              <a:rPr lang="tr-TR" dirty="0" err="1"/>
              <a:t>infected</a:t>
            </a:r>
            <a:r>
              <a:rPr lang="tr-TR" dirty="0"/>
              <a:t> at </a:t>
            </a:r>
            <a:r>
              <a:rPr lang="tr-TR" dirty="0" err="1"/>
              <a:t>about</a:t>
            </a:r>
            <a:r>
              <a:rPr lang="tr-TR" dirty="0"/>
              <a:t> </a:t>
            </a:r>
            <a:r>
              <a:rPr lang="tr-TR" dirty="0" err="1"/>
              <a:t>five</a:t>
            </a:r>
            <a:r>
              <a:rPr lang="tr-TR" dirty="0"/>
              <a:t> </a:t>
            </a:r>
            <a:r>
              <a:rPr lang="tr-TR" dirty="0" err="1"/>
              <a:t>weeks</a:t>
            </a:r>
            <a:r>
              <a:rPr lang="tr-TR" dirty="0"/>
              <a:t> of age. </a:t>
            </a:r>
            <a:r>
              <a:rPr lang="tr-TR" dirty="0" err="1"/>
              <a:t>Pregnant</a:t>
            </a:r>
            <a:r>
              <a:rPr lang="tr-TR" dirty="0"/>
              <a:t> </a:t>
            </a:r>
            <a:r>
              <a:rPr lang="tr-TR" dirty="0" err="1"/>
              <a:t>cats</a:t>
            </a:r>
            <a:r>
              <a:rPr lang="tr-TR" dirty="0"/>
              <a:t> </a:t>
            </a:r>
            <a:r>
              <a:rPr lang="tr-TR" dirty="0" err="1"/>
              <a:t>or</a:t>
            </a:r>
            <a:r>
              <a:rPr lang="tr-TR" dirty="0"/>
              <a:t> </a:t>
            </a:r>
            <a:r>
              <a:rPr lang="tr-TR" dirty="0" err="1"/>
              <a:t>those</a:t>
            </a:r>
            <a:r>
              <a:rPr lang="tr-TR" dirty="0"/>
              <a:t> </a:t>
            </a:r>
            <a:r>
              <a:rPr lang="tr-TR" dirty="0" err="1"/>
              <a:t>suffering</a:t>
            </a:r>
            <a:r>
              <a:rPr lang="tr-TR" dirty="0"/>
              <a:t> </a:t>
            </a:r>
            <a:r>
              <a:rPr lang="tr-TR" dirty="0" err="1"/>
              <a:t>from</a:t>
            </a:r>
            <a:r>
              <a:rPr lang="tr-TR" dirty="0"/>
              <a:t> a </a:t>
            </a:r>
            <a:r>
              <a:rPr lang="tr-TR" dirty="0" err="1"/>
              <a:t>lowered</a:t>
            </a:r>
            <a:r>
              <a:rPr lang="tr-TR" dirty="0"/>
              <a:t> </a:t>
            </a:r>
            <a:r>
              <a:rPr lang="tr-TR" dirty="0" err="1"/>
              <a:t>immunity</a:t>
            </a:r>
            <a:r>
              <a:rPr lang="tr-TR" dirty="0"/>
              <a:t> </a:t>
            </a:r>
            <a:r>
              <a:rPr lang="tr-TR" dirty="0" err="1"/>
              <a:t>due</a:t>
            </a:r>
            <a:r>
              <a:rPr lang="tr-TR" dirty="0"/>
              <a:t> </a:t>
            </a:r>
            <a:r>
              <a:rPr lang="tr-TR" dirty="0" err="1"/>
              <a:t>to</a:t>
            </a:r>
            <a:r>
              <a:rPr lang="tr-TR" dirty="0"/>
              <a:t> a </a:t>
            </a:r>
            <a:r>
              <a:rPr lang="tr-TR" dirty="0" err="1"/>
              <a:t>pre-existing</a:t>
            </a:r>
            <a:r>
              <a:rPr lang="tr-TR" dirty="0"/>
              <a:t> </a:t>
            </a:r>
            <a:r>
              <a:rPr lang="tr-TR" dirty="0" err="1"/>
              <a:t>disease</a:t>
            </a:r>
            <a:r>
              <a:rPr lang="tr-TR" dirty="0"/>
              <a:t> </a:t>
            </a:r>
            <a:r>
              <a:rPr lang="tr-TR" dirty="0" err="1"/>
              <a:t>are</a:t>
            </a:r>
            <a:r>
              <a:rPr lang="tr-TR" dirty="0"/>
              <a:t> </a:t>
            </a:r>
            <a:r>
              <a:rPr lang="tr-TR" dirty="0" err="1"/>
              <a:t>also</a:t>
            </a:r>
            <a:r>
              <a:rPr lang="tr-TR" dirty="0"/>
              <a:t> at </a:t>
            </a:r>
            <a:r>
              <a:rPr lang="tr-TR" dirty="0" err="1"/>
              <a:t>higher</a:t>
            </a:r>
            <a:r>
              <a:rPr lang="tr-TR" dirty="0"/>
              <a:t> risk.</a:t>
            </a:r>
          </a:p>
        </p:txBody>
      </p:sp>
    </p:spTree>
    <p:extLst>
      <p:ext uri="{BB962C8B-B14F-4D97-AF65-F5344CB8AC3E}">
        <p14:creationId xmlns:p14="http://schemas.microsoft.com/office/powerpoint/2010/main" val="100999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50075" y="1326861"/>
            <a:ext cx="6512626" cy="4351338"/>
          </a:xfrm>
        </p:spPr>
        <p:txBody>
          <a:bodyPr>
            <a:normAutofit lnSpcReduction="10000"/>
          </a:bodyPr>
          <a:lstStyle/>
          <a:p>
            <a:r>
              <a:rPr lang="en-US" dirty="0"/>
              <a:t>Canine parvovirus (CPV) is a highly contagious and relatively common cause of acute, infectious GI illness in young dogs. </a:t>
            </a:r>
            <a:endParaRPr lang="tr-TR" dirty="0" smtClean="0"/>
          </a:p>
          <a:p>
            <a:r>
              <a:rPr lang="en-US" dirty="0"/>
              <a:t> The disease most often strikes in pups between six and 20 weeks old, but older animals are sometimes also affected. </a:t>
            </a:r>
            <a:endParaRPr lang="tr-TR" dirty="0" smtClean="0"/>
          </a:p>
          <a:p>
            <a:r>
              <a:rPr lang="en-US" dirty="0" smtClean="0"/>
              <a:t>A </a:t>
            </a:r>
            <a:r>
              <a:rPr lang="en-US" dirty="0"/>
              <a:t>rare variant of the disease may be seen in very young (neonatal) puppies is myocarditis (an inflammation of the heart muscle).</a:t>
            </a:r>
            <a:endParaRPr lang="tr-TR" dirty="0"/>
          </a:p>
        </p:txBody>
      </p:sp>
      <p:pic>
        <p:nvPicPr>
          <p:cNvPr id="1026" name="Picture 2" descr="canine parvovirus infect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432" y="1030875"/>
            <a:ext cx="4614568" cy="494331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9573976" y="6611779"/>
            <a:ext cx="2618024" cy="246221"/>
          </a:xfrm>
          <a:prstGeom prst="rect">
            <a:avLst/>
          </a:prstGeom>
        </p:spPr>
        <p:txBody>
          <a:bodyPr wrap="none">
            <a:spAutoFit/>
          </a:bodyPr>
          <a:lstStyle/>
          <a:p>
            <a:r>
              <a:rPr lang="tr-TR" sz="1000" dirty="0"/>
              <a:t>http://www.canobolasvet.com/parvovirus.pml</a:t>
            </a:r>
          </a:p>
        </p:txBody>
      </p:sp>
    </p:spTree>
    <p:extLst>
      <p:ext uri="{BB962C8B-B14F-4D97-AF65-F5344CB8AC3E}">
        <p14:creationId xmlns:p14="http://schemas.microsoft.com/office/powerpoint/2010/main" val="2786447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err="1">
                <a:solidFill>
                  <a:srgbClr val="FF33CC"/>
                </a:solidFill>
              </a:rPr>
              <a:t>The</a:t>
            </a:r>
            <a:r>
              <a:rPr lang="tr-TR" dirty="0">
                <a:solidFill>
                  <a:srgbClr val="FF33CC"/>
                </a:solidFill>
              </a:rPr>
              <a:t> </a:t>
            </a:r>
            <a:r>
              <a:rPr lang="tr-TR" dirty="0" err="1">
                <a:solidFill>
                  <a:srgbClr val="FF33CC"/>
                </a:solidFill>
              </a:rPr>
              <a:t>most</a:t>
            </a:r>
            <a:r>
              <a:rPr lang="tr-TR" dirty="0">
                <a:solidFill>
                  <a:srgbClr val="FF33CC"/>
                </a:solidFill>
              </a:rPr>
              <a:t> </a:t>
            </a:r>
            <a:r>
              <a:rPr lang="tr-TR" dirty="0" err="1">
                <a:solidFill>
                  <a:srgbClr val="FF33CC"/>
                </a:solidFill>
              </a:rPr>
              <a:t>common</a:t>
            </a:r>
            <a:r>
              <a:rPr lang="tr-TR" dirty="0">
                <a:solidFill>
                  <a:srgbClr val="FF33CC"/>
                </a:solidFill>
              </a:rPr>
              <a:t> </a:t>
            </a:r>
            <a:r>
              <a:rPr lang="tr-TR" dirty="0" err="1">
                <a:solidFill>
                  <a:srgbClr val="FF33CC"/>
                </a:solidFill>
              </a:rPr>
              <a:t>way</a:t>
            </a:r>
            <a:r>
              <a:rPr lang="tr-TR" dirty="0">
                <a:solidFill>
                  <a:srgbClr val="FF33CC"/>
                </a:solidFill>
              </a:rPr>
              <a:t> </a:t>
            </a:r>
            <a:r>
              <a:rPr lang="tr-TR" dirty="0" err="1">
                <a:solidFill>
                  <a:srgbClr val="FF33CC"/>
                </a:solidFill>
              </a:rPr>
              <a:t>for</a:t>
            </a:r>
            <a:r>
              <a:rPr lang="tr-TR" dirty="0">
                <a:solidFill>
                  <a:srgbClr val="FF33CC"/>
                </a:solidFill>
              </a:rPr>
              <a:t> </a:t>
            </a:r>
            <a:r>
              <a:rPr lang="tr-TR" dirty="0" err="1">
                <a:solidFill>
                  <a:srgbClr val="FF33CC"/>
                </a:solidFill>
              </a:rPr>
              <a:t>the</a:t>
            </a:r>
            <a:r>
              <a:rPr lang="tr-TR" dirty="0">
                <a:solidFill>
                  <a:srgbClr val="FF33CC"/>
                </a:solidFill>
              </a:rPr>
              <a:t> </a:t>
            </a:r>
            <a:r>
              <a:rPr lang="tr-TR" dirty="0" err="1" smtClean="0">
                <a:solidFill>
                  <a:srgbClr val="FF33CC"/>
                </a:solidFill>
              </a:rPr>
              <a:t>herpesvirus</a:t>
            </a:r>
            <a:r>
              <a:rPr lang="tr-TR" dirty="0" smtClean="0">
                <a:solidFill>
                  <a:srgbClr val="FF33CC"/>
                </a:solidFill>
              </a:rPr>
              <a:t> </a:t>
            </a:r>
            <a:r>
              <a:rPr lang="tr-TR" dirty="0" err="1">
                <a:solidFill>
                  <a:srgbClr val="FF33CC"/>
                </a:solidFill>
              </a:rPr>
              <a:t>to</a:t>
            </a:r>
            <a:r>
              <a:rPr lang="tr-TR" dirty="0">
                <a:solidFill>
                  <a:srgbClr val="FF33CC"/>
                </a:solidFill>
              </a:rPr>
              <a:t> spread is </a:t>
            </a:r>
            <a:r>
              <a:rPr lang="tr-TR" dirty="0" err="1">
                <a:solidFill>
                  <a:srgbClr val="FF33CC"/>
                </a:solidFill>
              </a:rPr>
              <a:t>through</a:t>
            </a:r>
            <a:r>
              <a:rPr lang="tr-TR" dirty="0">
                <a:solidFill>
                  <a:srgbClr val="FF33CC"/>
                </a:solidFill>
              </a:rPr>
              <a:t> </a:t>
            </a:r>
            <a:r>
              <a:rPr lang="tr-TR" dirty="0" err="1">
                <a:solidFill>
                  <a:srgbClr val="FF33CC"/>
                </a:solidFill>
              </a:rPr>
              <a:t>contact</a:t>
            </a:r>
            <a:r>
              <a:rPr lang="tr-TR" dirty="0">
                <a:solidFill>
                  <a:srgbClr val="FF33CC"/>
                </a:solidFill>
              </a:rPr>
              <a:t> </a:t>
            </a:r>
            <a:r>
              <a:rPr lang="tr-TR" dirty="0" err="1">
                <a:solidFill>
                  <a:srgbClr val="FF33CC"/>
                </a:solidFill>
              </a:rPr>
              <a:t>with</a:t>
            </a:r>
            <a:r>
              <a:rPr lang="tr-TR" dirty="0">
                <a:solidFill>
                  <a:srgbClr val="FF33CC"/>
                </a:solidFill>
              </a:rPr>
              <a:t> </a:t>
            </a:r>
            <a:r>
              <a:rPr lang="tr-TR" dirty="0" err="1">
                <a:solidFill>
                  <a:srgbClr val="FF33CC"/>
                </a:solidFill>
              </a:rPr>
              <a:t>discharge</a:t>
            </a:r>
            <a:r>
              <a:rPr lang="tr-TR" dirty="0">
                <a:solidFill>
                  <a:srgbClr val="FF33CC"/>
                </a:solidFill>
              </a:rPr>
              <a:t> </a:t>
            </a:r>
            <a:r>
              <a:rPr lang="tr-TR" dirty="0" err="1">
                <a:solidFill>
                  <a:srgbClr val="FF33CC"/>
                </a:solidFill>
              </a:rPr>
              <a:t>from</a:t>
            </a:r>
            <a:r>
              <a:rPr lang="tr-TR" dirty="0">
                <a:solidFill>
                  <a:srgbClr val="FF33CC"/>
                </a:solidFill>
              </a:rPr>
              <a:t> an </a:t>
            </a:r>
            <a:r>
              <a:rPr lang="tr-TR" dirty="0" err="1">
                <a:solidFill>
                  <a:srgbClr val="FF33CC"/>
                </a:solidFill>
              </a:rPr>
              <a:t>infected</a:t>
            </a:r>
            <a:r>
              <a:rPr lang="tr-TR" dirty="0">
                <a:solidFill>
                  <a:srgbClr val="FF33CC"/>
                </a:solidFill>
              </a:rPr>
              <a:t> </a:t>
            </a:r>
            <a:r>
              <a:rPr lang="tr-TR" dirty="0" err="1">
                <a:solidFill>
                  <a:srgbClr val="FF33CC"/>
                </a:solidFill>
              </a:rPr>
              <a:t>cat’s</a:t>
            </a:r>
            <a:r>
              <a:rPr lang="tr-TR" dirty="0">
                <a:solidFill>
                  <a:srgbClr val="FF33CC"/>
                </a:solidFill>
              </a:rPr>
              <a:t> </a:t>
            </a:r>
            <a:r>
              <a:rPr lang="tr-TR" dirty="0" err="1">
                <a:solidFill>
                  <a:srgbClr val="FF33CC"/>
                </a:solidFill>
              </a:rPr>
              <a:t>eyes</a:t>
            </a:r>
            <a:r>
              <a:rPr lang="tr-TR" dirty="0">
                <a:solidFill>
                  <a:srgbClr val="FF33CC"/>
                </a:solidFill>
              </a:rPr>
              <a:t>, </a:t>
            </a:r>
            <a:r>
              <a:rPr lang="tr-TR" dirty="0" err="1">
                <a:solidFill>
                  <a:srgbClr val="FF33CC"/>
                </a:solidFill>
              </a:rPr>
              <a:t>mouth</a:t>
            </a:r>
            <a:r>
              <a:rPr lang="tr-TR" dirty="0">
                <a:solidFill>
                  <a:srgbClr val="FF33CC"/>
                </a:solidFill>
              </a:rPr>
              <a:t> </a:t>
            </a:r>
            <a:r>
              <a:rPr lang="tr-TR" dirty="0" err="1">
                <a:solidFill>
                  <a:srgbClr val="FF33CC"/>
                </a:solidFill>
              </a:rPr>
              <a:t>or</a:t>
            </a:r>
            <a:r>
              <a:rPr lang="tr-TR" dirty="0">
                <a:solidFill>
                  <a:srgbClr val="FF33CC"/>
                </a:solidFill>
              </a:rPr>
              <a:t> </a:t>
            </a:r>
            <a:r>
              <a:rPr lang="tr-TR" dirty="0" err="1">
                <a:solidFill>
                  <a:srgbClr val="FF33CC"/>
                </a:solidFill>
              </a:rPr>
              <a:t>nose</a:t>
            </a:r>
            <a:r>
              <a:rPr lang="tr-TR" dirty="0">
                <a:solidFill>
                  <a:srgbClr val="FF33CC"/>
                </a:solidFill>
              </a:rPr>
              <a:t>. </a:t>
            </a:r>
            <a:endParaRPr lang="tr-TR" dirty="0" smtClean="0">
              <a:solidFill>
                <a:srgbClr val="FF33CC"/>
              </a:solidFill>
            </a:endParaRPr>
          </a:p>
          <a:p>
            <a:r>
              <a:rPr lang="tr-TR" dirty="0" err="1" smtClean="0"/>
              <a:t>Cats</a:t>
            </a:r>
            <a:r>
              <a:rPr lang="tr-TR" dirty="0" smtClean="0"/>
              <a:t> </a:t>
            </a:r>
            <a:r>
              <a:rPr lang="tr-TR" dirty="0"/>
              <a:t>can </a:t>
            </a:r>
            <a:r>
              <a:rPr lang="tr-TR" dirty="0" err="1"/>
              <a:t>catch</a:t>
            </a:r>
            <a:r>
              <a:rPr lang="tr-TR" dirty="0"/>
              <a:t> </a:t>
            </a:r>
            <a:r>
              <a:rPr lang="tr-TR" dirty="0" err="1"/>
              <a:t>this</a:t>
            </a:r>
            <a:r>
              <a:rPr lang="tr-TR" dirty="0"/>
              <a:t> </a:t>
            </a:r>
            <a:r>
              <a:rPr lang="tr-TR" dirty="0" err="1"/>
              <a:t>virus</a:t>
            </a:r>
            <a:r>
              <a:rPr lang="tr-TR" dirty="0"/>
              <a:t> </a:t>
            </a:r>
            <a:r>
              <a:rPr lang="tr-TR" dirty="0" err="1"/>
              <a:t>by</a:t>
            </a:r>
            <a:r>
              <a:rPr lang="tr-TR" dirty="0"/>
              <a:t> </a:t>
            </a:r>
            <a:r>
              <a:rPr lang="tr-TR" dirty="0" err="1"/>
              <a:t>sharing</a:t>
            </a:r>
            <a:r>
              <a:rPr lang="tr-TR" dirty="0"/>
              <a:t> </a:t>
            </a:r>
            <a:r>
              <a:rPr lang="tr-TR" dirty="0" err="1"/>
              <a:t>litter</a:t>
            </a:r>
            <a:r>
              <a:rPr lang="tr-TR" dirty="0"/>
              <a:t> </a:t>
            </a:r>
            <a:r>
              <a:rPr lang="tr-TR" dirty="0" err="1"/>
              <a:t>boxes</a:t>
            </a:r>
            <a:r>
              <a:rPr lang="tr-TR" dirty="0"/>
              <a:t>, </a:t>
            </a:r>
            <a:r>
              <a:rPr lang="tr-TR" dirty="0" err="1"/>
              <a:t>food</a:t>
            </a:r>
            <a:r>
              <a:rPr lang="tr-TR" dirty="0"/>
              <a:t> </a:t>
            </a:r>
            <a:r>
              <a:rPr lang="tr-TR" dirty="0" err="1"/>
              <a:t>and</a:t>
            </a:r>
            <a:r>
              <a:rPr lang="tr-TR" dirty="0"/>
              <a:t> </a:t>
            </a:r>
            <a:r>
              <a:rPr lang="tr-TR" dirty="0" err="1"/>
              <a:t>water</a:t>
            </a:r>
            <a:r>
              <a:rPr lang="tr-TR" dirty="0"/>
              <a:t> </a:t>
            </a:r>
            <a:r>
              <a:rPr lang="tr-TR" dirty="0" err="1"/>
              <a:t>dishes</a:t>
            </a:r>
            <a:r>
              <a:rPr lang="tr-TR" dirty="0"/>
              <a:t> </a:t>
            </a:r>
            <a:r>
              <a:rPr lang="tr-TR" dirty="0" err="1"/>
              <a:t>with</a:t>
            </a:r>
            <a:r>
              <a:rPr lang="tr-TR" dirty="0"/>
              <a:t> an </a:t>
            </a:r>
            <a:r>
              <a:rPr lang="tr-TR" dirty="0" err="1"/>
              <a:t>infected</a:t>
            </a:r>
            <a:r>
              <a:rPr lang="tr-TR" dirty="0"/>
              <a:t> </a:t>
            </a:r>
            <a:r>
              <a:rPr lang="tr-TR" dirty="0" err="1"/>
              <a:t>cat</a:t>
            </a:r>
            <a:r>
              <a:rPr lang="tr-TR" dirty="0"/>
              <a:t>, as </a:t>
            </a:r>
            <a:r>
              <a:rPr lang="tr-TR" dirty="0" err="1"/>
              <a:t>well</a:t>
            </a:r>
            <a:r>
              <a:rPr lang="tr-TR" dirty="0"/>
              <a:t> as </a:t>
            </a:r>
            <a:r>
              <a:rPr lang="tr-TR" dirty="0" err="1"/>
              <a:t>by</a:t>
            </a:r>
            <a:r>
              <a:rPr lang="tr-TR" dirty="0"/>
              <a:t> </a:t>
            </a:r>
            <a:r>
              <a:rPr lang="tr-TR" dirty="0" err="1"/>
              <a:t>mutual</a:t>
            </a:r>
            <a:r>
              <a:rPr lang="tr-TR" dirty="0"/>
              <a:t> </a:t>
            </a:r>
            <a:r>
              <a:rPr lang="tr-TR" dirty="0" err="1"/>
              <a:t>grooming</a:t>
            </a:r>
            <a:r>
              <a:rPr lang="tr-TR" dirty="0"/>
              <a:t>. </a:t>
            </a:r>
            <a:endParaRPr lang="tr-TR" dirty="0" smtClean="0"/>
          </a:p>
          <a:p>
            <a:r>
              <a:rPr lang="tr-TR" dirty="0" smtClean="0"/>
              <a:t>An </a:t>
            </a:r>
            <a:r>
              <a:rPr lang="tr-TR" dirty="0" err="1"/>
              <a:t>infected</a:t>
            </a:r>
            <a:r>
              <a:rPr lang="tr-TR" dirty="0"/>
              <a:t> </a:t>
            </a:r>
            <a:r>
              <a:rPr lang="tr-TR" dirty="0" err="1"/>
              <a:t>pregnant</a:t>
            </a:r>
            <a:r>
              <a:rPr lang="tr-TR" dirty="0"/>
              <a:t> </a:t>
            </a:r>
            <a:r>
              <a:rPr lang="tr-TR" dirty="0" err="1"/>
              <a:t>cat</a:t>
            </a:r>
            <a:r>
              <a:rPr lang="tr-TR" dirty="0"/>
              <a:t> </a:t>
            </a:r>
            <a:r>
              <a:rPr lang="tr-TR" dirty="0" err="1"/>
              <a:t>might</a:t>
            </a:r>
            <a:r>
              <a:rPr lang="tr-TR" dirty="0"/>
              <a:t> </a:t>
            </a:r>
            <a:r>
              <a:rPr lang="tr-TR" dirty="0" err="1"/>
              <a:t>also</a:t>
            </a:r>
            <a:r>
              <a:rPr lang="tr-TR" dirty="0"/>
              <a:t> </a:t>
            </a:r>
            <a:r>
              <a:rPr lang="tr-TR" dirty="0" err="1"/>
              <a:t>pass</a:t>
            </a:r>
            <a:r>
              <a:rPr lang="tr-TR" dirty="0"/>
              <a:t> </a:t>
            </a:r>
            <a:r>
              <a:rPr lang="tr-TR" dirty="0" err="1"/>
              <a:t>the</a:t>
            </a:r>
            <a:r>
              <a:rPr lang="tr-TR" dirty="0"/>
              <a:t> </a:t>
            </a:r>
            <a:r>
              <a:rPr lang="tr-TR" dirty="0" err="1"/>
              <a:t>virus</a:t>
            </a:r>
            <a:r>
              <a:rPr lang="tr-TR" dirty="0"/>
              <a:t> on </a:t>
            </a:r>
            <a:r>
              <a:rPr lang="tr-TR" dirty="0" err="1"/>
              <a:t>to</a:t>
            </a:r>
            <a:r>
              <a:rPr lang="tr-TR" dirty="0"/>
              <a:t> </a:t>
            </a:r>
            <a:r>
              <a:rPr lang="tr-TR" dirty="0" err="1"/>
              <a:t>kittens</a:t>
            </a:r>
            <a:r>
              <a:rPr lang="tr-TR" dirty="0"/>
              <a:t> </a:t>
            </a:r>
            <a:r>
              <a:rPr lang="tr-TR" dirty="0" err="1"/>
              <a:t>who</a:t>
            </a:r>
            <a:r>
              <a:rPr lang="tr-TR" dirty="0"/>
              <a:t> </a:t>
            </a:r>
            <a:r>
              <a:rPr lang="tr-TR" dirty="0" err="1"/>
              <a:t>are</a:t>
            </a:r>
            <a:r>
              <a:rPr lang="tr-TR" dirty="0"/>
              <a:t> </a:t>
            </a:r>
            <a:r>
              <a:rPr lang="tr-TR" dirty="0" err="1"/>
              <a:t>still</a:t>
            </a:r>
            <a:r>
              <a:rPr lang="tr-TR" dirty="0"/>
              <a:t> in </a:t>
            </a:r>
            <a:r>
              <a:rPr lang="tr-TR" dirty="0" err="1"/>
              <a:t>the</a:t>
            </a:r>
            <a:r>
              <a:rPr lang="tr-TR" dirty="0"/>
              <a:t> </a:t>
            </a:r>
            <a:r>
              <a:rPr lang="tr-TR" dirty="0" err="1"/>
              <a:t>womb</a:t>
            </a:r>
            <a:r>
              <a:rPr lang="tr-TR" dirty="0"/>
              <a:t>. </a:t>
            </a:r>
            <a:r>
              <a:rPr lang="tr-TR" dirty="0" err="1"/>
              <a:t>Because</a:t>
            </a:r>
            <a:r>
              <a:rPr lang="tr-TR" dirty="0"/>
              <a:t> </a:t>
            </a:r>
            <a:r>
              <a:rPr lang="tr-TR" dirty="0" err="1"/>
              <a:t>the</a:t>
            </a:r>
            <a:r>
              <a:rPr lang="tr-TR" dirty="0"/>
              <a:t> </a:t>
            </a:r>
            <a:r>
              <a:rPr lang="tr-TR" dirty="0" err="1"/>
              <a:t>virus</a:t>
            </a:r>
            <a:r>
              <a:rPr lang="tr-TR" dirty="0"/>
              <a:t> is </a:t>
            </a:r>
            <a:r>
              <a:rPr lang="tr-TR" dirty="0" err="1"/>
              <a:t>highly</a:t>
            </a:r>
            <a:r>
              <a:rPr lang="tr-TR" dirty="0"/>
              <a:t> </a:t>
            </a:r>
            <a:r>
              <a:rPr lang="tr-TR" dirty="0" err="1"/>
              <a:t>contagious</a:t>
            </a:r>
            <a:r>
              <a:rPr lang="tr-TR" dirty="0"/>
              <a:t>, it is </a:t>
            </a:r>
            <a:r>
              <a:rPr lang="tr-TR" dirty="0" err="1"/>
              <a:t>common</a:t>
            </a:r>
            <a:r>
              <a:rPr lang="tr-TR" dirty="0"/>
              <a:t> in </a:t>
            </a:r>
            <a:r>
              <a:rPr lang="tr-TR" dirty="0" err="1"/>
              <a:t>catteries</a:t>
            </a:r>
            <a:r>
              <a:rPr lang="tr-TR" dirty="0"/>
              <a:t>, </a:t>
            </a:r>
            <a:r>
              <a:rPr lang="tr-TR" dirty="0" err="1"/>
              <a:t>shelters</a:t>
            </a:r>
            <a:r>
              <a:rPr lang="tr-TR" dirty="0"/>
              <a:t> </a:t>
            </a:r>
            <a:r>
              <a:rPr lang="tr-TR" dirty="0" err="1"/>
              <a:t>and</a:t>
            </a:r>
            <a:r>
              <a:rPr lang="tr-TR" dirty="0"/>
              <a:t> </a:t>
            </a:r>
            <a:r>
              <a:rPr lang="tr-TR" dirty="0" err="1"/>
              <a:t>multi-cat</a:t>
            </a:r>
            <a:r>
              <a:rPr lang="tr-TR" dirty="0"/>
              <a:t> </a:t>
            </a:r>
            <a:r>
              <a:rPr lang="tr-TR" dirty="0" err="1"/>
              <a:t>households</a:t>
            </a:r>
            <a:r>
              <a:rPr lang="tr-TR" dirty="0" smtClean="0"/>
              <a:t>.</a:t>
            </a:r>
          </a:p>
          <a:p>
            <a:r>
              <a:rPr lang="tr-TR" dirty="0" err="1">
                <a:solidFill>
                  <a:srgbClr val="FF3300"/>
                </a:solidFill>
              </a:rPr>
              <a:t>Some</a:t>
            </a:r>
            <a:r>
              <a:rPr lang="tr-TR" dirty="0">
                <a:solidFill>
                  <a:srgbClr val="FF3300"/>
                </a:solidFill>
              </a:rPr>
              <a:t> </a:t>
            </a:r>
            <a:r>
              <a:rPr lang="tr-TR" dirty="0" err="1">
                <a:solidFill>
                  <a:srgbClr val="FF3300"/>
                </a:solidFill>
              </a:rPr>
              <a:t>cats</a:t>
            </a:r>
            <a:r>
              <a:rPr lang="tr-TR" dirty="0">
                <a:solidFill>
                  <a:srgbClr val="FF3300"/>
                </a:solidFill>
              </a:rPr>
              <a:t> </a:t>
            </a:r>
            <a:r>
              <a:rPr lang="tr-TR" dirty="0" err="1">
                <a:solidFill>
                  <a:srgbClr val="FF3300"/>
                </a:solidFill>
              </a:rPr>
              <a:t>who</a:t>
            </a:r>
            <a:r>
              <a:rPr lang="tr-TR" dirty="0">
                <a:solidFill>
                  <a:srgbClr val="FF3300"/>
                </a:solidFill>
              </a:rPr>
              <a:t> </a:t>
            </a:r>
            <a:r>
              <a:rPr lang="tr-TR" dirty="0" err="1">
                <a:solidFill>
                  <a:srgbClr val="FF3300"/>
                </a:solidFill>
              </a:rPr>
              <a:t>become</a:t>
            </a:r>
            <a:r>
              <a:rPr lang="tr-TR" dirty="0">
                <a:solidFill>
                  <a:srgbClr val="FF3300"/>
                </a:solidFill>
              </a:rPr>
              <a:t> </a:t>
            </a:r>
            <a:r>
              <a:rPr lang="tr-TR" dirty="0" err="1">
                <a:solidFill>
                  <a:srgbClr val="FF3300"/>
                </a:solidFill>
              </a:rPr>
              <a:t>infected</a:t>
            </a:r>
            <a:r>
              <a:rPr lang="tr-TR" dirty="0">
                <a:solidFill>
                  <a:srgbClr val="FF3300"/>
                </a:solidFill>
              </a:rPr>
              <a:t> </a:t>
            </a:r>
            <a:r>
              <a:rPr lang="tr-TR" dirty="0" err="1">
                <a:solidFill>
                  <a:srgbClr val="FF3300"/>
                </a:solidFill>
              </a:rPr>
              <a:t>with</a:t>
            </a:r>
            <a:r>
              <a:rPr lang="tr-TR" dirty="0">
                <a:solidFill>
                  <a:srgbClr val="FF3300"/>
                </a:solidFill>
              </a:rPr>
              <a:t> </a:t>
            </a:r>
            <a:r>
              <a:rPr lang="tr-TR" dirty="0" err="1">
                <a:solidFill>
                  <a:srgbClr val="FF3300"/>
                </a:solidFill>
              </a:rPr>
              <a:t>feline</a:t>
            </a:r>
            <a:r>
              <a:rPr lang="tr-TR" dirty="0">
                <a:solidFill>
                  <a:srgbClr val="FF3300"/>
                </a:solidFill>
              </a:rPr>
              <a:t> </a:t>
            </a:r>
            <a:r>
              <a:rPr lang="tr-TR" dirty="0" err="1">
                <a:solidFill>
                  <a:srgbClr val="FF3300"/>
                </a:solidFill>
              </a:rPr>
              <a:t>herpes</a:t>
            </a:r>
            <a:r>
              <a:rPr lang="tr-TR" dirty="0">
                <a:solidFill>
                  <a:srgbClr val="FF3300"/>
                </a:solidFill>
              </a:rPr>
              <a:t> </a:t>
            </a:r>
            <a:r>
              <a:rPr lang="tr-TR" dirty="0" err="1">
                <a:solidFill>
                  <a:srgbClr val="FF3300"/>
                </a:solidFill>
              </a:rPr>
              <a:t>are</a:t>
            </a:r>
            <a:r>
              <a:rPr lang="tr-TR" dirty="0">
                <a:solidFill>
                  <a:srgbClr val="FF3300"/>
                </a:solidFill>
              </a:rPr>
              <a:t> </a:t>
            </a:r>
            <a:r>
              <a:rPr lang="tr-TR" dirty="0" err="1">
                <a:solidFill>
                  <a:srgbClr val="FF3300"/>
                </a:solidFill>
              </a:rPr>
              <a:t>latent</a:t>
            </a:r>
            <a:r>
              <a:rPr lang="tr-TR" dirty="0">
                <a:solidFill>
                  <a:srgbClr val="FF3300"/>
                </a:solidFill>
              </a:rPr>
              <a:t> </a:t>
            </a:r>
            <a:r>
              <a:rPr lang="tr-TR" dirty="0" err="1">
                <a:solidFill>
                  <a:srgbClr val="FF3300"/>
                </a:solidFill>
              </a:rPr>
              <a:t>carriers</a:t>
            </a:r>
            <a:r>
              <a:rPr lang="tr-TR" dirty="0">
                <a:solidFill>
                  <a:srgbClr val="FF3300"/>
                </a:solidFill>
              </a:rPr>
              <a:t>. </a:t>
            </a:r>
            <a:endParaRPr lang="tr-TR" dirty="0" smtClean="0">
              <a:solidFill>
                <a:srgbClr val="FF3300"/>
              </a:solidFill>
            </a:endParaRPr>
          </a:p>
          <a:p>
            <a:pPr lvl="1"/>
            <a:r>
              <a:rPr lang="tr-TR" dirty="0" err="1" smtClean="0"/>
              <a:t>Even</a:t>
            </a:r>
            <a:r>
              <a:rPr lang="tr-TR" dirty="0" smtClean="0"/>
              <a:t> </a:t>
            </a:r>
            <a:r>
              <a:rPr lang="tr-TR" dirty="0" err="1"/>
              <a:t>though</a:t>
            </a:r>
            <a:r>
              <a:rPr lang="tr-TR" dirty="0"/>
              <a:t> </a:t>
            </a:r>
            <a:r>
              <a:rPr lang="tr-TR" dirty="0" err="1"/>
              <a:t>they</a:t>
            </a:r>
            <a:r>
              <a:rPr lang="tr-TR" dirty="0"/>
              <a:t> </a:t>
            </a:r>
            <a:r>
              <a:rPr lang="tr-TR" dirty="0" err="1"/>
              <a:t>will</a:t>
            </a:r>
            <a:r>
              <a:rPr lang="tr-TR" dirty="0"/>
              <a:t> </a:t>
            </a:r>
            <a:r>
              <a:rPr lang="tr-TR" dirty="0" err="1"/>
              <a:t>never</a:t>
            </a:r>
            <a:r>
              <a:rPr lang="tr-TR" dirty="0"/>
              <a:t> </a:t>
            </a:r>
            <a:r>
              <a:rPr lang="tr-TR" dirty="0" err="1"/>
              <a:t>display</a:t>
            </a:r>
            <a:r>
              <a:rPr lang="tr-TR" dirty="0"/>
              <a:t> </a:t>
            </a:r>
            <a:r>
              <a:rPr lang="tr-TR" dirty="0" err="1"/>
              <a:t>symptoms</a:t>
            </a:r>
            <a:r>
              <a:rPr lang="tr-TR" dirty="0"/>
              <a:t>, </a:t>
            </a:r>
            <a:r>
              <a:rPr lang="tr-TR" dirty="0" err="1"/>
              <a:t>they</a:t>
            </a:r>
            <a:r>
              <a:rPr lang="tr-TR" dirty="0"/>
              <a:t> can </a:t>
            </a:r>
            <a:r>
              <a:rPr lang="tr-TR" dirty="0" err="1"/>
              <a:t>still</a:t>
            </a:r>
            <a:r>
              <a:rPr lang="tr-TR" dirty="0"/>
              <a:t> </a:t>
            </a:r>
            <a:r>
              <a:rPr lang="tr-TR" dirty="0" err="1"/>
              <a:t>pass</a:t>
            </a:r>
            <a:r>
              <a:rPr lang="tr-TR" dirty="0"/>
              <a:t> </a:t>
            </a:r>
            <a:r>
              <a:rPr lang="tr-TR" dirty="0" err="1"/>
              <a:t>the</a:t>
            </a:r>
            <a:r>
              <a:rPr lang="tr-TR" dirty="0"/>
              <a:t> </a:t>
            </a:r>
            <a:r>
              <a:rPr lang="tr-TR" dirty="0" err="1"/>
              <a:t>virus</a:t>
            </a:r>
            <a:r>
              <a:rPr lang="tr-TR" dirty="0"/>
              <a:t> on </a:t>
            </a:r>
            <a:r>
              <a:rPr lang="tr-TR" dirty="0" err="1"/>
              <a:t>to</a:t>
            </a:r>
            <a:r>
              <a:rPr lang="tr-TR" dirty="0"/>
              <a:t> </a:t>
            </a:r>
            <a:r>
              <a:rPr lang="tr-TR" dirty="0" err="1"/>
              <a:t>other</a:t>
            </a:r>
            <a:r>
              <a:rPr lang="tr-TR" dirty="0"/>
              <a:t> </a:t>
            </a:r>
            <a:r>
              <a:rPr lang="tr-TR" dirty="0" err="1"/>
              <a:t>cats</a:t>
            </a:r>
            <a:r>
              <a:rPr lang="tr-TR" dirty="0"/>
              <a:t>. </a:t>
            </a:r>
            <a:r>
              <a:rPr lang="tr-TR" dirty="0" err="1"/>
              <a:t>Stress</a:t>
            </a:r>
            <a:r>
              <a:rPr lang="tr-TR" dirty="0"/>
              <a:t> can </a:t>
            </a:r>
            <a:r>
              <a:rPr lang="tr-TR" dirty="0" err="1"/>
              <a:t>cause</a:t>
            </a:r>
            <a:r>
              <a:rPr lang="tr-TR" dirty="0"/>
              <a:t> </a:t>
            </a:r>
            <a:r>
              <a:rPr lang="tr-TR" dirty="0" err="1"/>
              <a:t>these</a:t>
            </a:r>
            <a:r>
              <a:rPr lang="tr-TR" dirty="0"/>
              <a:t> </a:t>
            </a:r>
            <a:r>
              <a:rPr lang="tr-TR" dirty="0" err="1"/>
              <a:t>carriers</a:t>
            </a:r>
            <a:r>
              <a:rPr lang="tr-TR" dirty="0"/>
              <a:t> </a:t>
            </a:r>
            <a:r>
              <a:rPr lang="tr-TR" dirty="0" err="1"/>
              <a:t>to</a:t>
            </a:r>
            <a:r>
              <a:rPr lang="tr-TR" dirty="0"/>
              <a:t> “</a:t>
            </a:r>
            <a:r>
              <a:rPr lang="tr-TR" dirty="0" err="1"/>
              <a:t>shed</a:t>
            </a:r>
            <a:r>
              <a:rPr lang="tr-TR" dirty="0"/>
              <a:t>” </a:t>
            </a:r>
            <a:r>
              <a:rPr lang="tr-TR" dirty="0" err="1"/>
              <a:t>the</a:t>
            </a:r>
            <a:r>
              <a:rPr lang="tr-TR" dirty="0"/>
              <a:t> </a:t>
            </a:r>
            <a:r>
              <a:rPr lang="tr-TR" dirty="0" err="1"/>
              <a:t>virus</a:t>
            </a:r>
            <a:r>
              <a:rPr lang="tr-TR" dirty="0"/>
              <a:t>, </a:t>
            </a:r>
            <a:r>
              <a:rPr lang="tr-TR" dirty="0" err="1"/>
              <a:t>exhibiting</a:t>
            </a:r>
            <a:r>
              <a:rPr lang="tr-TR" dirty="0"/>
              <a:t> </a:t>
            </a:r>
            <a:r>
              <a:rPr lang="tr-TR" dirty="0" err="1"/>
              <a:t>mild</a:t>
            </a:r>
            <a:r>
              <a:rPr lang="tr-TR" dirty="0"/>
              <a:t> </a:t>
            </a:r>
            <a:r>
              <a:rPr lang="tr-TR" dirty="0" err="1"/>
              <a:t>symptoms</a:t>
            </a:r>
            <a:r>
              <a:rPr lang="tr-TR" dirty="0"/>
              <a:t>, </a:t>
            </a:r>
            <a:r>
              <a:rPr lang="tr-TR" dirty="0" err="1"/>
              <a:t>which</a:t>
            </a:r>
            <a:r>
              <a:rPr lang="tr-TR" dirty="0"/>
              <a:t> </a:t>
            </a:r>
            <a:r>
              <a:rPr lang="tr-TR" dirty="0" err="1"/>
              <a:t>clear</a:t>
            </a:r>
            <a:r>
              <a:rPr lang="tr-TR" dirty="0"/>
              <a:t> </a:t>
            </a:r>
            <a:r>
              <a:rPr lang="tr-TR" dirty="0" err="1"/>
              <a:t>up</a:t>
            </a:r>
            <a:r>
              <a:rPr lang="tr-TR" dirty="0"/>
              <a:t> on </a:t>
            </a:r>
            <a:r>
              <a:rPr lang="tr-TR" dirty="0" err="1"/>
              <a:t>their</a:t>
            </a:r>
            <a:r>
              <a:rPr lang="tr-TR" dirty="0"/>
              <a:t> </a:t>
            </a:r>
            <a:r>
              <a:rPr lang="tr-TR" dirty="0" err="1"/>
              <a:t>own</a:t>
            </a:r>
            <a:r>
              <a:rPr lang="tr-TR" dirty="0"/>
              <a:t> </a:t>
            </a:r>
            <a:r>
              <a:rPr lang="tr-TR" dirty="0" err="1"/>
              <a:t>after</a:t>
            </a:r>
            <a:r>
              <a:rPr lang="tr-TR" dirty="0"/>
              <a:t> a </a:t>
            </a:r>
            <a:r>
              <a:rPr lang="tr-TR" dirty="0" err="1"/>
              <a:t>few</a:t>
            </a:r>
            <a:r>
              <a:rPr lang="tr-TR" dirty="0"/>
              <a:t> </a:t>
            </a:r>
            <a:r>
              <a:rPr lang="tr-TR" dirty="0" err="1"/>
              <a:t>days</a:t>
            </a:r>
            <a:r>
              <a:rPr lang="tr-TR" dirty="0"/>
              <a:t>.</a:t>
            </a:r>
          </a:p>
        </p:txBody>
      </p:sp>
    </p:spTree>
    <p:extLst>
      <p:ext uri="{BB962C8B-B14F-4D97-AF65-F5344CB8AC3E}">
        <p14:creationId xmlns:p14="http://schemas.microsoft.com/office/powerpoint/2010/main" val="2906530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609599" y="1430214"/>
            <a:ext cx="11031415" cy="4923693"/>
          </a:xfrm>
        </p:spPr>
        <p:txBody>
          <a:bodyPr>
            <a:normAutofit fontScale="47500" lnSpcReduction="20000"/>
          </a:bodyPr>
          <a:lstStyle/>
          <a:p>
            <a:pPr>
              <a:lnSpc>
                <a:spcPct val="120000"/>
              </a:lnSpc>
            </a:pPr>
            <a:r>
              <a:rPr lang="tr-TR" sz="4200" dirty="0" err="1"/>
              <a:t>Some</a:t>
            </a:r>
            <a:r>
              <a:rPr lang="tr-TR" sz="4200" dirty="0"/>
              <a:t> </a:t>
            </a:r>
            <a:r>
              <a:rPr lang="tr-TR" sz="4200" dirty="0" err="1"/>
              <a:t>infected</a:t>
            </a:r>
            <a:r>
              <a:rPr lang="tr-TR" sz="4200" dirty="0"/>
              <a:t> </a:t>
            </a:r>
            <a:r>
              <a:rPr lang="tr-TR" sz="4200" dirty="0" err="1"/>
              <a:t>cats</a:t>
            </a:r>
            <a:r>
              <a:rPr lang="tr-TR" sz="4200" dirty="0"/>
              <a:t> can </a:t>
            </a:r>
            <a:r>
              <a:rPr lang="tr-TR" sz="4200" dirty="0" err="1"/>
              <a:t>remain</a:t>
            </a:r>
            <a:r>
              <a:rPr lang="tr-TR" sz="4200" dirty="0"/>
              <a:t> </a:t>
            </a:r>
            <a:r>
              <a:rPr lang="tr-TR" sz="4200" dirty="0" err="1"/>
              <a:t>without</a:t>
            </a:r>
            <a:r>
              <a:rPr lang="tr-TR" sz="4200" dirty="0"/>
              <a:t> </a:t>
            </a:r>
            <a:r>
              <a:rPr lang="tr-TR" sz="4200" dirty="0" err="1"/>
              <a:t>symptoms</a:t>
            </a:r>
            <a:r>
              <a:rPr lang="tr-TR" sz="4200" dirty="0"/>
              <a:t>, yet </a:t>
            </a:r>
            <a:r>
              <a:rPr lang="tr-TR" sz="4200" dirty="0" err="1"/>
              <a:t>act</a:t>
            </a:r>
            <a:r>
              <a:rPr lang="tr-TR" sz="4200" dirty="0"/>
              <a:t> as </a:t>
            </a:r>
            <a:r>
              <a:rPr lang="tr-TR" sz="4200" dirty="0" err="1"/>
              <a:t>carriers</a:t>
            </a:r>
            <a:r>
              <a:rPr lang="tr-TR" sz="4200" dirty="0"/>
              <a:t> </a:t>
            </a:r>
            <a:r>
              <a:rPr lang="tr-TR" sz="4200" dirty="0" err="1"/>
              <a:t>and</a:t>
            </a:r>
            <a:r>
              <a:rPr lang="tr-TR" sz="4200" dirty="0"/>
              <a:t> spread </a:t>
            </a:r>
            <a:r>
              <a:rPr lang="tr-TR" sz="4200" dirty="0" err="1"/>
              <a:t>the</a:t>
            </a:r>
            <a:r>
              <a:rPr lang="tr-TR" sz="4200" dirty="0"/>
              <a:t> </a:t>
            </a:r>
            <a:r>
              <a:rPr lang="tr-TR" sz="4200" dirty="0" err="1"/>
              <a:t>infection</a:t>
            </a:r>
            <a:r>
              <a:rPr lang="tr-TR" sz="4200" dirty="0"/>
              <a:t> </a:t>
            </a:r>
            <a:r>
              <a:rPr lang="tr-TR" sz="4200" dirty="0" err="1"/>
              <a:t>to</a:t>
            </a:r>
            <a:r>
              <a:rPr lang="tr-TR" sz="4200" dirty="0"/>
              <a:t> </a:t>
            </a:r>
            <a:r>
              <a:rPr lang="tr-TR" sz="4200" dirty="0" err="1"/>
              <a:t>other</a:t>
            </a:r>
            <a:r>
              <a:rPr lang="tr-TR" sz="4200" dirty="0"/>
              <a:t> </a:t>
            </a:r>
            <a:r>
              <a:rPr lang="tr-TR" sz="4200" dirty="0" err="1"/>
              <a:t>non-infected</a:t>
            </a:r>
            <a:r>
              <a:rPr lang="tr-TR" sz="4200" dirty="0"/>
              <a:t> </a:t>
            </a:r>
            <a:r>
              <a:rPr lang="tr-TR" sz="4200" dirty="0" err="1"/>
              <a:t>cats</a:t>
            </a:r>
            <a:r>
              <a:rPr lang="tr-TR" sz="4200" dirty="0"/>
              <a:t>. </a:t>
            </a:r>
            <a:r>
              <a:rPr lang="tr-TR" sz="4200" dirty="0" err="1"/>
              <a:t>The</a:t>
            </a:r>
            <a:r>
              <a:rPr lang="tr-TR" sz="4200" dirty="0"/>
              <a:t> </a:t>
            </a:r>
            <a:r>
              <a:rPr lang="tr-TR" sz="4200" dirty="0" err="1"/>
              <a:t>following</a:t>
            </a:r>
            <a:r>
              <a:rPr lang="tr-TR" sz="4200" dirty="0"/>
              <a:t> </a:t>
            </a:r>
            <a:r>
              <a:rPr lang="tr-TR" sz="4200" dirty="0" err="1"/>
              <a:t>symptoms</a:t>
            </a:r>
            <a:r>
              <a:rPr lang="tr-TR" sz="4200" dirty="0"/>
              <a:t> </a:t>
            </a:r>
            <a:r>
              <a:rPr lang="tr-TR" sz="4200" dirty="0" err="1"/>
              <a:t>may</a:t>
            </a:r>
            <a:r>
              <a:rPr lang="tr-TR" sz="4200" dirty="0"/>
              <a:t> </a:t>
            </a:r>
            <a:r>
              <a:rPr lang="tr-TR" sz="4200" dirty="0" err="1"/>
              <a:t>also</a:t>
            </a:r>
            <a:r>
              <a:rPr lang="tr-TR" sz="4200" dirty="0"/>
              <a:t> be </a:t>
            </a:r>
            <a:r>
              <a:rPr lang="tr-TR" sz="4200" dirty="0" err="1"/>
              <a:t>sporadic</a:t>
            </a:r>
            <a:r>
              <a:rPr lang="tr-TR" sz="4200" dirty="0"/>
              <a:t> in a FHV-1 </a:t>
            </a:r>
            <a:r>
              <a:rPr lang="tr-TR" sz="4200" dirty="0" err="1"/>
              <a:t>carrier</a:t>
            </a:r>
            <a:r>
              <a:rPr lang="tr-TR" sz="4200" dirty="0"/>
              <a:t>: </a:t>
            </a:r>
          </a:p>
          <a:p>
            <a:r>
              <a:rPr lang="tr-TR" sz="4200" dirty="0" err="1"/>
              <a:t>Sudden</a:t>
            </a:r>
            <a:r>
              <a:rPr lang="tr-TR" sz="4200" dirty="0"/>
              <a:t>, </a:t>
            </a:r>
            <a:r>
              <a:rPr lang="tr-TR" sz="4200" dirty="0" err="1"/>
              <a:t>uncontrollable</a:t>
            </a:r>
            <a:r>
              <a:rPr lang="tr-TR" sz="4200" dirty="0"/>
              <a:t> </a:t>
            </a:r>
            <a:r>
              <a:rPr lang="tr-TR" sz="4200" dirty="0" err="1"/>
              <a:t>attacks</a:t>
            </a:r>
            <a:r>
              <a:rPr lang="tr-TR" sz="4200" dirty="0"/>
              <a:t> of </a:t>
            </a:r>
            <a:r>
              <a:rPr lang="tr-TR" sz="4200" dirty="0" err="1"/>
              <a:t>sneezing</a:t>
            </a:r>
            <a:endParaRPr lang="tr-TR" sz="4200" dirty="0"/>
          </a:p>
          <a:p>
            <a:r>
              <a:rPr lang="tr-TR" sz="4200" dirty="0" err="1">
                <a:solidFill>
                  <a:srgbClr val="FF33CC"/>
                </a:solidFill>
              </a:rPr>
              <a:t>Watery</a:t>
            </a:r>
            <a:r>
              <a:rPr lang="tr-TR" sz="4200" dirty="0">
                <a:solidFill>
                  <a:srgbClr val="FF33CC"/>
                </a:solidFill>
              </a:rPr>
              <a:t> </a:t>
            </a:r>
            <a:r>
              <a:rPr lang="tr-TR" sz="4200" dirty="0" err="1">
                <a:solidFill>
                  <a:srgbClr val="FF33CC"/>
                </a:solidFill>
              </a:rPr>
              <a:t>or</a:t>
            </a:r>
            <a:r>
              <a:rPr lang="tr-TR" sz="4200" dirty="0">
                <a:solidFill>
                  <a:srgbClr val="FF33CC"/>
                </a:solidFill>
              </a:rPr>
              <a:t> pus </a:t>
            </a:r>
            <a:r>
              <a:rPr lang="tr-TR" sz="4200" dirty="0" err="1">
                <a:solidFill>
                  <a:srgbClr val="FF33CC"/>
                </a:solidFill>
              </a:rPr>
              <a:t>containing</a:t>
            </a:r>
            <a:r>
              <a:rPr lang="tr-TR" sz="4200" dirty="0">
                <a:solidFill>
                  <a:srgbClr val="FF33CC"/>
                </a:solidFill>
              </a:rPr>
              <a:t> </a:t>
            </a:r>
            <a:r>
              <a:rPr lang="tr-TR" sz="4200" dirty="0" err="1">
                <a:solidFill>
                  <a:srgbClr val="FF33CC"/>
                </a:solidFill>
              </a:rPr>
              <a:t>nasal</a:t>
            </a:r>
            <a:r>
              <a:rPr lang="tr-TR" sz="4200" dirty="0">
                <a:solidFill>
                  <a:srgbClr val="FF33CC"/>
                </a:solidFill>
              </a:rPr>
              <a:t> </a:t>
            </a:r>
            <a:r>
              <a:rPr lang="tr-TR" sz="4200" dirty="0" err="1">
                <a:solidFill>
                  <a:srgbClr val="FF33CC"/>
                </a:solidFill>
              </a:rPr>
              <a:t>discharge</a:t>
            </a:r>
            <a:endParaRPr lang="tr-TR" sz="4200" dirty="0">
              <a:solidFill>
                <a:srgbClr val="FF33CC"/>
              </a:solidFill>
            </a:endParaRPr>
          </a:p>
          <a:p>
            <a:r>
              <a:rPr lang="tr-TR" sz="4200" dirty="0" err="1"/>
              <a:t>Loss</a:t>
            </a:r>
            <a:r>
              <a:rPr lang="tr-TR" sz="4200" dirty="0"/>
              <a:t> of sense of </a:t>
            </a:r>
            <a:r>
              <a:rPr lang="tr-TR" sz="4200" dirty="0" err="1"/>
              <a:t>smell</a:t>
            </a:r>
            <a:endParaRPr lang="tr-TR" sz="4200" dirty="0"/>
          </a:p>
          <a:p>
            <a:r>
              <a:rPr lang="tr-TR" sz="4200" dirty="0" err="1"/>
              <a:t>Spasm</a:t>
            </a:r>
            <a:r>
              <a:rPr lang="tr-TR" sz="4200" dirty="0"/>
              <a:t> of </a:t>
            </a:r>
            <a:r>
              <a:rPr lang="tr-TR" sz="4200" dirty="0" err="1"/>
              <a:t>the</a:t>
            </a:r>
            <a:r>
              <a:rPr lang="tr-TR" sz="4200" dirty="0"/>
              <a:t> </a:t>
            </a:r>
            <a:r>
              <a:rPr lang="tr-TR" sz="4200" dirty="0" err="1"/>
              <a:t>eyelid</a:t>
            </a:r>
            <a:r>
              <a:rPr lang="tr-TR" sz="4200" dirty="0"/>
              <a:t> </a:t>
            </a:r>
            <a:r>
              <a:rPr lang="tr-TR" sz="4200" dirty="0" err="1"/>
              <a:t>muscle</a:t>
            </a:r>
            <a:r>
              <a:rPr lang="tr-TR" sz="4200" dirty="0"/>
              <a:t> </a:t>
            </a:r>
            <a:r>
              <a:rPr lang="tr-TR" sz="4200" dirty="0" err="1"/>
              <a:t>resulting</a:t>
            </a:r>
            <a:r>
              <a:rPr lang="tr-TR" sz="4200" dirty="0"/>
              <a:t> in </a:t>
            </a:r>
            <a:r>
              <a:rPr lang="tr-TR" sz="4200" dirty="0" err="1"/>
              <a:t>closure</a:t>
            </a:r>
            <a:r>
              <a:rPr lang="tr-TR" sz="4200" dirty="0"/>
              <a:t> of </a:t>
            </a:r>
            <a:r>
              <a:rPr lang="tr-TR" sz="4200" dirty="0" err="1"/>
              <a:t>the</a:t>
            </a:r>
            <a:r>
              <a:rPr lang="tr-TR" sz="4200" dirty="0"/>
              <a:t> </a:t>
            </a:r>
            <a:r>
              <a:rPr lang="tr-TR" sz="4200" dirty="0" err="1"/>
              <a:t>eye</a:t>
            </a:r>
            <a:r>
              <a:rPr lang="tr-TR" sz="4200" dirty="0"/>
              <a:t> (</a:t>
            </a:r>
            <a:r>
              <a:rPr lang="tr-TR" sz="4200" dirty="0" err="1"/>
              <a:t>blepharospasm</a:t>
            </a:r>
            <a:r>
              <a:rPr lang="tr-TR" sz="4200" dirty="0"/>
              <a:t>)</a:t>
            </a:r>
          </a:p>
          <a:p>
            <a:r>
              <a:rPr lang="tr-TR" sz="4200" dirty="0" err="1">
                <a:solidFill>
                  <a:srgbClr val="FF33CC"/>
                </a:solidFill>
              </a:rPr>
              <a:t>Eye</a:t>
            </a:r>
            <a:r>
              <a:rPr lang="tr-TR" sz="4200" dirty="0">
                <a:solidFill>
                  <a:srgbClr val="FF33CC"/>
                </a:solidFill>
              </a:rPr>
              <a:t> </a:t>
            </a:r>
            <a:r>
              <a:rPr lang="tr-TR" sz="4200" dirty="0" err="1">
                <a:solidFill>
                  <a:srgbClr val="FF33CC"/>
                </a:solidFill>
              </a:rPr>
              <a:t>discharge</a:t>
            </a:r>
            <a:endParaRPr lang="tr-TR" sz="4200" dirty="0">
              <a:solidFill>
                <a:srgbClr val="FF33CC"/>
              </a:solidFill>
            </a:endParaRPr>
          </a:p>
          <a:p>
            <a:r>
              <a:rPr lang="tr-TR" sz="4200" dirty="0" err="1"/>
              <a:t>Inflammation</a:t>
            </a:r>
            <a:r>
              <a:rPr lang="tr-TR" sz="4200" dirty="0"/>
              <a:t> of </a:t>
            </a:r>
            <a:r>
              <a:rPr lang="tr-TR" sz="4200" dirty="0" err="1"/>
              <a:t>the</a:t>
            </a:r>
            <a:r>
              <a:rPr lang="tr-TR" sz="4200" dirty="0"/>
              <a:t> </a:t>
            </a:r>
            <a:r>
              <a:rPr lang="tr-TR" sz="4200" dirty="0" err="1"/>
              <a:t>conjunctiva</a:t>
            </a:r>
            <a:r>
              <a:rPr lang="tr-TR" sz="4200" dirty="0"/>
              <a:t> of </a:t>
            </a:r>
            <a:r>
              <a:rPr lang="tr-TR" sz="4200" dirty="0" err="1"/>
              <a:t>the</a:t>
            </a:r>
            <a:r>
              <a:rPr lang="tr-TR" sz="4200" dirty="0"/>
              <a:t> </a:t>
            </a:r>
            <a:r>
              <a:rPr lang="tr-TR" sz="4200" dirty="0" err="1"/>
              <a:t>eye</a:t>
            </a:r>
            <a:r>
              <a:rPr lang="tr-TR" sz="4200" dirty="0"/>
              <a:t> (</a:t>
            </a:r>
            <a:r>
              <a:rPr lang="tr-TR" sz="4200" dirty="0" err="1"/>
              <a:t>conjunctivitis</a:t>
            </a:r>
            <a:r>
              <a:rPr lang="tr-TR" sz="4200" dirty="0"/>
              <a:t>)</a:t>
            </a:r>
          </a:p>
          <a:p>
            <a:r>
              <a:rPr lang="tr-TR" sz="4200" dirty="0" err="1">
                <a:solidFill>
                  <a:srgbClr val="FF33CC"/>
                </a:solidFill>
              </a:rPr>
              <a:t>Keratitis</a:t>
            </a:r>
            <a:r>
              <a:rPr lang="tr-TR" sz="4200" dirty="0"/>
              <a:t> (</a:t>
            </a:r>
            <a:r>
              <a:rPr lang="tr-TR" sz="4200" dirty="0" err="1"/>
              <a:t>inflammation</a:t>
            </a:r>
            <a:r>
              <a:rPr lang="tr-TR" sz="4200" dirty="0"/>
              <a:t> of </a:t>
            </a:r>
            <a:r>
              <a:rPr lang="tr-TR" sz="4200" dirty="0" err="1"/>
              <a:t>the</a:t>
            </a:r>
            <a:r>
              <a:rPr lang="tr-TR" sz="4200" dirty="0"/>
              <a:t> </a:t>
            </a:r>
            <a:r>
              <a:rPr lang="tr-TR" sz="4200" dirty="0" err="1"/>
              <a:t>cornea</a:t>
            </a:r>
            <a:r>
              <a:rPr lang="tr-TR" sz="4200" dirty="0"/>
              <a:t> </a:t>
            </a:r>
            <a:r>
              <a:rPr lang="tr-TR" sz="4200" dirty="0" err="1"/>
              <a:t>causing</a:t>
            </a:r>
            <a:r>
              <a:rPr lang="tr-TR" sz="4200" dirty="0"/>
              <a:t> </a:t>
            </a:r>
            <a:r>
              <a:rPr lang="tr-TR" sz="4200" dirty="0" err="1"/>
              <a:t>watery</a:t>
            </a:r>
            <a:r>
              <a:rPr lang="tr-TR" sz="4200" dirty="0"/>
              <a:t> </a:t>
            </a:r>
            <a:r>
              <a:rPr lang="tr-TR" sz="4200" dirty="0" err="1"/>
              <a:t>painful</a:t>
            </a:r>
            <a:r>
              <a:rPr lang="tr-TR" sz="4200" dirty="0"/>
              <a:t> </a:t>
            </a:r>
            <a:r>
              <a:rPr lang="tr-TR" sz="4200" dirty="0" err="1"/>
              <a:t>eyes</a:t>
            </a:r>
            <a:r>
              <a:rPr lang="tr-TR" sz="4200" dirty="0"/>
              <a:t> </a:t>
            </a:r>
            <a:r>
              <a:rPr lang="tr-TR" sz="4200" dirty="0" err="1"/>
              <a:t>and</a:t>
            </a:r>
            <a:r>
              <a:rPr lang="tr-TR" sz="4200" dirty="0"/>
              <a:t> </a:t>
            </a:r>
            <a:r>
              <a:rPr lang="tr-TR" sz="4200" dirty="0" err="1"/>
              <a:t>blurred</a:t>
            </a:r>
            <a:r>
              <a:rPr lang="tr-TR" sz="4200" dirty="0"/>
              <a:t> </a:t>
            </a:r>
            <a:r>
              <a:rPr lang="tr-TR" sz="4200" dirty="0" err="1"/>
              <a:t>vision</a:t>
            </a:r>
            <a:r>
              <a:rPr lang="tr-TR" sz="4200" dirty="0"/>
              <a:t>)</a:t>
            </a:r>
          </a:p>
          <a:p>
            <a:r>
              <a:rPr lang="tr-TR" sz="4200" dirty="0" err="1"/>
              <a:t>Lack</a:t>
            </a:r>
            <a:r>
              <a:rPr lang="tr-TR" sz="4200" dirty="0"/>
              <a:t> of </a:t>
            </a:r>
            <a:r>
              <a:rPr lang="tr-TR" sz="4200" dirty="0" err="1"/>
              <a:t>appetite</a:t>
            </a:r>
            <a:endParaRPr lang="tr-TR" sz="4200" dirty="0"/>
          </a:p>
          <a:p>
            <a:r>
              <a:rPr lang="tr-TR" sz="4200" dirty="0">
                <a:solidFill>
                  <a:srgbClr val="FF33CC"/>
                </a:solidFill>
              </a:rPr>
              <a:t>Fever</a:t>
            </a:r>
          </a:p>
          <a:p>
            <a:r>
              <a:rPr lang="tr-TR" sz="4200" dirty="0"/>
              <a:t>General </a:t>
            </a:r>
            <a:r>
              <a:rPr lang="tr-TR" sz="4200" dirty="0" err="1"/>
              <a:t>malaise</a:t>
            </a:r>
            <a:endParaRPr lang="tr-TR" sz="4200" dirty="0"/>
          </a:p>
          <a:p>
            <a:r>
              <a:rPr lang="tr-TR" sz="4200" dirty="0" err="1"/>
              <a:t>Loss</a:t>
            </a:r>
            <a:r>
              <a:rPr lang="tr-TR" sz="4200" dirty="0"/>
              <a:t> of </a:t>
            </a:r>
            <a:r>
              <a:rPr lang="tr-TR" sz="4200" dirty="0" err="1" smtClean="0"/>
              <a:t>pregnancy</a:t>
            </a:r>
            <a:endParaRPr lang="tr-TR" sz="4200" dirty="0" smtClean="0"/>
          </a:p>
          <a:p>
            <a:r>
              <a:rPr lang="tr-TR" sz="4200" dirty="0" err="1">
                <a:solidFill>
                  <a:srgbClr val="FF0000"/>
                </a:solidFill>
              </a:rPr>
              <a:t>Cats</a:t>
            </a:r>
            <a:r>
              <a:rPr lang="tr-TR" sz="4200" dirty="0">
                <a:solidFill>
                  <a:srgbClr val="FF0000"/>
                </a:solidFill>
              </a:rPr>
              <a:t> </a:t>
            </a:r>
            <a:r>
              <a:rPr lang="tr-TR" sz="4200" dirty="0" err="1">
                <a:solidFill>
                  <a:srgbClr val="FF0000"/>
                </a:solidFill>
              </a:rPr>
              <a:t>weakened</a:t>
            </a:r>
            <a:r>
              <a:rPr lang="tr-TR" sz="4200" dirty="0">
                <a:solidFill>
                  <a:srgbClr val="FF0000"/>
                </a:solidFill>
              </a:rPr>
              <a:t> </a:t>
            </a:r>
            <a:r>
              <a:rPr lang="tr-TR" sz="4200" dirty="0" err="1">
                <a:solidFill>
                  <a:srgbClr val="FF0000"/>
                </a:solidFill>
              </a:rPr>
              <a:t>by</a:t>
            </a:r>
            <a:r>
              <a:rPr lang="tr-TR" sz="4200" dirty="0">
                <a:solidFill>
                  <a:srgbClr val="FF0000"/>
                </a:solidFill>
              </a:rPr>
              <a:t> </a:t>
            </a:r>
            <a:r>
              <a:rPr lang="tr-TR" sz="4200" dirty="0" err="1">
                <a:solidFill>
                  <a:srgbClr val="FF0000"/>
                </a:solidFill>
              </a:rPr>
              <a:t>the</a:t>
            </a:r>
            <a:r>
              <a:rPr lang="tr-TR" sz="4200" dirty="0">
                <a:solidFill>
                  <a:srgbClr val="FF0000"/>
                </a:solidFill>
              </a:rPr>
              <a:t> </a:t>
            </a:r>
            <a:r>
              <a:rPr lang="tr-TR" sz="4200" dirty="0" err="1">
                <a:solidFill>
                  <a:srgbClr val="FF0000"/>
                </a:solidFill>
              </a:rPr>
              <a:t>virus</a:t>
            </a:r>
            <a:r>
              <a:rPr lang="tr-TR" sz="4200" dirty="0">
                <a:solidFill>
                  <a:srgbClr val="FF0000"/>
                </a:solidFill>
              </a:rPr>
              <a:t> </a:t>
            </a:r>
            <a:r>
              <a:rPr lang="tr-TR" sz="4200" dirty="0" err="1">
                <a:solidFill>
                  <a:srgbClr val="FF0000"/>
                </a:solidFill>
              </a:rPr>
              <a:t>may</a:t>
            </a:r>
            <a:r>
              <a:rPr lang="tr-TR" sz="4200" dirty="0">
                <a:solidFill>
                  <a:srgbClr val="FF0000"/>
                </a:solidFill>
              </a:rPr>
              <a:t> </a:t>
            </a:r>
            <a:r>
              <a:rPr lang="tr-TR" sz="4200" dirty="0" err="1">
                <a:solidFill>
                  <a:srgbClr val="FF0000"/>
                </a:solidFill>
              </a:rPr>
              <a:t>also</a:t>
            </a:r>
            <a:r>
              <a:rPr lang="tr-TR" sz="4200" dirty="0">
                <a:solidFill>
                  <a:srgbClr val="FF0000"/>
                </a:solidFill>
              </a:rPr>
              <a:t> </a:t>
            </a:r>
            <a:r>
              <a:rPr lang="tr-TR" sz="4200" dirty="0" err="1">
                <a:solidFill>
                  <a:srgbClr val="FF0000"/>
                </a:solidFill>
              </a:rPr>
              <a:t>develop</a:t>
            </a:r>
            <a:r>
              <a:rPr lang="tr-TR" sz="4200" dirty="0">
                <a:solidFill>
                  <a:srgbClr val="FF0000"/>
                </a:solidFill>
              </a:rPr>
              <a:t> </a:t>
            </a:r>
            <a:r>
              <a:rPr lang="tr-TR" sz="4200" dirty="0" err="1">
                <a:solidFill>
                  <a:srgbClr val="FF0000"/>
                </a:solidFill>
              </a:rPr>
              <a:t>secondary</a:t>
            </a:r>
            <a:r>
              <a:rPr lang="tr-TR" sz="4200" dirty="0">
                <a:solidFill>
                  <a:srgbClr val="FF0000"/>
                </a:solidFill>
              </a:rPr>
              <a:t> </a:t>
            </a:r>
            <a:r>
              <a:rPr lang="tr-TR" sz="4200" dirty="0" err="1">
                <a:solidFill>
                  <a:srgbClr val="FF0000"/>
                </a:solidFill>
              </a:rPr>
              <a:t>infections</a:t>
            </a:r>
            <a:r>
              <a:rPr lang="tr-TR" sz="4200" dirty="0">
                <a:solidFill>
                  <a:srgbClr val="FF0000"/>
                </a:solidFill>
              </a:rPr>
              <a:t>.</a:t>
            </a:r>
          </a:p>
        </p:txBody>
      </p:sp>
    </p:spTree>
    <p:extLst>
      <p:ext uri="{BB962C8B-B14F-4D97-AF65-F5344CB8AC3E}">
        <p14:creationId xmlns:p14="http://schemas.microsoft.com/office/powerpoint/2010/main" val="1348886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7720" y="114300"/>
            <a:ext cx="3797300" cy="4191000"/>
          </a:xfrm>
          <a:prstGeom prst="rect">
            <a:avLst/>
          </a:prstGeom>
        </p:spPr>
      </p:pic>
      <p:sp>
        <p:nvSpPr>
          <p:cNvPr id="5" name="Dikdörtgen 4"/>
          <p:cNvSpPr/>
          <p:nvPr/>
        </p:nvSpPr>
        <p:spPr>
          <a:xfrm>
            <a:off x="0" y="4305300"/>
            <a:ext cx="6096000" cy="246221"/>
          </a:xfrm>
          <a:prstGeom prst="rect">
            <a:avLst/>
          </a:prstGeom>
        </p:spPr>
        <p:txBody>
          <a:bodyPr>
            <a:spAutoFit/>
          </a:bodyPr>
          <a:lstStyle/>
          <a:p>
            <a:r>
              <a:rPr lang="tr-TR" sz="1000" dirty="0"/>
              <a:t>http://</a:t>
            </a:r>
            <a:r>
              <a:rPr lang="tr-TR" sz="1000" dirty="0" err="1"/>
              <a:t>homepage.usask.ca</a:t>
            </a:r>
            <a:r>
              <a:rPr lang="tr-TR" sz="1000" dirty="0"/>
              <a:t>/~vim458/</a:t>
            </a:r>
            <a:r>
              <a:rPr lang="tr-TR" sz="1000" dirty="0" err="1"/>
              <a:t>virology</a:t>
            </a:r>
            <a:r>
              <a:rPr lang="tr-TR" sz="1000" dirty="0"/>
              <a:t>/studpages2010/</a:t>
            </a:r>
            <a:r>
              <a:rPr lang="tr-TR" sz="1000" dirty="0" err="1"/>
              <a:t>felineuri</a:t>
            </a:r>
            <a:r>
              <a:rPr lang="tr-TR" sz="1000" dirty="0"/>
              <a:t>/</a:t>
            </a:r>
            <a:r>
              <a:rPr lang="tr-TR" sz="1000" dirty="0" err="1"/>
              <a:t>rhino_transmission.html</a:t>
            </a:r>
            <a:endParaRPr lang="tr-TR" sz="1000" dirty="0"/>
          </a:p>
        </p:txBody>
      </p:sp>
      <p:pic>
        <p:nvPicPr>
          <p:cNvPr id="6" name="Resim 5"/>
          <p:cNvPicPr>
            <a:picLocks noChangeAspect="1"/>
          </p:cNvPicPr>
          <p:nvPr/>
        </p:nvPicPr>
        <p:blipFill>
          <a:blip r:embed="rId3"/>
          <a:stretch>
            <a:fillRect/>
          </a:stretch>
        </p:blipFill>
        <p:spPr>
          <a:xfrm>
            <a:off x="4341445" y="1037004"/>
            <a:ext cx="3231662" cy="3178972"/>
          </a:xfrm>
          <a:prstGeom prst="rect">
            <a:avLst/>
          </a:prstGeom>
        </p:spPr>
      </p:pic>
      <p:pic>
        <p:nvPicPr>
          <p:cNvPr id="7" name="Resim 6"/>
          <p:cNvPicPr>
            <a:picLocks noChangeAspect="1"/>
          </p:cNvPicPr>
          <p:nvPr/>
        </p:nvPicPr>
        <p:blipFill>
          <a:blip r:embed="rId4"/>
          <a:stretch>
            <a:fillRect/>
          </a:stretch>
        </p:blipFill>
        <p:spPr>
          <a:xfrm>
            <a:off x="7888653" y="114300"/>
            <a:ext cx="4186115" cy="3210404"/>
          </a:xfrm>
          <a:prstGeom prst="rect">
            <a:avLst/>
          </a:prstGeom>
        </p:spPr>
      </p:pic>
      <p:sp>
        <p:nvSpPr>
          <p:cNvPr id="8" name="Dikdörtgen 7"/>
          <p:cNvSpPr/>
          <p:nvPr/>
        </p:nvSpPr>
        <p:spPr>
          <a:xfrm>
            <a:off x="7479322" y="3343500"/>
            <a:ext cx="6096000" cy="246221"/>
          </a:xfrm>
          <a:prstGeom prst="rect">
            <a:avLst/>
          </a:prstGeom>
        </p:spPr>
        <p:txBody>
          <a:bodyPr>
            <a:spAutoFit/>
          </a:bodyPr>
          <a:lstStyle/>
          <a:p>
            <a:r>
              <a:rPr lang="tr-TR" sz="1000" dirty="0"/>
              <a:t>http://</a:t>
            </a:r>
            <a:r>
              <a:rPr lang="tr-TR" sz="1000" dirty="0" err="1"/>
              <a:t>www.critterology.com</a:t>
            </a:r>
            <a:r>
              <a:rPr lang="tr-TR" sz="1000" dirty="0"/>
              <a:t>/feline_herpesvirus_1_feline_viral_rhinotracheitis-112.html</a:t>
            </a:r>
          </a:p>
        </p:txBody>
      </p:sp>
    </p:spTree>
    <p:extLst>
      <p:ext uri="{BB962C8B-B14F-4D97-AF65-F5344CB8AC3E}">
        <p14:creationId xmlns:p14="http://schemas.microsoft.com/office/powerpoint/2010/main" val="39032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 y="1"/>
            <a:ext cx="5929914" cy="4447436"/>
          </a:xfrm>
          <a:prstGeom prst="rect">
            <a:avLst/>
          </a:prstGeom>
        </p:spPr>
      </p:pic>
      <p:sp>
        <p:nvSpPr>
          <p:cNvPr id="5" name="Dikdörtgen 4"/>
          <p:cNvSpPr/>
          <p:nvPr/>
        </p:nvSpPr>
        <p:spPr>
          <a:xfrm>
            <a:off x="1" y="4447437"/>
            <a:ext cx="5929914" cy="523220"/>
          </a:xfrm>
          <a:prstGeom prst="rect">
            <a:avLst/>
          </a:prstGeom>
        </p:spPr>
        <p:txBody>
          <a:bodyPr wrap="square">
            <a:spAutoFit/>
          </a:bodyPr>
          <a:lstStyle/>
          <a:p>
            <a:r>
              <a:rPr lang="tr-TR" sz="1400" dirty="0" err="1" smtClean="0">
                <a:solidFill>
                  <a:srgbClr val="444444"/>
                </a:solidFill>
                <a:latin typeface="Arial" charset="0"/>
              </a:rPr>
              <a:t>The</a:t>
            </a:r>
            <a:r>
              <a:rPr lang="tr-TR" sz="1400" dirty="0" smtClean="0">
                <a:solidFill>
                  <a:srgbClr val="444444"/>
                </a:solidFill>
                <a:latin typeface="Arial" charset="0"/>
              </a:rPr>
              <a:t> </a:t>
            </a:r>
            <a:r>
              <a:rPr lang="tr-TR" sz="1400" dirty="0" err="1" smtClean="0">
                <a:solidFill>
                  <a:srgbClr val="444444"/>
                </a:solidFill>
                <a:latin typeface="Arial" charset="0"/>
              </a:rPr>
              <a:t>usually</a:t>
            </a:r>
            <a:r>
              <a:rPr lang="tr-TR" sz="1400" dirty="0" smtClean="0">
                <a:solidFill>
                  <a:srgbClr val="444444"/>
                </a:solidFill>
                <a:latin typeface="Arial" charset="0"/>
              </a:rPr>
              <a:t> </a:t>
            </a:r>
            <a:r>
              <a:rPr lang="tr-TR" sz="1400" dirty="0" err="1" smtClean="0">
                <a:solidFill>
                  <a:srgbClr val="444444"/>
                </a:solidFill>
                <a:latin typeface="Arial" charset="0"/>
              </a:rPr>
              <a:t>clear</a:t>
            </a:r>
            <a:r>
              <a:rPr lang="tr-TR" sz="1400" dirty="0" smtClean="0">
                <a:solidFill>
                  <a:srgbClr val="444444"/>
                </a:solidFill>
                <a:latin typeface="Arial" charset="0"/>
              </a:rPr>
              <a:t> </a:t>
            </a:r>
            <a:r>
              <a:rPr lang="tr-TR" sz="1400" dirty="0" err="1" smtClean="0">
                <a:solidFill>
                  <a:srgbClr val="444444"/>
                </a:solidFill>
                <a:latin typeface="Arial" charset="0"/>
              </a:rPr>
              <a:t>air</a:t>
            </a:r>
            <a:r>
              <a:rPr lang="tr-TR" sz="1400" dirty="0" smtClean="0">
                <a:solidFill>
                  <a:srgbClr val="444444"/>
                </a:solidFill>
                <a:latin typeface="Arial" charset="0"/>
              </a:rPr>
              <a:t> </a:t>
            </a:r>
            <a:r>
              <a:rPr lang="tr-TR" sz="1400" dirty="0" err="1" smtClean="0">
                <a:solidFill>
                  <a:srgbClr val="444444"/>
                </a:solidFill>
                <a:latin typeface="Arial" charset="0"/>
              </a:rPr>
              <a:t>spaces</a:t>
            </a:r>
            <a:r>
              <a:rPr lang="tr-TR" sz="1400" dirty="0" smtClean="0">
                <a:solidFill>
                  <a:srgbClr val="444444"/>
                </a:solidFill>
                <a:latin typeface="Arial" charset="0"/>
              </a:rPr>
              <a:t> in </a:t>
            </a:r>
            <a:r>
              <a:rPr lang="tr-TR" sz="1400" dirty="0" err="1" smtClean="0">
                <a:solidFill>
                  <a:srgbClr val="444444"/>
                </a:solidFill>
                <a:latin typeface="Arial" charset="0"/>
              </a:rPr>
              <a:t>the</a:t>
            </a:r>
            <a:r>
              <a:rPr lang="tr-TR" sz="1400" dirty="0" smtClean="0">
                <a:solidFill>
                  <a:srgbClr val="444444"/>
                </a:solidFill>
                <a:latin typeface="Arial" charset="0"/>
              </a:rPr>
              <a:t> </a:t>
            </a:r>
            <a:r>
              <a:rPr lang="tr-TR" sz="1400" dirty="0" err="1" smtClean="0">
                <a:solidFill>
                  <a:srgbClr val="444444"/>
                </a:solidFill>
                <a:latin typeface="Arial" charset="0"/>
              </a:rPr>
              <a:t>lung</a:t>
            </a:r>
            <a:r>
              <a:rPr lang="tr-TR" sz="1400" dirty="0" smtClean="0">
                <a:solidFill>
                  <a:srgbClr val="444444"/>
                </a:solidFill>
                <a:latin typeface="Arial" charset="0"/>
              </a:rPr>
              <a:t> </a:t>
            </a:r>
            <a:r>
              <a:rPr lang="tr-TR" sz="1400" dirty="0" err="1" smtClean="0">
                <a:solidFill>
                  <a:srgbClr val="444444"/>
                </a:solidFill>
                <a:latin typeface="Arial" charset="0"/>
              </a:rPr>
              <a:t>are</a:t>
            </a:r>
            <a:r>
              <a:rPr lang="tr-TR" sz="1400" dirty="0" smtClean="0"/>
              <a:t> </a:t>
            </a:r>
            <a:r>
              <a:rPr lang="tr-TR" sz="1400" dirty="0" err="1" smtClean="0">
                <a:solidFill>
                  <a:srgbClr val="444444"/>
                </a:solidFill>
                <a:latin typeface="Arial" charset="0"/>
              </a:rPr>
              <a:t>filled</a:t>
            </a:r>
            <a:r>
              <a:rPr lang="tr-TR" sz="1400" dirty="0" smtClean="0">
                <a:solidFill>
                  <a:srgbClr val="444444"/>
                </a:solidFill>
                <a:latin typeface="Arial" charset="0"/>
              </a:rPr>
              <a:t> </a:t>
            </a:r>
            <a:r>
              <a:rPr lang="tr-TR" sz="1400" dirty="0" err="1" smtClean="0">
                <a:solidFill>
                  <a:srgbClr val="444444"/>
                </a:solidFill>
                <a:latin typeface="Arial" charset="0"/>
              </a:rPr>
              <a:t>with</a:t>
            </a:r>
            <a:r>
              <a:rPr lang="tr-TR" sz="1400" dirty="0" smtClean="0">
                <a:solidFill>
                  <a:srgbClr val="444444"/>
                </a:solidFill>
                <a:latin typeface="Arial" charset="0"/>
              </a:rPr>
              <a:t> </a:t>
            </a:r>
            <a:r>
              <a:rPr lang="tr-TR" sz="1400" dirty="0" err="1" smtClean="0">
                <a:solidFill>
                  <a:srgbClr val="444444"/>
                </a:solidFill>
                <a:latin typeface="Arial" charset="0"/>
              </a:rPr>
              <a:t>inflammatory</a:t>
            </a:r>
            <a:r>
              <a:rPr lang="tr-TR" sz="1400" dirty="0" smtClean="0">
                <a:solidFill>
                  <a:srgbClr val="444444"/>
                </a:solidFill>
                <a:latin typeface="Arial" charset="0"/>
              </a:rPr>
              <a:t> </a:t>
            </a:r>
            <a:r>
              <a:rPr lang="tr-TR" sz="1400" dirty="0" err="1" smtClean="0">
                <a:solidFill>
                  <a:srgbClr val="444444"/>
                </a:solidFill>
                <a:latin typeface="Arial" charset="0"/>
              </a:rPr>
              <a:t>cells</a:t>
            </a:r>
            <a:r>
              <a:rPr lang="tr-TR" sz="1400" dirty="0" smtClean="0">
                <a:solidFill>
                  <a:srgbClr val="444444"/>
                </a:solidFill>
                <a:latin typeface="Arial" charset="0"/>
              </a:rPr>
              <a:t> &amp; </a:t>
            </a:r>
            <a:r>
              <a:rPr lang="tr-TR" sz="1400" dirty="0" err="1" smtClean="0">
                <a:solidFill>
                  <a:srgbClr val="444444"/>
                </a:solidFill>
                <a:latin typeface="Arial" charset="0"/>
              </a:rPr>
              <a:t>debris</a:t>
            </a:r>
            <a:endParaRPr lang="tr-TR" sz="1400" dirty="0"/>
          </a:p>
        </p:txBody>
      </p:sp>
      <p:pic>
        <p:nvPicPr>
          <p:cNvPr id="6" name="Resim 5"/>
          <p:cNvPicPr>
            <a:picLocks noChangeAspect="1"/>
          </p:cNvPicPr>
          <p:nvPr/>
        </p:nvPicPr>
        <p:blipFill>
          <a:blip r:embed="rId3"/>
          <a:stretch>
            <a:fillRect/>
          </a:stretch>
        </p:blipFill>
        <p:spPr>
          <a:xfrm>
            <a:off x="6320773" y="2274276"/>
            <a:ext cx="5871227" cy="4583724"/>
          </a:xfrm>
          <a:prstGeom prst="rect">
            <a:avLst/>
          </a:prstGeom>
        </p:spPr>
      </p:pic>
      <p:sp>
        <p:nvSpPr>
          <p:cNvPr id="7" name="Dikdörtgen 6"/>
          <p:cNvSpPr/>
          <p:nvPr/>
        </p:nvSpPr>
        <p:spPr>
          <a:xfrm>
            <a:off x="6208386" y="1751056"/>
            <a:ext cx="6096000" cy="523220"/>
          </a:xfrm>
          <a:prstGeom prst="rect">
            <a:avLst/>
          </a:prstGeom>
        </p:spPr>
        <p:txBody>
          <a:bodyPr>
            <a:spAutoFit/>
          </a:bodyPr>
          <a:lstStyle/>
          <a:p>
            <a:r>
              <a:rPr lang="tr-TR" sz="1400" dirty="0" err="1">
                <a:solidFill>
                  <a:srgbClr val="444444"/>
                </a:solidFill>
                <a:latin typeface="Arial" charset="0"/>
              </a:rPr>
              <a:t>The</a:t>
            </a:r>
            <a:r>
              <a:rPr lang="tr-TR" sz="1400" dirty="0">
                <a:solidFill>
                  <a:srgbClr val="444444"/>
                </a:solidFill>
                <a:latin typeface="Arial" charset="0"/>
              </a:rPr>
              <a:t> </a:t>
            </a:r>
            <a:r>
              <a:rPr lang="tr-TR" sz="1400" dirty="0" err="1">
                <a:solidFill>
                  <a:srgbClr val="444444"/>
                </a:solidFill>
                <a:latin typeface="Arial" charset="0"/>
              </a:rPr>
              <a:t>arrow</a:t>
            </a:r>
            <a:r>
              <a:rPr lang="tr-TR" sz="1400" dirty="0">
                <a:solidFill>
                  <a:srgbClr val="444444"/>
                </a:solidFill>
                <a:latin typeface="Arial" charset="0"/>
              </a:rPr>
              <a:t> </a:t>
            </a:r>
            <a:r>
              <a:rPr lang="tr-TR" sz="1400" dirty="0" err="1">
                <a:solidFill>
                  <a:srgbClr val="444444"/>
                </a:solidFill>
                <a:latin typeface="Arial" charset="0"/>
              </a:rPr>
              <a:t>points</a:t>
            </a:r>
            <a:r>
              <a:rPr lang="tr-TR" sz="1400" dirty="0">
                <a:solidFill>
                  <a:srgbClr val="444444"/>
                </a:solidFill>
                <a:latin typeface="Arial" charset="0"/>
              </a:rPr>
              <a:t> </a:t>
            </a:r>
            <a:r>
              <a:rPr lang="tr-TR" sz="1400" dirty="0" err="1">
                <a:solidFill>
                  <a:srgbClr val="444444"/>
                </a:solidFill>
                <a:latin typeface="Arial" charset="0"/>
              </a:rPr>
              <a:t>to</a:t>
            </a:r>
            <a:r>
              <a:rPr lang="tr-TR" sz="1400" dirty="0">
                <a:solidFill>
                  <a:srgbClr val="444444"/>
                </a:solidFill>
                <a:latin typeface="Arial" charset="0"/>
              </a:rPr>
              <a:t> a </a:t>
            </a:r>
            <a:r>
              <a:rPr lang="tr-TR" sz="1400" dirty="0" err="1">
                <a:solidFill>
                  <a:srgbClr val="444444"/>
                </a:solidFill>
                <a:latin typeface="Arial" charset="0"/>
              </a:rPr>
              <a:t>syncitial</a:t>
            </a:r>
            <a:r>
              <a:rPr lang="tr-TR" sz="1400" dirty="0">
                <a:solidFill>
                  <a:srgbClr val="444444"/>
                </a:solidFill>
                <a:latin typeface="Arial" charset="0"/>
              </a:rPr>
              <a:t> </a:t>
            </a:r>
            <a:r>
              <a:rPr lang="tr-TR" sz="1400" dirty="0" err="1">
                <a:solidFill>
                  <a:srgbClr val="444444"/>
                </a:solidFill>
                <a:latin typeface="Arial" charset="0"/>
              </a:rPr>
              <a:t>cell</a:t>
            </a:r>
            <a:r>
              <a:rPr lang="tr-TR" sz="1400" dirty="0">
                <a:solidFill>
                  <a:srgbClr val="444444"/>
                </a:solidFill>
                <a:latin typeface="Arial" charset="0"/>
              </a:rPr>
              <a:t> </a:t>
            </a:r>
            <a:r>
              <a:rPr lang="tr-TR" sz="1400" dirty="0" err="1">
                <a:solidFill>
                  <a:srgbClr val="444444"/>
                </a:solidFill>
                <a:latin typeface="Arial" charset="0"/>
              </a:rPr>
              <a:t>containing</a:t>
            </a:r>
            <a:r>
              <a:rPr lang="tr-TR" sz="1400" dirty="0">
                <a:solidFill>
                  <a:srgbClr val="444444"/>
                </a:solidFill>
                <a:latin typeface="Arial" charset="0"/>
              </a:rPr>
              <a:t> </a:t>
            </a:r>
            <a:r>
              <a:rPr lang="tr-TR" sz="1400" dirty="0" err="1">
                <a:solidFill>
                  <a:srgbClr val="444444"/>
                </a:solidFill>
                <a:latin typeface="Arial" charset="0"/>
              </a:rPr>
              <a:t>multiple</a:t>
            </a:r>
            <a:r>
              <a:rPr lang="tr-TR" sz="1400" dirty="0">
                <a:solidFill>
                  <a:srgbClr val="444444"/>
                </a:solidFill>
                <a:latin typeface="Arial" charset="0"/>
              </a:rPr>
              <a:t> </a:t>
            </a:r>
            <a:r>
              <a:rPr lang="tr-TR" sz="1400" dirty="0" err="1">
                <a:solidFill>
                  <a:srgbClr val="444444"/>
                </a:solidFill>
                <a:latin typeface="Arial" charset="0"/>
              </a:rPr>
              <a:t>nuclei</a:t>
            </a:r>
            <a:r>
              <a:rPr lang="tr-TR" sz="1400" dirty="0">
                <a:solidFill>
                  <a:srgbClr val="444444"/>
                </a:solidFill>
                <a:latin typeface="Arial" charset="0"/>
              </a:rPr>
              <a:t>.</a:t>
            </a:r>
            <a:r>
              <a:rPr lang="tr-TR" sz="1400" dirty="0"/>
              <a:t/>
            </a:r>
            <a:br>
              <a:rPr lang="tr-TR" sz="1400" dirty="0"/>
            </a:br>
            <a:r>
              <a:rPr lang="tr-TR" sz="1400" dirty="0" err="1">
                <a:solidFill>
                  <a:srgbClr val="444444"/>
                </a:solidFill>
                <a:latin typeface="Arial" charset="0"/>
              </a:rPr>
              <a:t>These</a:t>
            </a:r>
            <a:r>
              <a:rPr lang="tr-TR" sz="1400" dirty="0">
                <a:solidFill>
                  <a:srgbClr val="444444"/>
                </a:solidFill>
                <a:latin typeface="Arial" charset="0"/>
              </a:rPr>
              <a:t> </a:t>
            </a:r>
            <a:r>
              <a:rPr lang="tr-TR" sz="1400" dirty="0" err="1">
                <a:solidFill>
                  <a:srgbClr val="444444"/>
                </a:solidFill>
                <a:latin typeface="Arial" charset="0"/>
              </a:rPr>
              <a:t>nuclei</a:t>
            </a:r>
            <a:r>
              <a:rPr lang="tr-TR" sz="1400" dirty="0">
                <a:solidFill>
                  <a:srgbClr val="444444"/>
                </a:solidFill>
                <a:latin typeface="Arial" charset="0"/>
              </a:rPr>
              <a:t> </a:t>
            </a:r>
            <a:r>
              <a:rPr lang="tr-TR" sz="1400" dirty="0" err="1">
                <a:solidFill>
                  <a:srgbClr val="444444"/>
                </a:solidFill>
                <a:latin typeface="Arial" charset="0"/>
              </a:rPr>
              <a:t>contain</a:t>
            </a:r>
            <a:r>
              <a:rPr lang="tr-TR" sz="1400" dirty="0">
                <a:solidFill>
                  <a:srgbClr val="444444"/>
                </a:solidFill>
                <a:latin typeface="Arial" charset="0"/>
              </a:rPr>
              <a:t> </a:t>
            </a:r>
            <a:r>
              <a:rPr lang="tr-TR" sz="1400" dirty="0" err="1">
                <a:solidFill>
                  <a:srgbClr val="444444"/>
                </a:solidFill>
                <a:latin typeface="Arial" charset="0"/>
              </a:rPr>
              <a:t>characteristic</a:t>
            </a:r>
            <a:r>
              <a:rPr lang="tr-TR" sz="1400" dirty="0">
                <a:solidFill>
                  <a:srgbClr val="444444"/>
                </a:solidFill>
                <a:latin typeface="Arial" charset="0"/>
              </a:rPr>
              <a:t> </a:t>
            </a:r>
            <a:r>
              <a:rPr lang="tr-TR" sz="1400" dirty="0" err="1">
                <a:solidFill>
                  <a:srgbClr val="444444"/>
                </a:solidFill>
                <a:latin typeface="Arial" charset="0"/>
              </a:rPr>
              <a:t>viral</a:t>
            </a:r>
            <a:r>
              <a:rPr lang="tr-TR" sz="1400" dirty="0">
                <a:solidFill>
                  <a:srgbClr val="444444"/>
                </a:solidFill>
                <a:latin typeface="Arial" charset="0"/>
              </a:rPr>
              <a:t> </a:t>
            </a:r>
            <a:r>
              <a:rPr lang="tr-TR" sz="1400" dirty="0" err="1">
                <a:solidFill>
                  <a:srgbClr val="444444"/>
                </a:solidFill>
                <a:latin typeface="Arial" charset="0"/>
              </a:rPr>
              <a:t>inclusion</a:t>
            </a:r>
            <a:r>
              <a:rPr lang="tr-TR" sz="1400" dirty="0">
                <a:solidFill>
                  <a:srgbClr val="444444"/>
                </a:solidFill>
                <a:latin typeface="Arial" charset="0"/>
              </a:rPr>
              <a:t> </a:t>
            </a:r>
            <a:r>
              <a:rPr lang="tr-TR" sz="1400" dirty="0" err="1">
                <a:solidFill>
                  <a:srgbClr val="444444"/>
                </a:solidFill>
                <a:latin typeface="Arial" charset="0"/>
              </a:rPr>
              <a:t>bodies</a:t>
            </a:r>
            <a:endParaRPr lang="tr-TR" sz="1400" dirty="0"/>
          </a:p>
        </p:txBody>
      </p:sp>
      <p:sp>
        <p:nvSpPr>
          <p:cNvPr id="8" name="Dikdörtgen 7"/>
          <p:cNvSpPr/>
          <p:nvPr/>
        </p:nvSpPr>
        <p:spPr>
          <a:xfrm>
            <a:off x="0" y="6611779"/>
            <a:ext cx="6096000" cy="246221"/>
          </a:xfrm>
          <a:prstGeom prst="rect">
            <a:avLst/>
          </a:prstGeom>
        </p:spPr>
        <p:txBody>
          <a:bodyPr>
            <a:spAutoFit/>
          </a:bodyPr>
          <a:lstStyle/>
          <a:p>
            <a:r>
              <a:rPr lang="tr-TR" sz="1000" dirty="0"/>
              <a:t>http://</a:t>
            </a:r>
            <a:r>
              <a:rPr lang="tr-TR" sz="1000" dirty="0" err="1"/>
              <a:t>www.parrymedicalwriting.com</a:t>
            </a:r>
            <a:r>
              <a:rPr lang="tr-TR" sz="1000" dirty="0"/>
              <a:t>/</a:t>
            </a:r>
            <a:r>
              <a:rPr lang="tr-TR" sz="1000" dirty="0" err="1"/>
              <a:t>herpesvirus</a:t>
            </a:r>
            <a:r>
              <a:rPr lang="tr-TR" sz="1000" dirty="0"/>
              <a:t>-</a:t>
            </a:r>
            <a:r>
              <a:rPr lang="tr-TR" sz="1000" dirty="0" err="1"/>
              <a:t>infection</a:t>
            </a:r>
            <a:r>
              <a:rPr lang="tr-TR" sz="1000" dirty="0"/>
              <a:t>-in-</a:t>
            </a:r>
            <a:r>
              <a:rPr lang="tr-TR" sz="1000" dirty="0" err="1"/>
              <a:t>cats</a:t>
            </a:r>
            <a:r>
              <a:rPr lang="tr-TR" sz="1000" dirty="0"/>
              <a:t>/</a:t>
            </a:r>
          </a:p>
        </p:txBody>
      </p:sp>
    </p:spTree>
    <p:extLst>
      <p:ext uri="{BB962C8B-B14F-4D97-AF65-F5344CB8AC3E}">
        <p14:creationId xmlns:p14="http://schemas.microsoft.com/office/powerpoint/2010/main" val="1567789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Virus</a:t>
            </a:r>
            <a:r>
              <a:rPr lang="tr-TR" dirty="0" smtClean="0"/>
              <a:t> </a:t>
            </a:r>
            <a:r>
              <a:rPr lang="tr-TR" dirty="0" err="1" smtClean="0"/>
              <a:t>isolation</a:t>
            </a:r>
            <a:endParaRPr lang="tr-TR" dirty="0" smtClean="0"/>
          </a:p>
          <a:p>
            <a:r>
              <a:rPr lang="tr-TR" dirty="0" smtClean="0"/>
              <a:t>PCR</a:t>
            </a:r>
          </a:p>
          <a:p>
            <a:r>
              <a:rPr lang="tr-TR" dirty="0" err="1" smtClean="0"/>
              <a:t>Virus</a:t>
            </a:r>
            <a:r>
              <a:rPr lang="tr-TR" dirty="0" smtClean="0"/>
              <a:t> </a:t>
            </a:r>
            <a:r>
              <a:rPr lang="tr-TR" dirty="0" err="1" smtClean="0"/>
              <a:t>neutralization</a:t>
            </a:r>
            <a:endParaRPr lang="tr-TR" dirty="0" smtClean="0"/>
          </a:p>
          <a:p>
            <a:r>
              <a:rPr lang="tr-TR" dirty="0" smtClean="0"/>
              <a:t>IF</a:t>
            </a:r>
          </a:p>
          <a:p>
            <a:r>
              <a:rPr lang="tr-TR" dirty="0" err="1"/>
              <a:t>Samples</a:t>
            </a:r>
            <a:r>
              <a:rPr lang="tr-TR" dirty="0"/>
              <a:t> </a:t>
            </a:r>
            <a:r>
              <a:rPr lang="tr-TR" dirty="0" err="1"/>
              <a:t>taken</a:t>
            </a:r>
            <a:r>
              <a:rPr lang="tr-TR" dirty="0"/>
              <a:t> </a:t>
            </a:r>
            <a:r>
              <a:rPr lang="tr-TR" dirty="0" err="1"/>
              <a:t>from</a:t>
            </a:r>
            <a:r>
              <a:rPr lang="tr-TR" dirty="0"/>
              <a:t> </a:t>
            </a:r>
            <a:r>
              <a:rPr lang="tr-TR" dirty="0" err="1"/>
              <a:t>the</a:t>
            </a:r>
            <a:r>
              <a:rPr lang="tr-TR" dirty="0"/>
              <a:t> </a:t>
            </a:r>
            <a:r>
              <a:rPr lang="tr-TR" dirty="0" err="1"/>
              <a:t>conjunctiva</a:t>
            </a:r>
            <a:r>
              <a:rPr lang="tr-TR" dirty="0"/>
              <a:t> of </a:t>
            </a:r>
            <a:r>
              <a:rPr lang="tr-TR" dirty="0" err="1"/>
              <a:t>the</a:t>
            </a:r>
            <a:r>
              <a:rPr lang="tr-TR" dirty="0"/>
              <a:t> </a:t>
            </a:r>
            <a:r>
              <a:rPr lang="tr-TR" dirty="0" err="1"/>
              <a:t>eye</a:t>
            </a:r>
            <a:r>
              <a:rPr lang="tr-TR" dirty="0"/>
              <a:t> </a:t>
            </a:r>
            <a:r>
              <a:rPr lang="tr-TR" dirty="0" err="1"/>
              <a:t>are</a:t>
            </a:r>
            <a:r>
              <a:rPr lang="tr-TR" dirty="0"/>
              <a:t> </a:t>
            </a:r>
            <a:r>
              <a:rPr lang="tr-TR" dirty="0" err="1"/>
              <a:t>stained</a:t>
            </a:r>
            <a:r>
              <a:rPr lang="tr-TR" dirty="0"/>
              <a:t> </a:t>
            </a:r>
            <a:r>
              <a:rPr lang="tr-TR" dirty="0" err="1"/>
              <a:t>to</a:t>
            </a:r>
            <a:r>
              <a:rPr lang="tr-TR" dirty="0"/>
              <a:t> </a:t>
            </a:r>
            <a:r>
              <a:rPr lang="tr-TR" dirty="0" err="1"/>
              <a:t>detect</a:t>
            </a:r>
            <a:r>
              <a:rPr lang="tr-TR" dirty="0"/>
              <a:t> </a:t>
            </a:r>
            <a:r>
              <a:rPr lang="tr-TR" dirty="0" err="1"/>
              <a:t>the</a:t>
            </a:r>
            <a:r>
              <a:rPr lang="tr-TR" dirty="0"/>
              <a:t> </a:t>
            </a:r>
            <a:r>
              <a:rPr lang="tr-TR" dirty="0" err="1"/>
              <a:t>intranuclear</a:t>
            </a:r>
            <a:r>
              <a:rPr lang="tr-TR" dirty="0"/>
              <a:t> </a:t>
            </a:r>
            <a:r>
              <a:rPr lang="tr-TR" i="1" dirty="0" err="1"/>
              <a:t>inclusion</a:t>
            </a:r>
            <a:r>
              <a:rPr lang="tr-TR" dirty="0"/>
              <a:t> </a:t>
            </a:r>
            <a:r>
              <a:rPr lang="tr-TR" dirty="0" err="1"/>
              <a:t>bodies</a:t>
            </a:r>
            <a:endParaRPr lang="tr-TR" dirty="0"/>
          </a:p>
        </p:txBody>
      </p:sp>
    </p:spTree>
    <p:extLst>
      <p:ext uri="{BB962C8B-B14F-4D97-AF65-F5344CB8AC3E}">
        <p14:creationId xmlns:p14="http://schemas.microsoft.com/office/powerpoint/2010/main" val="2153602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Differantial</a:t>
            </a:r>
            <a:r>
              <a:rPr lang="tr-TR" dirty="0" smtClean="0">
                <a:solidFill>
                  <a:srgbClr val="0070C0"/>
                </a:solidFill>
              </a:rPr>
              <a:t> </a:t>
            </a:r>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489777" y="1430032"/>
            <a:ext cx="10779519" cy="5142523"/>
          </a:xfrm>
          <a:prstGeom prst="rect">
            <a:avLst/>
          </a:prstGeom>
        </p:spPr>
      </p:pic>
    </p:spTree>
    <p:extLst>
      <p:ext uri="{BB962C8B-B14F-4D97-AF65-F5344CB8AC3E}">
        <p14:creationId xmlns:p14="http://schemas.microsoft.com/office/powerpoint/2010/main" val="4241539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err="1" smtClean="0">
                <a:solidFill>
                  <a:srgbClr val="FF33CC"/>
                </a:solidFill>
              </a:rPr>
              <a:t>Vaccination</a:t>
            </a:r>
            <a:r>
              <a:rPr lang="tr-TR" dirty="0" smtClean="0">
                <a:solidFill>
                  <a:srgbClr val="FF33CC"/>
                </a:solidFill>
              </a:rPr>
              <a:t>!</a:t>
            </a:r>
          </a:p>
          <a:p>
            <a:r>
              <a:rPr lang="tr-TR" dirty="0" err="1"/>
              <a:t>The</a:t>
            </a:r>
            <a:r>
              <a:rPr lang="tr-TR" dirty="0"/>
              <a:t> </a:t>
            </a:r>
            <a:r>
              <a:rPr lang="tr-TR" dirty="0" err="1"/>
              <a:t>standard</a:t>
            </a:r>
            <a:r>
              <a:rPr lang="tr-TR" dirty="0"/>
              <a:t> '</a:t>
            </a:r>
            <a:r>
              <a:rPr lang="tr-TR" dirty="0" err="1"/>
              <a:t>core</a:t>
            </a:r>
            <a:r>
              <a:rPr lang="tr-TR" dirty="0"/>
              <a:t>' </a:t>
            </a:r>
            <a:r>
              <a:rPr lang="tr-TR" dirty="0" err="1"/>
              <a:t>vaccines</a:t>
            </a:r>
            <a:r>
              <a:rPr lang="tr-TR" dirty="0"/>
              <a:t> </a:t>
            </a:r>
            <a:r>
              <a:rPr lang="tr-TR" dirty="0" err="1"/>
              <a:t>that</a:t>
            </a:r>
            <a:r>
              <a:rPr lang="tr-TR" dirty="0"/>
              <a:t> </a:t>
            </a:r>
            <a:r>
              <a:rPr lang="tr-TR" dirty="0" err="1"/>
              <a:t>are</a:t>
            </a:r>
            <a:r>
              <a:rPr lang="tr-TR" dirty="0"/>
              <a:t> </a:t>
            </a:r>
            <a:r>
              <a:rPr lang="tr-TR" dirty="0" err="1"/>
              <a:t>given</a:t>
            </a:r>
            <a:r>
              <a:rPr lang="tr-TR" dirty="0"/>
              <a:t> </a:t>
            </a:r>
            <a:r>
              <a:rPr lang="tr-TR" dirty="0" err="1"/>
              <a:t>to</a:t>
            </a:r>
            <a:r>
              <a:rPr lang="tr-TR" dirty="0"/>
              <a:t> </a:t>
            </a:r>
            <a:r>
              <a:rPr lang="tr-TR" dirty="0" err="1"/>
              <a:t>cats</a:t>
            </a:r>
            <a:r>
              <a:rPr lang="tr-TR" dirty="0"/>
              <a:t> </a:t>
            </a:r>
            <a:r>
              <a:rPr lang="tr-TR" dirty="0" err="1"/>
              <a:t>include</a:t>
            </a:r>
            <a:r>
              <a:rPr lang="tr-TR" dirty="0"/>
              <a:t> a </a:t>
            </a:r>
            <a:r>
              <a:rPr lang="tr-TR" dirty="0" err="1"/>
              <a:t>vaccine</a:t>
            </a:r>
            <a:r>
              <a:rPr lang="tr-TR" dirty="0"/>
              <a:t> </a:t>
            </a:r>
            <a:r>
              <a:rPr lang="tr-TR" dirty="0" err="1"/>
              <a:t>against</a:t>
            </a:r>
            <a:r>
              <a:rPr lang="tr-TR" dirty="0"/>
              <a:t> </a:t>
            </a:r>
            <a:r>
              <a:rPr lang="tr-TR" dirty="0" err="1"/>
              <a:t>feline</a:t>
            </a:r>
            <a:r>
              <a:rPr lang="tr-TR" dirty="0"/>
              <a:t> </a:t>
            </a:r>
            <a:r>
              <a:rPr lang="tr-TR" dirty="0" err="1"/>
              <a:t>viral</a:t>
            </a:r>
            <a:r>
              <a:rPr lang="tr-TR" dirty="0"/>
              <a:t> </a:t>
            </a:r>
            <a:r>
              <a:rPr lang="tr-TR" dirty="0" err="1"/>
              <a:t>rhinotracheitis</a:t>
            </a:r>
            <a:r>
              <a:rPr lang="tr-TR" dirty="0"/>
              <a:t>. </a:t>
            </a:r>
            <a:endParaRPr lang="tr-TR" dirty="0" smtClean="0"/>
          </a:p>
          <a:p>
            <a:r>
              <a:rPr lang="tr-TR" dirty="0" err="1" smtClean="0"/>
              <a:t>The</a:t>
            </a:r>
            <a:r>
              <a:rPr lang="tr-TR" dirty="0" smtClean="0"/>
              <a:t> </a:t>
            </a:r>
            <a:r>
              <a:rPr lang="tr-TR" dirty="0"/>
              <a:t>FVR </a:t>
            </a:r>
            <a:r>
              <a:rPr lang="tr-TR" dirty="0" err="1"/>
              <a:t>vaccine</a:t>
            </a:r>
            <a:r>
              <a:rPr lang="tr-TR" dirty="0"/>
              <a:t> </a:t>
            </a:r>
            <a:r>
              <a:rPr lang="tr-TR" dirty="0" err="1"/>
              <a:t>will</a:t>
            </a:r>
            <a:r>
              <a:rPr lang="tr-TR" dirty="0"/>
              <a:t> not </a:t>
            </a:r>
            <a:r>
              <a:rPr lang="tr-TR" dirty="0" err="1"/>
              <a:t>completely</a:t>
            </a:r>
            <a:r>
              <a:rPr lang="tr-TR" dirty="0"/>
              <a:t> </a:t>
            </a:r>
            <a:r>
              <a:rPr lang="tr-TR" dirty="0" err="1"/>
              <a:t>prevent</a:t>
            </a:r>
            <a:r>
              <a:rPr lang="tr-TR" dirty="0"/>
              <a:t> an </a:t>
            </a:r>
            <a:r>
              <a:rPr lang="tr-TR" dirty="0" err="1"/>
              <a:t>infection</a:t>
            </a:r>
            <a:r>
              <a:rPr lang="tr-TR" dirty="0"/>
              <a:t> </a:t>
            </a:r>
            <a:r>
              <a:rPr lang="tr-TR" dirty="0" err="1"/>
              <a:t>from</a:t>
            </a:r>
            <a:r>
              <a:rPr lang="tr-TR" dirty="0"/>
              <a:t> </a:t>
            </a:r>
            <a:r>
              <a:rPr lang="tr-TR" dirty="0" err="1"/>
              <a:t>occurring</a:t>
            </a:r>
            <a:r>
              <a:rPr lang="tr-TR" dirty="0"/>
              <a:t> </a:t>
            </a:r>
            <a:r>
              <a:rPr lang="tr-TR" dirty="0" err="1"/>
              <a:t>if</a:t>
            </a:r>
            <a:r>
              <a:rPr lang="tr-TR" dirty="0"/>
              <a:t> </a:t>
            </a:r>
            <a:r>
              <a:rPr lang="tr-TR" dirty="0" err="1"/>
              <a:t>your</a:t>
            </a:r>
            <a:r>
              <a:rPr lang="tr-TR" dirty="0"/>
              <a:t> </a:t>
            </a:r>
            <a:r>
              <a:rPr lang="tr-TR" dirty="0" err="1"/>
              <a:t>cat</a:t>
            </a:r>
            <a:r>
              <a:rPr lang="tr-TR" dirty="0"/>
              <a:t> is </a:t>
            </a:r>
            <a:r>
              <a:rPr lang="tr-TR" dirty="0" err="1"/>
              <a:t>exposed</a:t>
            </a:r>
            <a:r>
              <a:rPr lang="tr-TR" dirty="0"/>
              <a:t> </a:t>
            </a:r>
            <a:r>
              <a:rPr lang="tr-TR" dirty="0" err="1"/>
              <a:t>to</a:t>
            </a:r>
            <a:r>
              <a:rPr lang="tr-TR" dirty="0"/>
              <a:t> </a:t>
            </a:r>
            <a:r>
              <a:rPr lang="tr-TR" dirty="0" err="1"/>
              <a:t>the</a:t>
            </a:r>
            <a:r>
              <a:rPr lang="tr-TR" dirty="0"/>
              <a:t> </a:t>
            </a:r>
            <a:r>
              <a:rPr lang="tr-TR" dirty="0" err="1"/>
              <a:t>virus</a:t>
            </a:r>
            <a:r>
              <a:rPr lang="tr-TR" dirty="0"/>
              <a:t>, but it </a:t>
            </a:r>
            <a:r>
              <a:rPr lang="tr-TR" dirty="0" err="1"/>
              <a:t>will</a:t>
            </a:r>
            <a:r>
              <a:rPr lang="tr-TR" dirty="0"/>
              <a:t> </a:t>
            </a:r>
            <a:r>
              <a:rPr lang="tr-TR" dirty="0" err="1"/>
              <a:t>significantly</a:t>
            </a:r>
            <a:r>
              <a:rPr lang="tr-TR" dirty="0"/>
              <a:t> </a:t>
            </a:r>
            <a:r>
              <a:rPr lang="tr-TR" dirty="0" err="1"/>
              <a:t>reduce</a:t>
            </a:r>
            <a:r>
              <a:rPr lang="tr-TR" dirty="0"/>
              <a:t> </a:t>
            </a:r>
            <a:r>
              <a:rPr lang="tr-TR" dirty="0" err="1"/>
              <a:t>the</a:t>
            </a:r>
            <a:r>
              <a:rPr lang="tr-TR" dirty="0"/>
              <a:t> </a:t>
            </a:r>
            <a:r>
              <a:rPr lang="tr-TR" dirty="0" err="1"/>
              <a:t>severity</a:t>
            </a:r>
            <a:r>
              <a:rPr lang="tr-TR" dirty="0"/>
              <a:t> of </a:t>
            </a:r>
            <a:r>
              <a:rPr lang="tr-TR" dirty="0" err="1"/>
              <a:t>the</a:t>
            </a:r>
            <a:r>
              <a:rPr lang="tr-TR" dirty="0"/>
              <a:t> </a:t>
            </a:r>
            <a:r>
              <a:rPr lang="tr-TR" dirty="0" err="1"/>
              <a:t>infection</a:t>
            </a:r>
            <a:r>
              <a:rPr lang="tr-TR" dirty="0"/>
              <a:t> </a:t>
            </a:r>
            <a:r>
              <a:rPr lang="tr-TR" dirty="0" err="1"/>
              <a:t>and</a:t>
            </a:r>
            <a:r>
              <a:rPr lang="tr-TR" dirty="0"/>
              <a:t> </a:t>
            </a:r>
            <a:r>
              <a:rPr lang="tr-TR" dirty="0" err="1"/>
              <a:t>will</a:t>
            </a:r>
            <a:r>
              <a:rPr lang="tr-TR" dirty="0"/>
              <a:t> </a:t>
            </a:r>
            <a:r>
              <a:rPr lang="tr-TR" dirty="0" err="1"/>
              <a:t>shorten</a:t>
            </a:r>
            <a:r>
              <a:rPr lang="tr-TR" dirty="0"/>
              <a:t> </a:t>
            </a:r>
            <a:r>
              <a:rPr lang="tr-TR" dirty="0" err="1"/>
              <a:t>the</a:t>
            </a:r>
            <a:r>
              <a:rPr lang="tr-TR" dirty="0"/>
              <a:t> </a:t>
            </a:r>
            <a:r>
              <a:rPr lang="tr-TR" dirty="0" err="1"/>
              <a:t>length</a:t>
            </a:r>
            <a:r>
              <a:rPr lang="tr-TR" dirty="0"/>
              <a:t> of </a:t>
            </a:r>
            <a:r>
              <a:rPr lang="tr-TR" dirty="0" err="1"/>
              <a:t>the</a:t>
            </a:r>
            <a:r>
              <a:rPr lang="tr-TR" dirty="0"/>
              <a:t> </a:t>
            </a:r>
            <a:r>
              <a:rPr lang="tr-TR" dirty="0" err="1" smtClean="0"/>
              <a:t>illness</a:t>
            </a:r>
            <a:r>
              <a:rPr lang="tr-TR" dirty="0" smtClean="0"/>
              <a:t>.</a:t>
            </a:r>
          </a:p>
          <a:p>
            <a:r>
              <a:rPr lang="tr-TR" dirty="0" err="1" smtClean="0"/>
              <a:t>Vaccine</a:t>
            </a:r>
            <a:r>
              <a:rPr lang="tr-TR" dirty="0" smtClean="0"/>
              <a:t> </a:t>
            </a:r>
            <a:r>
              <a:rPr lang="tr-TR" dirty="0" err="1"/>
              <a:t>guidelines</a:t>
            </a:r>
            <a:r>
              <a:rPr lang="tr-TR" dirty="0"/>
              <a:t> </a:t>
            </a:r>
            <a:r>
              <a:rPr lang="tr-TR" dirty="0" err="1" smtClean="0"/>
              <a:t>recommend</a:t>
            </a:r>
            <a:r>
              <a:rPr lang="tr-TR" dirty="0" smtClean="0"/>
              <a:t> </a:t>
            </a:r>
            <a:r>
              <a:rPr lang="tr-TR" dirty="0" err="1"/>
              <a:t>the</a:t>
            </a:r>
            <a:r>
              <a:rPr lang="tr-TR" dirty="0"/>
              <a:t> </a:t>
            </a:r>
            <a:r>
              <a:rPr lang="tr-TR" dirty="0" err="1"/>
              <a:t>initial</a:t>
            </a:r>
            <a:r>
              <a:rPr lang="tr-TR" dirty="0"/>
              <a:t> kitten </a:t>
            </a:r>
            <a:r>
              <a:rPr lang="tr-TR" dirty="0" err="1"/>
              <a:t>series</a:t>
            </a:r>
            <a:r>
              <a:rPr lang="tr-TR" dirty="0"/>
              <a:t> of </a:t>
            </a:r>
            <a:r>
              <a:rPr lang="tr-TR" dirty="0" err="1"/>
              <a:t>two</a:t>
            </a:r>
            <a:r>
              <a:rPr lang="tr-TR" dirty="0"/>
              <a:t> </a:t>
            </a:r>
            <a:r>
              <a:rPr lang="tr-TR" dirty="0" err="1"/>
              <a:t>or</a:t>
            </a:r>
            <a:r>
              <a:rPr lang="tr-TR" dirty="0"/>
              <a:t> </a:t>
            </a:r>
            <a:r>
              <a:rPr lang="tr-TR" dirty="0" err="1"/>
              <a:t>more</a:t>
            </a:r>
            <a:r>
              <a:rPr lang="tr-TR" dirty="0"/>
              <a:t> </a:t>
            </a:r>
            <a:r>
              <a:rPr lang="tr-TR" dirty="0" err="1"/>
              <a:t>vaccinations</a:t>
            </a:r>
            <a:r>
              <a:rPr lang="tr-TR" dirty="0"/>
              <a:t> </a:t>
            </a:r>
            <a:r>
              <a:rPr lang="tr-TR" dirty="0" err="1"/>
              <a:t>when</a:t>
            </a:r>
            <a:r>
              <a:rPr lang="tr-TR" dirty="0"/>
              <a:t> </a:t>
            </a:r>
            <a:r>
              <a:rPr lang="tr-TR" dirty="0" err="1"/>
              <a:t>kittens</a:t>
            </a:r>
            <a:r>
              <a:rPr lang="tr-TR" dirty="0"/>
              <a:t> </a:t>
            </a:r>
            <a:r>
              <a:rPr lang="tr-TR" dirty="0" err="1"/>
              <a:t>are</a:t>
            </a:r>
            <a:r>
              <a:rPr lang="tr-TR" dirty="0"/>
              <a:t> </a:t>
            </a:r>
            <a:r>
              <a:rPr lang="tr-TR" dirty="0" err="1"/>
              <a:t>six</a:t>
            </a:r>
            <a:r>
              <a:rPr lang="tr-TR" dirty="0"/>
              <a:t> </a:t>
            </a:r>
            <a:r>
              <a:rPr lang="tr-TR" dirty="0" err="1"/>
              <a:t>to</a:t>
            </a:r>
            <a:r>
              <a:rPr lang="tr-TR" dirty="0"/>
              <a:t> 16 </a:t>
            </a:r>
            <a:r>
              <a:rPr lang="tr-TR" dirty="0" err="1"/>
              <a:t>weeks</a:t>
            </a:r>
            <a:r>
              <a:rPr lang="tr-TR" dirty="0"/>
              <a:t> of </a:t>
            </a:r>
            <a:r>
              <a:rPr lang="tr-TR" dirty="0" err="1"/>
              <a:t>age</a:t>
            </a:r>
            <a:r>
              <a:rPr lang="tr-TR" dirty="0"/>
              <a:t>, a </a:t>
            </a:r>
            <a:r>
              <a:rPr lang="tr-TR" dirty="0" err="1"/>
              <a:t>single</a:t>
            </a:r>
            <a:r>
              <a:rPr lang="tr-TR" dirty="0"/>
              <a:t> </a:t>
            </a:r>
            <a:r>
              <a:rPr lang="tr-TR" dirty="0" err="1"/>
              <a:t>booster</a:t>
            </a:r>
            <a:r>
              <a:rPr lang="tr-TR" dirty="0"/>
              <a:t> </a:t>
            </a:r>
            <a:r>
              <a:rPr lang="tr-TR" dirty="0" err="1"/>
              <a:t>vaccine</a:t>
            </a:r>
            <a:r>
              <a:rPr lang="tr-TR" dirty="0"/>
              <a:t> </a:t>
            </a:r>
            <a:r>
              <a:rPr lang="tr-TR" dirty="0" err="1"/>
              <a:t>one</a:t>
            </a:r>
            <a:r>
              <a:rPr lang="tr-TR" dirty="0"/>
              <a:t> </a:t>
            </a:r>
            <a:r>
              <a:rPr lang="tr-TR" dirty="0" err="1"/>
              <a:t>year</a:t>
            </a:r>
            <a:r>
              <a:rPr lang="tr-TR" dirty="0"/>
              <a:t> </a:t>
            </a:r>
            <a:r>
              <a:rPr lang="tr-TR" dirty="0" err="1"/>
              <a:t>later</a:t>
            </a:r>
            <a:r>
              <a:rPr lang="tr-TR" dirty="0"/>
              <a:t>, </a:t>
            </a:r>
            <a:r>
              <a:rPr lang="tr-TR" dirty="0" err="1"/>
              <a:t>then</a:t>
            </a:r>
            <a:r>
              <a:rPr lang="tr-TR" dirty="0"/>
              <a:t> </a:t>
            </a:r>
            <a:r>
              <a:rPr lang="tr-TR" dirty="0" err="1"/>
              <a:t>revaccination</a:t>
            </a:r>
            <a:r>
              <a:rPr lang="tr-TR" dirty="0"/>
              <a:t> </a:t>
            </a:r>
            <a:r>
              <a:rPr lang="tr-TR" dirty="0" err="1"/>
              <a:t>every</a:t>
            </a:r>
            <a:r>
              <a:rPr lang="tr-TR" dirty="0"/>
              <a:t> </a:t>
            </a:r>
            <a:r>
              <a:rPr lang="tr-TR" dirty="0" err="1"/>
              <a:t>three</a:t>
            </a:r>
            <a:r>
              <a:rPr lang="tr-TR" dirty="0"/>
              <a:t> </a:t>
            </a:r>
            <a:r>
              <a:rPr lang="tr-TR" dirty="0" err="1"/>
              <a:t>years</a:t>
            </a:r>
            <a:r>
              <a:rPr lang="tr-TR" dirty="0"/>
              <a:t> </a:t>
            </a:r>
            <a:r>
              <a:rPr lang="tr-TR" dirty="0" err="1"/>
              <a:t>thereafter</a:t>
            </a:r>
            <a:r>
              <a:rPr lang="tr-TR" dirty="0"/>
              <a:t>. </a:t>
            </a:r>
            <a:endParaRPr lang="tr-TR" dirty="0">
              <a:solidFill>
                <a:srgbClr val="FF33CC"/>
              </a:solidFill>
            </a:endParaRPr>
          </a:p>
        </p:txBody>
      </p:sp>
      <p:pic>
        <p:nvPicPr>
          <p:cNvPr id="4" name="Resim 3"/>
          <p:cNvPicPr>
            <a:picLocks noChangeAspect="1"/>
          </p:cNvPicPr>
          <p:nvPr/>
        </p:nvPicPr>
        <p:blipFill>
          <a:blip r:embed="rId2"/>
          <a:stretch>
            <a:fillRect/>
          </a:stretch>
        </p:blipFill>
        <p:spPr>
          <a:xfrm>
            <a:off x="4763964" y="-1"/>
            <a:ext cx="2328497" cy="2328497"/>
          </a:xfrm>
          <a:prstGeom prst="rect">
            <a:avLst/>
          </a:prstGeom>
        </p:spPr>
      </p:pic>
      <p:pic>
        <p:nvPicPr>
          <p:cNvPr id="5" name="Resim 4"/>
          <p:cNvPicPr>
            <a:picLocks noChangeAspect="1"/>
          </p:cNvPicPr>
          <p:nvPr/>
        </p:nvPicPr>
        <p:blipFill>
          <a:blip r:embed="rId3"/>
          <a:stretch>
            <a:fillRect/>
          </a:stretch>
        </p:blipFill>
        <p:spPr>
          <a:xfrm>
            <a:off x="7858369" y="110147"/>
            <a:ext cx="3860800" cy="2108200"/>
          </a:xfrm>
          <a:prstGeom prst="rect">
            <a:avLst/>
          </a:prstGeom>
        </p:spPr>
      </p:pic>
    </p:spTree>
    <p:extLst>
      <p:ext uri="{BB962C8B-B14F-4D97-AF65-F5344CB8AC3E}">
        <p14:creationId xmlns:p14="http://schemas.microsoft.com/office/powerpoint/2010/main" val="526168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6878" y="1277815"/>
            <a:ext cx="8387862" cy="4688132"/>
          </a:xfrm>
        </p:spPr>
        <p:txBody>
          <a:bodyPr/>
          <a:lstStyle/>
          <a:p>
            <a:pPr fontAlgn="base"/>
            <a:r>
              <a:rPr lang="tr-TR" dirty="0" err="1"/>
              <a:t>Preventing</a:t>
            </a:r>
            <a:r>
              <a:rPr lang="tr-TR" dirty="0"/>
              <a:t> </a:t>
            </a:r>
            <a:r>
              <a:rPr lang="tr-TR" dirty="0" err="1"/>
              <a:t>direct</a:t>
            </a:r>
            <a:r>
              <a:rPr lang="tr-TR" dirty="0"/>
              <a:t> </a:t>
            </a:r>
            <a:r>
              <a:rPr lang="tr-TR" dirty="0" err="1"/>
              <a:t>contact</a:t>
            </a:r>
            <a:r>
              <a:rPr lang="tr-TR" dirty="0"/>
              <a:t> </a:t>
            </a:r>
            <a:r>
              <a:rPr lang="tr-TR" dirty="0" err="1"/>
              <a:t>between</a:t>
            </a:r>
            <a:r>
              <a:rPr lang="tr-TR" dirty="0"/>
              <a:t> </a:t>
            </a:r>
            <a:r>
              <a:rPr lang="tr-TR" dirty="0" err="1"/>
              <a:t>your</a:t>
            </a:r>
            <a:r>
              <a:rPr lang="tr-TR" dirty="0"/>
              <a:t> </a:t>
            </a:r>
            <a:r>
              <a:rPr lang="tr-TR" dirty="0" err="1"/>
              <a:t>cat</a:t>
            </a:r>
            <a:r>
              <a:rPr lang="tr-TR" dirty="0"/>
              <a:t> </a:t>
            </a:r>
            <a:r>
              <a:rPr lang="tr-TR" dirty="0" err="1"/>
              <a:t>and</a:t>
            </a:r>
            <a:r>
              <a:rPr lang="tr-TR" dirty="0"/>
              <a:t> </a:t>
            </a:r>
            <a:r>
              <a:rPr lang="tr-TR" dirty="0" err="1"/>
              <a:t>other</a:t>
            </a:r>
            <a:r>
              <a:rPr lang="tr-TR" dirty="0"/>
              <a:t> </a:t>
            </a:r>
            <a:r>
              <a:rPr lang="tr-TR" dirty="0" err="1"/>
              <a:t>cats</a:t>
            </a:r>
            <a:r>
              <a:rPr lang="tr-TR" dirty="0"/>
              <a:t> </a:t>
            </a:r>
            <a:r>
              <a:rPr lang="tr-TR" dirty="0" err="1"/>
              <a:t>will</a:t>
            </a:r>
            <a:r>
              <a:rPr lang="tr-TR" dirty="0"/>
              <a:t> </a:t>
            </a:r>
            <a:r>
              <a:rPr lang="tr-TR" dirty="0" err="1"/>
              <a:t>greatly</a:t>
            </a:r>
            <a:r>
              <a:rPr lang="tr-TR" dirty="0"/>
              <a:t> minimize </a:t>
            </a:r>
            <a:r>
              <a:rPr lang="tr-TR" dirty="0" err="1"/>
              <a:t>the</a:t>
            </a:r>
            <a:r>
              <a:rPr lang="tr-TR" dirty="0"/>
              <a:t> </a:t>
            </a:r>
            <a:r>
              <a:rPr lang="tr-TR" dirty="0" err="1"/>
              <a:t>chance</a:t>
            </a:r>
            <a:r>
              <a:rPr lang="tr-TR" dirty="0"/>
              <a:t> </a:t>
            </a:r>
            <a:r>
              <a:rPr lang="tr-TR" dirty="0" err="1"/>
              <a:t>that</a:t>
            </a:r>
            <a:r>
              <a:rPr lang="tr-TR" dirty="0"/>
              <a:t> </a:t>
            </a:r>
            <a:r>
              <a:rPr lang="tr-TR" dirty="0" err="1"/>
              <a:t>your</a:t>
            </a:r>
            <a:r>
              <a:rPr lang="tr-TR" dirty="0"/>
              <a:t> </a:t>
            </a:r>
            <a:r>
              <a:rPr lang="tr-TR" dirty="0" err="1"/>
              <a:t>cat</a:t>
            </a:r>
            <a:r>
              <a:rPr lang="tr-TR" dirty="0"/>
              <a:t> </a:t>
            </a:r>
            <a:r>
              <a:rPr lang="tr-TR" dirty="0" err="1"/>
              <a:t>will</a:t>
            </a:r>
            <a:r>
              <a:rPr lang="tr-TR" dirty="0"/>
              <a:t> </a:t>
            </a:r>
            <a:r>
              <a:rPr lang="tr-TR" dirty="0" err="1"/>
              <a:t>pick</a:t>
            </a:r>
            <a:r>
              <a:rPr lang="tr-TR" dirty="0"/>
              <a:t> </a:t>
            </a:r>
            <a:r>
              <a:rPr lang="tr-TR" dirty="0" err="1"/>
              <a:t>up</a:t>
            </a:r>
            <a:r>
              <a:rPr lang="tr-TR" dirty="0"/>
              <a:t> an </a:t>
            </a:r>
            <a:r>
              <a:rPr lang="tr-TR" dirty="0" err="1"/>
              <a:t>infection</a:t>
            </a:r>
            <a:r>
              <a:rPr lang="tr-TR" dirty="0"/>
              <a:t>, </a:t>
            </a:r>
            <a:r>
              <a:rPr lang="tr-TR" dirty="0" err="1"/>
              <a:t>while</a:t>
            </a:r>
            <a:r>
              <a:rPr lang="tr-TR" dirty="0"/>
              <a:t> </a:t>
            </a:r>
            <a:r>
              <a:rPr lang="tr-TR" dirty="0" err="1"/>
              <a:t>following</a:t>
            </a:r>
            <a:r>
              <a:rPr lang="tr-TR" dirty="0"/>
              <a:t> </a:t>
            </a:r>
            <a:r>
              <a:rPr lang="tr-TR" dirty="0" err="1"/>
              <a:t>good</a:t>
            </a:r>
            <a:r>
              <a:rPr lang="tr-TR" dirty="0"/>
              <a:t> </a:t>
            </a:r>
            <a:r>
              <a:rPr lang="tr-TR" dirty="0" err="1"/>
              <a:t>sanitation</a:t>
            </a:r>
            <a:r>
              <a:rPr lang="tr-TR" dirty="0"/>
              <a:t> </a:t>
            </a:r>
            <a:r>
              <a:rPr lang="tr-TR" dirty="0" err="1"/>
              <a:t>and</a:t>
            </a:r>
            <a:r>
              <a:rPr lang="tr-TR" dirty="0"/>
              <a:t> </a:t>
            </a:r>
            <a:r>
              <a:rPr lang="tr-TR" dirty="0" err="1"/>
              <a:t>hygiene</a:t>
            </a:r>
            <a:r>
              <a:rPr lang="tr-TR" dirty="0"/>
              <a:t> </a:t>
            </a:r>
            <a:r>
              <a:rPr lang="tr-TR" dirty="0" err="1"/>
              <a:t>practices</a:t>
            </a:r>
            <a:r>
              <a:rPr lang="tr-TR" dirty="0"/>
              <a:t>, </a:t>
            </a:r>
            <a:r>
              <a:rPr lang="tr-TR" dirty="0" err="1"/>
              <a:t>such</a:t>
            </a:r>
            <a:r>
              <a:rPr lang="tr-TR" dirty="0"/>
              <a:t> as </a:t>
            </a:r>
            <a:endParaRPr lang="tr-TR" dirty="0" smtClean="0"/>
          </a:p>
          <a:p>
            <a:pPr lvl="1" fontAlgn="base"/>
            <a:r>
              <a:rPr lang="tr-TR" dirty="0" err="1" smtClean="0">
                <a:solidFill>
                  <a:srgbClr val="C00000"/>
                </a:solidFill>
              </a:rPr>
              <a:t>washing</a:t>
            </a:r>
            <a:r>
              <a:rPr lang="tr-TR" dirty="0" smtClean="0">
                <a:solidFill>
                  <a:srgbClr val="C00000"/>
                </a:solidFill>
              </a:rPr>
              <a:t> </a:t>
            </a:r>
            <a:r>
              <a:rPr lang="tr-TR" dirty="0" err="1">
                <a:solidFill>
                  <a:srgbClr val="C00000"/>
                </a:solidFill>
              </a:rPr>
              <a:t>your</a:t>
            </a:r>
            <a:r>
              <a:rPr lang="tr-TR" dirty="0">
                <a:solidFill>
                  <a:srgbClr val="C00000"/>
                </a:solidFill>
              </a:rPr>
              <a:t> </a:t>
            </a:r>
            <a:r>
              <a:rPr lang="tr-TR" dirty="0" err="1">
                <a:solidFill>
                  <a:srgbClr val="C00000"/>
                </a:solidFill>
              </a:rPr>
              <a:t>hands</a:t>
            </a:r>
            <a:r>
              <a:rPr lang="tr-TR" dirty="0">
                <a:solidFill>
                  <a:srgbClr val="C00000"/>
                </a:solidFill>
              </a:rPr>
              <a:t> </a:t>
            </a:r>
            <a:r>
              <a:rPr lang="tr-TR" dirty="0" err="1">
                <a:solidFill>
                  <a:srgbClr val="C00000"/>
                </a:solidFill>
              </a:rPr>
              <a:t>thoroughly</a:t>
            </a:r>
            <a:r>
              <a:rPr lang="tr-TR" dirty="0">
                <a:solidFill>
                  <a:srgbClr val="C00000"/>
                </a:solidFill>
              </a:rPr>
              <a:t> </a:t>
            </a:r>
            <a:r>
              <a:rPr lang="tr-TR" dirty="0" err="1">
                <a:solidFill>
                  <a:srgbClr val="C00000"/>
                </a:solidFill>
              </a:rPr>
              <a:t>before</a:t>
            </a:r>
            <a:r>
              <a:rPr lang="tr-TR" dirty="0">
                <a:solidFill>
                  <a:srgbClr val="C00000"/>
                </a:solidFill>
              </a:rPr>
              <a:t> </a:t>
            </a:r>
            <a:r>
              <a:rPr lang="tr-TR" dirty="0" err="1">
                <a:solidFill>
                  <a:srgbClr val="C00000"/>
                </a:solidFill>
              </a:rPr>
              <a:t>and</a:t>
            </a:r>
            <a:r>
              <a:rPr lang="tr-TR" dirty="0">
                <a:solidFill>
                  <a:srgbClr val="C00000"/>
                </a:solidFill>
              </a:rPr>
              <a:t> </a:t>
            </a:r>
            <a:r>
              <a:rPr lang="tr-TR" dirty="0" err="1">
                <a:solidFill>
                  <a:srgbClr val="C00000"/>
                </a:solidFill>
              </a:rPr>
              <a:t>after</a:t>
            </a:r>
            <a:r>
              <a:rPr lang="tr-TR" dirty="0">
                <a:solidFill>
                  <a:srgbClr val="C00000"/>
                </a:solidFill>
              </a:rPr>
              <a:t> </a:t>
            </a:r>
            <a:r>
              <a:rPr lang="tr-TR" dirty="0" err="1">
                <a:solidFill>
                  <a:srgbClr val="C00000"/>
                </a:solidFill>
              </a:rPr>
              <a:t>petting</a:t>
            </a:r>
            <a:r>
              <a:rPr lang="tr-TR" dirty="0">
                <a:solidFill>
                  <a:srgbClr val="C00000"/>
                </a:solidFill>
              </a:rPr>
              <a:t> </a:t>
            </a:r>
            <a:r>
              <a:rPr lang="tr-TR" dirty="0" err="1">
                <a:solidFill>
                  <a:srgbClr val="C00000"/>
                </a:solidFill>
              </a:rPr>
              <a:t>another</a:t>
            </a:r>
            <a:r>
              <a:rPr lang="tr-TR" dirty="0">
                <a:solidFill>
                  <a:srgbClr val="C00000"/>
                </a:solidFill>
              </a:rPr>
              <a:t> </a:t>
            </a:r>
            <a:r>
              <a:rPr lang="tr-TR" dirty="0" err="1">
                <a:solidFill>
                  <a:srgbClr val="C00000"/>
                </a:solidFill>
              </a:rPr>
              <a:t>cat</a:t>
            </a:r>
            <a:r>
              <a:rPr lang="tr-TR" dirty="0">
                <a:solidFill>
                  <a:srgbClr val="C00000"/>
                </a:solidFill>
              </a:rPr>
              <a:t> </a:t>
            </a:r>
            <a:r>
              <a:rPr lang="tr-TR" dirty="0" err="1">
                <a:solidFill>
                  <a:srgbClr val="C00000"/>
                </a:solidFill>
              </a:rPr>
              <a:t>will</a:t>
            </a:r>
            <a:r>
              <a:rPr lang="tr-TR" dirty="0">
                <a:solidFill>
                  <a:srgbClr val="C00000"/>
                </a:solidFill>
              </a:rPr>
              <a:t> </a:t>
            </a:r>
            <a:r>
              <a:rPr lang="tr-TR" dirty="0" err="1">
                <a:solidFill>
                  <a:srgbClr val="C00000"/>
                </a:solidFill>
              </a:rPr>
              <a:t>further</a:t>
            </a:r>
            <a:r>
              <a:rPr lang="tr-TR" dirty="0">
                <a:solidFill>
                  <a:srgbClr val="C00000"/>
                </a:solidFill>
              </a:rPr>
              <a:t> </a:t>
            </a:r>
            <a:r>
              <a:rPr lang="tr-TR" dirty="0" err="1">
                <a:solidFill>
                  <a:srgbClr val="C00000"/>
                </a:solidFill>
              </a:rPr>
              <a:t>reduce</a:t>
            </a:r>
            <a:r>
              <a:rPr lang="tr-TR" dirty="0">
                <a:solidFill>
                  <a:srgbClr val="C00000"/>
                </a:solidFill>
              </a:rPr>
              <a:t> </a:t>
            </a:r>
            <a:r>
              <a:rPr lang="tr-TR" dirty="0" err="1">
                <a:solidFill>
                  <a:srgbClr val="C00000"/>
                </a:solidFill>
              </a:rPr>
              <a:t>the</a:t>
            </a:r>
            <a:r>
              <a:rPr lang="tr-TR" dirty="0">
                <a:solidFill>
                  <a:srgbClr val="C00000"/>
                </a:solidFill>
              </a:rPr>
              <a:t> </a:t>
            </a:r>
            <a:r>
              <a:rPr lang="tr-TR" dirty="0" err="1">
                <a:solidFill>
                  <a:srgbClr val="C00000"/>
                </a:solidFill>
              </a:rPr>
              <a:t>likelihood</a:t>
            </a:r>
            <a:r>
              <a:rPr lang="tr-TR" dirty="0">
                <a:solidFill>
                  <a:srgbClr val="C00000"/>
                </a:solidFill>
              </a:rPr>
              <a:t> of </a:t>
            </a:r>
            <a:r>
              <a:rPr lang="tr-TR" dirty="0" err="1">
                <a:solidFill>
                  <a:srgbClr val="C00000"/>
                </a:solidFill>
              </a:rPr>
              <a:t>disease</a:t>
            </a:r>
            <a:r>
              <a:rPr lang="tr-TR" dirty="0">
                <a:solidFill>
                  <a:srgbClr val="C00000"/>
                </a:solidFill>
              </a:rPr>
              <a:t> spread </a:t>
            </a:r>
            <a:r>
              <a:rPr lang="tr-TR" dirty="0" err="1">
                <a:solidFill>
                  <a:srgbClr val="C00000"/>
                </a:solidFill>
              </a:rPr>
              <a:t>between</a:t>
            </a:r>
            <a:r>
              <a:rPr lang="tr-TR" dirty="0">
                <a:solidFill>
                  <a:srgbClr val="C00000"/>
                </a:solidFill>
              </a:rPr>
              <a:t> </a:t>
            </a:r>
            <a:r>
              <a:rPr lang="tr-TR" dirty="0" err="1">
                <a:solidFill>
                  <a:srgbClr val="C00000"/>
                </a:solidFill>
              </a:rPr>
              <a:t>cats</a:t>
            </a:r>
            <a:r>
              <a:rPr lang="tr-TR" dirty="0">
                <a:solidFill>
                  <a:srgbClr val="C00000"/>
                </a:solidFill>
              </a:rPr>
              <a:t>.</a:t>
            </a:r>
          </a:p>
          <a:p>
            <a:pPr fontAlgn="base"/>
            <a:r>
              <a:rPr lang="tr-TR" dirty="0" err="1">
                <a:solidFill>
                  <a:srgbClr val="FF33CC"/>
                </a:solidFill>
              </a:rPr>
              <a:t>If</a:t>
            </a:r>
            <a:r>
              <a:rPr lang="tr-TR" dirty="0">
                <a:solidFill>
                  <a:srgbClr val="FF33CC"/>
                </a:solidFill>
              </a:rPr>
              <a:t> </a:t>
            </a:r>
            <a:r>
              <a:rPr lang="tr-TR" dirty="0" err="1">
                <a:solidFill>
                  <a:srgbClr val="FF33CC"/>
                </a:solidFill>
              </a:rPr>
              <a:t>your</a:t>
            </a:r>
            <a:r>
              <a:rPr lang="tr-TR" dirty="0">
                <a:solidFill>
                  <a:srgbClr val="FF33CC"/>
                </a:solidFill>
              </a:rPr>
              <a:t> </a:t>
            </a:r>
            <a:r>
              <a:rPr lang="tr-TR" dirty="0" err="1">
                <a:solidFill>
                  <a:srgbClr val="FF33CC"/>
                </a:solidFill>
              </a:rPr>
              <a:t>cat</a:t>
            </a:r>
            <a:r>
              <a:rPr lang="tr-TR" dirty="0">
                <a:solidFill>
                  <a:srgbClr val="FF33CC"/>
                </a:solidFill>
              </a:rPr>
              <a:t> has had an FVR </a:t>
            </a:r>
            <a:r>
              <a:rPr lang="tr-TR" dirty="0" err="1">
                <a:solidFill>
                  <a:srgbClr val="FF33CC"/>
                </a:solidFill>
              </a:rPr>
              <a:t>infection</a:t>
            </a:r>
            <a:r>
              <a:rPr lang="tr-TR" dirty="0">
                <a:solidFill>
                  <a:srgbClr val="FF33CC"/>
                </a:solidFill>
              </a:rPr>
              <a:t>, </a:t>
            </a:r>
            <a:r>
              <a:rPr lang="tr-TR" dirty="0" err="1">
                <a:solidFill>
                  <a:srgbClr val="FF33CC"/>
                </a:solidFill>
              </a:rPr>
              <a:t>you</a:t>
            </a:r>
            <a:r>
              <a:rPr lang="tr-TR" dirty="0">
                <a:solidFill>
                  <a:srgbClr val="FF33CC"/>
                </a:solidFill>
              </a:rPr>
              <a:t> </a:t>
            </a:r>
            <a:r>
              <a:rPr lang="tr-TR" dirty="0" err="1">
                <a:solidFill>
                  <a:srgbClr val="FF33CC"/>
                </a:solidFill>
              </a:rPr>
              <a:t>should</a:t>
            </a:r>
            <a:r>
              <a:rPr lang="tr-TR" dirty="0">
                <a:solidFill>
                  <a:srgbClr val="FF33CC"/>
                </a:solidFill>
              </a:rPr>
              <a:t> </a:t>
            </a:r>
            <a:r>
              <a:rPr lang="tr-TR" dirty="0" err="1">
                <a:solidFill>
                  <a:srgbClr val="FF33CC"/>
                </a:solidFill>
              </a:rPr>
              <a:t>keep</a:t>
            </a:r>
            <a:r>
              <a:rPr lang="tr-TR" dirty="0">
                <a:solidFill>
                  <a:srgbClr val="FF33CC"/>
                </a:solidFill>
              </a:rPr>
              <a:t> </a:t>
            </a:r>
            <a:r>
              <a:rPr lang="tr-TR" dirty="0" err="1">
                <a:solidFill>
                  <a:srgbClr val="FF33CC"/>
                </a:solidFill>
              </a:rPr>
              <a:t>the</a:t>
            </a:r>
            <a:r>
              <a:rPr lang="tr-TR" dirty="0">
                <a:solidFill>
                  <a:srgbClr val="FF33CC"/>
                </a:solidFill>
              </a:rPr>
              <a:t> </a:t>
            </a:r>
            <a:r>
              <a:rPr lang="tr-TR" dirty="0" err="1">
                <a:solidFill>
                  <a:srgbClr val="FF33CC"/>
                </a:solidFill>
              </a:rPr>
              <a:t>cat</a:t>
            </a:r>
            <a:r>
              <a:rPr lang="tr-TR" dirty="0">
                <a:solidFill>
                  <a:srgbClr val="FF33CC"/>
                </a:solidFill>
              </a:rPr>
              <a:t> </a:t>
            </a:r>
            <a:r>
              <a:rPr lang="tr-TR" dirty="0" err="1">
                <a:solidFill>
                  <a:srgbClr val="FF33CC"/>
                </a:solidFill>
              </a:rPr>
              <a:t>indoors</a:t>
            </a:r>
            <a:r>
              <a:rPr lang="tr-TR" dirty="0">
                <a:solidFill>
                  <a:srgbClr val="FF33CC"/>
                </a:solidFill>
              </a:rPr>
              <a:t> </a:t>
            </a:r>
            <a:r>
              <a:rPr lang="tr-TR" dirty="0" err="1">
                <a:solidFill>
                  <a:srgbClr val="FF33CC"/>
                </a:solidFill>
              </a:rPr>
              <a:t>to</a:t>
            </a:r>
            <a:r>
              <a:rPr lang="tr-TR" dirty="0">
                <a:solidFill>
                  <a:srgbClr val="FF33CC"/>
                </a:solidFill>
              </a:rPr>
              <a:t> </a:t>
            </a:r>
            <a:r>
              <a:rPr lang="tr-TR" dirty="0" err="1">
                <a:solidFill>
                  <a:srgbClr val="FF33CC"/>
                </a:solidFill>
              </a:rPr>
              <a:t>prevent</a:t>
            </a:r>
            <a:r>
              <a:rPr lang="tr-TR" dirty="0">
                <a:solidFill>
                  <a:srgbClr val="FF33CC"/>
                </a:solidFill>
              </a:rPr>
              <a:t> spread of </a:t>
            </a:r>
            <a:r>
              <a:rPr lang="tr-TR" dirty="0" err="1">
                <a:solidFill>
                  <a:srgbClr val="FF33CC"/>
                </a:solidFill>
              </a:rPr>
              <a:t>this</a:t>
            </a:r>
            <a:r>
              <a:rPr lang="tr-TR" dirty="0">
                <a:solidFill>
                  <a:srgbClr val="FF33CC"/>
                </a:solidFill>
              </a:rPr>
              <a:t> </a:t>
            </a:r>
            <a:r>
              <a:rPr lang="tr-TR" dirty="0" err="1">
                <a:solidFill>
                  <a:srgbClr val="FF33CC"/>
                </a:solidFill>
              </a:rPr>
              <a:t>infection</a:t>
            </a:r>
            <a:r>
              <a:rPr lang="tr-TR" dirty="0">
                <a:solidFill>
                  <a:srgbClr val="FF33CC"/>
                </a:solidFill>
              </a:rPr>
              <a:t> </a:t>
            </a:r>
            <a:r>
              <a:rPr lang="tr-TR" dirty="0" err="1">
                <a:solidFill>
                  <a:srgbClr val="FF33CC"/>
                </a:solidFill>
              </a:rPr>
              <a:t>to</a:t>
            </a:r>
            <a:r>
              <a:rPr lang="tr-TR" dirty="0">
                <a:solidFill>
                  <a:srgbClr val="FF33CC"/>
                </a:solidFill>
              </a:rPr>
              <a:t> </a:t>
            </a:r>
            <a:r>
              <a:rPr lang="tr-TR" dirty="0" err="1">
                <a:solidFill>
                  <a:srgbClr val="FF33CC"/>
                </a:solidFill>
              </a:rPr>
              <a:t>other</a:t>
            </a:r>
            <a:r>
              <a:rPr lang="tr-TR" dirty="0">
                <a:solidFill>
                  <a:srgbClr val="FF33CC"/>
                </a:solidFill>
              </a:rPr>
              <a:t> </a:t>
            </a:r>
            <a:r>
              <a:rPr lang="tr-TR" dirty="0" err="1">
                <a:solidFill>
                  <a:srgbClr val="FF33CC"/>
                </a:solidFill>
              </a:rPr>
              <a:t>cats</a:t>
            </a:r>
            <a:r>
              <a:rPr lang="tr-TR" dirty="0">
                <a:solidFill>
                  <a:srgbClr val="FF33CC"/>
                </a:solidFill>
              </a:rPr>
              <a:t> in </a:t>
            </a:r>
            <a:r>
              <a:rPr lang="tr-TR" dirty="0" err="1">
                <a:solidFill>
                  <a:srgbClr val="FF33CC"/>
                </a:solidFill>
              </a:rPr>
              <a:t>your</a:t>
            </a:r>
            <a:r>
              <a:rPr lang="tr-TR" dirty="0">
                <a:solidFill>
                  <a:srgbClr val="FF33CC"/>
                </a:solidFill>
              </a:rPr>
              <a:t> </a:t>
            </a:r>
            <a:r>
              <a:rPr lang="tr-TR" dirty="0" err="1">
                <a:solidFill>
                  <a:srgbClr val="FF33CC"/>
                </a:solidFill>
              </a:rPr>
              <a:t>neighborhood</a:t>
            </a:r>
            <a:r>
              <a:rPr lang="tr-TR" dirty="0">
                <a:solidFill>
                  <a:srgbClr val="FF33CC"/>
                </a:solidFill>
              </a:rPr>
              <a:t>.</a:t>
            </a:r>
          </a:p>
          <a:p>
            <a:endParaRPr lang="tr-TR" dirty="0"/>
          </a:p>
        </p:txBody>
      </p:sp>
      <p:pic>
        <p:nvPicPr>
          <p:cNvPr id="4" name="Resim 3"/>
          <p:cNvPicPr>
            <a:picLocks noChangeAspect="1"/>
          </p:cNvPicPr>
          <p:nvPr/>
        </p:nvPicPr>
        <p:blipFill>
          <a:blip r:embed="rId2"/>
          <a:stretch>
            <a:fillRect/>
          </a:stretch>
        </p:blipFill>
        <p:spPr>
          <a:xfrm>
            <a:off x="8370765" y="1277815"/>
            <a:ext cx="3492500" cy="2324100"/>
          </a:xfrm>
          <a:prstGeom prst="rect">
            <a:avLst/>
          </a:prstGeom>
          <a:ln>
            <a:noFill/>
          </a:ln>
          <a:effectLst>
            <a:softEdge rad="112500"/>
          </a:effectLst>
        </p:spPr>
      </p:pic>
      <p:pic>
        <p:nvPicPr>
          <p:cNvPr id="5" name="Resim 4"/>
          <p:cNvPicPr>
            <a:picLocks noChangeAspect="1"/>
          </p:cNvPicPr>
          <p:nvPr/>
        </p:nvPicPr>
        <p:blipFill>
          <a:blip r:embed="rId3"/>
          <a:stretch>
            <a:fillRect/>
          </a:stretch>
        </p:blipFill>
        <p:spPr>
          <a:xfrm>
            <a:off x="8530004" y="3845169"/>
            <a:ext cx="3333261" cy="2499946"/>
          </a:xfrm>
          <a:prstGeom prst="rect">
            <a:avLst/>
          </a:prstGeom>
          <a:ln>
            <a:noFill/>
          </a:ln>
          <a:effectLst>
            <a:softEdge rad="112500"/>
          </a:effectLst>
        </p:spPr>
      </p:pic>
    </p:spTree>
    <p:extLst>
      <p:ext uri="{BB962C8B-B14F-4D97-AF65-F5344CB8AC3E}">
        <p14:creationId xmlns:p14="http://schemas.microsoft.com/office/powerpoint/2010/main" val="332331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t>Malik, R., </a:t>
            </a:r>
            <a:r>
              <a:rPr lang="tr-TR" dirty="0" err="1"/>
              <a:t>Lessels</a:t>
            </a:r>
            <a:r>
              <a:rPr lang="tr-TR" dirty="0"/>
              <a:t>, N. S., </a:t>
            </a:r>
            <a:r>
              <a:rPr lang="tr-TR" dirty="0" err="1"/>
              <a:t>Webb</a:t>
            </a:r>
            <a:r>
              <a:rPr lang="tr-TR" dirty="0"/>
              <a:t>, S., </a:t>
            </a:r>
            <a:r>
              <a:rPr lang="tr-TR" dirty="0" err="1"/>
              <a:t>Meek</a:t>
            </a:r>
            <a:r>
              <a:rPr lang="tr-TR" dirty="0"/>
              <a:t>, M., </a:t>
            </a:r>
            <a:r>
              <a:rPr lang="tr-TR" dirty="0" err="1"/>
              <a:t>Graham</a:t>
            </a:r>
            <a:r>
              <a:rPr lang="tr-TR" dirty="0"/>
              <a:t>, P. G., </a:t>
            </a:r>
            <a:r>
              <a:rPr lang="tr-TR" dirty="0" err="1"/>
              <a:t>Vitale</a:t>
            </a:r>
            <a:r>
              <a:rPr lang="tr-TR" dirty="0"/>
              <a:t>, C., ... &amp; </a:t>
            </a:r>
            <a:r>
              <a:rPr lang="tr-TR" dirty="0" err="1"/>
              <a:t>Power</a:t>
            </a:r>
            <a:r>
              <a:rPr lang="tr-TR" dirty="0"/>
              <a:t>, H. (2009). </a:t>
            </a:r>
            <a:r>
              <a:rPr lang="tr-TR" dirty="0" err="1"/>
              <a:t>Treatment</a:t>
            </a:r>
            <a:r>
              <a:rPr lang="tr-TR" dirty="0"/>
              <a:t> of </a:t>
            </a:r>
            <a:r>
              <a:rPr lang="tr-TR" dirty="0" err="1"/>
              <a:t>feline</a:t>
            </a:r>
            <a:r>
              <a:rPr lang="tr-TR" dirty="0"/>
              <a:t> herpesvirus-1 </a:t>
            </a:r>
            <a:r>
              <a:rPr lang="tr-TR" dirty="0" err="1"/>
              <a:t>associated</a:t>
            </a:r>
            <a:r>
              <a:rPr lang="tr-TR" dirty="0"/>
              <a:t> </a:t>
            </a:r>
            <a:r>
              <a:rPr lang="tr-TR" dirty="0" err="1"/>
              <a:t>disease</a:t>
            </a:r>
            <a:r>
              <a:rPr lang="tr-TR" dirty="0"/>
              <a:t> in </a:t>
            </a:r>
            <a:r>
              <a:rPr lang="tr-TR" dirty="0" err="1"/>
              <a:t>cats</a:t>
            </a:r>
            <a:r>
              <a:rPr lang="tr-TR" dirty="0"/>
              <a:t> </a:t>
            </a:r>
            <a:r>
              <a:rPr lang="tr-TR" dirty="0" err="1"/>
              <a:t>with</a:t>
            </a:r>
            <a:r>
              <a:rPr lang="tr-TR" dirty="0"/>
              <a:t> </a:t>
            </a:r>
            <a:r>
              <a:rPr lang="tr-TR" dirty="0" err="1"/>
              <a:t>famciclovir</a:t>
            </a:r>
            <a:r>
              <a:rPr lang="tr-TR" dirty="0"/>
              <a:t> </a:t>
            </a:r>
            <a:r>
              <a:rPr lang="tr-TR" dirty="0" err="1"/>
              <a:t>and</a:t>
            </a:r>
            <a:r>
              <a:rPr lang="tr-TR" dirty="0"/>
              <a:t> </a:t>
            </a:r>
            <a:r>
              <a:rPr lang="tr-TR" dirty="0" err="1"/>
              <a:t>related</a:t>
            </a:r>
            <a:r>
              <a:rPr lang="tr-TR" dirty="0"/>
              <a:t> </a:t>
            </a:r>
            <a:r>
              <a:rPr lang="tr-TR" dirty="0" err="1"/>
              <a:t>drugs</a:t>
            </a:r>
            <a:r>
              <a:rPr lang="tr-TR" dirty="0"/>
              <a:t>. </a:t>
            </a:r>
            <a:r>
              <a:rPr lang="tr-TR" i="1" dirty="0" err="1"/>
              <a:t>Journal</a:t>
            </a:r>
            <a:r>
              <a:rPr lang="tr-TR" i="1" dirty="0"/>
              <a:t> of </a:t>
            </a:r>
            <a:r>
              <a:rPr lang="tr-TR" i="1" dirty="0" err="1"/>
              <a:t>Feline</a:t>
            </a:r>
            <a:r>
              <a:rPr lang="tr-TR" i="1" dirty="0"/>
              <a:t> </a:t>
            </a:r>
            <a:r>
              <a:rPr lang="tr-TR" i="1" dirty="0" err="1"/>
              <a:t>Medicine</a:t>
            </a:r>
            <a:r>
              <a:rPr lang="tr-TR" i="1" dirty="0"/>
              <a:t> </a:t>
            </a:r>
            <a:r>
              <a:rPr lang="tr-TR" i="1" dirty="0" err="1"/>
              <a:t>and</a:t>
            </a:r>
            <a:r>
              <a:rPr lang="tr-TR" i="1" dirty="0"/>
              <a:t> </a:t>
            </a:r>
            <a:r>
              <a:rPr lang="tr-TR" i="1" dirty="0" err="1"/>
              <a:t>Surgery</a:t>
            </a:r>
            <a:r>
              <a:rPr lang="tr-TR" dirty="0"/>
              <a:t>, </a:t>
            </a:r>
            <a:r>
              <a:rPr lang="tr-TR" i="1" dirty="0"/>
              <a:t>11</a:t>
            </a:r>
            <a:r>
              <a:rPr lang="tr-TR" dirty="0"/>
              <a:t>(1), 40-48</a:t>
            </a:r>
            <a:r>
              <a:rPr lang="tr-TR" dirty="0" smtClean="0"/>
              <a:t>.</a:t>
            </a:r>
          </a:p>
          <a:p>
            <a:r>
              <a:rPr lang="tr-TR" dirty="0">
                <a:hlinkClick r:id="rId2"/>
              </a:rPr>
              <a:t>https://</a:t>
            </a:r>
            <a:r>
              <a:rPr lang="tr-TR" dirty="0" smtClean="0">
                <a:hlinkClick r:id="rId2"/>
              </a:rPr>
              <a:t>pets.webmd.com/cats/feline-herpes-symptoms-treatment#1</a:t>
            </a:r>
            <a:endParaRPr lang="tr-TR" dirty="0" smtClean="0"/>
          </a:p>
          <a:p>
            <a:r>
              <a:rPr lang="tr-TR" dirty="0"/>
              <a:t>David J. </a:t>
            </a:r>
            <a:r>
              <a:rPr lang="tr-TR" dirty="0" err="1"/>
              <a:t>Maggs</a:t>
            </a:r>
            <a:r>
              <a:rPr lang="tr-TR" dirty="0"/>
              <a:t> </a:t>
            </a:r>
            <a:r>
              <a:rPr lang="tr-TR" dirty="0" smtClean="0"/>
              <a:t>(2008). </a:t>
            </a:r>
            <a:r>
              <a:rPr lang="tr-TR" dirty="0" err="1" smtClean="0"/>
              <a:t>Feline</a:t>
            </a:r>
            <a:r>
              <a:rPr lang="tr-TR" dirty="0" smtClean="0"/>
              <a:t> </a:t>
            </a:r>
            <a:r>
              <a:rPr lang="tr-TR" dirty="0" err="1"/>
              <a:t>Herpesvirus</a:t>
            </a:r>
            <a:r>
              <a:rPr lang="tr-TR" dirty="0"/>
              <a:t>: </a:t>
            </a:r>
            <a:r>
              <a:rPr lang="tr-TR" dirty="0" err="1"/>
              <a:t>Clinical</a:t>
            </a:r>
            <a:r>
              <a:rPr lang="tr-TR" dirty="0"/>
              <a:t> </a:t>
            </a:r>
            <a:r>
              <a:rPr lang="tr-TR" dirty="0" err="1"/>
              <a:t>Syndromes</a:t>
            </a:r>
            <a:r>
              <a:rPr lang="tr-TR" dirty="0"/>
              <a:t> </a:t>
            </a:r>
            <a:r>
              <a:rPr lang="tr-TR" dirty="0" err="1"/>
              <a:t>and</a:t>
            </a:r>
            <a:r>
              <a:rPr lang="tr-TR" dirty="0"/>
              <a:t> </a:t>
            </a:r>
            <a:r>
              <a:rPr lang="tr-TR" dirty="0" err="1"/>
              <a:t>Diagnostic</a:t>
            </a:r>
            <a:r>
              <a:rPr lang="tr-TR" dirty="0"/>
              <a:t> </a:t>
            </a:r>
            <a:r>
              <a:rPr lang="tr-TR" dirty="0" err="1" smtClean="0"/>
              <a:t>Testing</a:t>
            </a:r>
            <a:r>
              <a:rPr lang="tr-TR" dirty="0" smtClean="0"/>
              <a:t>, </a:t>
            </a:r>
            <a:r>
              <a:rPr lang="hr-HR" dirty="0" err="1" smtClean="0"/>
              <a:t>Double</a:t>
            </a:r>
            <a:r>
              <a:rPr lang="hr-HR" dirty="0" smtClean="0"/>
              <a:t> </a:t>
            </a:r>
            <a:r>
              <a:rPr lang="hr-HR" dirty="0" err="1" smtClean="0"/>
              <a:t>Issue</a:t>
            </a:r>
            <a:r>
              <a:rPr lang="hr-HR" dirty="0" smtClean="0"/>
              <a:t> </a:t>
            </a:r>
            <a:r>
              <a:rPr lang="hr-HR" dirty="0" err="1" smtClean="0"/>
              <a:t>October</a:t>
            </a:r>
            <a:r>
              <a:rPr lang="hr-HR" dirty="0" smtClean="0"/>
              <a:t> 2008 </a:t>
            </a:r>
            <a:r>
              <a:rPr lang="hr-HR" dirty="0"/>
              <a:t>- </a:t>
            </a:r>
            <a:r>
              <a:rPr lang="hr-HR" dirty="0" err="1" smtClean="0"/>
              <a:t>March</a:t>
            </a:r>
            <a:r>
              <a:rPr lang="hr-HR" dirty="0" smtClean="0"/>
              <a:t> 2009 </a:t>
            </a:r>
            <a:r>
              <a:rPr lang="hr-HR" dirty="0"/>
              <a:t>Vol. 24, No. </a:t>
            </a:r>
            <a:r>
              <a:rPr lang="hr-HR" dirty="0" smtClean="0"/>
              <a:t>1</a:t>
            </a:r>
          </a:p>
          <a:p>
            <a:r>
              <a:rPr lang="tr-TR" dirty="0" err="1"/>
              <a:t>https</a:t>
            </a:r>
            <a:r>
              <a:rPr lang="tr-TR" dirty="0"/>
              <a:t>://</a:t>
            </a:r>
            <a:r>
              <a:rPr lang="tr-TR" dirty="0" err="1"/>
              <a:t>vcahospitals.com</a:t>
            </a:r>
            <a:r>
              <a:rPr lang="tr-TR" dirty="0"/>
              <a:t>/</a:t>
            </a:r>
            <a:r>
              <a:rPr lang="tr-TR" dirty="0" err="1"/>
              <a:t>know</a:t>
            </a:r>
            <a:r>
              <a:rPr lang="tr-TR" dirty="0"/>
              <a:t>-</a:t>
            </a:r>
            <a:r>
              <a:rPr lang="tr-TR" dirty="0" err="1"/>
              <a:t>your</a:t>
            </a:r>
            <a:r>
              <a:rPr lang="tr-TR" dirty="0"/>
              <a:t>-pet/</a:t>
            </a:r>
            <a:r>
              <a:rPr lang="tr-TR" dirty="0" err="1"/>
              <a:t>feline-herpesvirus-infection-or-feline-viral-rhinotracheitis</a:t>
            </a:r>
            <a:endParaRPr lang="tr-TR" dirty="0"/>
          </a:p>
        </p:txBody>
      </p:sp>
    </p:spTree>
    <p:extLst>
      <p:ext uri="{BB962C8B-B14F-4D97-AF65-F5344CB8AC3E}">
        <p14:creationId xmlns:p14="http://schemas.microsoft.com/office/powerpoint/2010/main" val="102939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0070C0"/>
                </a:solidFill>
              </a:rPr>
              <a:t>Canine </a:t>
            </a:r>
            <a:r>
              <a:rPr lang="tr-TR" dirty="0" err="1" smtClean="0">
                <a:solidFill>
                  <a:srgbClr val="0070C0"/>
                </a:solidFill>
              </a:rPr>
              <a:t>Herpesvirus</a:t>
            </a:r>
            <a:r>
              <a:rPr lang="tr-TR" dirty="0" smtClean="0">
                <a:solidFill>
                  <a:srgbClr val="0070C0"/>
                </a:solidFill>
              </a:rPr>
              <a:t> </a:t>
            </a:r>
            <a:r>
              <a:rPr lang="tr-TR" dirty="0" err="1" smtClean="0">
                <a:solidFill>
                  <a:srgbClr val="0070C0"/>
                </a:solidFill>
              </a:rPr>
              <a:t>Infection</a:t>
            </a:r>
            <a:endParaRPr lang="tr-TR" dirty="0">
              <a:solidFill>
                <a:srgbClr val="0070C0"/>
              </a:solidFill>
            </a:endParaRPr>
          </a:p>
        </p:txBody>
      </p:sp>
      <p:sp>
        <p:nvSpPr>
          <p:cNvPr id="3" name="İçerik Yer Tutucusu 2"/>
          <p:cNvSpPr>
            <a:spLocks noGrp="1"/>
          </p:cNvSpPr>
          <p:nvPr>
            <p:ph idx="1"/>
          </p:nvPr>
        </p:nvSpPr>
        <p:spPr/>
        <p:txBody>
          <a:bodyPr/>
          <a:lstStyle/>
          <a:p>
            <a:r>
              <a:rPr lang="en-US" dirty="0"/>
              <a:t>Canine herpesvirus is best known as a severe viral infection of puppies worldwide, which often has a 100% mortality rate in affected litters. </a:t>
            </a:r>
            <a:endParaRPr lang="tr-TR" dirty="0" smtClean="0"/>
          </a:p>
          <a:p>
            <a:r>
              <a:rPr lang="en-US" dirty="0"/>
              <a:t> </a:t>
            </a:r>
            <a:endParaRPr lang="tr-TR" dirty="0" smtClean="0"/>
          </a:p>
          <a:p>
            <a:r>
              <a:rPr lang="en-US" dirty="0" smtClean="0"/>
              <a:t>As </a:t>
            </a:r>
            <a:r>
              <a:rPr lang="en-US" dirty="0"/>
              <a:t>is typical of herpesviruses, recovery from clinical disease is associated with lifelong latent infection. Only canids (dogs, wolves, coyotes) are known to be susceptible. </a:t>
            </a:r>
            <a:endParaRPr lang="tr-TR" dirty="0"/>
          </a:p>
        </p:txBody>
      </p:sp>
    </p:spTree>
    <p:extLst>
      <p:ext uri="{BB962C8B-B14F-4D97-AF65-F5344CB8AC3E}">
        <p14:creationId xmlns:p14="http://schemas.microsoft.com/office/powerpoint/2010/main" val="338370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a:xfrm>
            <a:off x="422564" y="1690688"/>
            <a:ext cx="8020792" cy="4351338"/>
          </a:xfrm>
        </p:spPr>
        <p:txBody>
          <a:bodyPr>
            <a:normAutofit lnSpcReduction="10000"/>
          </a:bodyPr>
          <a:lstStyle/>
          <a:p>
            <a:r>
              <a:rPr lang="tr-TR" dirty="0" err="1" smtClean="0"/>
              <a:t>Parvoviridae</a:t>
            </a:r>
            <a:r>
              <a:rPr lang="tr-TR" dirty="0" smtClean="0"/>
              <a:t> -- </a:t>
            </a:r>
            <a:r>
              <a:rPr lang="en-US" i="1" dirty="0" smtClean="0"/>
              <a:t>Parvovirus</a:t>
            </a:r>
            <a:r>
              <a:rPr lang="tr-TR" dirty="0" smtClean="0"/>
              <a:t> -- </a:t>
            </a:r>
            <a:r>
              <a:rPr lang="tr-TR" dirty="0"/>
              <a:t>C</a:t>
            </a:r>
            <a:r>
              <a:rPr lang="en-US" dirty="0" err="1" smtClean="0"/>
              <a:t>anine</a:t>
            </a:r>
            <a:r>
              <a:rPr lang="en-US" dirty="0" smtClean="0"/>
              <a:t> </a:t>
            </a:r>
            <a:r>
              <a:rPr lang="tr-TR" dirty="0"/>
              <a:t>P</a:t>
            </a:r>
            <a:r>
              <a:rPr lang="en-US" dirty="0" smtClean="0"/>
              <a:t>arvovirus-2 </a:t>
            </a:r>
            <a:r>
              <a:rPr lang="en-US" dirty="0"/>
              <a:t>(</a:t>
            </a:r>
            <a:r>
              <a:rPr lang="en-US" dirty="0" smtClean="0"/>
              <a:t>CPV-2)</a:t>
            </a:r>
            <a:endParaRPr lang="tr-TR" dirty="0" smtClean="0"/>
          </a:p>
          <a:p>
            <a:r>
              <a:rPr lang="tr-TR" dirty="0" smtClean="0"/>
              <a:t>Small</a:t>
            </a:r>
            <a:r>
              <a:rPr lang="tr-TR" dirty="0"/>
              <a:t>, </a:t>
            </a:r>
            <a:r>
              <a:rPr lang="tr-TR" dirty="0" err="1"/>
              <a:t>non-enveloped</a:t>
            </a:r>
            <a:r>
              <a:rPr lang="tr-TR" dirty="0"/>
              <a:t>, </a:t>
            </a:r>
            <a:r>
              <a:rPr lang="tr-TR" dirty="0" err="1"/>
              <a:t>icosahedral</a:t>
            </a:r>
            <a:r>
              <a:rPr lang="tr-TR" dirty="0"/>
              <a:t>, </a:t>
            </a:r>
            <a:r>
              <a:rPr lang="tr-TR" dirty="0" err="1"/>
              <a:t>featureless</a:t>
            </a:r>
            <a:r>
              <a:rPr lang="tr-TR" dirty="0"/>
              <a:t> </a:t>
            </a:r>
            <a:r>
              <a:rPr lang="tr-TR" dirty="0" err="1"/>
              <a:t>virions</a:t>
            </a:r>
            <a:r>
              <a:rPr lang="tr-TR" dirty="0"/>
              <a:t> (20nm in </a:t>
            </a:r>
            <a:r>
              <a:rPr lang="tr-TR" dirty="0" err="1"/>
              <a:t>diameter</a:t>
            </a:r>
            <a:r>
              <a:rPr lang="tr-TR" dirty="0"/>
              <a:t>)</a:t>
            </a:r>
          </a:p>
          <a:p>
            <a:r>
              <a:rPr lang="tr-TR" dirty="0" smtClean="0"/>
              <a:t>(-) </a:t>
            </a:r>
            <a:r>
              <a:rPr lang="tr-TR" dirty="0"/>
              <a:t>sense, </a:t>
            </a:r>
            <a:r>
              <a:rPr lang="tr-TR" dirty="0" err="1"/>
              <a:t>single-stranded</a:t>
            </a:r>
            <a:r>
              <a:rPr lang="tr-TR" dirty="0"/>
              <a:t> DNA.</a:t>
            </a:r>
          </a:p>
          <a:p>
            <a:r>
              <a:rPr lang="tr-TR" dirty="0" err="1" smtClean="0"/>
              <a:t>Resistant</a:t>
            </a:r>
            <a:r>
              <a:rPr lang="tr-TR" dirty="0" smtClean="0"/>
              <a:t> </a:t>
            </a:r>
            <a:r>
              <a:rPr lang="tr-TR" dirty="0" err="1"/>
              <a:t>to</a:t>
            </a:r>
            <a:r>
              <a:rPr lang="tr-TR" dirty="0"/>
              <a:t> </a:t>
            </a:r>
            <a:r>
              <a:rPr lang="tr-TR" dirty="0" err="1"/>
              <a:t>pH</a:t>
            </a:r>
            <a:r>
              <a:rPr lang="tr-TR" dirty="0"/>
              <a:t> (</a:t>
            </a:r>
            <a:r>
              <a:rPr lang="tr-TR" dirty="0" err="1"/>
              <a:t>even</a:t>
            </a:r>
            <a:r>
              <a:rPr lang="tr-TR" dirty="0"/>
              <a:t> </a:t>
            </a:r>
            <a:r>
              <a:rPr lang="tr-TR" dirty="0" err="1"/>
              <a:t>gastric</a:t>
            </a:r>
            <a:r>
              <a:rPr lang="tr-TR" dirty="0"/>
              <a:t> </a:t>
            </a:r>
            <a:r>
              <a:rPr lang="tr-TR" dirty="0" err="1"/>
              <a:t>acidity</a:t>
            </a:r>
            <a:r>
              <a:rPr lang="tr-TR" dirty="0"/>
              <a:t>), </a:t>
            </a:r>
            <a:r>
              <a:rPr lang="tr-TR" dirty="0" err="1"/>
              <a:t>heat</a:t>
            </a:r>
            <a:r>
              <a:rPr lang="tr-TR" dirty="0"/>
              <a:t>, </a:t>
            </a:r>
            <a:r>
              <a:rPr lang="tr-TR" dirty="0" err="1"/>
              <a:t>dessication</a:t>
            </a:r>
            <a:r>
              <a:rPr lang="tr-TR" dirty="0"/>
              <a:t> </a:t>
            </a:r>
            <a:r>
              <a:rPr lang="tr-TR" dirty="0" err="1" smtClean="0"/>
              <a:t>persist</a:t>
            </a:r>
            <a:r>
              <a:rPr lang="tr-TR" dirty="0" smtClean="0"/>
              <a:t> </a:t>
            </a:r>
            <a:r>
              <a:rPr lang="tr-TR" dirty="0" err="1"/>
              <a:t>for</a:t>
            </a:r>
            <a:r>
              <a:rPr lang="tr-TR" dirty="0"/>
              <a:t> </a:t>
            </a:r>
            <a:r>
              <a:rPr lang="tr-TR" dirty="0" err="1"/>
              <a:t>years</a:t>
            </a:r>
            <a:r>
              <a:rPr lang="tr-TR" dirty="0"/>
              <a:t> in </a:t>
            </a:r>
            <a:r>
              <a:rPr lang="tr-TR" dirty="0" err="1"/>
              <a:t>environment</a:t>
            </a:r>
            <a:r>
              <a:rPr lang="tr-TR" dirty="0"/>
              <a:t> </a:t>
            </a:r>
          </a:p>
          <a:p>
            <a:r>
              <a:rPr lang="tr-TR" dirty="0" err="1" smtClean="0">
                <a:solidFill>
                  <a:srgbClr val="FF33CC"/>
                </a:solidFill>
              </a:rPr>
              <a:t>Infect</a:t>
            </a:r>
            <a:r>
              <a:rPr lang="tr-TR" dirty="0" smtClean="0">
                <a:solidFill>
                  <a:srgbClr val="FF33CC"/>
                </a:solidFill>
              </a:rPr>
              <a:t> </a:t>
            </a:r>
            <a:r>
              <a:rPr lang="tr-TR" dirty="0" err="1">
                <a:solidFill>
                  <a:srgbClr val="FF33CC"/>
                </a:solidFill>
              </a:rPr>
              <a:t>rapidly</a:t>
            </a:r>
            <a:r>
              <a:rPr lang="tr-TR" dirty="0">
                <a:solidFill>
                  <a:srgbClr val="FF33CC"/>
                </a:solidFill>
              </a:rPr>
              <a:t> </a:t>
            </a:r>
            <a:r>
              <a:rPr lang="tr-TR" dirty="0" err="1">
                <a:solidFill>
                  <a:srgbClr val="FF33CC"/>
                </a:solidFill>
              </a:rPr>
              <a:t>dividing</a:t>
            </a:r>
            <a:r>
              <a:rPr lang="tr-TR" dirty="0">
                <a:solidFill>
                  <a:srgbClr val="FF33CC"/>
                </a:solidFill>
              </a:rPr>
              <a:t> </a:t>
            </a:r>
            <a:r>
              <a:rPr lang="tr-TR" dirty="0" err="1">
                <a:solidFill>
                  <a:srgbClr val="FF33CC"/>
                </a:solidFill>
              </a:rPr>
              <a:t>cells</a:t>
            </a:r>
            <a:r>
              <a:rPr lang="tr-TR" dirty="0">
                <a:solidFill>
                  <a:srgbClr val="FF33CC"/>
                </a:solidFill>
              </a:rPr>
              <a:t> (in </a:t>
            </a:r>
            <a:r>
              <a:rPr lang="tr-TR" dirty="0" err="1">
                <a:solidFill>
                  <a:srgbClr val="FF33CC"/>
                </a:solidFill>
              </a:rPr>
              <a:t>the</a:t>
            </a:r>
            <a:r>
              <a:rPr lang="tr-TR" dirty="0">
                <a:solidFill>
                  <a:srgbClr val="FF33CC"/>
                </a:solidFill>
              </a:rPr>
              <a:t> S </a:t>
            </a:r>
            <a:r>
              <a:rPr lang="tr-TR" dirty="0" err="1">
                <a:solidFill>
                  <a:srgbClr val="FF33CC"/>
                </a:solidFill>
              </a:rPr>
              <a:t>phase</a:t>
            </a:r>
            <a:r>
              <a:rPr lang="tr-TR" dirty="0">
                <a:solidFill>
                  <a:srgbClr val="FF33CC"/>
                </a:solidFill>
              </a:rPr>
              <a:t> of </a:t>
            </a:r>
            <a:r>
              <a:rPr lang="tr-TR" dirty="0" err="1">
                <a:solidFill>
                  <a:srgbClr val="FF33CC"/>
                </a:solidFill>
              </a:rPr>
              <a:t>mitosis</a:t>
            </a:r>
            <a:r>
              <a:rPr lang="tr-TR" dirty="0">
                <a:solidFill>
                  <a:srgbClr val="FF33CC"/>
                </a:solidFill>
              </a:rPr>
              <a:t>) in </a:t>
            </a:r>
            <a:r>
              <a:rPr lang="tr-TR" dirty="0" err="1">
                <a:solidFill>
                  <a:srgbClr val="FF33CC"/>
                </a:solidFill>
              </a:rPr>
              <a:t>vivo</a:t>
            </a:r>
            <a:r>
              <a:rPr lang="tr-TR" dirty="0">
                <a:solidFill>
                  <a:srgbClr val="FF33CC"/>
                </a:solidFill>
              </a:rPr>
              <a:t> </a:t>
            </a:r>
            <a:r>
              <a:rPr lang="tr-TR" dirty="0" err="1">
                <a:solidFill>
                  <a:srgbClr val="FF33CC"/>
                </a:solidFill>
              </a:rPr>
              <a:t>and</a:t>
            </a:r>
            <a:r>
              <a:rPr lang="tr-TR" dirty="0">
                <a:solidFill>
                  <a:srgbClr val="FF33CC"/>
                </a:solidFill>
              </a:rPr>
              <a:t> in </a:t>
            </a:r>
            <a:r>
              <a:rPr lang="tr-TR" dirty="0" err="1">
                <a:solidFill>
                  <a:srgbClr val="FF33CC"/>
                </a:solidFill>
              </a:rPr>
              <a:t>vitro</a:t>
            </a:r>
            <a:r>
              <a:rPr lang="tr-TR" dirty="0">
                <a:solidFill>
                  <a:srgbClr val="FF33CC"/>
                </a:solidFill>
              </a:rPr>
              <a:t> </a:t>
            </a:r>
            <a:r>
              <a:rPr lang="tr-TR" dirty="0" err="1">
                <a:solidFill>
                  <a:srgbClr val="FF33CC"/>
                </a:solidFill>
              </a:rPr>
              <a:t>targeting</a:t>
            </a:r>
            <a:r>
              <a:rPr lang="tr-TR" dirty="0">
                <a:solidFill>
                  <a:srgbClr val="FF33CC"/>
                </a:solidFill>
              </a:rPr>
              <a:t> bone </a:t>
            </a:r>
            <a:r>
              <a:rPr lang="tr-TR" dirty="0" err="1">
                <a:solidFill>
                  <a:srgbClr val="FF33CC"/>
                </a:solidFill>
              </a:rPr>
              <a:t>marrow</a:t>
            </a:r>
            <a:r>
              <a:rPr lang="tr-TR" dirty="0">
                <a:solidFill>
                  <a:srgbClr val="FF33CC"/>
                </a:solidFill>
              </a:rPr>
              <a:t>, </a:t>
            </a:r>
            <a:r>
              <a:rPr lang="tr-TR" dirty="0" err="1">
                <a:solidFill>
                  <a:srgbClr val="FF33CC"/>
                </a:solidFill>
              </a:rPr>
              <a:t>intestinal</a:t>
            </a:r>
            <a:r>
              <a:rPr lang="tr-TR" dirty="0">
                <a:solidFill>
                  <a:srgbClr val="FF33CC"/>
                </a:solidFill>
              </a:rPr>
              <a:t> </a:t>
            </a:r>
            <a:r>
              <a:rPr lang="tr-TR" dirty="0" err="1">
                <a:solidFill>
                  <a:srgbClr val="FF33CC"/>
                </a:solidFill>
              </a:rPr>
              <a:t>epithelium</a:t>
            </a:r>
            <a:r>
              <a:rPr lang="tr-TR" dirty="0">
                <a:solidFill>
                  <a:srgbClr val="FF33CC"/>
                </a:solidFill>
              </a:rPr>
              <a:t> </a:t>
            </a:r>
            <a:r>
              <a:rPr lang="tr-TR" dirty="0" err="1">
                <a:solidFill>
                  <a:srgbClr val="FF33CC"/>
                </a:solidFill>
              </a:rPr>
              <a:t>and</a:t>
            </a:r>
            <a:r>
              <a:rPr lang="tr-TR" dirty="0">
                <a:solidFill>
                  <a:srgbClr val="FF33CC"/>
                </a:solidFill>
              </a:rPr>
              <a:t> </a:t>
            </a:r>
            <a:r>
              <a:rPr lang="tr-TR" dirty="0" err="1">
                <a:solidFill>
                  <a:srgbClr val="FF33CC"/>
                </a:solidFill>
              </a:rPr>
              <a:t>the</a:t>
            </a:r>
            <a:r>
              <a:rPr lang="tr-TR" dirty="0">
                <a:solidFill>
                  <a:srgbClr val="FF33CC"/>
                </a:solidFill>
              </a:rPr>
              <a:t> </a:t>
            </a:r>
            <a:r>
              <a:rPr lang="tr-TR" dirty="0" err="1">
                <a:solidFill>
                  <a:srgbClr val="FF33CC"/>
                </a:solidFill>
              </a:rPr>
              <a:t>foetus</a:t>
            </a:r>
            <a:r>
              <a:rPr lang="tr-TR" dirty="0">
                <a:solidFill>
                  <a:srgbClr val="FF33CC"/>
                </a:solidFill>
              </a:rPr>
              <a:t> </a:t>
            </a:r>
            <a:r>
              <a:rPr lang="tr-TR" dirty="0" err="1">
                <a:solidFill>
                  <a:srgbClr val="FF33CC"/>
                </a:solidFill>
              </a:rPr>
              <a:t>via</a:t>
            </a:r>
            <a:r>
              <a:rPr lang="tr-TR" dirty="0">
                <a:solidFill>
                  <a:srgbClr val="FF33CC"/>
                </a:solidFill>
              </a:rPr>
              <a:t> a </a:t>
            </a:r>
            <a:r>
              <a:rPr lang="tr-TR" dirty="0" err="1">
                <a:solidFill>
                  <a:srgbClr val="FF33CC"/>
                </a:solidFill>
              </a:rPr>
              <a:t>viraemic</a:t>
            </a:r>
            <a:r>
              <a:rPr lang="tr-TR" dirty="0">
                <a:solidFill>
                  <a:srgbClr val="FF33CC"/>
                </a:solidFill>
              </a:rPr>
              <a:t> </a:t>
            </a:r>
            <a:r>
              <a:rPr lang="tr-TR" dirty="0" err="1">
                <a:solidFill>
                  <a:srgbClr val="FF33CC"/>
                </a:solidFill>
              </a:rPr>
              <a:t>phase</a:t>
            </a:r>
            <a:r>
              <a:rPr lang="tr-TR" dirty="0">
                <a:solidFill>
                  <a:srgbClr val="FF33CC"/>
                </a:solidFill>
              </a:rPr>
              <a:t>.</a:t>
            </a:r>
          </a:p>
          <a:p>
            <a:endParaRPr lang="tr-TR" dirty="0" smtClean="0"/>
          </a:p>
          <a:p>
            <a:endParaRPr lang="tr-TR" dirty="0" smtClean="0"/>
          </a:p>
        </p:txBody>
      </p:sp>
      <p:pic>
        <p:nvPicPr>
          <p:cNvPr id="3076" name="Picture 4" descr="http://www.vetbook.org/wiki/dog/images/3/34/Parvo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992" y="1690688"/>
            <a:ext cx="2738705" cy="30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92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21278"/>
            <a:ext cx="10515600" cy="5155685"/>
          </a:xfrm>
        </p:spPr>
        <p:txBody>
          <a:bodyPr/>
          <a:lstStyle/>
          <a:p>
            <a:r>
              <a:rPr lang="en-US" dirty="0"/>
              <a:t>Increasingly sensitive molecular diagnostics have enabled its recognition in adult dogs with upper respiratory infection, ocular disease, vesicular vaginitis or </a:t>
            </a:r>
            <a:r>
              <a:rPr lang="en-US" dirty="0" err="1"/>
              <a:t>posthitis</a:t>
            </a:r>
            <a:r>
              <a:rPr lang="en-US" dirty="0"/>
              <a:t>, and in dogs with no clinical signs</a:t>
            </a:r>
            <a:r>
              <a:rPr lang="en-US" dirty="0" smtClean="0"/>
              <a:t>.</a:t>
            </a:r>
            <a:endParaRPr lang="tr-TR" dirty="0" smtClean="0"/>
          </a:p>
          <a:p>
            <a:r>
              <a:rPr lang="en-US" dirty="0"/>
              <a:t>The </a:t>
            </a:r>
            <a:r>
              <a:rPr lang="en-US" dirty="0" err="1"/>
              <a:t>seroprevalence</a:t>
            </a:r>
            <a:r>
              <a:rPr lang="en-US" dirty="0"/>
              <a:t> in dog populations worldwide ranges from 20% to 98% depending on the region. </a:t>
            </a:r>
            <a:endParaRPr lang="tr-TR" dirty="0" smtClean="0"/>
          </a:p>
          <a:p>
            <a:r>
              <a:rPr lang="en-US" dirty="0" smtClean="0">
                <a:solidFill>
                  <a:srgbClr val="FF3300"/>
                </a:solidFill>
              </a:rPr>
              <a:t>Because </a:t>
            </a:r>
            <a:r>
              <a:rPr lang="en-US" dirty="0">
                <a:solidFill>
                  <a:srgbClr val="FF3300"/>
                </a:solidFill>
              </a:rPr>
              <a:t>latently infected animals may transiently convert to seronegative status, any </a:t>
            </a:r>
            <a:r>
              <a:rPr lang="en-US" dirty="0" err="1">
                <a:solidFill>
                  <a:srgbClr val="FF3300"/>
                </a:solidFill>
              </a:rPr>
              <a:t>seroprevalence</a:t>
            </a:r>
            <a:r>
              <a:rPr lang="en-US" dirty="0">
                <a:solidFill>
                  <a:srgbClr val="FF3300"/>
                </a:solidFill>
              </a:rPr>
              <a:t> study likely underestimates the true rate of exposure and carriage.</a:t>
            </a:r>
            <a:endParaRPr lang="tr-TR" dirty="0">
              <a:solidFill>
                <a:srgbClr val="FF3300"/>
              </a:solidFill>
            </a:endParaRPr>
          </a:p>
        </p:txBody>
      </p:sp>
    </p:spTree>
    <p:extLst>
      <p:ext uri="{BB962C8B-B14F-4D97-AF65-F5344CB8AC3E}">
        <p14:creationId xmlns:p14="http://schemas.microsoft.com/office/powerpoint/2010/main" val="1313889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Pathogenesis</a:t>
            </a:r>
            <a:r>
              <a:rPr lang="tr-TR" dirty="0">
                <a:solidFill>
                  <a:srgbClr val="0070C0"/>
                </a:solidFill>
              </a:rPr>
              <a:t>:</a:t>
            </a:r>
          </a:p>
        </p:txBody>
      </p:sp>
      <p:sp>
        <p:nvSpPr>
          <p:cNvPr id="3" name="İçerik Yer Tutucusu 2"/>
          <p:cNvSpPr>
            <a:spLocks noGrp="1"/>
          </p:cNvSpPr>
          <p:nvPr>
            <p:ph idx="1"/>
          </p:nvPr>
        </p:nvSpPr>
        <p:spPr/>
        <p:txBody>
          <a:bodyPr/>
          <a:lstStyle/>
          <a:p>
            <a:r>
              <a:rPr lang="en-US" dirty="0" smtClean="0"/>
              <a:t>canine </a:t>
            </a:r>
            <a:r>
              <a:rPr lang="en-US" dirty="0"/>
              <a:t>herpesvirus (CHV) </a:t>
            </a:r>
            <a:r>
              <a:rPr lang="en-US" dirty="0" smtClean="0"/>
              <a:t>DNA</a:t>
            </a:r>
            <a:endParaRPr lang="tr-TR" dirty="0" smtClean="0"/>
          </a:p>
          <a:p>
            <a:r>
              <a:rPr lang="en-US" dirty="0" smtClean="0"/>
              <a:t>Enveloped</a:t>
            </a:r>
            <a:endParaRPr lang="tr-TR" dirty="0" smtClean="0"/>
          </a:p>
          <a:p>
            <a:pPr lvl="1"/>
            <a:r>
              <a:rPr lang="en-US" dirty="0"/>
              <a:t>sensitive to lipid solvents (such as ether and chloroform) and most disinfectants</a:t>
            </a:r>
            <a:r>
              <a:rPr lang="en-US" dirty="0" smtClean="0"/>
              <a:t>.</a:t>
            </a:r>
            <a:endParaRPr lang="tr-TR" dirty="0" smtClean="0"/>
          </a:p>
          <a:p>
            <a:r>
              <a:rPr lang="en-US" dirty="0"/>
              <a:t>CHV is relatively unstable outside the host, so close contact is required for transmission</a:t>
            </a:r>
            <a:r>
              <a:rPr lang="en-US" dirty="0" smtClean="0"/>
              <a:t>.</a:t>
            </a:r>
            <a:endParaRPr lang="tr-TR" dirty="0" smtClean="0"/>
          </a:p>
          <a:p>
            <a:endParaRPr lang="tr-TR" dirty="0"/>
          </a:p>
          <a:p>
            <a:endParaRPr lang="tr-TR" dirty="0" smtClean="0"/>
          </a:p>
          <a:p>
            <a:endParaRPr lang="tr-TR" dirty="0"/>
          </a:p>
        </p:txBody>
      </p:sp>
    </p:spTree>
    <p:extLst>
      <p:ext uri="{BB962C8B-B14F-4D97-AF65-F5344CB8AC3E}">
        <p14:creationId xmlns:p14="http://schemas.microsoft.com/office/powerpoint/2010/main" val="2142576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19397"/>
            <a:ext cx="10515600" cy="5357566"/>
          </a:xfrm>
        </p:spPr>
        <p:txBody>
          <a:bodyPr/>
          <a:lstStyle/>
          <a:p>
            <a:r>
              <a:rPr lang="en-US" dirty="0"/>
              <a:t>Infection of susceptible animals results in replication of CHV in the surface cells of the nasal mucosa, pharynx, and tonsils. </a:t>
            </a:r>
            <a:endParaRPr lang="tr-TR" dirty="0" smtClean="0"/>
          </a:p>
          <a:p>
            <a:r>
              <a:rPr lang="en-US" dirty="0" smtClean="0"/>
              <a:t>In </a:t>
            </a:r>
            <a:r>
              <a:rPr lang="en-US" dirty="0"/>
              <a:t>the case of newborn susceptible pups or other dogs with compromised immune response, viremia and invasion of diverse visceral organs occur. </a:t>
            </a:r>
            <a:endParaRPr lang="tr-TR" dirty="0" smtClean="0"/>
          </a:p>
          <a:p>
            <a:r>
              <a:rPr lang="en-US" dirty="0" smtClean="0"/>
              <a:t>Primary </a:t>
            </a:r>
            <a:r>
              <a:rPr lang="en-US" dirty="0"/>
              <a:t>systemic infection is associated with a high degree of viral shedding; shedding by latently infected animals after clinical or subclinical </a:t>
            </a:r>
            <a:r>
              <a:rPr lang="en-US" dirty="0" err="1"/>
              <a:t>recrudesence</a:t>
            </a:r>
            <a:r>
              <a:rPr lang="en-US" dirty="0"/>
              <a:t> is of lesser severity and duration.</a:t>
            </a:r>
            <a:endParaRPr lang="tr-TR" dirty="0"/>
          </a:p>
        </p:txBody>
      </p:sp>
    </p:spTree>
    <p:extLst>
      <p:ext uri="{BB962C8B-B14F-4D97-AF65-F5344CB8AC3E}">
        <p14:creationId xmlns:p14="http://schemas.microsoft.com/office/powerpoint/2010/main" val="259507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972" y="805603"/>
            <a:ext cx="9125841" cy="509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89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838200" y="1555668"/>
            <a:ext cx="10515600" cy="4621295"/>
          </a:xfrm>
        </p:spPr>
        <p:txBody>
          <a:bodyPr>
            <a:normAutofit lnSpcReduction="10000"/>
          </a:bodyPr>
          <a:lstStyle/>
          <a:p>
            <a:r>
              <a:rPr lang="en-US" dirty="0"/>
              <a:t>Transmission usually occurs by contact between susceptible individuals and the infected oral, nasal, or vaginal secretions of shedding dogs. </a:t>
            </a:r>
            <a:endParaRPr lang="tr-TR" dirty="0" smtClean="0"/>
          </a:p>
          <a:p>
            <a:r>
              <a:rPr lang="en-US" dirty="0" smtClean="0"/>
              <a:t>Many </a:t>
            </a:r>
            <a:r>
              <a:rPr lang="en-US" dirty="0"/>
              <a:t>dogs shedding virus exhibit no clinical signs. </a:t>
            </a:r>
            <a:endParaRPr lang="tr-TR" dirty="0" smtClean="0"/>
          </a:p>
          <a:p>
            <a:r>
              <a:rPr lang="en-US" dirty="0" smtClean="0"/>
              <a:t>Immunologically </a:t>
            </a:r>
            <a:r>
              <a:rPr lang="en-US" dirty="0"/>
              <a:t>naive pregnant bitches are at risk of acute infection, which may be transmitted to fetuses or neonatal pups; previously infected bitches are unlikely to transmit infection. </a:t>
            </a:r>
            <a:endParaRPr lang="tr-TR" dirty="0" smtClean="0"/>
          </a:p>
          <a:p>
            <a:r>
              <a:rPr lang="en-US" dirty="0" smtClean="0"/>
              <a:t>The </a:t>
            </a:r>
            <a:r>
              <a:rPr lang="en-US" dirty="0"/>
              <a:t>most significant systemic disease occurs in fetal or neonatal puppies from in utero infection, or infection in the first 3 </a:t>
            </a:r>
            <a:r>
              <a:rPr lang="en-US" dirty="0" err="1"/>
              <a:t>wk</a:t>
            </a:r>
            <a:r>
              <a:rPr lang="en-US" dirty="0"/>
              <a:t> of life. </a:t>
            </a:r>
            <a:endParaRPr lang="tr-TR" dirty="0" smtClean="0"/>
          </a:p>
          <a:p>
            <a:r>
              <a:rPr lang="en-US" dirty="0" smtClean="0"/>
              <a:t>After </a:t>
            </a:r>
            <a:r>
              <a:rPr lang="en-US" dirty="0"/>
              <a:t>this time, natural resistance to infection improves as puppies mature and maintain a higher body temperature.</a:t>
            </a:r>
            <a:endParaRPr lang="tr-TR" dirty="0"/>
          </a:p>
        </p:txBody>
      </p:sp>
    </p:spTree>
    <p:extLst>
      <p:ext uri="{BB962C8B-B14F-4D97-AF65-F5344CB8AC3E}">
        <p14:creationId xmlns:p14="http://schemas.microsoft.com/office/powerpoint/2010/main" val="259310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smtClean="0">
                <a:solidFill>
                  <a:srgbClr val="0070C0"/>
                </a:solidFill>
              </a:rPr>
              <a:t>Findings</a:t>
            </a:r>
            <a:endParaRPr lang="tr-TR" dirty="0">
              <a:solidFill>
                <a:srgbClr val="0070C0"/>
              </a:solidFill>
            </a:endParaRPr>
          </a:p>
        </p:txBody>
      </p:sp>
      <p:sp>
        <p:nvSpPr>
          <p:cNvPr id="3" name="İçerik Yer Tutucusu 2"/>
          <p:cNvSpPr>
            <a:spLocks noGrp="1"/>
          </p:cNvSpPr>
          <p:nvPr>
            <p:ph idx="1"/>
          </p:nvPr>
        </p:nvSpPr>
        <p:spPr>
          <a:xfrm>
            <a:off x="838200" y="1425039"/>
            <a:ext cx="10515600" cy="4751924"/>
          </a:xfrm>
        </p:spPr>
        <p:txBody>
          <a:bodyPr>
            <a:normAutofit fontScale="92500" lnSpcReduction="10000"/>
          </a:bodyPr>
          <a:lstStyle/>
          <a:p>
            <a:r>
              <a:rPr lang="en-US" dirty="0"/>
              <a:t>Deaths due to CHV infection usually occur in puppies 1–3 </a:t>
            </a:r>
            <a:r>
              <a:rPr lang="en-US" dirty="0" err="1"/>
              <a:t>wk</a:t>
            </a:r>
            <a:r>
              <a:rPr lang="en-US" dirty="0"/>
              <a:t> old, occasionally in puppies up to 1 </a:t>
            </a:r>
            <a:r>
              <a:rPr lang="en-US" dirty="0" err="1"/>
              <a:t>mo</a:t>
            </a:r>
            <a:r>
              <a:rPr lang="en-US" dirty="0"/>
              <a:t> old, and rarely in pups as old as 6 mo. </a:t>
            </a:r>
            <a:endParaRPr lang="tr-TR" dirty="0" smtClean="0"/>
          </a:p>
          <a:p>
            <a:r>
              <a:rPr lang="en-US" dirty="0" smtClean="0"/>
              <a:t>Typically</a:t>
            </a:r>
            <a:r>
              <a:rPr lang="en-US" dirty="0"/>
              <a:t>, onset is sudden, and death occurs after an illness of ≤24 hr. </a:t>
            </a:r>
            <a:endParaRPr lang="tr-TR" dirty="0" smtClean="0"/>
          </a:p>
          <a:p>
            <a:r>
              <a:rPr lang="en-US" dirty="0" smtClean="0"/>
              <a:t>If </a:t>
            </a:r>
            <a:r>
              <a:rPr lang="en-US" dirty="0"/>
              <a:t>clinical signs are observed, they may include </a:t>
            </a:r>
            <a:endParaRPr lang="tr-TR" dirty="0" smtClean="0"/>
          </a:p>
          <a:p>
            <a:pPr lvl="1"/>
            <a:r>
              <a:rPr lang="en-US" dirty="0" smtClean="0">
                <a:solidFill>
                  <a:srgbClr val="002060"/>
                </a:solidFill>
              </a:rPr>
              <a:t>lethargy</a:t>
            </a:r>
            <a:r>
              <a:rPr lang="en-US" dirty="0">
                <a:solidFill>
                  <a:srgbClr val="002060"/>
                </a:solidFill>
              </a:rPr>
              <a:t>, </a:t>
            </a:r>
            <a:endParaRPr lang="tr-TR" dirty="0" smtClean="0">
              <a:solidFill>
                <a:srgbClr val="002060"/>
              </a:solidFill>
            </a:endParaRPr>
          </a:p>
          <a:p>
            <a:pPr lvl="1"/>
            <a:r>
              <a:rPr lang="en-US" dirty="0" smtClean="0">
                <a:solidFill>
                  <a:srgbClr val="002060"/>
                </a:solidFill>
              </a:rPr>
              <a:t>decreased </a:t>
            </a:r>
            <a:r>
              <a:rPr lang="en-US" dirty="0">
                <a:solidFill>
                  <a:srgbClr val="002060"/>
                </a:solidFill>
              </a:rPr>
              <a:t>suckling, </a:t>
            </a:r>
            <a:endParaRPr lang="tr-TR" dirty="0" smtClean="0">
              <a:solidFill>
                <a:srgbClr val="002060"/>
              </a:solidFill>
            </a:endParaRPr>
          </a:p>
          <a:p>
            <a:pPr lvl="1"/>
            <a:r>
              <a:rPr lang="en-US" dirty="0" smtClean="0">
                <a:solidFill>
                  <a:srgbClr val="002060"/>
                </a:solidFill>
              </a:rPr>
              <a:t>diarrhea</a:t>
            </a:r>
            <a:r>
              <a:rPr lang="en-US" dirty="0">
                <a:solidFill>
                  <a:srgbClr val="002060"/>
                </a:solidFill>
              </a:rPr>
              <a:t>, </a:t>
            </a:r>
            <a:endParaRPr lang="tr-TR" dirty="0" smtClean="0">
              <a:solidFill>
                <a:srgbClr val="002060"/>
              </a:solidFill>
            </a:endParaRPr>
          </a:p>
          <a:p>
            <a:pPr lvl="1"/>
            <a:r>
              <a:rPr lang="en-US" dirty="0" smtClean="0">
                <a:solidFill>
                  <a:srgbClr val="002060"/>
                </a:solidFill>
              </a:rPr>
              <a:t>nasal </a:t>
            </a:r>
            <a:r>
              <a:rPr lang="en-US" dirty="0">
                <a:solidFill>
                  <a:srgbClr val="002060"/>
                </a:solidFill>
              </a:rPr>
              <a:t>discharge, </a:t>
            </a:r>
            <a:endParaRPr lang="tr-TR" dirty="0" smtClean="0">
              <a:solidFill>
                <a:srgbClr val="002060"/>
              </a:solidFill>
            </a:endParaRPr>
          </a:p>
          <a:p>
            <a:pPr lvl="1"/>
            <a:r>
              <a:rPr lang="en-US" dirty="0" smtClean="0">
                <a:solidFill>
                  <a:srgbClr val="002060"/>
                </a:solidFill>
              </a:rPr>
              <a:t>conjunctivitis</a:t>
            </a:r>
            <a:r>
              <a:rPr lang="en-US" dirty="0">
                <a:solidFill>
                  <a:srgbClr val="002060"/>
                </a:solidFill>
              </a:rPr>
              <a:t>, </a:t>
            </a:r>
            <a:endParaRPr lang="tr-TR" dirty="0" smtClean="0">
              <a:solidFill>
                <a:srgbClr val="002060"/>
              </a:solidFill>
            </a:endParaRPr>
          </a:p>
          <a:p>
            <a:pPr lvl="1"/>
            <a:r>
              <a:rPr lang="en-US" dirty="0" smtClean="0">
                <a:solidFill>
                  <a:srgbClr val="002060"/>
                </a:solidFill>
              </a:rPr>
              <a:t>corneal </a:t>
            </a:r>
            <a:r>
              <a:rPr lang="en-US" dirty="0">
                <a:solidFill>
                  <a:srgbClr val="002060"/>
                </a:solidFill>
              </a:rPr>
              <a:t>edema, </a:t>
            </a:r>
            <a:endParaRPr lang="tr-TR" dirty="0" smtClean="0">
              <a:solidFill>
                <a:srgbClr val="002060"/>
              </a:solidFill>
            </a:endParaRPr>
          </a:p>
          <a:p>
            <a:pPr lvl="1"/>
            <a:r>
              <a:rPr lang="en-US" dirty="0" smtClean="0">
                <a:solidFill>
                  <a:srgbClr val="002060"/>
                </a:solidFill>
              </a:rPr>
              <a:t>erythematous </a:t>
            </a:r>
            <a:r>
              <a:rPr lang="en-US" dirty="0">
                <a:solidFill>
                  <a:srgbClr val="002060"/>
                </a:solidFill>
              </a:rPr>
              <a:t>rash, </a:t>
            </a:r>
            <a:endParaRPr lang="tr-TR" dirty="0" smtClean="0">
              <a:solidFill>
                <a:srgbClr val="002060"/>
              </a:solidFill>
            </a:endParaRPr>
          </a:p>
          <a:p>
            <a:pPr lvl="1"/>
            <a:r>
              <a:rPr lang="en-US" dirty="0" smtClean="0">
                <a:solidFill>
                  <a:srgbClr val="002060"/>
                </a:solidFill>
              </a:rPr>
              <a:t>rarely </a:t>
            </a:r>
            <a:r>
              <a:rPr lang="en-US" dirty="0">
                <a:solidFill>
                  <a:srgbClr val="002060"/>
                </a:solidFill>
              </a:rPr>
              <a:t>oral or genital vesicles, </a:t>
            </a:r>
            <a:endParaRPr lang="tr-TR" dirty="0" smtClean="0">
              <a:solidFill>
                <a:srgbClr val="002060"/>
              </a:solidFill>
            </a:endParaRPr>
          </a:p>
          <a:p>
            <a:pPr lvl="1"/>
            <a:r>
              <a:rPr lang="en-US" dirty="0" smtClean="0">
                <a:solidFill>
                  <a:srgbClr val="002060"/>
                </a:solidFill>
              </a:rPr>
              <a:t>the </a:t>
            </a:r>
            <a:r>
              <a:rPr lang="en-US" dirty="0">
                <a:solidFill>
                  <a:srgbClr val="002060"/>
                </a:solidFill>
              </a:rPr>
              <a:t>notable absence of fever. </a:t>
            </a:r>
            <a:endParaRPr lang="tr-TR" dirty="0">
              <a:solidFill>
                <a:srgbClr val="002060"/>
              </a:solidFill>
            </a:endParaRPr>
          </a:p>
        </p:txBody>
      </p:sp>
      <p:pic>
        <p:nvPicPr>
          <p:cNvPr id="4098" name="Picture 2" descr="Large corneal ulcer in a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2067" y="2750602"/>
            <a:ext cx="2913247" cy="218493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9258152" y="4935539"/>
            <a:ext cx="2002600" cy="307777"/>
          </a:xfrm>
          <a:prstGeom prst="rect">
            <a:avLst/>
          </a:prstGeom>
        </p:spPr>
        <p:txBody>
          <a:bodyPr wrap="none">
            <a:spAutoFit/>
          </a:bodyPr>
          <a:lstStyle/>
          <a:p>
            <a:r>
              <a:rPr lang="tr-TR" sz="1400" smtClean="0"/>
              <a:t>Corneal ulcers in animals</a:t>
            </a:r>
            <a:endParaRPr lang="tr-TR" sz="1400" dirty="0"/>
          </a:p>
        </p:txBody>
      </p:sp>
      <p:sp>
        <p:nvSpPr>
          <p:cNvPr id="7" name="Dikdörtgen 6"/>
          <p:cNvSpPr/>
          <p:nvPr/>
        </p:nvSpPr>
        <p:spPr>
          <a:xfrm>
            <a:off x="7821238" y="6611779"/>
            <a:ext cx="4370762" cy="246221"/>
          </a:xfrm>
          <a:prstGeom prst="rect">
            <a:avLst/>
          </a:prstGeom>
        </p:spPr>
        <p:txBody>
          <a:bodyPr wrap="square">
            <a:spAutoFit/>
          </a:bodyPr>
          <a:lstStyle/>
          <a:p>
            <a:r>
              <a:rPr lang="tr-TR" sz="1000" dirty="0"/>
              <a:t>http://lookfordiagnosis.com/mesh_info.php?term=herpesvirus+1,+canid&amp;lang=1</a:t>
            </a:r>
          </a:p>
        </p:txBody>
      </p:sp>
      <p:pic>
        <p:nvPicPr>
          <p:cNvPr id="4100" name="Picture 4" descr="bloodynasaldisch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929" y="4226874"/>
            <a:ext cx="3388138" cy="2032883"/>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7295408" y="6495843"/>
            <a:ext cx="4896592" cy="246221"/>
          </a:xfrm>
          <a:prstGeom prst="rect">
            <a:avLst/>
          </a:prstGeom>
        </p:spPr>
        <p:txBody>
          <a:bodyPr wrap="square">
            <a:spAutoFit/>
          </a:bodyPr>
          <a:lstStyle/>
          <a:p>
            <a:r>
              <a:rPr lang="tr-TR" sz="1000" dirty="0"/>
              <a:t>http://homepage.usask.ca/~vim458/virology/studpages2007/Tara_Alycia/dogherpes.html</a:t>
            </a:r>
          </a:p>
        </p:txBody>
      </p:sp>
    </p:spTree>
    <p:extLst>
      <p:ext uri="{BB962C8B-B14F-4D97-AF65-F5344CB8AC3E}">
        <p14:creationId xmlns:p14="http://schemas.microsoft.com/office/powerpoint/2010/main" val="2968923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58141"/>
            <a:ext cx="10515600" cy="5381316"/>
          </a:xfrm>
        </p:spPr>
        <p:txBody>
          <a:bodyPr/>
          <a:lstStyle/>
          <a:p>
            <a:r>
              <a:rPr lang="en-US" dirty="0"/>
              <a:t>Older dogs exposed to or experimentally inoculated with CHV may develop a mild rhinitis, which may be part of the “kennel cough” syndrome (infectious </a:t>
            </a:r>
            <a:r>
              <a:rPr lang="en-US" dirty="0" err="1"/>
              <a:t>tracheobronchitis</a:t>
            </a:r>
            <a:r>
              <a:rPr lang="en-US" dirty="0" smtClean="0"/>
              <a:t>,) </a:t>
            </a:r>
            <a:r>
              <a:rPr lang="en-US" dirty="0"/>
              <a:t>or a vesicular vaginitis or </a:t>
            </a:r>
            <a:r>
              <a:rPr lang="en-US" dirty="0" err="1"/>
              <a:t>posthitis</a:t>
            </a:r>
            <a:r>
              <a:rPr lang="en-US" dirty="0"/>
              <a:t>. </a:t>
            </a:r>
            <a:endParaRPr lang="tr-TR" dirty="0" smtClean="0"/>
          </a:p>
          <a:p>
            <a:r>
              <a:rPr lang="en-US" dirty="0" smtClean="0"/>
              <a:t>There </a:t>
            </a:r>
            <a:r>
              <a:rPr lang="en-US" dirty="0"/>
              <a:t>are also reports of conjunctivitis and dendritic corneal ulcers in the absence of other upper respiratory signs. </a:t>
            </a:r>
            <a:endParaRPr lang="tr-TR" dirty="0" smtClean="0"/>
          </a:p>
          <a:p>
            <a:r>
              <a:rPr lang="en-US" dirty="0" smtClean="0"/>
              <a:t>Acutely </a:t>
            </a:r>
            <a:r>
              <a:rPr lang="en-US" dirty="0">
                <a:solidFill>
                  <a:srgbClr val="FF33CC"/>
                </a:solidFill>
              </a:rPr>
              <a:t>infected pregnant bitches </a:t>
            </a:r>
            <a:r>
              <a:rPr lang="en-US" dirty="0"/>
              <a:t>may abort a litter, or deliver a partially stillborn litter; however, they seldom exhibit other clinical signs, and future </a:t>
            </a:r>
            <a:r>
              <a:rPr lang="en-US" dirty="0" err="1"/>
              <a:t>breedings</a:t>
            </a:r>
            <a:r>
              <a:rPr lang="en-US" dirty="0"/>
              <a:t> are likely to be successful.</a:t>
            </a:r>
            <a:endParaRPr lang="tr-TR" dirty="0"/>
          </a:p>
        </p:txBody>
      </p:sp>
    </p:spTree>
    <p:extLst>
      <p:ext uri="{BB962C8B-B14F-4D97-AF65-F5344CB8AC3E}">
        <p14:creationId xmlns:p14="http://schemas.microsoft.com/office/powerpoint/2010/main" val="420068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242" y="202799"/>
            <a:ext cx="3693226" cy="542702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22515" y="5656652"/>
            <a:ext cx="5272644" cy="1061829"/>
          </a:xfrm>
          <a:prstGeom prst="rect">
            <a:avLst/>
          </a:prstGeom>
        </p:spPr>
        <p:txBody>
          <a:bodyPr wrap="square">
            <a:spAutoFit/>
          </a:bodyPr>
          <a:lstStyle/>
          <a:p>
            <a:r>
              <a:rPr lang="tr-TR" sz="1400" dirty="0" err="1" smtClean="0">
                <a:solidFill>
                  <a:srgbClr val="0070C0"/>
                </a:solidFill>
                <a:latin typeface="Arial" panose="020B0604020202020204" pitchFamily="34" charset="0"/>
              </a:rPr>
              <a:t>Pups</a:t>
            </a:r>
            <a:r>
              <a:rPr lang="tr-TR" sz="1400" dirty="0" smtClean="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delivered</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by</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cesarean</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section</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from</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pregnant</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bitch</a:t>
            </a:r>
            <a:r>
              <a:rPr lang="tr-TR" sz="1400" dirty="0">
                <a:solidFill>
                  <a:srgbClr val="0070C0"/>
                </a:solidFill>
                <a:latin typeface="Arial" panose="020B0604020202020204" pitchFamily="34" charset="0"/>
              </a:rPr>
              <a:t> 31 </a:t>
            </a:r>
            <a:r>
              <a:rPr lang="tr-TR" sz="1400" dirty="0" err="1">
                <a:solidFill>
                  <a:srgbClr val="0070C0"/>
                </a:solidFill>
                <a:latin typeface="Arial" panose="020B0604020202020204" pitchFamily="34" charset="0"/>
              </a:rPr>
              <a:t>days</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after</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experimental</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intravenous</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infection</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with</a:t>
            </a:r>
            <a:r>
              <a:rPr lang="tr-TR" sz="1400" dirty="0">
                <a:solidFill>
                  <a:srgbClr val="0070C0"/>
                </a:solidFill>
                <a:latin typeface="Arial" panose="020B0604020202020204" pitchFamily="34" charset="0"/>
              </a:rPr>
              <a:t> CHV. </a:t>
            </a:r>
            <a:r>
              <a:rPr lang="tr-TR" sz="1400" dirty="0" err="1">
                <a:solidFill>
                  <a:srgbClr val="0070C0"/>
                </a:solidFill>
                <a:latin typeface="Arial" panose="020B0604020202020204" pitchFamily="34" charset="0"/>
              </a:rPr>
              <a:t>Two</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fetuses</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are</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partially</a:t>
            </a:r>
            <a:r>
              <a:rPr lang="tr-TR" sz="1400" dirty="0">
                <a:solidFill>
                  <a:srgbClr val="0070C0"/>
                </a:solidFill>
                <a:latin typeface="Arial" panose="020B0604020202020204" pitchFamily="34" charset="0"/>
              </a:rPr>
              <a:t> </a:t>
            </a:r>
            <a:r>
              <a:rPr lang="tr-TR" sz="1400" dirty="0" err="1">
                <a:solidFill>
                  <a:srgbClr val="0070C0"/>
                </a:solidFill>
                <a:latin typeface="Arial" panose="020B0604020202020204" pitchFamily="34" charset="0"/>
              </a:rPr>
              <a:t>mummified</a:t>
            </a:r>
            <a:r>
              <a:rPr lang="tr-TR" sz="1400" dirty="0">
                <a:solidFill>
                  <a:srgbClr val="0070C0"/>
                </a:solidFill>
                <a:latin typeface="Arial" panose="020B0604020202020204" pitchFamily="34" charset="0"/>
              </a:rPr>
              <a:t>. </a:t>
            </a:r>
            <a:r>
              <a:rPr lang="tr-TR" sz="1050" i="1" dirty="0">
                <a:solidFill>
                  <a:srgbClr val="0070C0"/>
                </a:solidFill>
                <a:latin typeface="Arial" panose="020B0604020202020204" pitchFamily="34" charset="0"/>
              </a:rPr>
              <a:t>(</a:t>
            </a:r>
            <a:r>
              <a:rPr lang="tr-TR" sz="1050" i="1" dirty="0" err="1">
                <a:solidFill>
                  <a:srgbClr val="0070C0"/>
                </a:solidFill>
                <a:latin typeface="Arial" panose="020B0604020202020204" pitchFamily="34" charset="0"/>
              </a:rPr>
              <a:t>From</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Hashimoto</a:t>
            </a:r>
            <a:r>
              <a:rPr lang="tr-TR" sz="1050" i="1" dirty="0">
                <a:solidFill>
                  <a:srgbClr val="0070C0"/>
                </a:solidFill>
                <a:latin typeface="Arial" panose="020B0604020202020204" pitchFamily="34" charset="0"/>
              </a:rPr>
              <a:t> A, </a:t>
            </a:r>
            <a:r>
              <a:rPr lang="tr-TR" sz="1050" i="1" dirty="0" err="1">
                <a:solidFill>
                  <a:srgbClr val="0070C0"/>
                </a:solidFill>
                <a:latin typeface="Arial" panose="020B0604020202020204" pitchFamily="34" charset="0"/>
              </a:rPr>
              <a:t>Hirai</a:t>
            </a:r>
            <a:r>
              <a:rPr lang="tr-TR" sz="1050" i="1" dirty="0">
                <a:solidFill>
                  <a:srgbClr val="0070C0"/>
                </a:solidFill>
                <a:latin typeface="Arial" panose="020B0604020202020204" pitchFamily="34" charset="0"/>
              </a:rPr>
              <a:t> K, Suzuki Y, et al. 1983. </a:t>
            </a:r>
            <a:r>
              <a:rPr lang="tr-TR" sz="1050" i="1" dirty="0" err="1">
                <a:solidFill>
                  <a:srgbClr val="0070C0"/>
                </a:solidFill>
                <a:latin typeface="Arial" panose="020B0604020202020204" pitchFamily="34" charset="0"/>
              </a:rPr>
              <a:t>Experimental</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transplacental</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transmission</a:t>
            </a:r>
            <a:r>
              <a:rPr lang="tr-TR" sz="1050" i="1" dirty="0">
                <a:solidFill>
                  <a:srgbClr val="0070C0"/>
                </a:solidFill>
                <a:latin typeface="Arial" panose="020B0604020202020204" pitchFamily="34" charset="0"/>
              </a:rPr>
              <a:t> of canine </a:t>
            </a:r>
            <a:r>
              <a:rPr lang="tr-TR" sz="1050" i="1" dirty="0" err="1">
                <a:solidFill>
                  <a:srgbClr val="0070C0"/>
                </a:solidFill>
                <a:latin typeface="Arial" panose="020B0604020202020204" pitchFamily="34" charset="0"/>
              </a:rPr>
              <a:t>herpesvirus</a:t>
            </a:r>
            <a:r>
              <a:rPr lang="tr-TR" sz="1050" i="1" dirty="0">
                <a:solidFill>
                  <a:srgbClr val="0070C0"/>
                </a:solidFill>
                <a:latin typeface="Arial" panose="020B0604020202020204" pitchFamily="34" charset="0"/>
              </a:rPr>
              <a:t> in </a:t>
            </a:r>
            <a:r>
              <a:rPr lang="tr-TR" sz="1050" i="1" dirty="0" err="1">
                <a:solidFill>
                  <a:srgbClr val="0070C0"/>
                </a:solidFill>
                <a:latin typeface="Arial" panose="020B0604020202020204" pitchFamily="34" charset="0"/>
              </a:rPr>
              <a:t>pregnant</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bitches</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during</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the</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second</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trimester</a:t>
            </a:r>
            <a:r>
              <a:rPr lang="tr-TR" sz="1050" i="1" dirty="0">
                <a:solidFill>
                  <a:srgbClr val="0070C0"/>
                </a:solidFill>
                <a:latin typeface="Arial" panose="020B0604020202020204" pitchFamily="34" charset="0"/>
              </a:rPr>
              <a:t> of </a:t>
            </a:r>
            <a:r>
              <a:rPr lang="tr-TR" sz="1050" i="1" dirty="0" err="1">
                <a:solidFill>
                  <a:srgbClr val="0070C0"/>
                </a:solidFill>
                <a:latin typeface="Arial" panose="020B0604020202020204" pitchFamily="34" charset="0"/>
              </a:rPr>
              <a:t>gestation</a:t>
            </a:r>
            <a:r>
              <a:rPr lang="tr-TR" sz="1050" i="1" dirty="0">
                <a:solidFill>
                  <a:srgbClr val="0070C0"/>
                </a:solidFill>
                <a:latin typeface="Arial" panose="020B0604020202020204" pitchFamily="34" charset="0"/>
              </a:rPr>
              <a:t>.</a:t>
            </a:r>
            <a:r>
              <a:rPr lang="tr-TR" sz="1050" dirty="0">
                <a:solidFill>
                  <a:srgbClr val="0070C0"/>
                </a:solidFill>
                <a:latin typeface="Arial" panose="020B0604020202020204" pitchFamily="34" charset="0"/>
              </a:rPr>
              <a:t> </a:t>
            </a:r>
            <a:r>
              <a:rPr lang="tr-TR" sz="1050" dirty="0" err="1">
                <a:solidFill>
                  <a:srgbClr val="0070C0"/>
                </a:solidFill>
                <a:latin typeface="Arial" panose="020B0604020202020204" pitchFamily="34" charset="0"/>
              </a:rPr>
              <a:t>Am</a:t>
            </a:r>
            <a:r>
              <a:rPr lang="tr-TR" sz="1050" dirty="0">
                <a:solidFill>
                  <a:srgbClr val="0070C0"/>
                </a:solidFill>
                <a:latin typeface="Arial" panose="020B0604020202020204" pitchFamily="34" charset="0"/>
              </a:rPr>
              <a:t> J </a:t>
            </a:r>
            <a:r>
              <a:rPr lang="tr-TR" sz="1050" dirty="0" err="1">
                <a:solidFill>
                  <a:srgbClr val="0070C0"/>
                </a:solidFill>
                <a:latin typeface="Arial" panose="020B0604020202020204" pitchFamily="34" charset="0"/>
              </a:rPr>
              <a:t>Vet</a:t>
            </a:r>
            <a:r>
              <a:rPr lang="tr-TR" sz="1050" dirty="0">
                <a:solidFill>
                  <a:srgbClr val="0070C0"/>
                </a:solidFill>
                <a:latin typeface="Arial" panose="020B0604020202020204" pitchFamily="34" charset="0"/>
              </a:rPr>
              <a:t> </a:t>
            </a:r>
            <a:r>
              <a:rPr lang="tr-TR" sz="1050" dirty="0" err="1">
                <a:solidFill>
                  <a:srgbClr val="0070C0"/>
                </a:solidFill>
                <a:latin typeface="Arial" panose="020B0604020202020204" pitchFamily="34" charset="0"/>
              </a:rPr>
              <a:t>Res</a:t>
            </a:r>
            <a:r>
              <a:rPr lang="tr-TR" sz="1050" dirty="0">
                <a:solidFill>
                  <a:srgbClr val="0070C0"/>
                </a:solidFill>
                <a:latin typeface="Arial" panose="020B0604020202020204" pitchFamily="34" charset="0"/>
              </a:rPr>
              <a:t> </a:t>
            </a:r>
            <a:r>
              <a:rPr lang="tr-TR" sz="1050" i="1" dirty="0">
                <a:solidFill>
                  <a:srgbClr val="0070C0"/>
                </a:solidFill>
                <a:latin typeface="Arial" panose="020B0604020202020204" pitchFamily="34" charset="0"/>
              </a:rPr>
              <a:t>44:610–614.)</a:t>
            </a:r>
            <a:endParaRPr lang="tr-TR" sz="1050" dirty="0">
              <a:solidFill>
                <a:srgbClr val="0070C0"/>
              </a:solidFill>
            </a:endParaRPr>
          </a:p>
        </p:txBody>
      </p:sp>
      <p:pic>
        <p:nvPicPr>
          <p:cNvPr id="1028"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548" y="492332"/>
            <a:ext cx="47625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096000" y="3997532"/>
            <a:ext cx="6096000" cy="500137"/>
          </a:xfrm>
          <a:prstGeom prst="rect">
            <a:avLst/>
          </a:prstGeom>
        </p:spPr>
        <p:txBody>
          <a:bodyPr>
            <a:spAutoFit/>
          </a:bodyPr>
          <a:lstStyle/>
          <a:p>
            <a:r>
              <a:rPr lang="tr-TR" sz="1600" dirty="0">
                <a:solidFill>
                  <a:srgbClr val="0070C0"/>
                </a:solidFill>
                <a:latin typeface="Arial" panose="020B0604020202020204" pitchFamily="34" charset="0"/>
              </a:rPr>
              <a:t>CHV </a:t>
            </a:r>
            <a:r>
              <a:rPr lang="tr-TR" sz="1600" dirty="0" err="1">
                <a:solidFill>
                  <a:srgbClr val="0070C0"/>
                </a:solidFill>
                <a:latin typeface="Arial" panose="020B0604020202020204" pitchFamily="34" charset="0"/>
              </a:rPr>
              <a:t>vaginitis</a:t>
            </a:r>
            <a:r>
              <a:rPr lang="tr-TR" sz="1600" dirty="0">
                <a:solidFill>
                  <a:srgbClr val="0070C0"/>
                </a:solidFill>
                <a:latin typeface="Arial" panose="020B0604020202020204" pitchFamily="34" charset="0"/>
              </a:rPr>
              <a:t>. </a:t>
            </a:r>
            <a:r>
              <a:rPr lang="tr-TR" sz="1600" dirty="0" err="1">
                <a:solidFill>
                  <a:srgbClr val="0070C0"/>
                </a:solidFill>
                <a:latin typeface="Arial" panose="020B0604020202020204" pitchFamily="34" charset="0"/>
              </a:rPr>
              <a:t>Arrow</a:t>
            </a:r>
            <a:r>
              <a:rPr lang="tr-TR" sz="1600" dirty="0">
                <a:solidFill>
                  <a:srgbClr val="0070C0"/>
                </a:solidFill>
                <a:latin typeface="Arial" panose="020B0604020202020204" pitchFamily="34" charset="0"/>
              </a:rPr>
              <a:t> </a:t>
            </a:r>
            <a:r>
              <a:rPr lang="tr-TR" sz="1600" dirty="0" err="1">
                <a:solidFill>
                  <a:srgbClr val="0070C0"/>
                </a:solidFill>
                <a:latin typeface="Arial" panose="020B0604020202020204" pitchFamily="34" charset="0"/>
              </a:rPr>
              <a:t>points</a:t>
            </a:r>
            <a:r>
              <a:rPr lang="tr-TR" sz="1600" dirty="0">
                <a:solidFill>
                  <a:srgbClr val="0070C0"/>
                </a:solidFill>
                <a:latin typeface="Arial" panose="020B0604020202020204" pitchFamily="34" charset="0"/>
              </a:rPr>
              <a:t> </a:t>
            </a:r>
            <a:r>
              <a:rPr lang="tr-TR" sz="1600" dirty="0" err="1">
                <a:solidFill>
                  <a:srgbClr val="0070C0"/>
                </a:solidFill>
                <a:latin typeface="Arial" panose="020B0604020202020204" pitchFamily="34" charset="0"/>
              </a:rPr>
              <a:t>to</a:t>
            </a:r>
            <a:r>
              <a:rPr lang="tr-TR" sz="1600" dirty="0">
                <a:solidFill>
                  <a:srgbClr val="0070C0"/>
                </a:solidFill>
                <a:latin typeface="Arial" panose="020B0604020202020204" pitchFamily="34" charset="0"/>
              </a:rPr>
              <a:t> </a:t>
            </a:r>
            <a:r>
              <a:rPr lang="tr-TR" sz="1600" dirty="0" err="1">
                <a:solidFill>
                  <a:srgbClr val="0070C0"/>
                </a:solidFill>
                <a:latin typeface="Arial" panose="020B0604020202020204" pitchFamily="34" charset="0"/>
              </a:rPr>
              <a:t>vesicular</a:t>
            </a:r>
            <a:r>
              <a:rPr lang="tr-TR" sz="1600" dirty="0">
                <a:solidFill>
                  <a:srgbClr val="0070C0"/>
                </a:solidFill>
                <a:latin typeface="Arial" panose="020B0604020202020204" pitchFamily="34" charset="0"/>
              </a:rPr>
              <a:t> </a:t>
            </a:r>
            <a:r>
              <a:rPr lang="tr-TR" sz="1600" dirty="0" err="1">
                <a:solidFill>
                  <a:srgbClr val="0070C0"/>
                </a:solidFill>
                <a:latin typeface="Arial" panose="020B0604020202020204" pitchFamily="34" charset="0"/>
              </a:rPr>
              <a:t>lesion</a:t>
            </a:r>
            <a:r>
              <a:rPr lang="tr-TR" sz="1600" dirty="0">
                <a:solidFill>
                  <a:srgbClr val="0070C0"/>
                </a:solidFill>
                <a:latin typeface="Arial" panose="020B0604020202020204" pitchFamily="34" charset="0"/>
              </a:rPr>
              <a:t>.</a:t>
            </a:r>
            <a:r>
              <a:rPr lang="tr-TR" sz="1050" dirty="0">
                <a:solidFill>
                  <a:srgbClr val="0070C0"/>
                </a:solidFill>
                <a:latin typeface="Arial" panose="020B0604020202020204" pitchFamily="34" charset="0"/>
              </a:rPr>
              <a:t> </a:t>
            </a:r>
            <a:r>
              <a:rPr lang="tr-TR" sz="1050" i="1" dirty="0">
                <a:solidFill>
                  <a:srgbClr val="0070C0"/>
                </a:solidFill>
                <a:latin typeface="Arial" panose="020B0604020202020204" pitchFamily="34" charset="0"/>
              </a:rPr>
              <a:t>(</a:t>
            </a:r>
            <a:r>
              <a:rPr lang="tr-TR" sz="1050" i="1" dirty="0" err="1">
                <a:solidFill>
                  <a:srgbClr val="0070C0"/>
                </a:solidFill>
                <a:latin typeface="Arial" panose="020B0604020202020204" pitchFamily="34" charset="0"/>
              </a:rPr>
              <a:t>Courtesy</a:t>
            </a:r>
            <a:r>
              <a:rPr lang="tr-TR" sz="1050" i="1" dirty="0">
                <a:solidFill>
                  <a:srgbClr val="0070C0"/>
                </a:solidFill>
                <a:latin typeface="Arial" panose="020B0604020202020204" pitchFamily="34" charset="0"/>
              </a:rPr>
              <a:t> Akira </a:t>
            </a:r>
            <a:r>
              <a:rPr lang="tr-TR" sz="1050" i="1" dirty="0" err="1">
                <a:solidFill>
                  <a:srgbClr val="0070C0"/>
                </a:solidFill>
                <a:latin typeface="Arial" panose="020B0604020202020204" pitchFamily="34" charset="0"/>
              </a:rPr>
              <a:t>Hashimoto</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Hokkaido</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University</a:t>
            </a:r>
            <a:r>
              <a:rPr lang="tr-TR" sz="1050" i="1" dirty="0">
                <a:solidFill>
                  <a:srgbClr val="0070C0"/>
                </a:solidFill>
                <a:latin typeface="Arial" panose="020B0604020202020204" pitchFamily="34" charset="0"/>
              </a:rPr>
              <a:t>, </a:t>
            </a:r>
            <a:r>
              <a:rPr lang="tr-TR" sz="1050" i="1" dirty="0" err="1">
                <a:solidFill>
                  <a:srgbClr val="0070C0"/>
                </a:solidFill>
                <a:latin typeface="Arial" panose="020B0604020202020204" pitchFamily="34" charset="0"/>
              </a:rPr>
              <a:t>Sapporo</a:t>
            </a:r>
            <a:r>
              <a:rPr lang="tr-TR" sz="1050" i="1" dirty="0">
                <a:solidFill>
                  <a:srgbClr val="0070C0"/>
                </a:solidFill>
                <a:latin typeface="Arial" panose="020B0604020202020204" pitchFamily="34" charset="0"/>
              </a:rPr>
              <a:t>, Japan.)</a:t>
            </a:r>
            <a:endParaRPr lang="tr-TR" sz="1050" dirty="0">
              <a:solidFill>
                <a:srgbClr val="0070C0"/>
              </a:solidFill>
            </a:endParaRPr>
          </a:p>
        </p:txBody>
      </p:sp>
    </p:spTree>
    <p:extLst>
      <p:ext uri="{BB962C8B-B14F-4D97-AF65-F5344CB8AC3E}">
        <p14:creationId xmlns:p14="http://schemas.microsoft.com/office/powerpoint/2010/main" val="504203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0070C0"/>
                </a:solidFill>
              </a:rPr>
              <a:t>Post </a:t>
            </a:r>
            <a:r>
              <a:rPr lang="tr-TR" dirty="0" err="1" smtClean="0">
                <a:solidFill>
                  <a:srgbClr val="0070C0"/>
                </a:solidFill>
              </a:rPr>
              <a:t>Mortem</a:t>
            </a:r>
            <a:endParaRPr lang="tr-TR" dirty="0">
              <a:solidFill>
                <a:srgbClr val="0070C0"/>
              </a:solidFill>
            </a:endParaRPr>
          </a:p>
        </p:txBody>
      </p:sp>
      <p:sp>
        <p:nvSpPr>
          <p:cNvPr id="3" name="İçerik Yer Tutucusu 2"/>
          <p:cNvSpPr>
            <a:spLocks noGrp="1"/>
          </p:cNvSpPr>
          <p:nvPr>
            <p:ph idx="1"/>
          </p:nvPr>
        </p:nvSpPr>
        <p:spPr/>
        <p:txBody>
          <a:bodyPr/>
          <a:lstStyle/>
          <a:p>
            <a:r>
              <a:rPr lang="en-US" dirty="0"/>
              <a:t>The most pronounced lesions are seen in the lungs, cortical portion of the kidneys, adrenal glands, liver, and GI tract. All lymph nodes are enlarged and hyperemic, and the spleen is swollen. Lesions may also be found in the eyes and CNS.</a:t>
            </a:r>
            <a:endParaRPr lang="tr-TR" dirty="0"/>
          </a:p>
        </p:txBody>
      </p:sp>
      <p:pic>
        <p:nvPicPr>
          <p:cNvPr id="4" name="Picture 2" descr="http://www.vetbook.org/wiki/dog/images/7/7c/Herpe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735" y="3700647"/>
            <a:ext cx="3714475" cy="247631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vetbook.org/wiki/dog/images/9/95/Herpe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521" y="3655815"/>
            <a:ext cx="3712238" cy="252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4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solidFill>
                  <a:srgbClr val="FF33CC"/>
                </a:solidFill>
              </a:rPr>
              <a:t>Hemagglutination</a:t>
            </a:r>
            <a:r>
              <a:rPr lang="tr-TR" dirty="0">
                <a:solidFill>
                  <a:srgbClr val="FF33CC"/>
                </a:solidFill>
              </a:rPr>
              <a:t>, ELISA, </a:t>
            </a:r>
            <a:r>
              <a:rPr lang="tr-TR" dirty="0" err="1"/>
              <a:t>and</a:t>
            </a:r>
            <a:r>
              <a:rPr lang="tr-TR" dirty="0"/>
              <a:t> </a:t>
            </a:r>
            <a:r>
              <a:rPr lang="tr-TR" dirty="0" err="1">
                <a:solidFill>
                  <a:srgbClr val="FF33CC"/>
                </a:solidFill>
              </a:rPr>
              <a:t>immunofluorescence</a:t>
            </a:r>
            <a:r>
              <a:rPr lang="tr-TR" dirty="0">
                <a:solidFill>
                  <a:srgbClr val="FF33CC"/>
                </a:solidFill>
              </a:rPr>
              <a:t> </a:t>
            </a:r>
            <a:r>
              <a:rPr lang="tr-TR" dirty="0" err="1">
                <a:solidFill>
                  <a:srgbClr val="FF33CC"/>
                </a:solidFill>
              </a:rPr>
              <a:t>antibody</a:t>
            </a:r>
            <a:r>
              <a:rPr lang="tr-TR" dirty="0">
                <a:solidFill>
                  <a:srgbClr val="FF33CC"/>
                </a:solidFill>
              </a:rPr>
              <a:t> </a:t>
            </a:r>
            <a:r>
              <a:rPr lang="tr-TR" dirty="0" err="1"/>
              <a:t>tests</a:t>
            </a:r>
            <a:r>
              <a:rPr lang="tr-TR" dirty="0"/>
              <a:t> </a:t>
            </a:r>
            <a:r>
              <a:rPr lang="tr-TR" dirty="0" err="1"/>
              <a:t>are</a:t>
            </a:r>
            <a:r>
              <a:rPr lang="tr-TR" dirty="0"/>
              <a:t> </a:t>
            </a:r>
            <a:r>
              <a:rPr lang="tr-TR" dirty="0" err="1"/>
              <a:t>available</a:t>
            </a:r>
            <a:r>
              <a:rPr lang="tr-TR" dirty="0"/>
              <a:t>, </a:t>
            </a:r>
            <a:r>
              <a:rPr lang="tr-TR" dirty="0" err="1"/>
              <a:t>and</a:t>
            </a:r>
            <a:r>
              <a:rPr lang="tr-TR" dirty="0"/>
              <a:t> </a:t>
            </a:r>
            <a:r>
              <a:rPr lang="tr-TR" dirty="0">
                <a:solidFill>
                  <a:srgbClr val="FF3300"/>
                </a:solidFill>
              </a:rPr>
              <a:t>PCR </a:t>
            </a:r>
            <a:r>
              <a:rPr lang="tr-TR" dirty="0"/>
              <a:t>is </a:t>
            </a:r>
            <a:r>
              <a:rPr lang="tr-TR" dirty="0" err="1"/>
              <a:t>highly</a:t>
            </a:r>
            <a:r>
              <a:rPr lang="tr-TR" dirty="0"/>
              <a:t> </a:t>
            </a:r>
            <a:r>
              <a:rPr lang="tr-TR" dirty="0" err="1"/>
              <a:t>sensitive</a:t>
            </a:r>
            <a:r>
              <a:rPr lang="tr-TR" dirty="0"/>
              <a:t> </a:t>
            </a:r>
            <a:r>
              <a:rPr lang="tr-TR" dirty="0" err="1"/>
              <a:t>and</a:t>
            </a:r>
            <a:r>
              <a:rPr lang="tr-TR" dirty="0"/>
              <a:t> </a:t>
            </a:r>
            <a:r>
              <a:rPr lang="tr-TR" dirty="0" err="1"/>
              <a:t>specific</a:t>
            </a:r>
            <a:r>
              <a:rPr lang="tr-TR" dirty="0"/>
              <a:t> </a:t>
            </a:r>
            <a:r>
              <a:rPr lang="tr-TR" dirty="0" err="1"/>
              <a:t>when</a:t>
            </a:r>
            <a:r>
              <a:rPr lang="tr-TR" dirty="0"/>
              <a:t> </a:t>
            </a:r>
            <a:r>
              <a:rPr lang="tr-TR" dirty="0" err="1"/>
              <a:t>used</a:t>
            </a:r>
            <a:r>
              <a:rPr lang="tr-TR" dirty="0"/>
              <a:t> on </a:t>
            </a:r>
            <a:r>
              <a:rPr lang="tr-TR" dirty="0" err="1"/>
              <a:t>fresh</a:t>
            </a:r>
            <a:r>
              <a:rPr lang="tr-TR" dirty="0"/>
              <a:t> </a:t>
            </a:r>
            <a:r>
              <a:rPr lang="tr-TR" dirty="0" err="1"/>
              <a:t>tissue</a:t>
            </a:r>
            <a:r>
              <a:rPr lang="tr-TR" dirty="0"/>
              <a:t> </a:t>
            </a:r>
            <a:r>
              <a:rPr lang="tr-TR" dirty="0" err="1"/>
              <a:t>and</a:t>
            </a:r>
            <a:r>
              <a:rPr lang="tr-TR" dirty="0"/>
              <a:t> </a:t>
            </a:r>
            <a:r>
              <a:rPr lang="tr-TR" dirty="0" err="1"/>
              <a:t>fluid</a:t>
            </a:r>
            <a:r>
              <a:rPr lang="tr-TR" dirty="0"/>
              <a:t> </a:t>
            </a:r>
            <a:r>
              <a:rPr lang="tr-TR" dirty="0" err="1"/>
              <a:t>samples</a:t>
            </a:r>
            <a:r>
              <a:rPr lang="tr-TR" dirty="0"/>
              <a:t>. </a:t>
            </a:r>
            <a:endParaRPr lang="tr-TR" dirty="0" smtClean="0"/>
          </a:p>
          <a:p>
            <a:r>
              <a:rPr lang="tr-TR" dirty="0" err="1" smtClean="0"/>
              <a:t>In</a:t>
            </a:r>
            <a:r>
              <a:rPr lang="tr-TR" dirty="0" smtClean="0"/>
              <a:t> </a:t>
            </a:r>
            <a:r>
              <a:rPr lang="tr-TR" dirty="0" err="1"/>
              <a:t>cases</a:t>
            </a:r>
            <a:r>
              <a:rPr lang="tr-TR" dirty="0"/>
              <a:t> of </a:t>
            </a:r>
            <a:r>
              <a:rPr lang="tr-TR" dirty="0" err="1"/>
              <a:t>neonatal</a:t>
            </a:r>
            <a:r>
              <a:rPr lang="tr-TR" dirty="0"/>
              <a:t> </a:t>
            </a:r>
            <a:r>
              <a:rPr lang="tr-TR" dirty="0" err="1"/>
              <a:t>mortality</a:t>
            </a:r>
            <a:r>
              <a:rPr lang="tr-TR" dirty="0"/>
              <a:t>, </a:t>
            </a:r>
            <a:r>
              <a:rPr lang="tr-TR" dirty="0" err="1"/>
              <a:t>the</a:t>
            </a:r>
            <a:r>
              <a:rPr lang="tr-TR" dirty="0"/>
              <a:t> </a:t>
            </a:r>
            <a:r>
              <a:rPr lang="tr-TR" dirty="0" err="1"/>
              <a:t>diagnosis</a:t>
            </a:r>
            <a:r>
              <a:rPr lang="tr-TR" dirty="0"/>
              <a:t> </a:t>
            </a:r>
            <a:r>
              <a:rPr lang="tr-TR" dirty="0" err="1"/>
              <a:t>typically</a:t>
            </a:r>
            <a:r>
              <a:rPr lang="tr-TR" dirty="0"/>
              <a:t> is </a:t>
            </a:r>
            <a:r>
              <a:rPr lang="tr-TR" dirty="0" err="1"/>
              <a:t>made</a:t>
            </a:r>
            <a:r>
              <a:rPr lang="tr-TR" dirty="0"/>
              <a:t> </a:t>
            </a:r>
            <a:r>
              <a:rPr lang="tr-TR" dirty="0" err="1"/>
              <a:t>postmortem</a:t>
            </a:r>
            <a:r>
              <a:rPr lang="tr-TR" dirty="0"/>
              <a:t> </a:t>
            </a:r>
            <a:r>
              <a:rPr lang="tr-TR" dirty="0" err="1"/>
              <a:t>with</a:t>
            </a:r>
            <a:r>
              <a:rPr lang="tr-TR" dirty="0"/>
              <a:t> </a:t>
            </a:r>
            <a:r>
              <a:rPr lang="tr-TR" dirty="0" err="1"/>
              <a:t>virus</a:t>
            </a:r>
            <a:r>
              <a:rPr lang="tr-TR" dirty="0"/>
              <a:t> </a:t>
            </a:r>
            <a:r>
              <a:rPr lang="tr-TR" dirty="0" err="1"/>
              <a:t>isolation</a:t>
            </a:r>
            <a:r>
              <a:rPr lang="tr-TR" dirty="0"/>
              <a:t> </a:t>
            </a:r>
            <a:r>
              <a:rPr lang="tr-TR" dirty="0" err="1"/>
              <a:t>from</a:t>
            </a:r>
            <a:r>
              <a:rPr lang="tr-TR" dirty="0"/>
              <a:t> </a:t>
            </a:r>
            <a:r>
              <a:rPr lang="tr-TR" dirty="0" err="1"/>
              <a:t>fresh</a:t>
            </a:r>
            <a:r>
              <a:rPr lang="tr-TR" dirty="0"/>
              <a:t> </a:t>
            </a:r>
            <a:r>
              <a:rPr lang="tr-TR" dirty="0" err="1"/>
              <a:t>lung</a:t>
            </a:r>
            <a:r>
              <a:rPr lang="tr-TR" dirty="0"/>
              <a:t>, </a:t>
            </a:r>
            <a:r>
              <a:rPr lang="tr-TR" dirty="0" err="1"/>
              <a:t>liver</a:t>
            </a:r>
            <a:r>
              <a:rPr lang="tr-TR" dirty="0"/>
              <a:t>, </a:t>
            </a:r>
            <a:r>
              <a:rPr lang="tr-TR" dirty="0" err="1"/>
              <a:t>kidney</a:t>
            </a:r>
            <a:r>
              <a:rPr lang="tr-TR" dirty="0"/>
              <a:t>, </a:t>
            </a:r>
            <a:r>
              <a:rPr lang="tr-TR" dirty="0" err="1"/>
              <a:t>and</a:t>
            </a:r>
            <a:r>
              <a:rPr lang="tr-TR" dirty="0"/>
              <a:t> </a:t>
            </a:r>
            <a:r>
              <a:rPr lang="tr-TR" dirty="0" err="1"/>
              <a:t>spleen</a:t>
            </a:r>
            <a:r>
              <a:rPr lang="tr-TR" dirty="0"/>
              <a:t> </a:t>
            </a:r>
            <a:r>
              <a:rPr lang="tr-TR" dirty="0" err="1"/>
              <a:t>by</a:t>
            </a:r>
            <a:r>
              <a:rPr lang="tr-TR" dirty="0"/>
              <a:t> </a:t>
            </a:r>
            <a:r>
              <a:rPr lang="tr-TR" dirty="0" err="1"/>
              <a:t>cell</a:t>
            </a:r>
            <a:r>
              <a:rPr lang="tr-TR" dirty="0"/>
              <a:t> </a:t>
            </a:r>
            <a:r>
              <a:rPr lang="tr-TR" dirty="0" err="1"/>
              <a:t>culture</a:t>
            </a:r>
            <a:r>
              <a:rPr lang="tr-TR" dirty="0"/>
              <a:t> </a:t>
            </a:r>
            <a:r>
              <a:rPr lang="tr-TR" dirty="0" err="1" smtClean="0"/>
              <a:t>technique</a:t>
            </a:r>
            <a:r>
              <a:rPr lang="tr-TR" dirty="0" smtClean="0"/>
              <a:t>.</a:t>
            </a:r>
            <a:endParaRPr lang="tr-TR" dirty="0"/>
          </a:p>
        </p:txBody>
      </p:sp>
    </p:spTree>
    <p:extLst>
      <p:ext uri="{BB962C8B-B14F-4D97-AF65-F5344CB8AC3E}">
        <p14:creationId xmlns:p14="http://schemas.microsoft.com/office/powerpoint/2010/main" val="200331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9431" y="724396"/>
            <a:ext cx="7985166" cy="5345690"/>
          </a:xfrm>
        </p:spPr>
        <p:txBody>
          <a:bodyPr>
            <a:normAutofit/>
          </a:bodyPr>
          <a:lstStyle/>
          <a:p>
            <a:r>
              <a:rPr lang="tr-TR" sz="2400" dirty="0"/>
              <a:t>T</a:t>
            </a:r>
            <a:r>
              <a:rPr lang="en-US" sz="2400" dirty="0"/>
              <a:t>he virus that causes the disease known as “parvo”, canine parvovirus type 2 (CPV), first emerged among dogs in Europe around 1976. </a:t>
            </a:r>
            <a:endParaRPr lang="tr-TR" sz="2400" dirty="0"/>
          </a:p>
          <a:p>
            <a:r>
              <a:rPr lang="en-US" sz="2400" dirty="0"/>
              <a:t>By 1978 the virus had spread unchecked, causing a worldwide epidemic of myocarditis and inflammation in the intestines (gastroenteritis). </a:t>
            </a:r>
            <a:endParaRPr lang="tr-TR" sz="2400" dirty="0" smtClean="0"/>
          </a:p>
          <a:p>
            <a:r>
              <a:rPr lang="en-US" sz="2400" dirty="0" smtClean="0"/>
              <a:t>the </a:t>
            </a:r>
            <a:r>
              <a:rPr lang="en-US" sz="2400" dirty="0"/>
              <a:t>virus </a:t>
            </a:r>
            <a:r>
              <a:rPr lang="en-US" sz="2400" dirty="0">
                <a:solidFill>
                  <a:srgbClr val="FF0000"/>
                </a:solidFill>
              </a:rPr>
              <a:t>is not limited to dogs</a:t>
            </a:r>
            <a:r>
              <a:rPr lang="en-US" sz="2400" dirty="0"/>
              <a:t>, but is capable of causing infections in wild canines such as coyotes and wolves, and other wild animals, including foxes, raccoons and skunks. </a:t>
            </a:r>
            <a:endParaRPr lang="tr-TR" sz="2400" dirty="0" smtClean="0"/>
          </a:p>
          <a:p>
            <a:endParaRPr lang="tr-TR" sz="2400" dirty="0"/>
          </a:p>
        </p:txBody>
      </p:sp>
      <p:pic>
        <p:nvPicPr>
          <p:cNvPr id="4" name="Picture 2" descr="Canine parvo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378" y="1116281"/>
            <a:ext cx="4085622" cy="2778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ikdörtgen 4"/>
          <p:cNvSpPr/>
          <p:nvPr/>
        </p:nvSpPr>
        <p:spPr>
          <a:xfrm>
            <a:off x="344385" y="4500426"/>
            <a:ext cx="11115304" cy="1569660"/>
          </a:xfrm>
          <a:prstGeom prst="rect">
            <a:avLst/>
          </a:prstGeom>
        </p:spPr>
        <p:txBody>
          <a:bodyPr wrap="square">
            <a:spAutoFit/>
          </a:bodyPr>
          <a:lstStyle/>
          <a:p>
            <a:r>
              <a:rPr lang="en-US" sz="2400" dirty="0"/>
              <a:t>CPV is closely related to feline </a:t>
            </a:r>
            <a:r>
              <a:rPr lang="en-US" sz="2400" dirty="0" err="1"/>
              <a:t>panleukopenia</a:t>
            </a:r>
            <a:r>
              <a:rPr lang="en-US" sz="2400" dirty="0"/>
              <a:t> virus (FPV), a virus that has been know since the 1920s to infect cats and mink and other animals. </a:t>
            </a:r>
            <a:endParaRPr lang="tr-TR" sz="2400" dirty="0"/>
          </a:p>
          <a:p>
            <a:pPr marL="800100" lvl="1" indent="-342900">
              <a:buFont typeface="Arial" panose="020B0604020202020204" pitchFamily="34" charset="0"/>
              <a:buChar char="•"/>
            </a:pPr>
            <a:r>
              <a:rPr lang="en-US" sz="2400" dirty="0"/>
              <a:t>CPV probably arose as the result of 2 or 3 genetic mutations in FPV that allowed it to expand its host range to infect dogs.</a:t>
            </a:r>
            <a:endParaRPr lang="tr-TR" sz="2400" dirty="0"/>
          </a:p>
        </p:txBody>
      </p:sp>
      <p:sp>
        <p:nvSpPr>
          <p:cNvPr id="6" name="Dikdörtgen 5"/>
          <p:cNvSpPr/>
          <p:nvPr/>
        </p:nvSpPr>
        <p:spPr>
          <a:xfrm>
            <a:off x="8253845" y="6611779"/>
            <a:ext cx="3938155" cy="246221"/>
          </a:xfrm>
          <a:prstGeom prst="rect">
            <a:avLst/>
          </a:prstGeom>
        </p:spPr>
        <p:txBody>
          <a:bodyPr wrap="square">
            <a:spAutoFit/>
          </a:bodyPr>
          <a:lstStyle/>
          <a:p>
            <a:r>
              <a:rPr lang="tr-TR" sz="1000" dirty="0"/>
              <a:t>http://www.vet.cornell.edu/baker/about/articles/CanineParvovirus.cfm</a:t>
            </a:r>
          </a:p>
        </p:txBody>
      </p:sp>
    </p:spTree>
    <p:extLst>
      <p:ext uri="{BB962C8B-B14F-4D97-AF65-F5344CB8AC3E}">
        <p14:creationId xmlns:p14="http://schemas.microsoft.com/office/powerpoint/2010/main" val="3889675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p:txBody>
          <a:bodyPr/>
          <a:lstStyle/>
          <a:p>
            <a:r>
              <a:rPr lang="en-US" dirty="0"/>
              <a:t>No vaccine is available for this disease, although short-term (3 month immunity) is afforded with a vaccine available in some European countries</a:t>
            </a:r>
            <a:r>
              <a:rPr lang="en-US" dirty="0" smtClean="0"/>
              <a:t>.</a:t>
            </a:r>
            <a:endParaRPr lang="tr-TR" dirty="0" smtClean="0"/>
          </a:p>
          <a:p>
            <a:r>
              <a:rPr lang="en-US" dirty="0" smtClean="0"/>
              <a:t>Infected </a:t>
            </a:r>
            <a:r>
              <a:rPr lang="en-US" dirty="0"/>
              <a:t>bitches develop antibodies, and litters subsequent to the first infected litter receive maternal antibodies in the colostrum. Puppies that receive maternal antibodies may be infected with the virus, but disease does not result.</a:t>
            </a:r>
            <a:endParaRPr lang="tr-TR" dirty="0"/>
          </a:p>
        </p:txBody>
      </p:sp>
    </p:spTree>
    <p:extLst>
      <p:ext uri="{BB962C8B-B14F-4D97-AF65-F5344CB8AC3E}">
        <p14:creationId xmlns:p14="http://schemas.microsoft.com/office/powerpoint/2010/main" val="2262980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https://veteriankey.com/canine-herpesvirus-infection-2</a:t>
            </a:r>
            <a:r>
              <a:rPr lang="tr-TR" dirty="0" smtClean="0">
                <a:hlinkClick r:id="rId2"/>
              </a:rPr>
              <a:t>/</a:t>
            </a:r>
            <a:endParaRPr lang="tr-TR" dirty="0" smtClean="0"/>
          </a:p>
          <a:p>
            <a:r>
              <a:rPr lang="tr-TR" dirty="0">
                <a:hlinkClick r:id="rId3"/>
              </a:rPr>
              <a:t>http://</a:t>
            </a:r>
            <a:r>
              <a:rPr lang="tr-TR" dirty="0" smtClean="0">
                <a:hlinkClick r:id="rId3"/>
              </a:rPr>
              <a:t>www.msdvetmanual.com/generalized-conditions/canine-herpesviral-infection/overview-of-canine-herpesviral-infection</a:t>
            </a:r>
            <a:endParaRPr lang="tr-TR" dirty="0" smtClean="0"/>
          </a:p>
          <a:p>
            <a:r>
              <a:rPr lang="tr-TR" dirty="0"/>
              <a:t>http://www.vetbook.org/wiki/dog/index.php?title=Canine_herpesvirus</a:t>
            </a:r>
          </a:p>
        </p:txBody>
      </p:sp>
    </p:spTree>
    <p:extLst>
      <p:ext uri="{BB962C8B-B14F-4D97-AF65-F5344CB8AC3E}">
        <p14:creationId xmlns:p14="http://schemas.microsoft.com/office/powerpoint/2010/main" val="2346593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Canine parvovirus can be found in almost any environment, but not every dog who comes into contact with the virus becomes infected. </a:t>
            </a:r>
            <a:endParaRPr lang="tr-TR" dirty="0" smtClean="0"/>
          </a:p>
          <a:p>
            <a:r>
              <a:rPr lang="en-US" dirty="0" smtClean="0"/>
              <a:t>Several </a:t>
            </a:r>
            <a:r>
              <a:rPr lang="en-US" dirty="0"/>
              <a:t>factors come into play in infection, including </a:t>
            </a:r>
            <a:r>
              <a:rPr lang="en-US" dirty="0">
                <a:solidFill>
                  <a:srgbClr val="7030A0"/>
                </a:solidFill>
              </a:rPr>
              <a:t>the immune status of the dog </a:t>
            </a:r>
            <a:r>
              <a:rPr lang="en-US" dirty="0"/>
              <a:t>and </a:t>
            </a:r>
            <a:r>
              <a:rPr lang="en-US" dirty="0">
                <a:solidFill>
                  <a:srgbClr val="7030A0"/>
                </a:solidFill>
              </a:rPr>
              <a:t>the </a:t>
            </a:r>
            <a:r>
              <a:rPr lang="en-US" dirty="0" smtClean="0">
                <a:solidFill>
                  <a:srgbClr val="7030A0"/>
                </a:solidFill>
              </a:rPr>
              <a:t>nu</a:t>
            </a:r>
            <a:r>
              <a:rPr lang="en-US" dirty="0">
                <a:solidFill>
                  <a:srgbClr val="7030A0"/>
                </a:solidFill>
              </a:rPr>
              <a:t>mber of viruses</a:t>
            </a:r>
            <a:r>
              <a:rPr lang="en-US" dirty="0"/>
              <a:t> the dog is exposed to.</a:t>
            </a:r>
            <a:endParaRPr lang="tr-TR" dirty="0"/>
          </a:p>
          <a:p>
            <a:pPr marL="0" indent="0">
              <a:buNone/>
            </a:pPr>
            <a:endParaRPr lang="tr-TR" dirty="0" smtClean="0">
              <a:solidFill>
                <a:srgbClr val="7030A0"/>
              </a:solidFill>
            </a:endParaRPr>
          </a:p>
          <a:p>
            <a:r>
              <a:rPr lang="en-US" dirty="0" smtClean="0"/>
              <a:t>Infection </a:t>
            </a:r>
            <a:r>
              <a:rPr lang="en-US" dirty="0"/>
              <a:t>is acquired through </a:t>
            </a:r>
            <a:endParaRPr lang="tr-TR" dirty="0" smtClean="0"/>
          </a:p>
          <a:p>
            <a:pPr lvl="1"/>
            <a:r>
              <a:rPr lang="en-US" dirty="0" smtClean="0">
                <a:solidFill>
                  <a:srgbClr val="FF3300"/>
                </a:solidFill>
              </a:rPr>
              <a:t>direct </a:t>
            </a:r>
            <a:r>
              <a:rPr lang="en-US" dirty="0">
                <a:solidFill>
                  <a:srgbClr val="FF3300"/>
                </a:solidFill>
              </a:rPr>
              <a:t>oral or nasal contact </a:t>
            </a:r>
            <a:r>
              <a:rPr lang="en-US" dirty="0"/>
              <a:t>with virus-containing feces </a:t>
            </a:r>
            <a:endParaRPr lang="tr-TR" dirty="0" smtClean="0"/>
          </a:p>
          <a:p>
            <a:pPr lvl="1"/>
            <a:r>
              <a:rPr lang="en-US" dirty="0" smtClean="0"/>
              <a:t>indirectly </a:t>
            </a:r>
            <a:r>
              <a:rPr lang="en-US" dirty="0"/>
              <a:t>through contact with </a:t>
            </a:r>
            <a:r>
              <a:rPr lang="en-US" dirty="0" smtClean="0"/>
              <a:t>virus-</a:t>
            </a:r>
            <a:r>
              <a:rPr lang="en-US" dirty="0"/>
              <a:t> by </a:t>
            </a:r>
            <a:r>
              <a:rPr lang="en-US" dirty="0">
                <a:solidFill>
                  <a:srgbClr val="FF3300"/>
                </a:solidFill>
              </a:rPr>
              <a:t>the fecal-oral </a:t>
            </a:r>
            <a:r>
              <a:rPr lang="en-US" dirty="0" smtClean="0">
                <a:solidFill>
                  <a:srgbClr val="FF3300"/>
                </a:solidFill>
              </a:rPr>
              <a:t>route</a:t>
            </a:r>
            <a:r>
              <a:rPr lang="tr-TR" dirty="0" smtClean="0">
                <a:solidFill>
                  <a:srgbClr val="FF3300"/>
                </a:solidFill>
              </a:rPr>
              <a:t>, </a:t>
            </a:r>
          </a:p>
          <a:p>
            <a:pPr lvl="1"/>
            <a:r>
              <a:rPr lang="en-US" dirty="0" smtClean="0"/>
              <a:t>contaminated </a:t>
            </a:r>
            <a:r>
              <a:rPr lang="en-US" dirty="0"/>
              <a:t>fomites (</a:t>
            </a:r>
            <a:r>
              <a:rPr lang="en-US" dirty="0" err="1"/>
              <a:t>eg</a:t>
            </a:r>
            <a:r>
              <a:rPr lang="en-US" dirty="0"/>
              <a:t>, environment, personnel, equipment).</a:t>
            </a:r>
            <a:endParaRPr lang="tr-TR" dirty="0"/>
          </a:p>
        </p:txBody>
      </p:sp>
      <p:sp>
        <p:nvSpPr>
          <p:cNvPr id="4" name="5-Nokta Yıldız 3"/>
          <p:cNvSpPr/>
          <p:nvPr/>
        </p:nvSpPr>
        <p:spPr>
          <a:xfrm>
            <a:off x="9733807" y="4755378"/>
            <a:ext cx="556161" cy="5581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88352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Virus is shed in the feces of infected dogs </a:t>
            </a:r>
            <a:r>
              <a:rPr lang="en-US" dirty="0">
                <a:solidFill>
                  <a:srgbClr val="FF33CC"/>
                </a:solidFill>
              </a:rPr>
              <a:t>within 4–5 days of exposure </a:t>
            </a:r>
            <a:r>
              <a:rPr lang="en-US" dirty="0"/>
              <a:t>(often before clinical signs develop), throughout the period of illness, and for ~</a:t>
            </a:r>
            <a:r>
              <a:rPr lang="en-US" dirty="0">
                <a:solidFill>
                  <a:srgbClr val="FF33CC"/>
                </a:solidFill>
              </a:rPr>
              <a:t>10 days after clinical recovery</a:t>
            </a:r>
            <a:r>
              <a:rPr lang="en-US" dirty="0"/>
              <a:t>. </a:t>
            </a:r>
            <a:endParaRPr lang="tr-TR" dirty="0" smtClean="0"/>
          </a:p>
          <a:p>
            <a:r>
              <a:rPr lang="tr-TR" dirty="0" err="1"/>
              <a:t>Viral</a:t>
            </a:r>
            <a:r>
              <a:rPr lang="tr-TR" dirty="0"/>
              <a:t> </a:t>
            </a:r>
            <a:r>
              <a:rPr lang="tr-TR" dirty="0" err="1"/>
              <a:t>replication</a:t>
            </a:r>
            <a:r>
              <a:rPr lang="tr-TR" dirty="0"/>
              <a:t> </a:t>
            </a:r>
            <a:r>
              <a:rPr lang="tr-TR" dirty="0" err="1"/>
              <a:t>occurs</a:t>
            </a:r>
            <a:r>
              <a:rPr lang="tr-TR" dirty="0"/>
              <a:t> </a:t>
            </a:r>
            <a:r>
              <a:rPr lang="tr-TR" dirty="0" err="1"/>
              <a:t>initially</a:t>
            </a:r>
            <a:r>
              <a:rPr lang="tr-TR" dirty="0"/>
              <a:t> in </a:t>
            </a:r>
            <a:r>
              <a:rPr lang="tr-TR" dirty="0" err="1"/>
              <a:t>the</a:t>
            </a:r>
            <a:r>
              <a:rPr lang="tr-TR" dirty="0"/>
              <a:t> </a:t>
            </a:r>
            <a:r>
              <a:rPr lang="tr-TR" dirty="0" err="1"/>
              <a:t>lymphoid</a:t>
            </a:r>
            <a:r>
              <a:rPr lang="tr-TR" dirty="0"/>
              <a:t> </a:t>
            </a:r>
            <a:r>
              <a:rPr lang="tr-TR" dirty="0" err="1"/>
              <a:t>tissue</a:t>
            </a:r>
            <a:r>
              <a:rPr lang="tr-TR" dirty="0"/>
              <a:t> of </a:t>
            </a:r>
            <a:r>
              <a:rPr lang="tr-TR" dirty="0" err="1"/>
              <a:t>the</a:t>
            </a:r>
            <a:r>
              <a:rPr lang="tr-TR" dirty="0"/>
              <a:t> </a:t>
            </a:r>
            <a:r>
              <a:rPr lang="tr-TR" dirty="0" err="1"/>
              <a:t>oropharynx</a:t>
            </a:r>
            <a:r>
              <a:rPr lang="tr-TR" dirty="0"/>
              <a:t>, </a:t>
            </a:r>
            <a:r>
              <a:rPr lang="tr-TR" dirty="0" err="1"/>
              <a:t>with</a:t>
            </a:r>
            <a:r>
              <a:rPr lang="tr-TR" dirty="0"/>
              <a:t> </a:t>
            </a:r>
            <a:r>
              <a:rPr lang="tr-TR" dirty="0" err="1"/>
              <a:t>systemic</a:t>
            </a:r>
            <a:r>
              <a:rPr lang="tr-TR" dirty="0"/>
              <a:t> </a:t>
            </a:r>
            <a:r>
              <a:rPr lang="tr-TR" dirty="0" err="1"/>
              <a:t>illness</a:t>
            </a:r>
            <a:r>
              <a:rPr lang="tr-TR" dirty="0"/>
              <a:t> </a:t>
            </a:r>
            <a:r>
              <a:rPr lang="tr-TR" dirty="0" err="1"/>
              <a:t>resulting</a:t>
            </a:r>
            <a:r>
              <a:rPr lang="tr-TR" dirty="0"/>
              <a:t> </a:t>
            </a:r>
            <a:r>
              <a:rPr lang="tr-TR" dirty="0" err="1"/>
              <a:t>for</a:t>
            </a:r>
            <a:r>
              <a:rPr lang="tr-TR" dirty="0"/>
              <a:t> </a:t>
            </a:r>
            <a:r>
              <a:rPr lang="tr-TR" dirty="0" err="1"/>
              <a:t>subsequent</a:t>
            </a:r>
            <a:r>
              <a:rPr lang="tr-TR" dirty="0"/>
              <a:t> </a:t>
            </a:r>
            <a:r>
              <a:rPr lang="tr-TR" dirty="0" err="1"/>
              <a:t>hematogenous</a:t>
            </a:r>
            <a:r>
              <a:rPr lang="tr-TR" dirty="0"/>
              <a:t> </a:t>
            </a:r>
            <a:r>
              <a:rPr lang="tr-TR" dirty="0" err="1"/>
              <a:t>dissemination</a:t>
            </a:r>
            <a:r>
              <a:rPr lang="tr-TR" dirty="0"/>
              <a:t>. </a:t>
            </a:r>
            <a:endParaRPr lang="tr-TR" dirty="0" smtClean="0"/>
          </a:p>
        </p:txBody>
      </p:sp>
    </p:spTree>
    <p:extLst>
      <p:ext uri="{BB962C8B-B14F-4D97-AF65-F5344CB8AC3E}">
        <p14:creationId xmlns:p14="http://schemas.microsoft.com/office/powerpoint/2010/main" val="232653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5681" y="1372967"/>
            <a:ext cx="7601197" cy="4113433"/>
          </a:xfrm>
        </p:spPr>
        <p:txBody>
          <a:bodyPr>
            <a:normAutofit lnSpcReduction="10000"/>
          </a:bodyPr>
          <a:lstStyle/>
          <a:p>
            <a:r>
              <a:rPr lang="tr-TR" dirty="0"/>
              <a:t>CPV </a:t>
            </a:r>
            <a:r>
              <a:rPr lang="tr-TR" dirty="0" err="1"/>
              <a:t>preferentially</a:t>
            </a:r>
            <a:r>
              <a:rPr lang="tr-TR" dirty="0"/>
              <a:t> </a:t>
            </a:r>
            <a:r>
              <a:rPr lang="tr-TR" dirty="0" err="1"/>
              <a:t>infects</a:t>
            </a:r>
            <a:r>
              <a:rPr lang="tr-TR" dirty="0"/>
              <a:t> </a:t>
            </a:r>
            <a:r>
              <a:rPr lang="tr-TR" dirty="0" err="1"/>
              <a:t>and</a:t>
            </a:r>
            <a:r>
              <a:rPr lang="tr-TR" dirty="0"/>
              <a:t> </a:t>
            </a:r>
            <a:r>
              <a:rPr lang="tr-TR" dirty="0" err="1"/>
              <a:t>destroys</a:t>
            </a:r>
            <a:r>
              <a:rPr lang="tr-TR" dirty="0"/>
              <a:t> </a:t>
            </a:r>
            <a:r>
              <a:rPr lang="tr-TR" dirty="0" err="1"/>
              <a:t>rapidly</a:t>
            </a:r>
            <a:r>
              <a:rPr lang="tr-TR" dirty="0"/>
              <a:t> </a:t>
            </a:r>
            <a:r>
              <a:rPr lang="tr-TR" dirty="0" err="1"/>
              <a:t>dividing</a:t>
            </a:r>
            <a:r>
              <a:rPr lang="tr-TR" dirty="0"/>
              <a:t> </a:t>
            </a:r>
            <a:r>
              <a:rPr lang="tr-TR" dirty="0" err="1"/>
              <a:t>cells</a:t>
            </a:r>
            <a:r>
              <a:rPr lang="tr-TR" dirty="0"/>
              <a:t> of </a:t>
            </a:r>
            <a:r>
              <a:rPr lang="tr-TR" dirty="0" err="1"/>
              <a:t>the</a:t>
            </a:r>
            <a:r>
              <a:rPr lang="tr-TR" dirty="0"/>
              <a:t> </a:t>
            </a:r>
            <a:r>
              <a:rPr lang="tr-TR" dirty="0" err="1"/>
              <a:t>small-intestinal</a:t>
            </a:r>
            <a:r>
              <a:rPr lang="tr-TR" dirty="0"/>
              <a:t> </a:t>
            </a:r>
            <a:r>
              <a:rPr lang="tr-TR" dirty="0" err="1"/>
              <a:t>crypt</a:t>
            </a:r>
            <a:r>
              <a:rPr lang="tr-TR" dirty="0"/>
              <a:t> </a:t>
            </a:r>
            <a:r>
              <a:rPr lang="tr-TR" dirty="0" err="1"/>
              <a:t>epithelium</a:t>
            </a:r>
            <a:r>
              <a:rPr lang="tr-TR" dirty="0"/>
              <a:t>, </a:t>
            </a:r>
            <a:r>
              <a:rPr lang="tr-TR" dirty="0" err="1"/>
              <a:t>lymphopoietic</a:t>
            </a:r>
            <a:r>
              <a:rPr lang="tr-TR" dirty="0"/>
              <a:t> </a:t>
            </a:r>
            <a:r>
              <a:rPr lang="tr-TR" dirty="0" err="1"/>
              <a:t>tissue</a:t>
            </a:r>
            <a:r>
              <a:rPr lang="tr-TR" dirty="0"/>
              <a:t>, </a:t>
            </a:r>
            <a:r>
              <a:rPr lang="tr-TR" dirty="0" err="1"/>
              <a:t>and</a:t>
            </a:r>
            <a:r>
              <a:rPr lang="tr-TR" dirty="0"/>
              <a:t> bone </a:t>
            </a:r>
            <a:r>
              <a:rPr lang="tr-TR" dirty="0" err="1"/>
              <a:t>marrow</a:t>
            </a:r>
            <a:r>
              <a:rPr lang="tr-TR" dirty="0"/>
              <a:t>. </a:t>
            </a:r>
            <a:endParaRPr lang="tr-TR" dirty="0" smtClean="0"/>
          </a:p>
          <a:p>
            <a:r>
              <a:rPr lang="tr-TR" dirty="0" err="1" smtClean="0">
                <a:solidFill>
                  <a:srgbClr val="FF3300"/>
                </a:solidFill>
              </a:rPr>
              <a:t>Destruction</a:t>
            </a:r>
            <a:r>
              <a:rPr lang="tr-TR" dirty="0" smtClean="0">
                <a:solidFill>
                  <a:srgbClr val="FF3300"/>
                </a:solidFill>
              </a:rPr>
              <a:t> </a:t>
            </a:r>
            <a:r>
              <a:rPr lang="tr-TR" dirty="0">
                <a:solidFill>
                  <a:srgbClr val="FF3300"/>
                </a:solidFill>
              </a:rPr>
              <a:t>of </a:t>
            </a:r>
            <a:r>
              <a:rPr lang="tr-TR" dirty="0" err="1">
                <a:solidFill>
                  <a:srgbClr val="FF3300"/>
                </a:solidFill>
              </a:rPr>
              <a:t>the</a:t>
            </a:r>
            <a:r>
              <a:rPr lang="tr-TR" dirty="0">
                <a:solidFill>
                  <a:srgbClr val="FF3300"/>
                </a:solidFill>
              </a:rPr>
              <a:t> </a:t>
            </a:r>
            <a:r>
              <a:rPr lang="tr-TR" dirty="0" err="1">
                <a:solidFill>
                  <a:srgbClr val="FF3300"/>
                </a:solidFill>
              </a:rPr>
              <a:t>intestinal</a:t>
            </a:r>
            <a:r>
              <a:rPr lang="tr-TR" dirty="0">
                <a:solidFill>
                  <a:srgbClr val="FF3300"/>
                </a:solidFill>
              </a:rPr>
              <a:t> </a:t>
            </a:r>
            <a:r>
              <a:rPr lang="tr-TR" dirty="0" err="1">
                <a:solidFill>
                  <a:srgbClr val="FF3300"/>
                </a:solidFill>
              </a:rPr>
              <a:t>crypt</a:t>
            </a:r>
            <a:r>
              <a:rPr lang="tr-TR" dirty="0">
                <a:solidFill>
                  <a:srgbClr val="FF3300"/>
                </a:solidFill>
              </a:rPr>
              <a:t> </a:t>
            </a:r>
            <a:r>
              <a:rPr lang="tr-TR" dirty="0" err="1">
                <a:solidFill>
                  <a:srgbClr val="FF3300"/>
                </a:solidFill>
              </a:rPr>
              <a:t>epithelium</a:t>
            </a:r>
            <a:r>
              <a:rPr lang="tr-TR" dirty="0">
                <a:solidFill>
                  <a:srgbClr val="FF3300"/>
                </a:solidFill>
              </a:rPr>
              <a:t> </a:t>
            </a:r>
            <a:r>
              <a:rPr lang="tr-TR" dirty="0" err="1"/>
              <a:t>results</a:t>
            </a:r>
            <a:r>
              <a:rPr lang="tr-TR" dirty="0"/>
              <a:t> in </a:t>
            </a:r>
            <a:endParaRPr lang="tr-TR" dirty="0" smtClean="0"/>
          </a:p>
          <a:p>
            <a:pPr lvl="1"/>
            <a:r>
              <a:rPr lang="tr-TR" dirty="0" err="1" smtClean="0">
                <a:solidFill>
                  <a:srgbClr val="00B050"/>
                </a:solidFill>
              </a:rPr>
              <a:t>epithelial</a:t>
            </a:r>
            <a:r>
              <a:rPr lang="tr-TR" dirty="0" smtClean="0">
                <a:solidFill>
                  <a:srgbClr val="00B050"/>
                </a:solidFill>
              </a:rPr>
              <a:t> </a:t>
            </a:r>
            <a:r>
              <a:rPr lang="tr-TR" dirty="0" err="1">
                <a:solidFill>
                  <a:srgbClr val="00B050"/>
                </a:solidFill>
              </a:rPr>
              <a:t>necrosis</a:t>
            </a:r>
            <a:r>
              <a:rPr lang="tr-TR" dirty="0">
                <a:solidFill>
                  <a:srgbClr val="00B050"/>
                </a:solidFill>
              </a:rPr>
              <a:t>, </a:t>
            </a:r>
            <a:endParaRPr lang="tr-TR" dirty="0" smtClean="0">
              <a:solidFill>
                <a:srgbClr val="00B050"/>
              </a:solidFill>
            </a:endParaRPr>
          </a:p>
          <a:p>
            <a:pPr lvl="1"/>
            <a:r>
              <a:rPr lang="tr-TR" dirty="0" err="1" smtClean="0">
                <a:solidFill>
                  <a:srgbClr val="00B050"/>
                </a:solidFill>
              </a:rPr>
              <a:t>villous</a:t>
            </a:r>
            <a:r>
              <a:rPr lang="tr-TR" dirty="0" smtClean="0">
                <a:solidFill>
                  <a:srgbClr val="00B050"/>
                </a:solidFill>
              </a:rPr>
              <a:t> </a:t>
            </a:r>
            <a:r>
              <a:rPr lang="tr-TR" dirty="0" err="1">
                <a:solidFill>
                  <a:srgbClr val="00B050"/>
                </a:solidFill>
              </a:rPr>
              <a:t>atrophy</a:t>
            </a:r>
            <a:r>
              <a:rPr lang="tr-TR" dirty="0">
                <a:solidFill>
                  <a:srgbClr val="00B050"/>
                </a:solidFill>
              </a:rPr>
              <a:t>, </a:t>
            </a:r>
            <a:endParaRPr lang="tr-TR" dirty="0" smtClean="0">
              <a:solidFill>
                <a:srgbClr val="00B050"/>
              </a:solidFill>
            </a:endParaRPr>
          </a:p>
          <a:p>
            <a:pPr lvl="1"/>
            <a:r>
              <a:rPr lang="tr-TR" dirty="0" err="1" smtClean="0">
                <a:solidFill>
                  <a:srgbClr val="00B050"/>
                </a:solidFill>
              </a:rPr>
              <a:t>impaired</a:t>
            </a:r>
            <a:r>
              <a:rPr lang="tr-TR" dirty="0" smtClean="0">
                <a:solidFill>
                  <a:srgbClr val="00B050"/>
                </a:solidFill>
              </a:rPr>
              <a:t> </a:t>
            </a:r>
            <a:r>
              <a:rPr lang="tr-TR" dirty="0" err="1">
                <a:solidFill>
                  <a:srgbClr val="00B050"/>
                </a:solidFill>
              </a:rPr>
              <a:t>absorptive</a:t>
            </a:r>
            <a:r>
              <a:rPr lang="tr-TR" dirty="0">
                <a:solidFill>
                  <a:srgbClr val="00B050"/>
                </a:solidFill>
              </a:rPr>
              <a:t> </a:t>
            </a:r>
            <a:r>
              <a:rPr lang="tr-TR" dirty="0" err="1">
                <a:solidFill>
                  <a:srgbClr val="00B050"/>
                </a:solidFill>
              </a:rPr>
              <a:t>capacity</a:t>
            </a:r>
            <a:r>
              <a:rPr lang="tr-TR" dirty="0">
                <a:solidFill>
                  <a:srgbClr val="00B050"/>
                </a:solidFill>
              </a:rPr>
              <a:t>, </a:t>
            </a:r>
            <a:endParaRPr lang="tr-TR" dirty="0" smtClean="0">
              <a:solidFill>
                <a:srgbClr val="00B050"/>
              </a:solidFill>
            </a:endParaRPr>
          </a:p>
          <a:p>
            <a:pPr lvl="1"/>
            <a:r>
              <a:rPr lang="tr-TR" dirty="0" err="1" smtClean="0">
                <a:solidFill>
                  <a:srgbClr val="00B050"/>
                </a:solidFill>
              </a:rPr>
              <a:t>disrupted</a:t>
            </a:r>
            <a:r>
              <a:rPr lang="tr-TR" dirty="0" smtClean="0">
                <a:solidFill>
                  <a:srgbClr val="00B050"/>
                </a:solidFill>
              </a:rPr>
              <a:t> </a:t>
            </a:r>
            <a:r>
              <a:rPr lang="tr-TR" dirty="0">
                <a:solidFill>
                  <a:srgbClr val="00B050"/>
                </a:solidFill>
              </a:rPr>
              <a:t>gut </a:t>
            </a:r>
            <a:r>
              <a:rPr lang="tr-TR" dirty="0" err="1">
                <a:solidFill>
                  <a:srgbClr val="00B050"/>
                </a:solidFill>
              </a:rPr>
              <a:t>barrier</a:t>
            </a:r>
            <a:r>
              <a:rPr lang="tr-TR" dirty="0">
                <a:solidFill>
                  <a:srgbClr val="00B050"/>
                </a:solidFill>
              </a:rPr>
              <a:t> </a:t>
            </a:r>
            <a:r>
              <a:rPr lang="tr-TR" dirty="0" err="1">
                <a:solidFill>
                  <a:srgbClr val="00B050"/>
                </a:solidFill>
              </a:rPr>
              <a:t>function</a:t>
            </a:r>
            <a:r>
              <a:rPr lang="tr-TR" dirty="0"/>
              <a:t>, </a:t>
            </a:r>
            <a:r>
              <a:rPr lang="tr-TR" dirty="0" err="1"/>
              <a:t>with</a:t>
            </a:r>
            <a:r>
              <a:rPr lang="tr-TR" dirty="0"/>
              <a:t> </a:t>
            </a:r>
            <a:r>
              <a:rPr lang="tr-TR" dirty="0" err="1"/>
              <a:t>the</a:t>
            </a:r>
            <a:r>
              <a:rPr lang="tr-TR" dirty="0"/>
              <a:t> </a:t>
            </a:r>
            <a:r>
              <a:rPr lang="tr-TR" dirty="0" err="1"/>
              <a:t>potential</a:t>
            </a:r>
            <a:r>
              <a:rPr lang="tr-TR" dirty="0"/>
              <a:t> </a:t>
            </a:r>
            <a:r>
              <a:rPr lang="tr-TR" dirty="0" err="1"/>
              <a:t>for</a:t>
            </a:r>
            <a:r>
              <a:rPr lang="tr-TR" dirty="0"/>
              <a:t> </a:t>
            </a:r>
            <a:r>
              <a:rPr lang="tr-TR" dirty="0" err="1"/>
              <a:t>bacterial</a:t>
            </a:r>
            <a:r>
              <a:rPr lang="tr-TR" dirty="0"/>
              <a:t> </a:t>
            </a:r>
            <a:r>
              <a:rPr lang="tr-TR" dirty="0" err="1"/>
              <a:t>translocation</a:t>
            </a:r>
            <a:r>
              <a:rPr lang="tr-TR" dirty="0"/>
              <a:t> </a:t>
            </a:r>
            <a:r>
              <a:rPr lang="tr-TR" dirty="0" err="1"/>
              <a:t>and</a:t>
            </a:r>
            <a:r>
              <a:rPr lang="tr-TR" dirty="0"/>
              <a:t> </a:t>
            </a:r>
            <a:r>
              <a:rPr lang="tr-TR" dirty="0" err="1"/>
              <a:t>bacteremia</a:t>
            </a:r>
            <a:r>
              <a:rPr lang="tr-TR" dirty="0" smtClean="0"/>
              <a:t>.</a:t>
            </a:r>
            <a:r>
              <a:rPr lang="tr-TR" dirty="0"/>
              <a:t> </a:t>
            </a:r>
          </a:p>
          <a:p>
            <a:endParaRPr lang="tr-TR" dirty="0"/>
          </a:p>
        </p:txBody>
      </p:sp>
      <p:pic>
        <p:nvPicPr>
          <p:cNvPr id="4" name="Picture 2" descr="canine parvovirus infect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027" y="1372967"/>
            <a:ext cx="4368925" cy="378484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726878" y="6611779"/>
            <a:ext cx="4647210" cy="246221"/>
          </a:xfrm>
          <a:prstGeom prst="rect">
            <a:avLst/>
          </a:prstGeom>
        </p:spPr>
        <p:txBody>
          <a:bodyPr wrap="square">
            <a:spAutoFit/>
          </a:bodyPr>
          <a:lstStyle/>
          <a:p>
            <a:r>
              <a:rPr lang="tr-TR" sz="1000" dirty="0"/>
              <a:t>https://veteriankey.com/canine-parvovirus-infections-and-other-viral-enteritides/</a:t>
            </a:r>
          </a:p>
        </p:txBody>
      </p:sp>
    </p:spTree>
    <p:extLst>
      <p:ext uri="{BB962C8B-B14F-4D97-AF65-F5344CB8AC3E}">
        <p14:creationId xmlns:p14="http://schemas.microsoft.com/office/powerpoint/2010/main" val="7112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51907"/>
            <a:ext cx="10515600" cy="4419415"/>
          </a:xfrm>
        </p:spPr>
        <p:txBody>
          <a:bodyPr/>
          <a:lstStyle/>
          <a:p>
            <a:r>
              <a:rPr lang="tr-TR" dirty="0" err="1">
                <a:solidFill>
                  <a:srgbClr val="00B050"/>
                </a:solidFill>
              </a:rPr>
              <a:t>Lymphopenia</a:t>
            </a:r>
            <a:r>
              <a:rPr lang="tr-TR" dirty="0">
                <a:solidFill>
                  <a:srgbClr val="00B050"/>
                </a:solidFill>
              </a:rPr>
              <a:t> </a:t>
            </a:r>
            <a:r>
              <a:rPr lang="tr-TR" dirty="0" err="1">
                <a:solidFill>
                  <a:srgbClr val="00B050"/>
                </a:solidFill>
              </a:rPr>
              <a:t>and</a:t>
            </a:r>
            <a:r>
              <a:rPr lang="tr-TR" dirty="0">
                <a:solidFill>
                  <a:srgbClr val="00B050"/>
                </a:solidFill>
              </a:rPr>
              <a:t> </a:t>
            </a:r>
            <a:r>
              <a:rPr lang="tr-TR" dirty="0" err="1">
                <a:solidFill>
                  <a:srgbClr val="00B050"/>
                </a:solidFill>
              </a:rPr>
              <a:t>neutropenia</a:t>
            </a:r>
            <a:r>
              <a:rPr lang="tr-TR" dirty="0">
                <a:solidFill>
                  <a:srgbClr val="00B050"/>
                </a:solidFill>
              </a:rPr>
              <a:t> </a:t>
            </a:r>
            <a:r>
              <a:rPr lang="tr-TR" dirty="0" err="1"/>
              <a:t>develop</a:t>
            </a:r>
            <a:r>
              <a:rPr lang="tr-TR" dirty="0"/>
              <a:t> </a:t>
            </a:r>
            <a:r>
              <a:rPr lang="tr-TR" dirty="0" err="1"/>
              <a:t>secondary</a:t>
            </a:r>
            <a:r>
              <a:rPr lang="tr-TR" dirty="0"/>
              <a:t> </a:t>
            </a:r>
            <a:r>
              <a:rPr lang="tr-TR" dirty="0" err="1"/>
              <a:t>to</a:t>
            </a:r>
            <a:r>
              <a:rPr lang="tr-TR" dirty="0"/>
              <a:t> </a:t>
            </a:r>
            <a:r>
              <a:rPr lang="tr-TR" dirty="0" err="1"/>
              <a:t>destruction</a:t>
            </a:r>
            <a:r>
              <a:rPr lang="tr-TR" dirty="0"/>
              <a:t> of </a:t>
            </a:r>
            <a:r>
              <a:rPr lang="tr-TR" dirty="0" err="1"/>
              <a:t>hematopoietic</a:t>
            </a:r>
            <a:r>
              <a:rPr lang="tr-TR" dirty="0"/>
              <a:t> </a:t>
            </a:r>
            <a:r>
              <a:rPr lang="tr-TR" dirty="0" err="1"/>
              <a:t>progenitor</a:t>
            </a:r>
            <a:r>
              <a:rPr lang="tr-TR" dirty="0"/>
              <a:t> </a:t>
            </a:r>
            <a:r>
              <a:rPr lang="tr-TR" dirty="0" err="1"/>
              <a:t>cells</a:t>
            </a:r>
            <a:r>
              <a:rPr lang="tr-TR" dirty="0"/>
              <a:t> in </a:t>
            </a:r>
            <a:r>
              <a:rPr lang="tr-TR" dirty="0" err="1"/>
              <a:t>the</a:t>
            </a:r>
            <a:r>
              <a:rPr lang="tr-TR" dirty="0"/>
              <a:t> bone </a:t>
            </a:r>
            <a:r>
              <a:rPr lang="tr-TR" dirty="0" err="1"/>
              <a:t>marrow</a:t>
            </a:r>
            <a:r>
              <a:rPr lang="tr-TR" dirty="0"/>
              <a:t> </a:t>
            </a:r>
            <a:r>
              <a:rPr lang="tr-TR" dirty="0" err="1"/>
              <a:t>and</a:t>
            </a:r>
            <a:r>
              <a:rPr lang="tr-TR" dirty="0"/>
              <a:t> </a:t>
            </a:r>
            <a:r>
              <a:rPr lang="tr-TR" dirty="0" err="1"/>
              <a:t>lymphopoietic</a:t>
            </a:r>
            <a:r>
              <a:rPr lang="tr-TR" dirty="0"/>
              <a:t> </a:t>
            </a:r>
            <a:r>
              <a:rPr lang="tr-TR" dirty="0" err="1"/>
              <a:t>tissues</a:t>
            </a:r>
            <a:r>
              <a:rPr lang="tr-TR" dirty="0"/>
              <a:t> (</a:t>
            </a:r>
            <a:r>
              <a:rPr lang="tr-TR" dirty="0" err="1"/>
              <a:t>eg</a:t>
            </a:r>
            <a:r>
              <a:rPr lang="tr-TR" dirty="0"/>
              <a:t>, </a:t>
            </a:r>
            <a:r>
              <a:rPr lang="tr-TR" dirty="0" err="1"/>
              <a:t>thymus</a:t>
            </a:r>
            <a:r>
              <a:rPr lang="tr-TR" dirty="0"/>
              <a:t>, </a:t>
            </a:r>
            <a:r>
              <a:rPr lang="tr-TR" dirty="0" err="1"/>
              <a:t>lymph</a:t>
            </a:r>
            <a:r>
              <a:rPr lang="tr-TR" dirty="0"/>
              <a:t> </a:t>
            </a:r>
            <a:r>
              <a:rPr lang="tr-TR" dirty="0" err="1"/>
              <a:t>nodes</a:t>
            </a:r>
            <a:r>
              <a:rPr lang="tr-TR" dirty="0"/>
              <a:t>, </a:t>
            </a:r>
            <a:r>
              <a:rPr lang="tr-TR" dirty="0" err="1"/>
              <a:t>etc</a:t>
            </a:r>
            <a:r>
              <a:rPr lang="tr-TR" dirty="0"/>
              <a:t>) </a:t>
            </a:r>
            <a:r>
              <a:rPr lang="tr-TR" dirty="0" err="1"/>
              <a:t>and</a:t>
            </a:r>
            <a:r>
              <a:rPr lang="tr-TR" dirty="0"/>
              <a:t> </a:t>
            </a:r>
            <a:r>
              <a:rPr lang="tr-TR" dirty="0" err="1"/>
              <a:t>are</a:t>
            </a:r>
            <a:r>
              <a:rPr lang="tr-TR" dirty="0"/>
              <a:t> </a:t>
            </a:r>
            <a:r>
              <a:rPr lang="tr-TR" dirty="0" err="1"/>
              <a:t>further</a:t>
            </a:r>
            <a:r>
              <a:rPr lang="tr-TR" dirty="0"/>
              <a:t> </a:t>
            </a:r>
            <a:r>
              <a:rPr lang="tr-TR" dirty="0" err="1"/>
              <a:t>exacerbated</a:t>
            </a:r>
            <a:r>
              <a:rPr lang="tr-TR" dirty="0"/>
              <a:t> </a:t>
            </a:r>
            <a:r>
              <a:rPr lang="tr-TR" dirty="0" err="1"/>
              <a:t>by</a:t>
            </a:r>
            <a:r>
              <a:rPr lang="tr-TR" dirty="0"/>
              <a:t> an </a:t>
            </a:r>
            <a:r>
              <a:rPr lang="tr-TR" dirty="0" err="1"/>
              <a:t>increased</a:t>
            </a:r>
            <a:r>
              <a:rPr lang="tr-TR" dirty="0"/>
              <a:t> </a:t>
            </a:r>
            <a:r>
              <a:rPr lang="tr-TR" dirty="0" err="1"/>
              <a:t>systemic</a:t>
            </a:r>
            <a:r>
              <a:rPr lang="tr-TR" dirty="0"/>
              <a:t> </a:t>
            </a:r>
            <a:r>
              <a:rPr lang="tr-TR" dirty="0" err="1"/>
              <a:t>demand</a:t>
            </a:r>
            <a:r>
              <a:rPr lang="tr-TR" dirty="0"/>
              <a:t> </a:t>
            </a:r>
            <a:r>
              <a:rPr lang="tr-TR" dirty="0" err="1"/>
              <a:t>for</a:t>
            </a:r>
            <a:r>
              <a:rPr lang="tr-TR" dirty="0"/>
              <a:t> </a:t>
            </a:r>
            <a:r>
              <a:rPr lang="tr-TR" dirty="0" err="1"/>
              <a:t>leukocytes</a:t>
            </a:r>
            <a:r>
              <a:rPr lang="tr-TR" dirty="0"/>
              <a:t>.</a:t>
            </a:r>
          </a:p>
        </p:txBody>
      </p:sp>
      <p:pic>
        <p:nvPicPr>
          <p:cNvPr id="4098" name="Picture 2" descr="lymphopenia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t="49502"/>
          <a:stretch/>
        </p:blipFill>
        <p:spPr bwMode="auto">
          <a:xfrm>
            <a:off x="1529742" y="3503221"/>
            <a:ext cx="9313544" cy="206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8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Findings</a:t>
            </a:r>
            <a:endParaRPr lang="tr-TR" dirty="0">
              <a:solidFill>
                <a:srgbClr val="0070C0"/>
              </a:solidFill>
            </a:endParaRPr>
          </a:p>
        </p:txBody>
      </p:sp>
      <p:sp>
        <p:nvSpPr>
          <p:cNvPr id="3" name="İçerik Yer Tutucusu 2"/>
          <p:cNvSpPr>
            <a:spLocks noGrp="1"/>
          </p:cNvSpPr>
          <p:nvPr>
            <p:ph idx="1"/>
          </p:nvPr>
        </p:nvSpPr>
        <p:spPr/>
        <p:txBody>
          <a:bodyPr/>
          <a:lstStyle/>
          <a:p>
            <a:r>
              <a:rPr lang="en-US" dirty="0"/>
              <a:t>Clinical signs of </a:t>
            </a:r>
            <a:r>
              <a:rPr lang="en-US" dirty="0" err="1"/>
              <a:t>parvoviral</a:t>
            </a:r>
            <a:r>
              <a:rPr lang="en-US" dirty="0"/>
              <a:t> enteritis generally develop within 5–7 days of infection but can range from 2–14 </a:t>
            </a:r>
            <a:r>
              <a:rPr lang="en-US" dirty="0" smtClean="0"/>
              <a:t>days</a:t>
            </a:r>
            <a:r>
              <a:rPr lang="tr-TR" dirty="0" smtClean="0"/>
              <a:t>.</a:t>
            </a:r>
          </a:p>
          <a:p>
            <a:r>
              <a:rPr lang="en-US" dirty="0"/>
              <a:t>Initial clinical signs may be nonspecific (</a:t>
            </a:r>
            <a:r>
              <a:rPr lang="en-US" dirty="0" err="1"/>
              <a:t>eg</a:t>
            </a:r>
            <a:r>
              <a:rPr lang="en-US" dirty="0"/>
              <a:t>, lethargy, anorexia, fever) with progression to vomiting and hemorrhagic small-bowel diarrhea within 24–48 hr. </a:t>
            </a:r>
            <a:endParaRPr lang="tr-TR" dirty="0" smtClean="0"/>
          </a:p>
          <a:p>
            <a:r>
              <a:rPr lang="en-US" dirty="0" smtClean="0"/>
              <a:t>Physical </a:t>
            </a:r>
            <a:r>
              <a:rPr lang="en-US" dirty="0"/>
              <a:t>examination findings can include depression, fever, dehydration, and intestinal loops that are dilated and fluid filled.</a:t>
            </a:r>
            <a:endParaRPr lang="tr-TR" dirty="0"/>
          </a:p>
        </p:txBody>
      </p:sp>
    </p:spTree>
    <p:extLst>
      <p:ext uri="{BB962C8B-B14F-4D97-AF65-F5344CB8AC3E}">
        <p14:creationId xmlns:p14="http://schemas.microsoft.com/office/powerpoint/2010/main" val="327109435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2083</Words>
  <Application>Microsoft Office PowerPoint</Application>
  <PresentationFormat>Geniş ekran</PresentationFormat>
  <Paragraphs>190</Paragraphs>
  <Slides>41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41</vt:i4>
      </vt:variant>
    </vt:vector>
  </HeadingPairs>
  <TitlesOfParts>
    <vt:vector size="46" baseType="lpstr">
      <vt:lpstr>Arial</vt:lpstr>
      <vt:lpstr>Calibri</vt:lpstr>
      <vt:lpstr>Calibri Light</vt:lpstr>
      <vt:lpstr>Open Sans</vt:lpstr>
      <vt:lpstr>Office Teması</vt:lpstr>
      <vt:lpstr>Canine Parvovirus Infection</vt:lpstr>
      <vt:lpstr>PowerPoint Sunusu</vt:lpstr>
      <vt:lpstr>Etiology</vt:lpstr>
      <vt:lpstr>PowerPoint Sunusu</vt:lpstr>
      <vt:lpstr>Transmission</vt:lpstr>
      <vt:lpstr>Pathogenesis</vt:lpstr>
      <vt:lpstr>PowerPoint Sunusu</vt:lpstr>
      <vt:lpstr>PowerPoint Sunusu</vt:lpstr>
      <vt:lpstr>Clinical Findings</vt:lpstr>
      <vt:lpstr>PowerPoint Sunusu</vt:lpstr>
      <vt:lpstr>PowerPoint Sunusu</vt:lpstr>
      <vt:lpstr>Post Mortem</vt:lpstr>
      <vt:lpstr>Diagnosis</vt:lpstr>
      <vt:lpstr>Prevention and Control</vt:lpstr>
      <vt:lpstr>PowerPoint Sunusu</vt:lpstr>
      <vt:lpstr>PowerPoint Sunusu</vt:lpstr>
      <vt:lpstr>References</vt:lpstr>
      <vt:lpstr>Feline Herpesvirus 1</vt:lpstr>
      <vt:lpstr>PowerPoint Sunusu</vt:lpstr>
      <vt:lpstr>Transmission</vt:lpstr>
      <vt:lpstr>Clinical Signs</vt:lpstr>
      <vt:lpstr>PowerPoint Sunusu</vt:lpstr>
      <vt:lpstr>PowerPoint Sunusu</vt:lpstr>
      <vt:lpstr>Diagnosis</vt:lpstr>
      <vt:lpstr>Differantial Diagnosis</vt:lpstr>
      <vt:lpstr>Prevention</vt:lpstr>
      <vt:lpstr>PowerPoint Sunusu</vt:lpstr>
      <vt:lpstr>References</vt:lpstr>
      <vt:lpstr>Canine Herpesvirus Infection</vt:lpstr>
      <vt:lpstr>PowerPoint Sunusu</vt:lpstr>
      <vt:lpstr>Etiology and Pathogenesis:</vt:lpstr>
      <vt:lpstr>PowerPoint Sunusu</vt:lpstr>
      <vt:lpstr>PowerPoint Sunusu</vt:lpstr>
      <vt:lpstr>Transmission</vt:lpstr>
      <vt:lpstr>Clinical Findings</vt:lpstr>
      <vt:lpstr>PowerPoint Sunusu</vt:lpstr>
      <vt:lpstr>PowerPoint Sunusu</vt:lpstr>
      <vt:lpstr>Post Mortem</vt:lpstr>
      <vt:lpstr>Diagnosis</vt:lpstr>
      <vt:lpstr>Prevention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Canine Parvovirus Infection</dc:title>
  <dc:creator>Viroloji</dc:creator>
  <cp:lastModifiedBy>Viroloji</cp:lastModifiedBy>
  <cp:revision>1</cp:revision>
  <dcterms:created xsi:type="dcterms:W3CDTF">2018-02-02T11:16:41Z</dcterms:created>
  <dcterms:modified xsi:type="dcterms:W3CDTF">2018-02-02T11:17:39Z</dcterms:modified>
</cp:coreProperties>
</file>