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2" r:id="rId6"/>
    <p:sldId id="263" r:id="rId7"/>
    <p:sldId id="264" r:id="rId8"/>
    <p:sldId id="265" r:id="rId9"/>
    <p:sldId id="266" r:id="rId10"/>
    <p:sldId id="267" r:id="rId11"/>
    <p:sldId id="26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9" d="100"/>
          <a:sy n="79" d="100"/>
        </p:scale>
        <p:origin x="16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4AC41B7-02F4-4CF9-A3CE-9B2B318E93DF}"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2984598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AC41B7-02F4-4CF9-A3CE-9B2B318E93DF}"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2082668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AC41B7-02F4-4CF9-A3CE-9B2B318E93DF}"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2286497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AC41B7-02F4-4CF9-A3CE-9B2B318E93DF}"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694089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4AC41B7-02F4-4CF9-A3CE-9B2B318E93DF}"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2439119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4AC41B7-02F4-4CF9-A3CE-9B2B318E93DF}"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2376730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4AC41B7-02F4-4CF9-A3CE-9B2B318E93DF}"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2828980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4AC41B7-02F4-4CF9-A3CE-9B2B318E93DF}"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4265834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4AC41B7-02F4-4CF9-A3CE-9B2B318E93DF}"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3673227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4AC41B7-02F4-4CF9-A3CE-9B2B318E93DF}"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2581905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4AC41B7-02F4-4CF9-A3CE-9B2B318E93DF}"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3CA222-98A2-4439-9E63-7EC659AD9DA8}" type="slidenum">
              <a:rPr lang="tr-TR" smtClean="0"/>
              <a:t>‹#›</a:t>
            </a:fld>
            <a:endParaRPr lang="tr-TR"/>
          </a:p>
        </p:txBody>
      </p:sp>
    </p:spTree>
    <p:extLst>
      <p:ext uri="{BB962C8B-B14F-4D97-AF65-F5344CB8AC3E}">
        <p14:creationId xmlns:p14="http://schemas.microsoft.com/office/powerpoint/2010/main" val="3700333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AC41B7-02F4-4CF9-A3CE-9B2B318E93DF}"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3CA222-98A2-4439-9E63-7EC659AD9DA8}" type="slidenum">
              <a:rPr lang="tr-TR" smtClean="0"/>
              <a:t>‹#›</a:t>
            </a:fld>
            <a:endParaRPr lang="tr-TR"/>
          </a:p>
        </p:txBody>
      </p:sp>
    </p:spTree>
    <p:extLst>
      <p:ext uri="{BB962C8B-B14F-4D97-AF65-F5344CB8AC3E}">
        <p14:creationId xmlns:p14="http://schemas.microsoft.com/office/powerpoint/2010/main" val="1162428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12571"/>
          </a:xfrm>
        </p:spPr>
        <p:txBody>
          <a:bodyPr/>
          <a:lstStyle/>
          <a:p>
            <a:r>
              <a:rPr lang="tr-TR" b="1" dirty="0" smtClean="0"/>
              <a:t>Toplumsal Yozlaşma </a:t>
            </a:r>
            <a:endParaRPr lang="tr-TR" b="1" dirty="0"/>
          </a:p>
        </p:txBody>
      </p:sp>
      <p:sp>
        <p:nvSpPr>
          <p:cNvPr id="3" name="İçerik Yer Tutucusu 2"/>
          <p:cNvSpPr>
            <a:spLocks noGrp="1"/>
          </p:cNvSpPr>
          <p:nvPr>
            <p:ph idx="1"/>
          </p:nvPr>
        </p:nvSpPr>
        <p:spPr>
          <a:xfrm>
            <a:off x="838200" y="1569593"/>
            <a:ext cx="10515600" cy="4351338"/>
          </a:xfrm>
        </p:spPr>
        <p:txBody>
          <a:bodyPr>
            <a:normAutofit fontScale="92500" lnSpcReduction="20000"/>
          </a:bodyPr>
          <a:lstStyle/>
          <a:p>
            <a:pPr marL="0" indent="0" algn="just">
              <a:buNone/>
            </a:pPr>
            <a:r>
              <a:rPr lang="tr-TR" dirty="0" smtClean="0"/>
              <a:t>       </a:t>
            </a:r>
            <a:r>
              <a:rPr lang="tr-TR" sz="3000" dirty="0" smtClean="0"/>
              <a:t>Toplum içerisinde değer karmaşası oluşması ve zamanla faydacılığın her şeyin önüne geçmesi de etik kurallarının uygulanmasını etkiler. Bu durumu kısaca toplumsal yozlaşma olarak adlandırıyoruz.</a:t>
            </a:r>
          </a:p>
          <a:p>
            <a:pPr marL="0" indent="0" algn="just">
              <a:buNone/>
            </a:pPr>
            <a:endParaRPr lang="tr-TR" sz="3000" dirty="0"/>
          </a:p>
          <a:p>
            <a:pPr marL="0" indent="0" algn="just">
              <a:buNone/>
            </a:pPr>
            <a:r>
              <a:rPr lang="tr-TR" sz="3000" dirty="0" smtClean="0"/>
              <a:t>       Kişisel toplumsal düzeydeki çatışmada, toplumsal değerlerden farklı değerlere sahip kişiler toplumun değer sistemine karşı geldiklerinde etik çatışma içinde kendilerini bulurlar. Ayrıca ülkeler arasında değer farklılıklarından dolayı da etik çatışmalar ortaya çıkabilir.</a:t>
            </a:r>
          </a:p>
          <a:p>
            <a:pPr marL="0" indent="0" algn="just">
              <a:buNone/>
            </a:pPr>
            <a:endParaRPr lang="tr-TR" sz="3000" dirty="0"/>
          </a:p>
          <a:p>
            <a:pPr marL="0" indent="0" algn="just">
              <a:buNone/>
            </a:pPr>
            <a:r>
              <a:rPr lang="tr-TR" sz="3000" dirty="0" smtClean="0"/>
              <a:t>      Bir toplumda geçerli olan etik değerler başka toplumlarda kabul görmeyebilir. Çalışmak için Almanya’ya giden Türk ailelerinin özellikle, gençleri ile yaşadıkları sorunlar buna örnek olarak verilebilir. </a:t>
            </a:r>
            <a:endParaRPr lang="tr-TR" sz="3000" dirty="0"/>
          </a:p>
        </p:txBody>
      </p:sp>
    </p:spTree>
    <p:extLst>
      <p:ext uri="{BB962C8B-B14F-4D97-AF65-F5344CB8AC3E}">
        <p14:creationId xmlns:p14="http://schemas.microsoft.com/office/powerpoint/2010/main" val="31943374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 Tarihsel Nedenler </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Toplumlarda oluşan yozlaşmanın önemli etkenlerinden biri de tarihsel nedenlerdir. Toplumların tarihsel süreç içinde yaşadığı olaylar, toplumlarda çözülme ve yozlaşma oluşturabilir. Örnek olarak, savaşların toplumlarda oluşturduğu yıkımlar ekonomik ve sosyal anlamda kötü gidişe neden olur. Bu kötü gidiş o toplumda yozlaşmanın altyapısını oluşturur. </a:t>
            </a:r>
            <a:endParaRPr lang="tr-TR" dirty="0"/>
          </a:p>
        </p:txBody>
      </p:sp>
    </p:spTree>
    <p:extLst>
      <p:ext uri="{BB962C8B-B14F-4D97-AF65-F5344CB8AC3E}">
        <p14:creationId xmlns:p14="http://schemas.microsoft.com/office/powerpoint/2010/main" val="3602442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smtClean="0"/>
              <a:t>Kaynakça </a:t>
            </a:r>
            <a:endParaRPr lang="tr-TR" b="1" dirty="0"/>
          </a:p>
        </p:txBody>
      </p:sp>
      <p:sp>
        <p:nvSpPr>
          <p:cNvPr id="3" name="İçerik Yer Tutucusu 2"/>
          <p:cNvSpPr>
            <a:spLocks noGrp="1"/>
          </p:cNvSpPr>
          <p:nvPr>
            <p:ph idx="1"/>
          </p:nvPr>
        </p:nvSpPr>
        <p:spPr>
          <a:xfrm>
            <a:off x="838200" y="1825625"/>
            <a:ext cx="10515600" cy="588391"/>
          </a:xfrm>
        </p:spPr>
        <p:txBody>
          <a:bodyPr/>
          <a:lstStyle/>
          <a:p>
            <a:pPr marL="0" indent="0">
              <a:buNone/>
            </a:pPr>
            <a:r>
              <a:rPr lang="sv-SE" dirty="0"/>
              <a:t>MEGEP, “Meslek Etiği”, Ankara, (2006)</a:t>
            </a:r>
            <a:endParaRPr lang="tr-TR" dirty="0"/>
          </a:p>
        </p:txBody>
      </p:sp>
    </p:spTree>
    <p:extLst>
      <p:ext uri="{BB962C8B-B14F-4D97-AF65-F5344CB8AC3E}">
        <p14:creationId xmlns:p14="http://schemas.microsoft.com/office/powerpoint/2010/main" val="2281598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2208" y="1209747"/>
            <a:ext cx="10180320" cy="3970318"/>
          </a:xfrm>
          <a:prstGeom prst="rect">
            <a:avLst/>
          </a:prstGeom>
        </p:spPr>
        <p:txBody>
          <a:bodyPr wrap="square">
            <a:spAutoFit/>
          </a:bodyPr>
          <a:lstStyle/>
          <a:p>
            <a:pPr algn="just"/>
            <a:r>
              <a:rPr lang="tr-TR" sz="2800" dirty="0" smtClean="0"/>
              <a:t>       Ahlaki olmayan olaylara tepkiyi ölçmek amacıyla bireysel bir toplum yapısı olan Amerikalı denetçiler ve geleneksel bir toplum yapısı olan Taiwanlı denetçiler ile bir araştırma yapılmıştır. Çalışmada alınan sonuç, ABD’li katılımcıların ahlaki olmayan davranışın, hukuki açıdan yaptırımlarına daha çok önem verdiklerini, Taiwanlı katılımcıların ise içinde bulunduğu grubun çıkarlarına zarar verip vermediği ve gayri ahlaki davranıştan doğabilecek zararın, faydasından fazla olup olmadığı konularına daha çok önem verdiğini göstermiştir. </a:t>
            </a:r>
            <a:endParaRPr lang="tr-TR" sz="2800" dirty="0"/>
          </a:p>
        </p:txBody>
      </p:sp>
    </p:spTree>
    <p:extLst>
      <p:ext uri="{BB962C8B-B14F-4D97-AF65-F5344CB8AC3E}">
        <p14:creationId xmlns:p14="http://schemas.microsoft.com/office/powerpoint/2010/main" val="1575272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33028" y="684014"/>
            <a:ext cx="7102072" cy="5693866"/>
          </a:xfrm>
          <a:prstGeom prst="rect">
            <a:avLst/>
          </a:prstGeom>
        </p:spPr>
        <p:txBody>
          <a:bodyPr wrap="none">
            <a:spAutoFit/>
          </a:bodyPr>
          <a:lstStyle/>
          <a:p>
            <a:r>
              <a:rPr lang="tr-TR" sz="2800" b="1" dirty="0" smtClean="0"/>
              <a:t>Toplumsal yozlaşmanın çeşitli nedenleri vardır.</a:t>
            </a:r>
          </a:p>
          <a:p>
            <a:endParaRPr lang="tr-TR" sz="2800" dirty="0" smtClean="0"/>
          </a:p>
          <a:p>
            <a:pPr marL="285750" indent="-285750">
              <a:buFont typeface="Arial" panose="020B0604020202020204" pitchFamily="34" charset="0"/>
              <a:buChar char="•"/>
            </a:pPr>
            <a:r>
              <a:rPr lang="tr-TR" sz="2800" dirty="0" smtClean="0"/>
              <a:t>Kamu yapısından kaynaklanan nedenler.</a:t>
            </a:r>
          </a:p>
          <a:p>
            <a:endParaRPr lang="tr-TR" sz="2800" dirty="0" smtClean="0"/>
          </a:p>
          <a:p>
            <a:pPr marL="285750" indent="-285750">
              <a:buFont typeface="Arial" panose="020B0604020202020204" pitchFamily="34" charset="0"/>
              <a:buChar char="•"/>
            </a:pPr>
            <a:r>
              <a:rPr lang="tr-TR" sz="2800" dirty="0" smtClean="0"/>
              <a:t>Ekonomik yapıdan kaynaklanan nedenler.</a:t>
            </a:r>
          </a:p>
          <a:p>
            <a:endParaRPr lang="tr-TR" sz="2800" dirty="0" smtClean="0"/>
          </a:p>
          <a:p>
            <a:pPr marL="285750" indent="-285750">
              <a:buFont typeface="Arial" panose="020B0604020202020204" pitchFamily="34" charset="0"/>
              <a:buChar char="•"/>
            </a:pPr>
            <a:r>
              <a:rPr lang="tr-TR" sz="2800" dirty="0" smtClean="0"/>
              <a:t>Siyasal yapıdan kaynaklanan nedenler.</a:t>
            </a:r>
          </a:p>
          <a:p>
            <a:endParaRPr lang="tr-TR" sz="2800" dirty="0" smtClean="0"/>
          </a:p>
          <a:p>
            <a:pPr marL="285750" indent="-285750">
              <a:buFont typeface="Arial" panose="020B0604020202020204" pitchFamily="34" charset="0"/>
              <a:buChar char="•"/>
            </a:pPr>
            <a:r>
              <a:rPr lang="tr-TR" sz="2800" dirty="0" smtClean="0"/>
              <a:t>Bürokratik yapıdan kaynaklanan nedenler.</a:t>
            </a:r>
          </a:p>
          <a:p>
            <a:endParaRPr lang="tr-TR" sz="2800" dirty="0" smtClean="0"/>
          </a:p>
          <a:p>
            <a:pPr marL="285750" indent="-285750">
              <a:buFont typeface="Arial" panose="020B0604020202020204" pitchFamily="34" charset="0"/>
              <a:buChar char="•"/>
            </a:pPr>
            <a:r>
              <a:rPr lang="tr-TR" sz="2800" dirty="0" smtClean="0"/>
              <a:t>Toplumsal yapıdan kaynaklanana nedenler.</a:t>
            </a:r>
          </a:p>
          <a:p>
            <a:endParaRPr lang="tr-TR" sz="2800" dirty="0" smtClean="0"/>
          </a:p>
          <a:p>
            <a:pPr marL="285750" indent="-285750">
              <a:buFont typeface="Arial" panose="020B0604020202020204" pitchFamily="34" charset="0"/>
              <a:buChar char="•"/>
            </a:pPr>
            <a:r>
              <a:rPr lang="tr-TR" sz="2800" dirty="0" smtClean="0"/>
              <a:t>Tarihsel nedenler.</a:t>
            </a:r>
            <a:endParaRPr lang="tr-TR" sz="2800" dirty="0"/>
          </a:p>
        </p:txBody>
      </p:sp>
    </p:spTree>
    <p:extLst>
      <p:ext uri="{BB962C8B-B14F-4D97-AF65-F5344CB8AC3E}">
        <p14:creationId xmlns:p14="http://schemas.microsoft.com/office/powerpoint/2010/main" val="3560677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2651760" y="1033272"/>
            <a:ext cx="6888480" cy="4791455"/>
          </a:xfrm>
          <a:prstGeom prst="rect">
            <a:avLst/>
          </a:prstGeom>
        </p:spPr>
      </p:pic>
    </p:spTree>
    <p:extLst>
      <p:ext uri="{BB962C8B-B14F-4D97-AF65-F5344CB8AC3E}">
        <p14:creationId xmlns:p14="http://schemas.microsoft.com/office/powerpoint/2010/main" val="3767881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t>Ekonomik Yapıdan Kaynaklanan Nedenler </a:t>
            </a:r>
            <a:endParaRPr lang="tr-TR" b="1" dirty="0"/>
          </a:p>
        </p:txBody>
      </p:sp>
      <p:sp>
        <p:nvSpPr>
          <p:cNvPr id="3" name="İçerik Yer Tutucusu 2"/>
          <p:cNvSpPr>
            <a:spLocks noGrp="1"/>
          </p:cNvSpPr>
          <p:nvPr>
            <p:ph idx="1"/>
          </p:nvPr>
        </p:nvSpPr>
        <p:spPr/>
        <p:txBody>
          <a:bodyPr/>
          <a:lstStyle/>
          <a:p>
            <a:pPr marL="0" indent="0">
              <a:buNone/>
            </a:pPr>
            <a:r>
              <a:rPr lang="tr-TR" dirty="0" smtClean="0"/>
              <a:t>      </a:t>
            </a:r>
          </a:p>
          <a:p>
            <a:pPr marL="0" indent="0" algn="just">
              <a:buNone/>
            </a:pPr>
            <a:r>
              <a:rPr lang="tr-TR" dirty="0" smtClean="0"/>
              <a:t>     Bir toplumun yozlaşmasında en önemli unsurlardan biridir. Bir ülkede ekonominin kötüye gidişi toplumu ve doğal olarak fertleri etkiler. Bu etkilenme zamanla yoksullaşmayı getirebilir. Bu da eğitim başta olmak üzere birçok alanı etkiler. </a:t>
            </a:r>
          </a:p>
          <a:p>
            <a:pPr marL="0" indent="0" algn="just">
              <a:buNone/>
            </a:pPr>
            <a:endParaRPr lang="tr-TR" dirty="0" smtClean="0"/>
          </a:p>
          <a:p>
            <a:pPr marL="0" indent="0" algn="just">
              <a:buNone/>
            </a:pPr>
            <a:r>
              <a:rPr lang="tr-TR" dirty="0" smtClean="0"/>
              <a:t>     Fiziksel ve ruhsal anlamda sağlıklı insanlar yetişmesi güçleşeceğinden ahlaki yozlaşmanın altyapısı oluşabilir. </a:t>
            </a:r>
            <a:endParaRPr lang="tr-TR" dirty="0"/>
          </a:p>
        </p:txBody>
      </p:sp>
    </p:spTree>
    <p:extLst>
      <p:ext uri="{BB962C8B-B14F-4D97-AF65-F5344CB8AC3E}">
        <p14:creationId xmlns:p14="http://schemas.microsoft.com/office/powerpoint/2010/main" val="3154025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Siyasal Yapıdan Kaynaklanan Nedenler </a:t>
            </a:r>
            <a:endParaRPr lang="tr-TR" b="1" dirty="0"/>
          </a:p>
        </p:txBody>
      </p:sp>
      <p:sp>
        <p:nvSpPr>
          <p:cNvPr id="3" name="İçerik Yer Tutucusu 2"/>
          <p:cNvSpPr>
            <a:spLocks noGrp="1"/>
          </p:cNvSpPr>
          <p:nvPr>
            <p:ph idx="1"/>
          </p:nvPr>
        </p:nvSpPr>
        <p:spPr/>
        <p:txBody>
          <a:bodyPr>
            <a:normAutofit fontScale="92500"/>
          </a:bodyPr>
          <a:lstStyle/>
          <a:p>
            <a:pPr marL="0" indent="0" algn="just">
              <a:buNone/>
            </a:pPr>
            <a:r>
              <a:rPr lang="tr-TR" dirty="0" smtClean="0"/>
              <a:t>     Bir ülkedeki siyasal yapı da toplumsal yozlaşmada önemli bir etken olabilir. Toplumun farklı kesimlerinin siyasi alanda kendini ifade edememesi, siyasetin dar bir kesimin elinde kalarak kişisel çıkarlara alet edilmesi, siyasal kayırmacılık, rüşvet yozlaşmaya neden olabilir.</a:t>
            </a:r>
          </a:p>
          <a:p>
            <a:pPr marL="0" indent="0" algn="just">
              <a:buNone/>
            </a:pPr>
            <a:r>
              <a:rPr lang="tr-TR" dirty="0" smtClean="0"/>
              <a:t> </a:t>
            </a:r>
          </a:p>
          <a:p>
            <a:pPr marL="0" indent="0" algn="just">
              <a:buNone/>
            </a:pPr>
            <a:r>
              <a:rPr lang="tr-TR" dirty="0" smtClean="0"/>
              <a:t>      Her yöneticinin tarafsız davranması ve politik yöneticilere tarafsız bilgi sunması gerekmektedir. Yöneticinin politize olması durumunda görev yaptığı kurum politik bir görünüm kazanacak, yönetici astları, yöneticiden çok politikayı araç olarak göreceklerdir. Sonunda yönetim ile politika, karşılıklı yüklenme ve ödeme çemberi içine girmiş olacak, böylece politik ilişki ve kayırma, yönetimsel yeterliliğe üstün tutulacaktır. </a:t>
            </a:r>
            <a:endParaRPr lang="tr-TR" dirty="0"/>
          </a:p>
        </p:txBody>
      </p:sp>
    </p:spTree>
    <p:extLst>
      <p:ext uri="{BB962C8B-B14F-4D97-AF65-F5344CB8AC3E}">
        <p14:creationId xmlns:p14="http://schemas.microsoft.com/office/powerpoint/2010/main" val="3226560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04672" y="450426"/>
            <a:ext cx="10326624" cy="3970318"/>
          </a:xfrm>
          <a:prstGeom prst="rect">
            <a:avLst/>
          </a:prstGeom>
        </p:spPr>
        <p:txBody>
          <a:bodyPr wrap="square">
            <a:spAutoFit/>
          </a:bodyPr>
          <a:lstStyle/>
          <a:p>
            <a:pPr algn="just"/>
            <a:r>
              <a:rPr lang="tr-TR" sz="2800" dirty="0" smtClean="0"/>
              <a:t>Anayasaya göre milletvekilleri görevlerine başlarken yemin ederler ve yeminlerine uygun davranmaları beklenir. Politik mekanizmada rol alan seçmenler, politikacılar, bürokratlar, baskı ve çıkar gruplarının kişisel çıkar sağlamak amacıyla toplumda mevcut hukuki, dini, ahlaki ve kültürel normları ihlal eden davranış ve eylemlerde bulunmalarına “politik yozlaşma” denir. </a:t>
            </a:r>
          </a:p>
          <a:p>
            <a:pPr algn="just"/>
            <a:endParaRPr lang="tr-TR" sz="2800" dirty="0" smtClean="0"/>
          </a:p>
          <a:p>
            <a:pPr algn="ctr"/>
            <a:r>
              <a:rPr lang="tr-TR" sz="2800" b="1" dirty="0" smtClean="0"/>
              <a:t>POLİTİK YOZLAŞMA TÜRLERİ </a:t>
            </a:r>
          </a:p>
          <a:p>
            <a:pPr algn="just"/>
            <a:endParaRPr lang="tr-TR" sz="2800" dirty="0"/>
          </a:p>
        </p:txBody>
      </p:sp>
      <p:pic>
        <p:nvPicPr>
          <p:cNvPr id="4" name="Resim 3"/>
          <p:cNvPicPr>
            <a:picLocks noChangeAspect="1"/>
          </p:cNvPicPr>
          <p:nvPr/>
        </p:nvPicPr>
        <p:blipFill>
          <a:blip r:embed="rId2"/>
          <a:stretch>
            <a:fillRect/>
          </a:stretch>
        </p:blipFill>
        <p:spPr>
          <a:xfrm>
            <a:off x="2834640" y="3901441"/>
            <a:ext cx="6522719" cy="2487168"/>
          </a:xfrm>
          <a:prstGeom prst="rect">
            <a:avLst/>
          </a:prstGeom>
        </p:spPr>
      </p:pic>
    </p:spTree>
    <p:extLst>
      <p:ext uri="{BB962C8B-B14F-4D97-AF65-F5344CB8AC3E}">
        <p14:creationId xmlns:p14="http://schemas.microsoft.com/office/powerpoint/2010/main" val="3009089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Bürokratik Yapıdan Kaynaklanan Nedenler </a:t>
            </a:r>
            <a:endParaRPr lang="tr-TR" b="1" dirty="0"/>
          </a:p>
        </p:txBody>
      </p:sp>
      <p:sp>
        <p:nvSpPr>
          <p:cNvPr id="3" name="İçerik Yer Tutucusu 2"/>
          <p:cNvSpPr>
            <a:spLocks noGrp="1"/>
          </p:cNvSpPr>
          <p:nvPr>
            <p:ph idx="1"/>
          </p:nvPr>
        </p:nvSpPr>
        <p:spPr/>
        <p:txBody>
          <a:bodyPr/>
          <a:lstStyle/>
          <a:p>
            <a:pPr marL="0" indent="0" algn="just">
              <a:buNone/>
            </a:pPr>
            <a:r>
              <a:rPr lang="tr-TR" dirty="0" smtClean="0"/>
              <a:t>      </a:t>
            </a:r>
          </a:p>
          <a:p>
            <a:pPr marL="0" indent="0" algn="just">
              <a:buNone/>
            </a:pPr>
            <a:r>
              <a:rPr lang="tr-TR" dirty="0"/>
              <a:t> </a:t>
            </a:r>
            <a:r>
              <a:rPr lang="tr-TR" dirty="0" smtClean="0"/>
              <a:t>       Bilindiği gibi devletin vatandaşlarına sunduğu hizmetler bürokratik kurumlar aracılığıyla sağlanır. Günümüzde bazı özel kurumlar da sağladıkları hizmetlerde bürokratik yapılanmalara gitmektedir. Bu kurumlarda ki rüşvet, zimmet, adam kayırmacılık, rant kollama gibi istenmeyen davranışlar toplumdaki yozlaşmanın önemli sebeplerinden biri olabilir. </a:t>
            </a:r>
            <a:endParaRPr lang="tr-TR" dirty="0"/>
          </a:p>
        </p:txBody>
      </p:sp>
    </p:spTree>
    <p:extLst>
      <p:ext uri="{BB962C8B-B14F-4D97-AF65-F5344CB8AC3E}">
        <p14:creationId xmlns:p14="http://schemas.microsoft.com/office/powerpoint/2010/main" val="1981820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Toplumsal Yapıdan Kaynaklanan Nedenler </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Bir ülkedeki ya da bölgedeki toplumsal yapı da yozlaşmaya neden olabilir. Toplum içerisindeki eşitliği zedeleyici gelenek anlayışı kişilerin kendisini ifadesini kısıtlayabilir. Bu durumun o toplumda oluşturacağı huzursuz ortam toplumda bir çatışma ve yozlaşma oluşturabilir. Toplumsal yapıda oluşan kültürel bozulma da yozlaşmayı oluşturan önemli unsurlardandır. </a:t>
            </a:r>
            <a:endParaRPr lang="tr-TR" dirty="0"/>
          </a:p>
        </p:txBody>
      </p:sp>
    </p:spTree>
    <p:extLst>
      <p:ext uri="{BB962C8B-B14F-4D97-AF65-F5344CB8AC3E}">
        <p14:creationId xmlns:p14="http://schemas.microsoft.com/office/powerpoint/2010/main" val="25458679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586</Words>
  <Application>Microsoft Office PowerPoint</Application>
  <PresentationFormat>Geniş ekran</PresentationFormat>
  <Paragraphs>43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Toplumsal Yozlaşma </vt:lpstr>
      <vt:lpstr>PowerPoint Sunusu</vt:lpstr>
      <vt:lpstr>PowerPoint Sunusu</vt:lpstr>
      <vt:lpstr>PowerPoint Sunusu</vt:lpstr>
      <vt:lpstr> Ekonomik Yapıdan Kaynaklanan Nedenler </vt:lpstr>
      <vt:lpstr>Siyasal Yapıdan Kaynaklanan Nedenler </vt:lpstr>
      <vt:lpstr>PowerPoint Sunusu</vt:lpstr>
      <vt:lpstr>Bürokratik Yapıdan Kaynaklanan Nedenler </vt:lpstr>
      <vt:lpstr>Toplumsal Yapıdan Kaynaklanan Nedenler </vt:lpstr>
      <vt:lpstr> Tarihsel Nedenler </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6</cp:revision>
  <dcterms:created xsi:type="dcterms:W3CDTF">2019-08-23T17:45:13Z</dcterms:created>
  <dcterms:modified xsi:type="dcterms:W3CDTF">2019-08-27T15:41:49Z</dcterms:modified>
</cp:coreProperties>
</file>