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6494-FCDB-496F-B311-201B8D0091D1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FDDB-4731-4093-A3D2-D86A0805C9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3161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6494-FCDB-496F-B311-201B8D0091D1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FDDB-4731-4093-A3D2-D86A0805C9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0197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6494-FCDB-496F-B311-201B8D0091D1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FDDB-4731-4093-A3D2-D86A0805C9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8363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6494-FCDB-496F-B311-201B8D0091D1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FDDB-4731-4093-A3D2-D86A0805C9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155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6494-FCDB-496F-B311-201B8D0091D1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FDDB-4731-4093-A3D2-D86A0805C9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9742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6494-FCDB-496F-B311-201B8D0091D1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FDDB-4731-4093-A3D2-D86A0805C9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48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6494-FCDB-496F-B311-201B8D0091D1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FDDB-4731-4093-A3D2-D86A0805C9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8264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6494-FCDB-496F-B311-201B8D0091D1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FDDB-4731-4093-A3D2-D86A0805C9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8376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6494-FCDB-496F-B311-201B8D0091D1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FDDB-4731-4093-A3D2-D86A0805C9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8840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6494-FCDB-496F-B311-201B8D0091D1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FDDB-4731-4093-A3D2-D86A0805C9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5772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6494-FCDB-496F-B311-201B8D0091D1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FDDB-4731-4093-A3D2-D86A0805C9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6850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76494-FCDB-496F-B311-201B8D0091D1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EFDDB-4731-4093-A3D2-D86A0805C9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2475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Sözcük Bilgisi</a:t>
            </a:r>
            <a:br>
              <a:rPr lang="tr-TR" dirty="0" smtClean="0"/>
            </a:br>
            <a:r>
              <a:rPr lang="tr-TR" dirty="0" smtClean="0"/>
              <a:t>5.Hafta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err="1"/>
              <a:t>Feltételes</a:t>
            </a:r>
            <a:r>
              <a:rPr lang="tr-TR" b="1" dirty="0"/>
              <a:t> </a:t>
            </a:r>
            <a:r>
              <a:rPr lang="tr-TR" b="1" dirty="0" err="1"/>
              <a:t>mód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66694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cümleler: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“</a:t>
            </a:r>
            <a:r>
              <a:rPr lang="tr-TR" dirty="0" err="1"/>
              <a:t>Szeretnék</a:t>
            </a:r>
            <a:r>
              <a:rPr lang="tr-TR" dirty="0"/>
              <a:t> </a:t>
            </a:r>
            <a:r>
              <a:rPr lang="tr-TR" dirty="0" err="1"/>
              <a:t>ma</a:t>
            </a:r>
            <a:r>
              <a:rPr lang="tr-TR" dirty="0"/>
              <a:t> </a:t>
            </a:r>
            <a:r>
              <a:rPr lang="tr-TR" dirty="0" err="1"/>
              <a:t>egy</a:t>
            </a:r>
            <a:r>
              <a:rPr lang="tr-TR" dirty="0"/>
              <a:t> </a:t>
            </a:r>
            <a:r>
              <a:rPr lang="tr-TR" dirty="0" err="1"/>
              <a:t>levelet</a:t>
            </a:r>
            <a:r>
              <a:rPr lang="tr-TR" dirty="0"/>
              <a:t> </a:t>
            </a:r>
            <a:r>
              <a:rPr lang="tr-TR" dirty="0" err="1"/>
              <a:t>írni</a:t>
            </a:r>
            <a:r>
              <a:rPr lang="tr-TR" dirty="0"/>
              <a:t> a </a:t>
            </a:r>
            <a:r>
              <a:rPr lang="tr-TR" dirty="0" err="1"/>
              <a:t>barátnőmnek</a:t>
            </a:r>
            <a:r>
              <a:rPr lang="tr-TR" dirty="0"/>
              <a:t>” (</a:t>
            </a:r>
            <a:r>
              <a:rPr lang="tr-TR" dirty="0" err="1"/>
              <a:t>N.Császi</a:t>
            </a:r>
            <a:r>
              <a:rPr lang="tr-TR" dirty="0"/>
              <a:t>, 1991:72).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“</a:t>
            </a:r>
            <a:r>
              <a:rPr lang="tr-TR" dirty="0" err="1"/>
              <a:t>Jó</a:t>
            </a:r>
            <a:r>
              <a:rPr lang="tr-TR" dirty="0"/>
              <a:t> </a:t>
            </a:r>
            <a:r>
              <a:rPr lang="tr-TR" dirty="0" err="1"/>
              <a:t>lett</a:t>
            </a:r>
            <a:r>
              <a:rPr lang="tr-TR" dirty="0"/>
              <a:t> </a:t>
            </a:r>
            <a:r>
              <a:rPr lang="tr-TR" dirty="0" err="1"/>
              <a:t>volna</a:t>
            </a:r>
            <a:r>
              <a:rPr lang="tr-TR" dirty="0"/>
              <a:t>, ha </a:t>
            </a:r>
            <a:r>
              <a:rPr lang="tr-TR" dirty="0" err="1"/>
              <a:t>már</a:t>
            </a:r>
            <a:r>
              <a:rPr lang="tr-TR" dirty="0"/>
              <a:t> </a:t>
            </a:r>
            <a:r>
              <a:rPr lang="tr-TR" dirty="0" err="1"/>
              <a:t>tegnap</a:t>
            </a:r>
            <a:r>
              <a:rPr lang="tr-TR" dirty="0"/>
              <a:t> </a:t>
            </a:r>
            <a:r>
              <a:rPr lang="tr-TR" dirty="0" err="1"/>
              <a:t>megírtam</a:t>
            </a:r>
            <a:r>
              <a:rPr lang="tr-TR" dirty="0"/>
              <a:t> </a:t>
            </a:r>
            <a:r>
              <a:rPr lang="tr-TR" dirty="0" err="1"/>
              <a:t>volna</a:t>
            </a:r>
            <a:r>
              <a:rPr lang="tr-TR" dirty="0"/>
              <a:t>, mert akkor </a:t>
            </a:r>
            <a:r>
              <a:rPr lang="tr-TR" dirty="0" err="1"/>
              <a:t>már</a:t>
            </a:r>
            <a:r>
              <a:rPr lang="tr-TR" dirty="0"/>
              <a:t> </a:t>
            </a:r>
            <a:r>
              <a:rPr lang="tr-TR" dirty="0" err="1"/>
              <a:t>reggel</a:t>
            </a:r>
            <a:r>
              <a:rPr lang="tr-TR" dirty="0"/>
              <a:t> </a:t>
            </a:r>
            <a:r>
              <a:rPr lang="tr-TR" dirty="0" err="1"/>
              <a:t>feladhattam</a:t>
            </a:r>
            <a:r>
              <a:rPr lang="tr-TR" dirty="0"/>
              <a:t> </a:t>
            </a:r>
            <a:r>
              <a:rPr lang="tr-TR" dirty="0" err="1"/>
              <a:t>volna</a:t>
            </a:r>
            <a:r>
              <a:rPr lang="tr-TR" dirty="0"/>
              <a:t>, s </a:t>
            </a:r>
            <a:r>
              <a:rPr lang="tr-TR" dirty="0" err="1"/>
              <a:t>holnap</a:t>
            </a:r>
            <a:r>
              <a:rPr lang="tr-TR" dirty="0"/>
              <a:t> </a:t>
            </a:r>
            <a:r>
              <a:rPr lang="tr-TR" dirty="0" err="1"/>
              <a:t>meg</a:t>
            </a:r>
            <a:r>
              <a:rPr lang="tr-TR" dirty="0"/>
              <a:t> is </a:t>
            </a:r>
            <a:r>
              <a:rPr lang="tr-TR" dirty="0" err="1"/>
              <a:t>kapná</a:t>
            </a:r>
            <a:r>
              <a:rPr lang="tr-TR" dirty="0"/>
              <a:t>” (</a:t>
            </a:r>
            <a:r>
              <a:rPr lang="tr-TR" dirty="0" err="1"/>
              <a:t>N.Császi</a:t>
            </a:r>
            <a:r>
              <a:rPr lang="tr-TR" dirty="0"/>
              <a:t>, 1991:72).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“Mi </a:t>
            </a:r>
            <a:r>
              <a:rPr lang="tr-TR" dirty="0" err="1"/>
              <a:t>szednénk</a:t>
            </a:r>
            <a:r>
              <a:rPr lang="tr-TR" dirty="0"/>
              <a:t> a </a:t>
            </a:r>
            <a:r>
              <a:rPr lang="tr-TR" dirty="0" err="1"/>
              <a:t>gyümölcsöt</a:t>
            </a:r>
            <a:r>
              <a:rPr lang="tr-TR" dirty="0"/>
              <a:t>” (</a:t>
            </a:r>
            <a:r>
              <a:rPr lang="tr-TR" dirty="0" err="1"/>
              <a:t>Erdős-Prileszky</a:t>
            </a:r>
            <a:r>
              <a:rPr lang="tr-TR" dirty="0"/>
              <a:t>: 115)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5960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“</a:t>
            </a:r>
            <a:r>
              <a:rPr lang="tr-TR" dirty="0" err="1"/>
              <a:t>Adnád</a:t>
            </a:r>
            <a:r>
              <a:rPr lang="tr-TR" dirty="0"/>
              <a:t> a </a:t>
            </a:r>
            <a:r>
              <a:rPr lang="tr-TR" dirty="0" err="1"/>
              <a:t>pénzt</a:t>
            </a:r>
            <a:r>
              <a:rPr lang="tr-TR" dirty="0"/>
              <a:t>” (</a:t>
            </a:r>
            <a:r>
              <a:rPr lang="tr-TR" dirty="0" err="1"/>
              <a:t>Erdős-Prileszky</a:t>
            </a:r>
            <a:r>
              <a:rPr lang="tr-TR" dirty="0"/>
              <a:t>: 115)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“</a:t>
            </a:r>
            <a:r>
              <a:rPr lang="tr-TR" dirty="0" err="1"/>
              <a:t>Kinyitná</a:t>
            </a:r>
            <a:r>
              <a:rPr lang="tr-TR" dirty="0"/>
              <a:t> az </a:t>
            </a:r>
            <a:r>
              <a:rPr lang="tr-TR" dirty="0" err="1"/>
              <a:t>ablakot</a:t>
            </a:r>
            <a:r>
              <a:rPr lang="tr-TR" dirty="0"/>
              <a:t>?” (</a:t>
            </a:r>
            <a:r>
              <a:rPr lang="tr-TR" dirty="0" err="1"/>
              <a:t>Erdős-Prileszky</a:t>
            </a:r>
            <a:r>
              <a:rPr lang="tr-TR" dirty="0"/>
              <a:t>: 84)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“</a:t>
            </a:r>
            <a:r>
              <a:rPr lang="tr-TR" dirty="0" err="1"/>
              <a:t>Jó</a:t>
            </a:r>
            <a:r>
              <a:rPr lang="tr-TR" dirty="0"/>
              <a:t> </a:t>
            </a:r>
            <a:r>
              <a:rPr lang="tr-TR" dirty="0" err="1"/>
              <a:t>lenne</a:t>
            </a:r>
            <a:r>
              <a:rPr lang="tr-TR" dirty="0"/>
              <a:t> a </a:t>
            </a:r>
            <a:r>
              <a:rPr lang="tr-TR" dirty="0" err="1"/>
              <a:t>szobámban</a:t>
            </a:r>
            <a:r>
              <a:rPr lang="tr-TR" dirty="0"/>
              <a:t> </a:t>
            </a:r>
            <a:r>
              <a:rPr lang="tr-TR" dirty="0" err="1"/>
              <a:t>egy</a:t>
            </a:r>
            <a:r>
              <a:rPr lang="tr-TR" dirty="0"/>
              <a:t> </a:t>
            </a:r>
            <a:r>
              <a:rPr lang="tr-TR" dirty="0" err="1"/>
              <a:t>ventilátor</a:t>
            </a:r>
            <a:r>
              <a:rPr lang="tr-TR" dirty="0"/>
              <a:t>” (</a:t>
            </a:r>
            <a:r>
              <a:rPr lang="tr-TR" dirty="0" err="1"/>
              <a:t>Erdős-Prileszky</a:t>
            </a:r>
            <a:r>
              <a:rPr lang="tr-TR" dirty="0"/>
              <a:t>: 81)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6526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Alıştırmalar: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err="1" smtClean="0"/>
              <a:t>lát</a:t>
            </a:r>
            <a:r>
              <a:rPr lang="tr-TR" dirty="0"/>
              <a:t>, </a:t>
            </a:r>
            <a:r>
              <a:rPr lang="tr-TR" dirty="0" err="1"/>
              <a:t>kér</a:t>
            </a:r>
            <a:r>
              <a:rPr lang="tr-TR" dirty="0"/>
              <a:t>, </a:t>
            </a:r>
            <a:r>
              <a:rPr lang="tr-TR" dirty="0" err="1"/>
              <a:t>ír</a:t>
            </a:r>
            <a:r>
              <a:rPr lang="tr-TR" dirty="0"/>
              <a:t>, </a:t>
            </a:r>
            <a:r>
              <a:rPr lang="tr-TR" dirty="0" err="1"/>
              <a:t>dolgoz</a:t>
            </a:r>
            <a:r>
              <a:rPr lang="tr-TR" dirty="0"/>
              <a:t>, </a:t>
            </a:r>
            <a:r>
              <a:rPr lang="tr-TR" dirty="0" err="1"/>
              <a:t>tanul</a:t>
            </a:r>
            <a:r>
              <a:rPr lang="tr-TR" dirty="0"/>
              <a:t>, </a:t>
            </a:r>
            <a:r>
              <a:rPr lang="tr-TR" dirty="0" err="1"/>
              <a:t>megy</a:t>
            </a:r>
            <a:r>
              <a:rPr lang="tr-TR" dirty="0"/>
              <a:t>, </a:t>
            </a:r>
            <a:r>
              <a:rPr lang="tr-TR" dirty="0" err="1"/>
              <a:t>marad</a:t>
            </a:r>
            <a:r>
              <a:rPr lang="tr-TR" dirty="0"/>
              <a:t>, </a:t>
            </a:r>
            <a:r>
              <a:rPr lang="tr-TR" dirty="0" err="1"/>
              <a:t>halad</a:t>
            </a:r>
            <a:r>
              <a:rPr lang="tr-TR" dirty="0"/>
              <a:t>, akar, </a:t>
            </a:r>
            <a:r>
              <a:rPr lang="tr-TR" dirty="0" err="1"/>
              <a:t>alszik</a:t>
            </a:r>
            <a:r>
              <a:rPr lang="tr-TR" dirty="0"/>
              <a:t>, </a:t>
            </a:r>
            <a:r>
              <a:rPr lang="tr-TR" dirty="0" err="1"/>
              <a:t>fekszik</a:t>
            </a:r>
            <a:r>
              <a:rPr lang="tr-TR" dirty="0"/>
              <a:t>, </a:t>
            </a:r>
            <a:r>
              <a:rPr lang="tr-TR" dirty="0" err="1"/>
              <a:t>játszik</a:t>
            </a:r>
            <a:r>
              <a:rPr lang="tr-TR" dirty="0"/>
              <a:t>, fut, </a:t>
            </a:r>
            <a:r>
              <a:rPr lang="tr-TR" dirty="0" err="1"/>
              <a:t>áll</a:t>
            </a:r>
            <a:r>
              <a:rPr lang="tr-TR" dirty="0"/>
              <a:t>, </a:t>
            </a:r>
            <a:r>
              <a:rPr lang="tr-TR" dirty="0" err="1"/>
              <a:t>mond</a:t>
            </a:r>
            <a:r>
              <a:rPr lang="tr-TR" dirty="0"/>
              <a:t>, </a:t>
            </a:r>
            <a:r>
              <a:rPr lang="tr-TR" dirty="0" err="1"/>
              <a:t>kezd</a:t>
            </a:r>
            <a:r>
              <a:rPr lang="tr-TR" dirty="0"/>
              <a:t>, mesel, </a:t>
            </a:r>
            <a:r>
              <a:rPr lang="tr-TR" dirty="0" err="1"/>
              <a:t>nő</a:t>
            </a:r>
            <a:r>
              <a:rPr lang="tr-TR" dirty="0"/>
              <a:t>, üt, </a:t>
            </a:r>
            <a:r>
              <a:rPr lang="tr-TR" dirty="0" err="1"/>
              <a:t>tesz</a:t>
            </a:r>
            <a:r>
              <a:rPr lang="tr-TR" dirty="0"/>
              <a:t>, </a:t>
            </a:r>
            <a:r>
              <a:rPr lang="tr-TR" dirty="0" err="1"/>
              <a:t>lesz</a:t>
            </a:r>
            <a:r>
              <a:rPr lang="tr-TR" dirty="0"/>
              <a:t>, </a:t>
            </a:r>
            <a:r>
              <a:rPr lang="tr-TR" dirty="0" err="1"/>
              <a:t>hisz</a:t>
            </a:r>
            <a:r>
              <a:rPr lang="tr-TR" dirty="0"/>
              <a:t>, jön, </a:t>
            </a:r>
            <a:r>
              <a:rPr lang="tr-TR" dirty="0" err="1"/>
              <a:t>tud</a:t>
            </a:r>
            <a:r>
              <a:rPr lang="tr-TR" dirty="0"/>
              <a:t>, akar, </a:t>
            </a:r>
            <a:r>
              <a:rPr lang="tr-TR" dirty="0" err="1"/>
              <a:t>néz</a:t>
            </a:r>
            <a:r>
              <a:rPr lang="tr-TR" dirty="0"/>
              <a:t>, </a:t>
            </a:r>
            <a:r>
              <a:rPr lang="tr-TR" dirty="0" err="1"/>
              <a:t>segít</a:t>
            </a:r>
            <a:r>
              <a:rPr lang="tr-TR" dirty="0"/>
              <a:t>, </a:t>
            </a:r>
            <a:r>
              <a:rPr lang="tr-TR" dirty="0" err="1"/>
              <a:t>fordít</a:t>
            </a:r>
            <a:r>
              <a:rPr lang="tr-TR" dirty="0"/>
              <a:t> … </a:t>
            </a:r>
            <a:r>
              <a:rPr lang="tr-TR" dirty="0" err="1"/>
              <a:t>feltételes</a:t>
            </a:r>
            <a:r>
              <a:rPr lang="tr-TR" dirty="0"/>
              <a:t> </a:t>
            </a:r>
            <a:r>
              <a:rPr lang="tr-TR" dirty="0" err="1"/>
              <a:t>mód</a:t>
            </a:r>
            <a:r>
              <a:rPr lang="tr-TR" dirty="0"/>
              <a:t> belirli ve belirsiz biçimleri. Kural ve kural dışı durumların açıklanması.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59150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 </a:t>
            </a:r>
            <a:br>
              <a:rPr lang="tr-TR" dirty="0"/>
            </a:br>
            <a:r>
              <a:rPr lang="tr-TR" dirty="0"/>
              <a:t>Örnekler için kullanılan kaynaklar: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N.Császi</a:t>
            </a:r>
            <a:r>
              <a:rPr lang="tr-TR" dirty="0"/>
              <a:t>, </a:t>
            </a:r>
            <a:r>
              <a:rPr lang="tr-TR" dirty="0" err="1"/>
              <a:t>Ildikó</a:t>
            </a:r>
            <a:r>
              <a:rPr lang="tr-TR" dirty="0"/>
              <a:t>. </a:t>
            </a:r>
            <a:r>
              <a:rPr lang="tr-TR" dirty="0" err="1"/>
              <a:t>Példaszövegek</a:t>
            </a:r>
            <a:r>
              <a:rPr lang="tr-TR" dirty="0"/>
              <a:t> A Magyar </a:t>
            </a:r>
            <a:r>
              <a:rPr lang="tr-TR" dirty="0" err="1"/>
              <a:t>Nyelvtan</a:t>
            </a:r>
            <a:r>
              <a:rPr lang="tr-TR" dirty="0"/>
              <a:t> </a:t>
            </a:r>
            <a:r>
              <a:rPr lang="tr-TR" dirty="0" err="1"/>
              <a:t>Tanításához</a:t>
            </a:r>
            <a:r>
              <a:rPr lang="tr-TR" dirty="0"/>
              <a:t>. </a:t>
            </a:r>
            <a:r>
              <a:rPr lang="tr-TR" dirty="0" err="1"/>
              <a:t>Trezor</a:t>
            </a:r>
            <a:r>
              <a:rPr lang="tr-TR" dirty="0"/>
              <a:t> </a:t>
            </a:r>
            <a:r>
              <a:rPr lang="tr-TR" dirty="0" err="1"/>
              <a:t>Kiadó</a:t>
            </a:r>
            <a:r>
              <a:rPr lang="tr-TR" dirty="0"/>
              <a:t>, </a:t>
            </a:r>
            <a:r>
              <a:rPr lang="tr-TR" dirty="0" err="1"/>
              <a:t>Budapest</a:t>
            </a:r>
            <a:r>
              <a:rPr lang="tr-TR" dirty="0"/>
              <a:t>, 1991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Erdős</a:t>
            </a:r>
            <a:r>
              <a:rPr lang="tr-TR" dirty="0"/>
              <a:t>, </a:t>
            </a:r>
            <a:r>
              <a:rPr lang="tr-TR" dirty="0" err="1"/>
              <a:t>József</a:t>
            </a:r>
            <a:r>
              <a:rPr lang="tr-TR" dirty="0"/>
              <a:t> - </a:t>
            </a:r>
            <a:r>
              <a:rPr lang="tr-TR" dirty="0" err="1"/>
              <a:t>Prileszky</a:t>
            </a:r>
            <a:r>
              <a:rPr lang="tr-TR" dirty="0"/>
              <a:t>, </a:t>
            </a:r>
            <a:r>
              <a:rPr lang="tr-TR" dirty="0" err="1"/>
              <a:t>Csilla</a:t>
            </a:r>
            <a:r>
              <a:rPr lang="tr-TR" dirty="0"/>
              <a:t>. </a:t>
            </a:r>
            <a:r>
              <a:rPr lang="tr-TR" dirty="0" err="1"/>
              <a:t>Halló</a:t>
            </a:r>
            <a:r>
              <a:rPr lang="tr-TR" dirty="0"/>
              <a:t>, </a:t>
            </a:r>
            <a:r>
              <a:rPr lang="tr-TR" dirty="0" err="1"/>
              <a:t>itt</a:t>
            </a:r>
            <a:r>
              <a:rPr lang="tr-TR" dirty="0"/>
              <a:t> Magyarország!. II. </a:t>
            </a:r>
            <a:r>
              <a:rPr lang="tr-TR" dirty="0" err="1"/>
              <a:t>Akadémiai</a:t>
            </a:r>
            <a:r>
              <a:rPr lang="tr-TR" dirty="0"/>
              <a:t> </a:t>
            </a:r>
            <a:r>
              <a:rPr lang="tr-TR" dirty="0" err="1"/>
              <a:t>Kiadó</a:t>
            </a:r>
            <a:r>
              <a:rPr lang="tr-TR" dirty="0"/>
              <a:t>, </a:t>
            </a:r>
            <a:r>
              <a:rPr lang="tr-TR" dirty="0" err="1"/>
              <a:t>Budapest</a:t>
            </a:r>
            <a:r>
              <a:rPr lang="tr-TR" dirty="0"/>
              <a:t>, 1997.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9815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Feltételes</a:t>
            </a:r>
            <a:r>
              <a:rPr lang="tr-TR" b="1" dirty="0"/>
              <a:t> </a:t>
            </a:r>
            <a:r>
              <a:rPr lang="tr-TR" b="1" dirty="0" err="1"/>
              <a:t>mód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7486909"/>
              </p:ext>
            </p:extLst>
          </p:nvPr>
        </p:nvGraphicFramePr>
        <p:xfrm>
          <a:off x="1555845" y="1690690"/>
          <a:ext cx="5308945" cy="29495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93642"/>
                <a:gridCol w="3615303"/>
              </a:tblGrid>
              <a:tr h="10456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Belirsiz 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155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én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-(a)nék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259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-(a)nál, -(e)nél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155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ő/ön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-(a)na, -(e)ne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155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-(a)nánk, -(e)nénk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155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-(a)nátok, -(e)nétek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155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ők/önök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</a:rPr>
                        <a:t>-(a)</a:t>
                      </a:r>
                      <a:r>
                        <a:rPr lang="tr-TR" sz="1200" dirty="0" err="1">
                          <a:effectLst/>
                        </a:rPr>
                        <a:t>nának</a:t>
                      </a:r>
                      <a:r>
                        <a:rPr lang="tr-TR" sz="1200" dirty="0">
                          <a:effectLst/>
                        </a:rPr>
                        <a:t>, -(e)</a:t>
                      </a:r>
                      <a:r>
                        <a:rPr lang="tr-TR" sz="1200" dirty="0" err="1">
                          <a:effectLst/>
                        </a:rPr>
                        <a:t>nének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3027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4230836"/>
              </p:ext>
            </p:extLst>
          </p:nvPr>
        </p:nvGraphicFramePr>
        <p:xfrm>
          <a:off x="1978926" y="2265529"/>
          <a:ext cx="6209730" cy="35472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81008"/>
                <a:gridCol w="4228722"/>
              </a:tblGrid>
              <a:tr h="7096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Belirli	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79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én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-(a)nám, -(e)ném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522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-(a)nád, -(e)néd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79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ő/ön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-(a)ná, -(e)né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79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-(a)nánk,- (e)nénk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79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-(a)nátok, -(e)nétek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6334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ők/önök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</a:rPr>
                        <a:t>-(a)</a:t>
                      </a:r>
                      <a:r>
                        <a:rPr lang="tr-TR" sz="1200" dirty="0" err="1">
                          <a:effectLst/>
                        </a:rPr>
                        <a:t>nák</a:t>
                      </a:r>
                      <a:r>
                        <a:rPr lang="tr-TR" sz="1200" dirty="0">
                          <a:effectLst/>
                        </a:rPr>
                        <a:t>, -(e)</a:t>
                      </a:r>
                      <a:r>
                        <a:rPr lang="tr-TR" sz="1200" dirty="0" err="1">
                          <a:effectLst/>
                        </a:rPr>
                        <a:t>nék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417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	Belirsiz</a:t>
            </a:r>
            <a:r>
              <a:rPr lang="tr-TR" dirty="0"/>
              <a:t>	</a:t>
            </a:r>
            <a:r>
              <a:rPr lang="tr-TR" dirty="0" smtClean="0"/>
              <a:t>			Belirli</a:t>
            </a:r>
            <a:endParaRPr lang="tr-TR" dirty="0"/>
          </a:p>
          <a:p>
            <a:pPr marL="0" indent="0">
              <a:buNone/>
            </a:pPr>
            <a:r>
              <a:rPr lang="tr-TR" dirty="0" err="1"/>
              <a:t>Egyes</a:t>
            </a:r>
            <a:r>
              <a:rPr lang="tr-TR" dirty="0"/>
              <a:t> </a:t>
            </a:r>
            <a:r>
              <a:rPr lang="tr-TR" dirty="0" err="1"/>
              <a:t>szám</a:t>
            </a:r>
            <a:endParaRPr lang="tr-TR" dirty="0"/>
          </a:p>
          <a:p>
            <a:r>
              <a:rPr lang="tr-TR" dirty="0"/>
              <a:t>1.sz. 	</a:t>
            </a:r>
            <a:r>
              <a:rPr lang="tr-TR" dirty="0" smtClean="0"/>
              <a:t>	</a:t>
            </a:r>
            <a:r>
              <a:rPr lang="tr-TR" dirty="0" err="1" smtClean="0"/>
              <a:t>várnék</a:t>
            </a:r>
            <a:r>
              <a:rPr lang="tr-TR" dirty="0"/>
              <a:t>, </a:t>
            </a:r>
            <a:r>
              <a:rPr lang="tr-TR" dirty="0" err="1"/>
              <a:t>kérnék</a:t>
            </a:r>
            <a:r>
              <a:rPr lang="tr-TR" dirty="0"/>
              <a:t> 	</a:t>
            </a:r>
            <a:r>
              <a:rPr lang="tr-TR" dirty="0" smtClean="0"/>
              <a:t>		</a:t>
            </a:r>
            <a:r>
              <a:rPr lang="tr-TR" dirty="0" err="1" smtClean="0"/>
              <a:t>várnám</a:t>
            </a:r>
            <a:r>
              <a:rPr lang="tr-TR" dirty="0"/>
              <a:t>, </a:t>
            </a:r>
            <a:r>
              <a:rPr lang="tr-TR" dirty="0" err="1"/>
              <a:t>kérném</a:t>
            </a:r>
            <a:endParaRPr lang="tr-TR" dirty="0"/>
          </a:p>
          <a:p>
            <a:r>
              <a:rPr lang="tr-TR" dirty="0"/>
              <a:t>2.sz. 	</a:t>
            </a:r>
            <a:r>
              <a:rPr lang="tr-TR" dirty="0" smtClean="0"/>
              <a:t>	</a:t>
            </a:r>
            <a:r>
              <a:rPr lang="tr-TR" dirty="0" err="1" smtClean="0"/>
              <a:t>várnál</a:t>
            </a:r>
            <a:r>
              <a:rPr lang="tr-TR" dirty="0"/>
              <a:t>, </a:t>
            </a:r>
            <a:r>
              <a:rPr lang="tr-TR" dirty="0" err="1"/>
              <a:t>kérnél</a:t>
            </a:r>
            <a:r>
              <a:rPr lang="tr-TR" dirty="0"/>
              <a:t> 	</a:t>
            </a:r>
            <a:r>
              <a:rPr lang="tr-TR" dirty="0" smtClean="0"/>
              <a:t>		</a:t>
            </a:r>
            <a:r>
              <a:rPr lang="tr-TR" dirty="0" err="1" smtClean="0"/>
              <a:t>várnád</a:t>
            </a:r>
            <a:r>
              <a:rPr lang="tr-TR" dirty="0"/>
              <a:t>, </a:t>
            </a:r>
            <a:r>
              <a:rPr lang="tr-TR" dirty="0" err="1"/>
              <a:t>kérnéd</a:t>
            </a:r>
            <a:endParaRPr lang="tr-TR" dirty="0"/>
          </a:p>
          <a:p>
            <a:r>
              <a:rPr lang="tr-TR" dirty="0"/>
              <a:t>3.sz. 	</a:t>
            </a:r>
            <a:r>
              <a:rPr lang="tr-TR" dirty="0" smtClean="0"/>
              <a:t>	</a:t>
            </a:r>
            <a:r>
              <a:rPr lang="tr-TR" dirty="0" err="1" smtClean="0"/>
              <a:t>várna</a:t>
            </a:r>
            <a:r>
              <a:rPr lang="tr-TR" dirty="0"/>
              <a:t>, </a:t>
            </a:r>
            <a:r>
              <a:rPr lang="tr-TR" dirty="0" err="1"/>
              <a:t>kérne</a:t>
            </a:r>
            <a:r>
              <a:rPr lang="tr-TR" dirty="0"/>
              <a:t>	 </a:t>
            </a:r>
            <a:r>
              <a:rPr lang="tr-TR" dirty="0" smtClean="0"/>
              <a:t>			</a:t>
            </a:r>
            <a:r>
              <a:rPr lang="tr-TR" dirty="0" err="1" smtClean="0"/>
              <a:t>várná</a:t>
            </a:r>
            <a:r>
              <a:rPr lang="tr-TR" dirty="0"/>
              <a:t>, </a:t>
            </a:r>
            <a:r>
              <a:rPr lang="tr-TR" dirty="0" err="1" smtClean="0"/>
              <a:t>kérné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0702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			Belirsiz				Belirli</a:t>
            </a:r>
          </a:p>
          <a:p>
            <a:pPr marL="0" indent="0">
              <a:buNone/>
            </a:pPr>
            <a:r>
              <a:rPr lang="tr-TR" dirty="0" err="1" smtClean="0"/>
              <a:t>Többes</a:t>
            </a:r>
            <a:r>
              <a:rPr lang="tr-TR" dirty="0" smtClean="0"/>
              <a:t> </a:t>
            </a:r>
            <a:r>
              <a:rPr lang="tr-TR" dirty="0" err="1"/>
              <a:t>szám</a:t>
            </a:r>
            <a:endParaRPr lang="tr-TR" dirty="0"/>
          </a:p>
          <a:p>
            <a:r>
              <a:rPr lang="tr-TR" dirty="0"/>
              <a:t>1.sz.	</a:t>
            </a:r>
            <a:r>
              <a:rPr lang="tr-TR" dirty="0" smtClean="0"/>
              <a:t>		</a:t>
            </a:r>
            <a:r>
              <a:rPr lang="tr-TR" dirty="0" err="1" smtClean="0"/>
              <a:t>várnánk</a:t>
            </a:r>
            <a:r>
              <a:rPr lang="tr-TR" dirty="0"/>
              <a:t>, </a:t>
            </a:r>
            <a:r>
              <a:rPr lang="tr-TR" dirty="0" err="1"/>
              <a:t>kérnénk</a:t>
            </a:r>
            <a:r>
              <a:rPr lang="tr-TR" dirty="0"/>
              <a:t>  	</a:t>
            </a:r>
            <a:r>
              <a:rPr lang="tr-TR" dirty="0" smtClean="0"/>
              <a:t>		</a:t>
            </a:r>
            <a:r>
              <a:rPr lang="tr-TR" dirty="0" err="1" smtClean="0"/>
              <a:t>várnánk</a:t>
            </a:r>
            <a:r>
              <a:rPr lang="tr-TR" dirty="0"/>
              <a:t>, </a:t>
            </a:r>
            <a:r>
              <a:rPr lang="tr-TR" dirty="0" err="1"/>
              <a:t>kérnénk</a:t>
            </a:r>
            <a:endParaRPr lang="tr-TR" dirty="0"/>
          </a:p>
          <a:p>
            <a:r>
              <a:rPr lang="tr-TR" dirty="0"/>
              <a:t>2.sz. 	</a:t>
            </a:r>
            <a:r>
              <a:rPr lang="tr-TR" dirty="0" smtClean="0"/>
              <a:t>	</a:t>
            </a:r>
            <a:r>
              <a:rPr lang="tr-TR" dirty="0" err="1" smtClean="0"/>
              <a:t>várnátok</a:t>
            </a:r>
            <a:r>
              <a:rPr lang="tr-TR" dirty="0"/>
              <a:t>, </a:t>
            </a:r>
            <a:r>
              <a:rPr lang="tr-TR" dirty="0" err="1"/>
              <a:t>kérnétek</a:t>
            </a:r>
            <a:r>
              <a:rPr lang="tr-TR" dirty="0"/>
              <a:t> 	</a:t>
            </a:r>
            <a:r>
              <a:rPr lang="tr-TR" dirty="0" smtClean="0"/>
              <a:t>	</a:t>
            </a:r>
            <a:r>
              <a:rPr lang="tr-TR" dirty="0" err="1" smtClean="0"/>
              <a:t>kérnétek</a:t>
            </a:r>
            <a:r>
              <a:rPr lang="tr-TR" dirty="0"/>
              <a:t>, </a:t>
            </a:r>
            <a:r>
              <a:rPr lang="tr-TR" dirty="0" err="1"/>
              <a:t>várnátok</a:t>
            </a:r>
            <a:endParaRPr lang="tr-TR" dirty="0"/>
          </a:p>
          <a:p>
            <a:r>
              <a:rPr lang="tr-TR" dirty="0"/>
              <a:t>3.sz.	</a:t>
            </a:r>
            <a:r>
              <a:rPr lang="tr-TR" dirty="0" smtClean="0"/>
              <a:t>		</a:t>
            </a:r>
            <a:r>
              <a:rPr lang="tr-TR" dirty="0" err="1" smtClean="0"/>
              <a:t>várnának</a:t>
            </a:r>
            <a:r>
              <a:rPr lang="tr-TR" dirty="0"/>
              <a:t>, </a:t>
            </a:r>
            <a:r>
              <a:rPr lang="tr-TR" dirty="0" err="1"/>
              <a:t>kérnének</a:t>
            </a:r>
            <a:r>
              <a:rPr lang="tr-TR" dirty="0"/>
              <a:t> 	</a:t>
            </a:r>
            <a:r>
              <a:rPr lang="tr-TR" dirty="0" smtClean="0"/>
              <a:t>	</a:t>
            </a:r>
            <a:r>
              <a:rPr lang="tr-TR" dirty="0" err="1" smtClean="0"/>
              <a:t>várnák</a:t>
            </a:r>
            <a:r>
              <a:rPr lang="tr-TR" dirty="0"/>
              <a:t>, </a:t>
            </a:r>
            <a:r>
              <a:rPr lang="tr-TR" dirty="0" err="1"/>
              <a:t>kérnék</a:t>
            </a:r>
            <a:endParaRPr lang="tr-TR" dirty="0"/>
          </a:p>
          <a:p>
            <a:r>
              <a:rPr lang="tr-TR" dirty="0"/>
              <a:t>                              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0692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Egyes</a:t>
            </a:r>
            <a:r>
              <a:rPr lang="tr-TR" dirty="0"/>
              <a:t> </a:t>
            </a:r>
            <a:r>
              <a:rPr lang="tr-TR" dirty="0" err="1"/>
              <a:t>szám</a:t>
            </a:r>
            <a:r>
              <a:rPr lang="tr-TR" dirty="0"/>
              <a:t>	</a:t>
            </a:r>
          </a:p>
          <a:p>
            <a:r>
              <a:rPr lang="tr-TR" dirty="0"/>
              <a:t>1.sz.                        	</a:t>
            </a:r>
            <a:r>
              <a:rPr lang="tr-TR" dirty="0" err="1"/>
              <a:t>vártam</a:t>
            </a:r>
            <a:r>
              <a:rPr lang="tr-TR" dirty="0"/>
              <a:t> </a:t>
            </a:r>
            <a:r>
              <a:rPr lang="tr-TR" dirty="0" err="1"/>
              <a:t>volna</a:t>
            </a:r>
            <a:r>
              <a:rPr lang="tr-TR" dirty="0"/>
              <a:t>                              </a:t>
            </a:r>
            <a:r>
              <a:rPr lang="tr-TR" dirty="0" err="1"/>
              <a:t>vártam</a:t>
            </a:r>
            <a:r>
              <a:rPr lang="tr-TR" dirty="0"/>
              <a:t> </a:t>
            </a:r>
            <a:r>
              <a:rPr lang="tr-TR" dirty="0" err="1"/>
              <a:t>volna</a:t>
            </a:r>
            <a:endParaRPr lang="tr-TR" dirty="0"/>
          </a:p>
          <a:p>
            <a:r>
              <a:rPr lang="tr-TR" dirty="0"/>
              <a:t>2.sz.                        	</a:t>
            </a:r>
            <a:r>
              <a:rPr lang="tr-TR" dirty="0" err="1"/>
              <a:t>vártál</a:t>
            </a:r>
            <a:r>
              <a:rPr lang="tr-TR" dirty="0"/>
              <a:t> </a:t>
            </a:r>
            <a:r>
              <a:rPr lang="tr-TR" dirty="0" err="1"/>
              <a:t>volna</a:t>
            </a:r>
            <a:r>
              <a:rPr lang="tr-TR" dirty="0"/>
              <a:t>                                </a:t>
            </a:r>
            <a:r>
              <a:rPr lang="tr-TR" dirty="0" err="1"/>
              <a:t>vártad</a:t>
            </a:r>
            <a:r>
              <a:rPr lang="tr-TR" dirty="0"/>
              <a:t> </a:t>
            </a:r>
            <a:r>
              <a:rPr lang="tr-TR" dirty="0" err="1"/>
              <a:t>volna</a:t>
            </a:r>
            <a:endParaRPr lang="tr-TR" dirty="0"/>
          </a:p>
          <a:p>
            <a:r>
              <a:rPr lang="tr-TR" dirty="0"/>
              <a:t>3.sz.                        	</a:t>
            </a:r>
            <a:r>
              <a:rPr lang="tr-TR" dirty="0" err="1"/>
              <a:t>várt</a:t>
            </a:r>
            <a:r>
              <a:rPr lang="tr-TR" dirty="0"/>
              <a:t> </a:t>
            </a:r>
            <a:r>
              <a:rPr lang="tr-TR" dirty="0" err="1"/>
              <a:t>volna</a:t>
            </a:r>
            <a:r>
              <a:rPr lang="tr-TR" dirty="0"/>
              <a:t>                                   </a:t>
            </a:r>
            <a:r>
              <a:rPr lang="tr-TR" dirty="0" err="1"/>
              <a:t>várta</a:t>
            </a:r>
            <a:r>
              <a:rPr lang="tr-TR" dirty="0"/>
              <a:t> </a:t>
            </a:r>
            <a:r>
              <a:rPr lang="tr-TR" dirty="0" err="1"/>
              <a:t>volna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2086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Többes</a:t>
            </a:r>
            <a:r>
              <a:rPr lang="tr-TR" dirty="0"/>
              <a:t> </a:t>
            </a:r>
            <a:r>
              <a:rPr lang="tr-TR" dirty="0" err="1"/>
              <a:t>szám</a:t>
            </a:r>
            <a:r>
              <a:rPr lang="tr-TR" dirty="0"/>
              <a:t>	</a:t>
            </a:r>
          </a:p>
          <a:p>
            <a:r>
              <a:rPr lang="tr-TR" dirty="0"/>
              <a:t>1.sz.                        	 </a:t>
            </a:r>
            <a:r>
              <a:rPr lang="tr-TR" dirty="0" err="1"/>
              <a:t>vártunk</a:t>
            </a:r>
            <a:r>
              <a:rPr lang="tr-TR" dirty="0"/>
              <a:t> </a:t>
            </a:r>
            <a:r>
              <a:rPr lang="tr-TR" dirty="0" err="1"/>
              <a:t>volna</a:t>
            </a:r>
            <a:r>
              <a:rPr lang="tr-TR" dirty="0"/>
              <a:t>                            </a:t>
            </a:r>
            <a:r>
              <a:rPr lang="tr-TR" dirty="0" err="1"/>
              <a:t>vártuk</a:t>
            </a:r>
            <a:r>
              <a:rPr lang="tr-TR" dirty="0"/>
              <a:t> </a:t>
            </a:r>
            <a:r>
              <a:rPr lang="tr-TR" dirty="0" err="1"/>
              <a:t>volna</a:t>
            </a:r>
            <a:endParaRPr lang="tr-TR" dirty="0"/>
          </a:p>
          <a:p>
            <a:r>
              <a:rPr lang="tr-TR" dirty="0"/>
              <a:t>2.sz.                       	 </a:t>
            </a:r>
            <a:r>
              <a:rPr lang="tr-TR" dirty="0" smtClean="0"/>
              <a:t>	 </a:t>
            </a:r>
            <a:r>
              <a:rPr lang="tr-TR" dirty="0" err="1" smtClean="0"/>
              <a:t>vártatok</a:t>
            </a:r>
            <a:r>
              <a:rPr lang="tr-TR" dirty="0" smtClean="0"/>
              <a:t> </a:t>
            </a:r>
            <a:r>
              <a:rPr lang="tr-TR" dirty="0" err="1"/>
              <a:t>volna</a:t>
            </a:r>
            <a:r>
              <a:rPr lang="tr-TR" dirty="0"/>
              <a:t>                           </a:t>
            </a:r>
            <a:r>
              <a:rPr lang="tr-TR" dirty="0" err="1"/>
              <a:t>vártátok</a:t>
            </a:r>
            <a:r>
              <a:rPr lang="tr-TR" dirty="0"/>
              <a:t> </a:t>
            </a:r>
            <a:r>
              <a:rPr lang="tr-TR" dirty="0" err="1"/>
              <a:t>volna</a:t>
            </a:r>
            <a:endParaRPr lang="tr-TR" dirty="0"/>
          </a:p>
          <a:p>
            <a:r>
              <a:rPr lang="tr-TR" dirty="0"/>
              <a:t>3.sz.                        	 </a:t>
            </a:r>
            <a:r>
              <a:rPr lang="tr-TR" dirty="0" err="1"/>
              <a:t>vártak</a:t>
            </a:r>
            <a:r>
              <a:rPr lang="tr-TR" dirty="0"/>
              <a:t> </a:t>
            </a:r>
            <a:r>
              <a:rPr lang="tr-TR" dirty="0" err="1"/>
              <a:t>volna</a:t>
            </a:r>
            <a:r>
              <a:rPr lang="tr-TR" dirty="0"/>
              <a:t>                              </a:t>
            </a:r>
            <a:r>
              <a:rPr lang="tr-TR" dirty="0" err="1"/>
              <a:t>várták</a:t>
            </a:r>
            <a:r>
              <a:rPr lang="tr-TR" dirty="0"/>
              <a:t> </a:t>
            </a:r>
            <a:r>
              <a:rPr lang="tr-TR" dirty="0" err="1"/>
              <a:t>volna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4173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Belirsiz çekim örnekler:</a:t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9768372"/>
              </p:ext>
            </p:extLst>
          </p:nvPr>
        </p:nvGraphicFramePr>
        <p:xfrm>
          <a:off x="838202" y="1690687"/>
          <a:ext cx="7641589" cy="37045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82668"/>
                <a:gridCol w="1442213"/>
                <a:gridCol w="1443230"/>
                <a:gridCol w="1512440"/>
                <a:gridCol w="1661038"/>
              </a:tblGrid>
              <a:tr h="397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olvas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iszik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jön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visz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eszik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511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olvasnék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innék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jönnék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vinnék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ennék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511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olvasnál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innál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jönnél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vinnél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ennél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511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olvasna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inna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jönne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vinne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enne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511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olvasnánk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innánk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jönnénk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vinnénk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ennénk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511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olvasnátok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innátok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jönnétek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vinnétek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ennétek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511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olvasnának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innának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jönnének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vinnének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ennének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8971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Belirli çekim örnekler:</a:t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7234424"/>
              </p:ext>
            </p:extLst>
          </p:nvPr>
        </p:nvGraphicFramePr>
        <p:xfrm>
          <a:off x="1064525" y="1501252"/>
          <a:ext cx="7415265" cy="40961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35793"/>
                <a:gridCol w="1399498"/>
                <a:gridCol w="1400486"/>
                <a:gridCol w="1467646"/>
                <a:gridCol w="1611842"/>
              </a:tblGrid>
              <a:tr h="6141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olvas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iszik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fekszik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visz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eszik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803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olvasnám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innám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feküdném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vinném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enném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803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olvasnád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innád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feküdnéd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vinnéd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ennéd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803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olvasná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inná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feküdné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vinné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enné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803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olvasnánk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innánk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feküdnénk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vinnénk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ennénk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803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olvasnátok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innátok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feküdnétek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vinnétek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ennétek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803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olvasnák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innák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feküdnék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vinnék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ennék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0328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360</Words>
  <Application>Microsoft Office PowerPoint</Application>
  <PresentationFormat>Geniş ekran</PresentationFormat>
  <Paragraphs>151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Teması</vt:lpstr>
      <vt:lpstr>Sözcük Bilgisi 5.Hafta</vt:lpstr>
      <vt:lpstr>Feltételes mód </vt:lpstr>
      <vt:lpstr>PowerPoint Sunusu</vt:lpstr>
      <vt:lpstr>PowerPoint Sunusu</vt:lpstr>
      <vt:lpstr>PowerPoint Sunusu</vt:lpstr>
      <vt:lpstr>PowerPoint Sunusu</vt:lpstr>
      <vt:lpstr>PowerPoint Sunusu</vt:lpstr>
      <vt:lpstr>Belirsiz çekim örnekler: </vt:lpstr>
      <vt:lpstr>Belirli çekim örnekler: </vt:lpstr>
      <vt:lpstr>Örnek cümleler: </vt:lpstr>
      <vt:lpstr>PowerPoint Sunusu</vt:lpstr>
      <vt:lpstr>Alıştırmalar:</vt:lpstr>
      <vt:lpstr>  Örnekler için kullanılan kaynaklar: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Sözcük Bilgisi 5.Hafta</dc:title>
  <dc:creator>Alpertunga Altaylı</dc:creator>
  <cp:lastModifiedBy>Pc</cp:lastModifiedBy>
  <cp:revision>3</cp:revision>
  <dcterms:created xsi:type="dcterms:W3CDTF">2018-04-01T16:01:54Z</dcterms:created>
  <dcterms:modified xsi:type="dcterms:W3CDTF">2018-04-02T07:51:50Z</dcterms:modified>
</cp:coreProperties>
</file>