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FE8C0AE-F7DE-413F-B130-9DE1E4B9165A}" type="datetimeFigureOut">
              <a:rPr lang="tr-TR" smtClean="0"/>
              <a:t>3.04.2020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B5C335-60C2-491D-BCAF-744A0F005BD9}" type="slidenum">
              <a:rPr lang="tr-TR" smtClean="0"/>
              <a:t>‹#›</a:t>
            </a:fld>
            <a:endParaRPr lang="tr-TR"/>
          </a:p>
        </p:txBody>
      </p:sp>
    </p:spTree>
    <p:extLst>
      <p:ext uri="{BB962C8B-B14F-4D97-AF65-F5344CB8AC3E}">
        <p14:creationId xmlns:p14="http://schemas.microsoft.com/office/powerpoint/2010/main" val="4161846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E8C0AE-F7DE-413F-B130-9DE1E4B9165A}" type="datetimeFigureOut">
              <a:rPr lang="tr-TR" smtClean="0"/>
              <a:t>3.04.2020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B5C335-60C2-491D-BCAF-744A0F005BD9}" type="slidenum">
              <a:rPr lang="tr-TR" smtClean="0"/>
              <a:t>‹#›</a:t>
            </a:fld>
            <a:endParaRPr lang="tr-TR"/>
          </a:p>
        </p:txBody>
      </p:sp>
    </p:spTree>
    <p:extLst>
      <p:ext uri="{BB962C8B-B14F-4D97-AF65-F5344CB8AC3E}">
        <p14:creationId xmlns:p14="http://schemas.microsoft.com/office/powerpoint/2010/main" val="230495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E8C0AE-F7DE-413F-B130-9DE1E4B9165A}" type="datetimeFigureOut">
              <a:rPr lang="tr-TR" smtClean="0"/>
              <a:t>3.04.2020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B5C335-60C2-491D-BCAF-744A0F005BD9}" type="slidenum">
              <a:rPr lang="tr-TR" smtClean="0"/>
              <a:t>‹#›</a:t>
            </a:fld>
            <a:endParaRPr lang="tr-TR"/>
          </a:p>
        </p:txBody>
      </p:sp>
    </p:spTree>
    <p:extLst>
      <p:ext uri="{BB962C8B-B14F-4D97-AF65-F5344CB8AC3E}">
        <p14:creationId xmlns:p14="http://schemas.microsoft.com/office/powerpoint/2010/main" val="2365378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E8C0AE-F7DE-413F-B130-9DE1E4B9165A}" type="datetimeFigureOut">
              <a:rPr lang="tr-TR" smtClean="0"/>
              <a:t>3.04.2020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B5C335-60C2-491D-BCAF-744A0F005BD9}" type="slidenum">
              <a:rPr lang="tr-TR" smtClean="0"/>
              <a:t>‹#›</a:t>
            </a:fld>
            <a:endParaRPr lang="tr-TR"/>
          </a:p>
        </p:txBody>
      </p:sp>
    </p:spTree>
    <p:extLst>
      <p:ext uri="{BB962C8B-B14F-4D97-AF65-F5344CB8AC3E}">
        <p14:creationId xmlns:p14="http://schemas.microsoft.com/office/powerpoint/2010/main" val="3573949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FE8C0AE-F7DE-413F-B130-9DE1E4B9165A}" type="datetimeFigureOut">
              <a:rPr lang="tr-TR" smtClean="0"/>
              <a:t>3.04.2020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B5C335-60C2-491D-BCAF-744A0F005BD9}" type="slidenum">
              <a:rPr lang="tr-TR" smtClean="0"/>
              <a:t>‹#›</a:t>
            </a:fld>
            <a:endParaRPr lang="tr-TR"/>
          </a:p>
        </p:txBody>
      </p:sp>
    </p:spTree>
    <p:extLst>
      <p:ext uri="{BB962C8B-B14F-4D97-AF65-F5344CB8AC3E}">
        <p14:creationId xmlns:p14="http://schemas.microsoft.com/office/powerpoint/2010/main" val="357035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FE8C0AE-F7DE-413F-B130-9DE1E4B9165A}" type="datetimeFigureOut">
              <a:rPr lang="tr-TR" smtClean="0"/>
              <a:t>3.04.2020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5B5C335-60C2-491D-BCAF-744A0F005BD9}" type="slidenum">
              <a:rPr lang="tr-TR" smtClean="0"/>
              <a:t>‹#›</a:t>
            </a:fld>
            <a:endParaRPr lang="tr-TR"/>
          </a:p>
        </p:txBody>
      </p:sp>
    </p:spTree>
    <p:extLst>
      <p:ext uri="{BB962C8B-B14F-4D97-AF65-F5344CB8AC3E}">
        <p14:creationId xmlns:p14="http://schemas.microsoft.com/office/powerpoint/2010/main" val="1195156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FE8C0AE-F7DE-413F-B130-9DE1E4B9165A}" type="datetimeFigureOut">
              <a:rPr lang="tr-TR" smtClean="0"/>
              <a:t>3.04.2020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5B5C335-60C2-491D-BCAF-744A0F005BD9}" type="slidenum">
              <a:rPr lang="tr-TR" smtClean="0"/>
              <a:t>‹#›</a:t>
            </a:fld>
            <a:endParaRPr lang="tr-TR"/>
          </a:p>
        </p:txBody>
      </p:sp>
    </p:spTree>
    <p:extLst>
      <p:ext uri="{BB962C8B-B14F-4D97-AF65-F5344CB8AC3E}">
        <p14:creationId xmlns:p14="http://schemas.microsoft.com/office/powerpoint/2010/main" val="2361980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FE8C0AE-F7DE-413F-B130-9DE1E4B9165A}" type="datetimeFigureOut">
              <a:rPr lang="tr-TR" smtClean="0"/>
              <a:t>3.04.2020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5B5C335-60C2-491D-BCAF-744A0F005BD9}" type="slidenum">
              <a:rPr lang="tr-TR" smtClean="0"/>
              <a:t>‹#›</a:t>
            </a:fld>
            <a:endParaRPr lang="tr-TR"/>
          </a:p>
        </p:txBody>
      </p:sp>
    </p:spTree>
    <p:extLst>
      <p:ext uri="{BB962C8B-B14F-4D97-AF65-F5344CB8AC3E}">
        <p14:creationId xmlns:p14="http://schemas.microsoft.com/office/powerpoint/2010/main" val="661700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FE8C0AE-F7DE-413F-B130-9DE1E4B9165A}" type="datetimeFigureOut">
              <a:rPr lang="tr-TR" smtClean="0"/>
              <a:t>3.04.2020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5B5C335-60C2-491D-BCAF-744A0F005BD9}" type="slidenum">
              <a:rPr lang="tr-TR" smtClean="0"/>
              <a:t>‹#›</a:t>
            </a:fld>
            <a:endParaRPr lang="tr-TR"/>
          </a:p>
        </p:txBody>
      </p:sp>
    </p:spTree>
    <p:extLst>
      <p:ext uri="{BB962C8B-B14F-4D97-AF65-F5344CB8AC3E}">
        <p14:creationId xmlns:p14="http://schemas.microsoft.com/office/powerpoint/2010/main" val="1156389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FE8C0AE-F7DE-413F-B130-9DE1E4B9165A}" type="datetimeFigureOut">
              <a:rPr lang="tr-TR" smtClean="0"/>
              <a:t>3.04.2020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5B5C335-60C2-491D-BCAF-744A0F005BD9}" type="slidenum">
              <a:rPr lang="tr-TR" smtClean="0"/>
              <a:t>‹#›</a:t>
            </a:fld>
            <a:endParaRPr lang="tr-TR"/>
          </a:p>
        </p:txBody>
      </p:sp>
    </p:spTree>
    <p:extLst>
      <p:ext uri="{BB962C8B-B14F-4D97-AF65-F5344CB8AC3E}">
        <p14:creationId xmlns:p14="http://schemas.microsoft.com/office/powerpoint/2010/main" val="3198011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FE8C0AE-F7DE-413F-B130-9DE1E4B9165A}" type="datetimeFigureOut">
              <a:rPr lang="tr-TR" smtClean="0"/>
              <a:t>3.04.2020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5B5C335-60C2-491D-BCAF-744A0F005BD9}" type="slidenum">
              <a:rPr lang="tr-TR" smtClean="0"/>
              <a:t>‹#›</a:t>
            </a:fld>
            <a:endParaRPr lang="tr-TR"/>
          </a:p>
        </p:txBody>
      </p:sp>
    </p:spTree>
    <p:extLst>
      <p:ext uri="{BB962C8B-B14F-4D97-AF65-F5344CB8AC3E}">
        <p14:creationId xmlns:p14="http://schemas.microsoft.com/office/powerpoint/2010/main" val="2683667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E8C0AE-F7DE-413F-B130-9DE1E4B9165A}" type="datetimeFigureOut">
              <a:rPr lang="tr-TR" smtClean="0"/>
              <a:t>3.04.2020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B5C335-60C2-491D-BCAF-744A0F005BD9}" type="slidenum">
              <a:rPr lang="tr-TR" smtClean="0"/>
              <a:t>‹#›</a:t>
            </a:fld>
            <a:endParaRPr lang="tr-TR"/>
          </a:p>
        </p:txBody>
      </p:sp>
    </p:spTree>
    <p:extLst>
      <p:ext uri="{BB962C8B-B14F-4D97-AF65-F5344CB8AC3E}">
        <p14:creationId xmlns:p14="http://schemas.microsoft.com/office/powerpoint/2010/main" val="41091173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 Id="rId4" Type="http://schemas.microsoft.com/office/2007/relationships/hdphoto" Target="../media/hdphoto3.wdp"/></Relationships>
</file>

<file path=ppt/slides/_rels/slide11.xml.rels><?xml version="1.0" encoding="UTF-8" standalone="yes"?>
<Relationships xmlns="http://schemas.openxmlformats.org/package/2006/relationships"><Relationship Id="rId2" Type="http://schemas.openxmlformats.org/officeDocument/2006/relationships/hyperlink" Target="https://doi.org/10.1007/BF02269707"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 Id="rId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POTANSİYOMETRİ</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503559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Dikdörtgen 3"/>
              <p:cNvSpPr/>
              <p:nvPr/>
            </p:nvSpPr>
            <p:spPr>
              <a:xfrm>
                <a:off x="-1" y="104619"/>
                <a:ext cx="11975124" cy="1632626"/>
              </a:xfrm>
              <a:prstGeom prst="rect">
                <a:avLst/>
              </a:prstGeom>
            </p:spPr>
            <p:txBody>
              <a:bodyPr wrap="square">
                <a:spAutoFit/>
              </a:bodyPr>
              <a:lstStyle/>
              <a:p>
                <a:pPr algn="just">
                  <a:lnSpc>
                    <a:spcPct val="150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Bu grafikten de eşdeğerlik noktası yine net olarak belirlenemeyebilir. Bazen dik bir eğri yerine daha yayvan bir eğri de elde edilebilir ve dönüm noktası yine saptanamaz. Bu nedenle 2. bir defa daha türev alınması gerekir: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14:m>
                  <m:oMath xmlns:m="http://schemas.openxmlformats.org/officeDocument/2006/math">
                    <m:f>
                      <m:fPr>
                        <m:ctrlPr>
                          <a:rPr lang="tr-TR" i="1">
                            <a:latin typeface="Cambria Math" panose="02040503050406030204" pitchFamily="18" charset="0"/>
                            <a:ea typeface="Calibri" panose="020F0502020204030204" pitchFamily="34" charset="0"/>
                            <a:cs typeface="Times New Roman" panose="02020603050405020304" pitchFamily="18" charset="0"/>
                          </a:rPr>
                        </m:ctrlPr>
                      </m:fPr>
                      <m:num>
                        <m:r>
                          <a:rPr lang="tr-TR" i="1">
                            <a:latin typeface="Cambria Math" panose="02040503050406030204" pitchFamily="18" charset="0"/>
                            <a:ea typeface="Calibri" panose="020F0502020204030204" pitchFamily="34" charset="0"/>
                            <a:cs typeface="Times New Roman" panose="02020603050405020304" pitchFamily="18" charset="0"/>
                          </a:rPr>
                          <m:t>△</m:t>
                        </m:r>
                        <m:r>
                          <a:rPr lang="tr-TR" i="1">
                            <a:latin typeface="Cambria Math" panose="02040503050406030204" pitchFamily="18" charset="0"/>
                            <a:ea typeface="Calibri" panose="020F0502020204030204" pitchFamily="34" charset="0"/>
                            <a:cs typeface="Times New Roman" panose="02020603050405020304" pitchFamily="18" charset="0"/>
                          </a:rPr>
                          <m:t>𝑝𝐻</m:t>
                        </m:r>
                        <m:r>
                          <a:rPr lang="tr-TR" i="1">
                            <a:latin typeface="Cambria Math" panose="02040503050406030204" pitchFamily="18" charset="0"/>
                            <a:ea typeface="Calibri" panose="020F0502020204030204" pitchFamily="34" charset="0"/>
                            <a:cs typeface="Times New Roman" panose="02020603050405020304" pitchFamily="18" charset="0"/>
                          </a:rPr>
                          <m:t>/△</m:t>
                        </m:r>
                        <m:r>
                          <a:rPr lang="tr-TR" i="1">
                            <a:latin typeface="Cambria Math" panose="02040503050406030204" pitchFamily="18" charset="0"/>
                            <a:ea typeface="Calibri" panose="020F0502020204030204" pitchFamily="34" charset="0"/>
                            <a:cs typeface="Times New Roman" panose="02020603050405020304" pitchFamily="18" charset="0"/>
                          </a:rPr>
                          <m:t>𝑉</m:t>
                        </m:r>
                      </m:num>
                      <m:den>
                        <m:r>
                          <a:rPr lang="tr-TR" i="1">
                            <a:latin typeface="Cambria Math" panose="02040503050406030204" pitchFamily="18" charset="0"/>
                            <a:ea typeface="Calibri" panose="020F0502020204030204" pitchFamily="34" charset="0"/>
                            <a:cs typeface="Times New Roman" panose="02020603050405020304" pitchFamily="18" charset="0"/>
                          </a:rPr>
                          <m:t>△</m:t>
                        </m:r>
                        <m:r>
                          <a:rPr lang="tr-TR" i="1">
                            <a:latin typeface="Cambria Math" panose="02040503050406030204" pitchFamily="18" charset="0"/>
                            <a:ea typeface="Calibri" panose="020F0502020204030204" pitchFamily="34" charset="0"/>
                            <a:cs typeface="Times New Roman" panose="02020603050405020304" pitchFamily="18" charset="0"/>
                          </a:rPr>
                          <m:t>𝑉</m:t>
                        </m:r>
                      </m:den>
                    </m:f>
                  </m:oMath>
                </a14:m>
                <a:r>
                  <a:rPr lang="tr-TR" dirty="0">
                    <a:latin typeface="Times New Roman" panose="02020603050405020304" pitchFamily="18" charset="0"/>
                    <a:ea typeface="Calibri" panose="020F0502020204030204" pitchFamily="34" charset="0"/>
                    <a:cs typeface="Times New Roman" panose="02020603050405020304" pitchFamily="18" charset="0"/>
                  </a:rPr>
                  <a:t>=</a:t>
                </a:r>
                <a14:m>
                  <m:oMath xmlns:m="http://schemas.openxmlformats.org/officeDocument/2006/math">
                    <m:f>
                      <m:fPr>
                        <m:ctrlPr>
                          <a:rPr lang="tr-TR" i="1">
                            <a:latin typeface="Cambria Math" panose="02040503050406030204" pitchFamily="18" charset="0"/>
                            <a:ea typeface="Calibri" panose="020F0502020204030204" pitchFamily="34" charset="0"/>
                            <a:cs typeface="Times New Roman" panose="02020603050405020304" pitchFamily="18" charset="0"/>
                          </a:rPr>
                        </m:ctrlPr>
                      </m:fPr>
                      <m:num>
                        <m:r>
                          <a:rPr lang="tr-TR" i="1">
                            <a:latin typeface="Cambria Math" panose="02040503050406030204" pitchFamily="18" charset="0"/>
                            <a:ea typeface="Calibri" panose="020F0502020204030204" pitchFamily="34" charset="0"/>
                            <a:cs typeface="Times New Roman" panose="02020603050405020304" pitchFamily="18" charset="0"/>
                          </a:rPr>
                          <m:t>△2</m:t>
                        </m:r>
                        <m:r>
                          <a:rPr lang="tr-TR" i="1">
                            <a:latin typeface="Cambria Math" panose="02040503050406030204" pitchFamily="18" charset="0"/>
                            <a:ea typeface="Calibri" panose="020F0502020204030204" pitchFamily="34" charset="0"/>
                            <a:cs typeface="Times New Roman" panose="02020603050405020304" pitchFamily="18" charset="0"/>
                          </a:rPr>
                          <m:t>𝑝𝐻</m:t>
                        </m:r>
                      </m:num>
                      <m:den>
                        <m:r>
                          <a:rPr lang="tr-TR" i="1">
                            <a:latin typeface="Cambria Math" panose="02040503050406030204" pitchFamily="18" charset="0"/>
                            <a:ea typeface="Calibri" panose="020F0502020204030204" pitchFamily="34" charset="0"/>
                            <a:cs typeface="Times New Roman" panose="02020603050405020304" pitchFamily="18" charset="0"/>
                          </a:rPr>
                          <m:t>△</m:t>
                        </m:r>
                        <m:r>
                          <a:rPr lang="tr-TR" i="1">
                            <a:latin typeface="Cambria Math" panose="02040503050406030204" pitchFamily="18" charset="0"/>
                            <a:ea typeface="Calibri" panose="020F0502020204030204" pitchFamily="34" charset="0"/>
                            <a:cs typeface="Times New Roman" panose="02020603050405020304" pitchFamily="18" charset="0"/>
                          </a:rPr>
                          <m:t>𝑉</m:t>
                        </m:r>
                        <m:r>
                          <a:rPr lang="tr-TR" i="1">
                            <a:latin typeface="Cambria Math" panose="02040503050406030204" pitchFamily="18" charset="0"/>
                            <a:ea typeface="Calibri" panose="020F0502020204030204" pitchFamily="34" charset="0"/>
                            <a:cs typeface="Times New Roman" panose="02020603050405020304" pitchFamily="18" charset="0"/>
                          </a:rPr>
                          <m:t>2</m:t>
                        </m:r>
                      </m:den>
                    </m:f>
                  </m:oMath>
                </a14:m>
                <a:r>
                  <a:rPr lang="tr-TR" dirty="0">
                    <a:latin typeface="Times New Roman" panose="02020603050405020304" pitchFamily="18" charset="0"/>
                    <a:ea typeface="Calibri" panose="020F0502020204030204" pitchFamily="34" charset="0"/>
                    <a:cs typeface="Times New Roman" panose="02020603050405020304" pitchFamily="18" charset="0"/>
                  </a:rPr>
                  <a:t>’e karşı kullanılan </a:t>
                </a:r>
                <a:r>
                  <a:rPr lang="tr-TR" dirty="0" err="1">
                    <a:latin typeface="Times New Roman" panose="02020603050405020304" pitchFamily="18" charset="0"/>
                    <a:ea typeface="Calibri" panose="020F0502020204030204" pitchFamily="34" charset="0"/>
                    <a:cs typeface="Times New Roman" panose="02020603050405020304" pitchFamily="18" charset="0"/>
                  </a:rPr>
                  <a:t>NaOH</a:t>
                </a:r>
                <a:r>
                  <a:rPr lang="tr-TR" dirty="0">
                    <a:latin typeface="Times New Roman" panose="02020603050405020304" pitchFamily="18" charset="0"/>
                    <a:ea typeface="Calibri" panose="020F0502020204030204" pitchFamily="34" charset="0"/>
                    <a:cs typeface="Times New Roman" panose="02020603050405020304" pitchFamily="18" charset="0"/>
                  </a:rPr>
                  <a:t> hacim(V) grafiğidir.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4" name="Dikdörtgen 3"/>
              <p:cNvSpPr>
                <a:spLocks noRot="1" noChangeAspect="1" noMove="1" noResize="1" noEditPoints="1" noAdjustHandles="1" noChangeArrowheads="1" noChangeShapeType="1" noTextEdit="1"/>
              </p:cNvSpPr>
              <p:nvPr/>
            </p:nvSpPr>
            <p:spPr>
              <a:xfrm>
                <a:off x="-1" y="104619"/>
                <a:ext cx="11975124" cy="1632626"/>
              </a:xfrm>
              <a:prstGeom prst="rect">
                <a:avLst/>
              </a:prstGeom>
              <a:blipFill>
                <a:blip r:embed="rId2"/>
                <a:stretch>
                  <a:fillRect l="-407" r="-407"/>
                </a:stretch>
              </a:blipFill>
            </p:spPr>
            <p:txBody>
              <a:bodyPr/>
              <a:lstStyle/>
              <a:p>
                <a:r>
                  <a:rPr lang="tr-TR">
                    <a:noFill/>
                  </a:rPr>
                  <a:t> </a:t>
                </a:r>
              </a:p>
            </p:txBody>
          </p:sp>
        </mc:Fallback>
      </mc:AlternateContent>
      <p:pic>
        <p:nvPicPr>
          <p:cNvPr id="5" name="Picture 5"/>
          <p:cNvPicPr/>
          <p:nvPr/>
        </p:nvPicPr>
        <p:blipFill rotWithShape="1">
          <a:blip r:embed="rId3" cstate="print">
            <a:extLst>
              <a:ext uri="{BEBA8EAE-BF5A-486C-A8C5-ECC9F3942E4B}">
                <a14:imgProps xmlns:a14="http://schemas.microsoft.com/office/drawing/2010/main">
                  <a14:imgLayer r:embed="rId4">
                    <a14:imgEffect>
                      <a14:colorTemperature colorTemp="4700"/>
                    </a14:imgEffect>
                    <a14:imgEffect>
                      <a14:saturation sat="0"/>
                    </a14:imgEffect>
                    <a14:imgEffect>
                      <a14:brightnessContrast bright="40000" contrast="40000"/>
                    </a14:imgEffect>
                  </a14:imgLayer>
                </a14:imgProps>
              </a:ext>
              <a:ext uri="{28A0092B-C50C-407E-A947-70E740481C1C}">
                <a14:useLocalDpi xmlns:a14="http://schemas.microsoft.com/office/drawing/2010/main" val="0"/>
              </a:ext>
            </a:extLst>
          </a:blip>
          <a:srcRect t="61138"/>
          <a:stretch/>
        </p:blipFill>
        <p:spPr bwMode="auto">
          <a:xfrm>
            <a:off x="3965880" y="1718357"/>
            <a:ext cx="4260239" cy="2941564"/>
          </a:xfrm>
          <a:prstGeom prst="rect">
            <a:avLst/>
          </a:prstGeom>
          <a:ln>
            <a:noFill/>
          </a:ln>
          <a:extLst>
            <a:ext uri="{53640926-AAD7-44D8-BBD7-CCE9431645EC}">
              <a14:shadowObscured xmlns:a14="http://schemas.microsoft.com/office/drawing/2010/main"/>
            </a:ext>
          </a:extLst>
        </p:spPr>
      </p:pic>
      <p:sp>
        <p:nvSpPr>
          <p:cNvPr id="6" name="Dikdörtgen 5"/>
          <p:cNvSpPr/>
          <p:nvPr/>
        </p:nvSpPr>
        <p:spPr>
          <a:xfrm>
            <a:off x="3631883" y="4659921"/>
            <a:ext cx="4711354" cy="461665"/>
          </a:xfrm>
          <a:prstGeom prst="rect">
            <a:avLst/>
          </a:prstGeom>
        </p:spPr>
        <p:txBody>
          <a:bodyPr wrap="none">
            <a:spAutoFit/>
          </a:bodyPr>
          <a:lstStyle/>
          <a:p>
            <a:pPr algn="ctr">
              <a:lnSpc>
                <a:spcPct val="150000"/>
              </a:lnSpc>
              <a:spcAft>
                <a:spcPts val="800"/>
              </a:spcAft>
            </a:pPr>
            <a:r>
              <a:rPr lang="tr-TR" sz="1600" b="1" i="1" dirty="0">
                <a:ea typeface="Calibri" panose="020F0502020204030204" pitchFamily="34" charset="0"/>
                <a:cs typeface="Times New Roman" panose="02020603050405020304" pitchFamily="18" charset="0"/>
              </a:rPr>
              <a:t>Şekil 6</a:t>
            </a:r>
            <a:r>
              <a:rPr lang="tr-TR" sz="1600" b="1" i="1" dirty="0" smtClean="0">
                <a:ea typeface="Calibri" panose="020F0502020204030204" pitchFamily="34" charset="0"/>
                <a:cs typeface="Times New Roman" panose="02020603050405020304" pitchFamily="18" charset="0"/>
              </a:rPr>
              <a:t>.</a:t>
            </a:r>
            <a:r>
              <a:rPr lang="tr-TR" sz="1600" i="1" dirty="0" smtClean="0">
                <a:ea typeface="Calibri" panose="020F0502020204030204" pitchFamily="34" charset="0"/>
                <a:cs typeface="Times New Roman" panose="02020603050405020304" pitchFamily="18" charset="0"/>
              </a:rPr>
              <a:t> </a:t>
            </a:r>
            <a:r>
              <a:rPr lang="tr-TR" sz="1600" i="1" dirty="0" err="1">
                <a:ea typeface="Calibri" panose="020F0502020204030204" pitchFamily="34" charset="0"/>
                <a:cs typeface="Times New Roman" panose="02020603050405020304" pitchFamily="18" charset="0"/>
              </a:rPr>
              <a:t>Potansiyometrik</a:t>
            </a:r>
            <a:r>
              <a:rPr lang="tr-TR" sz="1600" i="1" dirty="0">
                <a:ea typeface="Calibri" panose="020F0502020204030204" pitchFamily="34" charset="0"/>
                <a:cs typeface="Times New Roman" panose="02020603050405020304" pitchFamily="18" charset="0"/>
              </a:rPr>
              <a:t> </a:t>
            </a:r>
            <a:r>
              <a:rPr lang="tr-TR" sz="1600" i="1" dirty="0" err="1">
                <a:ea typeface="Calibri" panose="020F0502020204030204" pitchFamily="34" charset="0"/>
                <a:cs typeface="Times New Roman" panose="02020603050405020304" pitchFamily="18" charset="0"/>
              </a:rPr>
              <a:t>titrasyon</a:t>
            </a:r>
            <a:r>
              <a:rPr lang="tr-TR" sz="1600" i="1" dirty="0">
                <a:ea typeface="Calibri" panose="020F0502020204030204" pitchFamily="34" charset="0"/>
                <a:cs typeface="Times New Roman" panose="02020603050405020304" pitchFamily="18" charset="0"/>
              </a:rPr>
              <a:t> eğrisinin ikinci türevi</a:t>
            </a:r>
            <a:endParaRPr lang="tr-TR"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1663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0" y="288206"/>
            <a:ext cx="12192000" cy="3785652"/>
          </a:xfrm>
          <a:prstGeom prst="rect">
            <a:avLst/>
          </a:prstGeom>
        </p:spPr>
        <p:txBody>
          <a:bodyPr wrap="square">
            <a:spAutoFit/>
          </a:bodyPr>
          <a:lstStyle/>
          <a:p>
            <a:pPr algn="just">
              <a:lnSpc>
                <a:spcPct val="150000"/>
              </a:lnSpc>
              <a:spcAft>
                <a:spcPts val="0"/>
              </a:spcAft>
            </a:pPr>
            <a:r>
              <a:rPr lang="tr-TR" sz="1600" b="1" dirty="0">
                <a:ea typeface="Calibri" panose="020F0502020204030204" pitchFamily="34" charset="0"/>
                <a:cs typeface="Times New Roman" panose="02020603050405020304" pitchFamily="18" charset="0"/>
              </a:rPr>
              <a:t>Kaynakça</a:t>
            </a:r>
            <a:endParaRPr lang="tr-TR" sz="1600" dirty="0" smtClean="0">
              <a:effectLst/>
              <a:ea typeface="Calibri" panose="020F0502020204030204" pitchFamily="34" charset="0"/>
              <a:cs typeface="Times New Roman" panose="02020603050405020304" pitchFamily="18" charset="0"/>
            </a:endParaRPr>
          </a:p>
          <a:p>
            <a:pPr lvl="0" algn="just">
              <a:lnSpc>
                <a:spcPct val="150000"/>
              </a:lnSpc>
              <a:spcAft>
                <a:spcPts val="0"/>
              </a:spcAft>
              <a:buSzPts val="1200"/>
            </a:pPr>
            <a:r>
              <a:rPr lang="tr-TR" sz="1600" dirty="0" smtClean="0">
                <a:ea typeface="Calibri" panose="020F0502020204030204" pitchFamily="34" charset="0"/>
                <a:cs typeface="Times New Roman" panose="02020603050405020304" pitchFamily="18" charset="0"/>
              </a:rPr>
              <a:t>1. Fundamentals </a:t>
            </a:r>
            <a:r>
              <a:rPr lang="tr-TR" sz="1600" dirty="0">
                <a:ea typeface="Calibri" panose="020F0502020204030204" pitchFamily="34" charset="0"/>
                <a:cs typeface="Times New Roman" panose="02020603050405020304" pitchFamily="18" charset="0"/>
              </a:rPr>
              <a:t>of </a:t>
            </a:r>
            <a:r>
              <a:rPr lang="tr-TR" sz="1600" dirty="0" err="1">
                <a:ea typeface="Calibri" panose="020F0502020204030204" pitchFamily="34" charset="0"/>
                <a:cs typeface="Times New Roman" panose="02020603050405020304" pitchFamily="18" charset="0"/>
              </a:rPr>
              <a:t>Analytical</a:t>
            </a:r>
            <a:r>
              <a:rPr lang="tr-TR" sz="1600" dirty="0">
                <a:ea typeface="Calibri" panose="020F0502020204030204" pitchFamily="34" charset="0"/>
                <a:cs typeface="Times New Roman" panose="02020603050405020304" pitchFamily="18" charset="0"/>
              </a:rPr>
              <a:t> </a:t>
            </a:r>
            <a:r>
              <a:rPr lang="tr-TR" sz="1600" dirty="0" err="1">
                <a:ea typeface="Calibri" panose="020F0502020204030204" pitchFamily="34" charset="0"/>
                <a:cs typeface="Times New Roman" panose="02020603050405020304" pitchFamily="18" charset="0"/>
              </a:rPr>
              <a:t>Chemistry</a:t>
            </a:r>
            <a:r>
              <a:rPr lang="tr-TR" sz="1600" dirty="0">
                <a:ea typeface="Calibri" panose="020F0502020204030204" pitchFamily="34" charset="0"/>
                <a:cs typeface="Times New Roman" panose="02020603050405020304" pitchFamily="18" charset="0"/>
              </a:rPr>
              <a:t>, D.A. </a:t>
            </a:r>
            <a:r>
              <a:rPr lang="tr-TR" sz="1600" dirty="0" err="1">
                <a:ea typeface="Calibri" panose="020F0502020204030204" pitchFamily="34" charset="0"/>
                <a:cs typeface="Times New Roman" panose="02020603050405020304" pitchFamily="18" charset="0"/>
              </a:rPr>
              <a:t>Skoog</a:t>
            </a:r>
            <a:r>
              <a:rPr lang="tr-TR" sz="1600" dirty="0">
                <a:ea typeface="Calibri" panose="020F0502020204030204" pitchFamily="34" charset="0"/>
                <a:cs typeface="Times New Roman" panose="02020603050405020304" pitchFamily="18" charset="0"/>
              </a:rPr>
              <a:t>, D.M. West, </a:t>
            </a:r>
            <a:r>
              <a:rPr lang="tr-TR" sz="1600" dirty="0" err="1">
                <a:ea typeface="Calibri" panose="020F0502020204030204" pitchFamily="34" charset="0"/>
                <a:cs typeface="Times New Roman" panose="02020603050405020304" pitchFamily="18" charset="0"/>
              </a:rPr>
              <a:t>Hollar</a:t>
            </a:r>
            <a:r>
              <a:rPr lang="tr-TR" sz="1600" dirty="0">
                <a:ea typeface="Calibri" panose="020F0502020204030204" pitchFamily="34" charset="0"/>
                <a:cs typeface="Times New Roman" panose="02020603050405020304" pitchFamily="18" charset="0"/>
              </a:rPr>
              <a:t>, F.J. </a:t>
            </a:r>
            <a:r>
              <a:rPr lang="tr-TR" sz="1600" dirty="0" err="1">
                <a:ea typeface="Calibri" panose="020F0502020204030204" pitchFamily="34" charset="0"/>
                <a:cs typeface="Times New Roman" panose="02020603050405020304" pitchFamily="18" charset="0"/>
              </a:rPr>
              <a:t>Crouch</a:t>
            </a:r>
            <a:r>
              <a:rPr lang="tr-TR" sz="1600" dirty="0">
                <a:ea typeface="Calibri" panose="020F0502020204030204" pitchFamily="34" charset="0"/>
                <a:cs typeface="Times New Roman" panose="02020603050405020304" pitchFamily="18" charset="0"/>
              </a:rPr>
              <a:t> S.R., IIX. Ed. 2004</a:t>
            </a:r>
            <a:endParaRPr lang="tr-TR" sz="1600" dirty="0" smtClean="0">
              <a:effectLst/>
              <a:ea typeface="Calibri" panose="020F0502020204030204" pitchFamily="34" charset="0"/>
              <a:cs typeface="Times New Roman" panose="02020603050405020304" pitchFamily="18" charset="0"/>
            </a:endParaRPr>
          </a:p>
          <a:p>
            <a:pPr lvl="0" algn="just">
              <a:lnSpc>
                <a:spcPct val="150000"/>
              </a:lnSpc>
              <a:spcAft>
                <a:spcPts val="0"/>
              </a:spcAft>
              <a:buSzPts val="1200"/>
            </a:pPr>
            <a:r>
              <a:rPr lang="tr-TR" sz="1600" dirty="0" smtClean="0">
                <a:ea typeface="Calibri" panose="020F0502020204030204" pitchFamily="34" charset="0"/>
                <a:cs typeface="Times New Roman" panose="02020603050405020304" pitchFamily="18" charset="0"/>
              </a:rPr>
              <a:t>2. </a:t>
            </a:r>
            <a:r>
              <a:rPr lang="tr-TR" sz="1600" dirty="0" err="1" smtClean="0">
                <a:ea typeface="Calibri" panose="020F0502020204030204" pitchFamily="34" charset="0"/>
                <a:cs typeface="Times New Roman" panose="02020603050405020304" pitchFamily="18" charset="0"/>
              </a:rPr>
              <a:t>Principles</a:t>
            </a:r>
            <a:r>
              <a:rPr lang="tr-TR" sz="1600" dirty="0" smtClean="0">
                <a:ea typeface="Calibri" panose="020F0502020204030204" pitchFamily="34" charset="0"/>
                <a:cs typeface="Times New Roman" panose="02020603050405020304" pitchFamily="18" charset="0"/>
              </a:rPr>
              <a:t> </a:t>
            </a:r>
            <a:r>
              <a:rPr lang="tr-TR" sz="1600" dirty="0">
                <a:ea typeface="Calibri" panose="020F0502020204030204" pitchFamily="34" charset="0"/>
                <a:cs typeface="Times New Roman" panose="02020603050405020304" pitchFamily="18" charset="0"/>
              </a:rPr>
              <a:t>of </a:t>
            </a:r>
            <a:r>
              <a:rPr lang="tr-TR" sz="1600" dirty="0" err="1">
                <a:ea typeface="Calibri" panose="020F0502020204030204" pitchFamily="34" charset="0"/>
                <a:cs typeface="Times New Roman" panose="02020603050405020304" pitchFamily="18" charset="0"/>
              </a:rPr>
              <a:t>Instrumental</a:t>
            </a:r>
            <a:r>
              <a:rPr lang="tr-TR" sz="1600" dirty="0">
                <a:ea typeface="Calibri" panose="020F0502020204030204" pitchFamily="34" charset="0"/>
                <a:cs typeface="Times New Roman" panose="02020603050405020304" pitchFamily="18" charset="0"/>
              </a:rPr>
              <a:t> Analysis, D.A. </a:t>
            </a:r>
            <a:r>
              <a:rPr lang="tr-TR" sz="1600" dirty="0" err="1">
                <a:ea typeface="Calibri" panose="020F0502020204030204" pitchFamily="34" charset="0"/>
                <a:cs typeface="Times New Roman" panose="02020603050405020304" pitchFamily="18" charset="0"/>
              </a:rPr>
              <a:t>Skoog</a:t>
            </a:r>
            <a:r>
              <a:rPr lang="tr-TR" sz="1600" dirty="0">
                <a:ea typeface="Calibri" panose="020F0502020204030204" pitchFamily="34" charset="0"/>
                <a:cs typeface="Times New Roman" panose="02020603050405020304" pitchFamily="18" charset="0"/>
              </a:rPr>
              <a:t>, </a:t>
            </a:r>
            <a:r>
              <a:rPr lang="tr-TR" sz="1600" dirty="0" err="1">
                <a:ea typeface="Calibri" panose="020F0502020204030204" pitchFamily="34" charset="0"/>
                <a:cs typeface="Times New Roman" panose="02020603050405020304" pitchFamily="18" charset="0"/>
              </a:rPr>
              <a:t>Hollar</a:t>
            </a:r>
            <a:r>
              <a:rPr lang="tr-TR" sz="1600" dirty="0">
                <a:ea typeface="Calibri" panose="020F0502020204030204" pitchFamily="34" charset="0"/>
                <a:cs typeface="Times New Roman" panose="02020603050405020304" pitchFamily="18" charset="0"/>
              </a:rPr>
              <a:t>, F.J. </a:t>
            </a:r>
            <a:r>
              <a:rPr lang="tr-TR" sz="1600" dirty="0" err="1">
                <a:ea typeface="Calibri" panose="020F0502020204030204" pitchFamily="34" charset="0"/>
                <a:cs typeface="Times New Roman" panose="02020603050405020304" pitchFamily="18" charset="0"/>
              </a:rPr>
              <a:t>Crouch</a:t>
            </a:r>
            <a:r>
              <a:rPr lang="tr-TR" sz="1600" dirty="0">
                <a:ea typeface="Calibri" panose="020F0502020204030204" pitchFamily="34" charset="0"/>
                <a:cs typeface="Times New Roman" panose="02020603050405020304" pitchFamily="18" charset="0"/>
              </a:rPr>
              <a:t> S.R., II. Ed. 1981 </a:t>
            </a:r>
            <a:endParaRPr lang="tr-TR" sz="1600" dirty="0" smtClean="0">
              <a:effectLst/>
              <a:ea typeface="Calibri" panose="020F0502020204030204" pitchFamily="34" charset="0"/>
              <a:cs typeface="Times New Roman" panose="02020603050405020304" pitchFamily="18" charset="0"/>
            </a:endParaRPr>
          </a:p>
          <a:p>
            <a:pPr lvl="0" algn="just">
              <a:lnSpc>
                <a:spcPct val="150000"/>
              </a:lnSpc>
              <a:spcAft>
                <a:spcPts val="0"/>
              </a:spcAft>
              <a:buSzPts val="1200"/>
            </a:pPr>
            <a:r>
              <a:rPr lang="tr-TR" sz="1600" dirty="0" smtClean="0">
                <a:ea typeface="Calibri" panose="020F0502020204030204" pitchFamily="34" charset="0"/>
                <a:cs typeface="Times New Roman" panose="02020603050405020304" pitchFamily="18" charset="0"/>
              </a:rPr>
              <a:t>3. Analitik </a:t>
            </a:r>
            <a:r>
              <a:rPr lang="tr-TR" sz="1600" dirty="0">
                <a:ea typeface="Calibri" panose="020F0502020204030204" pitchFamily="34" charset="0"/>
                <a:cs typeface="Times New Roman" panose="02020603050405020304" pitchFamily="18" charset="0"/>
              </a:rPr>
              <a:t>Kimya II, F. Onur, A.Ü. Eczacılık Fakültesi Yayınları No. 101, 2011</a:t>
            </a:r>
            <a:endParaRPr lang="tr-TR" sz="1600" dirty="0" smtClean="0">
              <a:effectLst/>
              <a:ea typeface="Calibri" panose="020F0502020204030204" pitchFamily="34" charset="0"/>
              <a:cs typeface="Times New Roman" panose="02020603050405020304" pitchFamily="18" charset="0"/>
            </a:endParaRPr>
          </a:p>
          <a:p>
            <a:pPr lvl="0" algn="just">
              <a:lnSpc>
                <a:spcPct val="150000"/>
              </a:lnSpc>
              <a:spcAft>
                <a:spcPts val="0"/>
              </a:spcAft>
              <a:buSzPts val="1200"/>
            </a:pPr>
            <a:r>
              <a:rPr lang="tr-TR" sz="1600" dirty="0" smtClean="0">
                <a:ea typeface="Calibri" panose="020F0502020204030204" pitchFamily="34" charset="0"/>
                <a:cs typeface="Times New Roman" panose="02020603050405020304" pitchFamily="18" charset="0"/>
              </a:rPr>
              <a:t>4. Analitik </a:t>
            </a:r>
            <a:r>
              <a:rPr lang="tr-TR" sz="1600" dirty="0">
                <a:ea typeface="Calibri" panose="020F0502020204030204" pitchFamily="34" charset="0"/>
                <a:cs typeface="Times New Roman" panose="02020603050405020304" pitchFamily="18" charset="0"/>
              </a:rPr>
              <a:t>Kimya Pratikleri Kantitatif Analiz, F. Onur (Ed.), A.Ü. Eczacılık Fakültesi Yayınları No. 111, 2014</a:t>
            </a:r>
            <a:endParaRPr lang="tr-TR" sz="1600" dirty="0" smtClean="0">
              <a:effectLst/>
              <a:ea typeface="Calibri" panose="020F0502020204030204" pitchFamily="34" charset="0"/>
              <a:cs typeface="Times New Roman" panose="02020603050405020304" pitchFamily="18" charset="0"/>
            </a:endParaRPr>
          </a:p>
          <a:p>
            <a:pPr lvl="0" algn="just">
              <a:lnSpc>
                <a:spcPct val="150000"/>
              </a:lnSpc>
              <a:spcAft>
                <a:spcPts val="0"/>
              </a:spcAft>
              <a:buSzPts val="1200"/>
            </a:pPr>
            <a:r>
              <a:rPr lang="tr-TR" sz="1600" dirty="0" smtClean="0">
                <a:ea typeface="Calibri" panose="020F0502020204030204" pitchFamily="34" charset="0"/>
                <a:cs typeface="Times New Roman" panose="02020603050405020304" pitchFamily="18" charset="0"/>
              </a:rPr>
              <a:t>5. </a:t>
            </a:r>
            <a:r>
              <a:rPr lang="tr-TR" sz="1600" dirty="0" err="1" smtClean="0">
                <a:ea typeface="Calibri" panose="020F0502020204030204" pitchFamily="34" charset="0"/>
                <a:cs typeface="Times New Roman" panose="02020603050405020304" pitchFamily="18" charset="0"/>
              </a:rPr>
              <a:t>Ettre</a:t>
            </a:r>
            <a:r>
              <a:rPr lang="tr-TR" sz="1600" dirty="0">
                <a:ea typeface="Calibri" panose="020F0502020204030204" pitchFamily="34" charset="0"/>
                <a:cs typeface="Times New Roman" panose="02020603050405020304" pitchFamily="18" charset="0"/>
              </a:rPr>
              <a:t>, L.S. &amp; </a:t>
            </a:r>
            <a:r>
              <a:rPr lang="tr-TR" sz="1600" dirty="0" err="1">
                <a:ea typeface="Calibri" panose="020F0502020204030204" pitchFamily="34" charset="0"/>
                <a:cs typeface="Times New Roman" panose="02020603050405020304" pitchFamily="18" charset="0"/>
              </a:rPr>
              <a:t>Sakodynskii</a:t>
            </a:r>
            <a:r>
              <a:rPr lang="tr-TR" sz="1600" dirty="0">
                <a:ea typeface="Calibri" panose="020F0502020204030204" pitchFamily="34" charset="0"/>
                <a:cs typeface="Times New Roman" panose="02020603050405020304" pitchFamily="18" charset="0"/>
              </a:rPr>
              <a:t>, K.I. </a:t>
            </a:r>
            <a:r>
              <a:rPr lang="tr-TR" sz="1600" dirty="0" err="1">
                <a:ea typeface="Calibri" panose="020F0502020204030204" pitchFamily="34" charset="0"/>
                <a:cs typeface="Times New Roman" panose="02020603050405020304" pitchFamily="18" charset="0"/>
              </a:rPr>
              <a:t>Chromatographia</a:t>
            </a:r>
            <a:r>
              <a:rPr lang="tr-TR" sz="1600" dirty="0">
                <a:ea typeface="Calibri" panose="020F0502020204030204" pitchFamily="34" charset="0"/>
                <a:cs typeface="Times New Roman" panose="02020603050405020304" pitchFamily="18" charset="0"/>
              </a:rPr>
              <a:t> (1993) 35: 223. </a:t>
            </a:r>
            <a:r>
              <a:rPr lang="tr-TR" sz="1600" u="sng" dirty="0">
                <a:solidFill>
                  <a:srgbClr val="0563C1"/>
                </a:solidFill>
                <a:ea typeface="Calibri" panose="020F0502020204030204" pitchFamily="34" charset="0"/>
                <a:cs typeface="Times New Roman" panose="02020603050405020304" pitchFamily="18" charset="0"/>
                <a:hlinkClick r:id="rId2"/>
              </a:rPr>
              <a:t>https://doi.org/10.1007/BF02269707</a:t>
            </a:r>
            <a:endParaRPr lang="tr-TR" sz="1600" dirty="0" smtClean="0">
              <a:effectLst/>
              <a:ea typeface="Calibri" panose="020F0502020204030204" pitchFamily="34" charset="0"/>
              <a:cs typeface="Times New Roman" panose="02020603050405020304" pitchFamily="18" charset="0"/>
            </a:endParaRPr>
          </a:p>
          <a:p>
            <a:pPr lvl="0" algn="just">
              <a:lnSpc>
                <a:spcPct val="150000"/>
              </a:lnSpc>
              <a:spcAft>
                <a:spcPts val="0"/>
              </a:spcAft>
              <a:buSzPts val="1200"/>
            </a:pPr>
            <a:r>
              <a:rPr lang="tr-TR" sz="1600" dirty="0" smtClean="0">
                <a:ea typeface="Calibri" panose="020F0502020204030204" pitchFamily="34" charset="0"/>
                <a:cs typeface="Times New Roman" panose="02020603050405020304" pitchFamily="18" charset="0"/>
              </a:rPr>
              <a:t>6. </a:t>
            </a:r>
            <a:r>
              <a:rPr lang="tr-TR" sz="1600" dirty="0" err="1" smtClean="0">
                <a:ea typeface="Calibri" panose="020F0502020204030204" pitchFamily="34" charset="0"/>
                <a:cs typeface="Times New Roman" panose="02020603050405020304" pitchFamily="18" charset="0"/>
              </a:rPr>
              <a:t>Tswett</a:t>
            </a:r>
            <a:r>
              <a:rPr lang="tr-TR" sz="1600" dirty="0" smtClean="0">
                <a:ea typeface="Calibri" panose="020F0502020204030204" pitchFamily="34" charset="0"/>
                <a:cs typeface="Times New Roman" panose="02020603050405020304" pitchFamily="18" charset="0"/>
              </a:rPr>
              <a:t> </a:t>
            </a:r>
            <a:r>
              <a:rPr lang="tr-TR" sz="1600" dirty="0">
                <a:ea typeface="Calibri" panose="020F0502020204030204" pitchFamily="34" charset="0"/>
                <a:cs typeface="Times New Roman" panose="02020603050405020304" pitchFamily="18" charset="0"/>
              </a:rPr>
              <a:t>M. </a:t>
            </a:r>
            <a:r>
              <a:rPr lang="tr-TR" sz="1600" dirty="0" err="1">
                <a:ea typeface="Calibri" panose="020F0502020204030204" pitchFamily="34" charset="0"/>
                <a:cs typeface="Times New Roman" panose="02020603050405020304" pitchFamily="18" charset="0"/>
              </a:rPr>
              <a:t>Physical</a:t>
            </a:r>
            <a:r>
              <a:rPr lang="tr-TR" sz="1600" dirty="0">
                <a:ea typeface="Calibri" panose="020F0502020204030204" pitchFamily="34" charset="0"/>
                <a:cs typeface="Times New Roman" panose="02020603050405020304" pitchFamily="18" charset="0"/>
              </a:rPr>
              <a:t> </a:t>
            </a:r>
            <a:r>
              <a:rPr lang="tr-TR" sz="1600" dirty="0" err="1">
                <a:ea typeface="Calibri" panose="020F0502020204030204" pitchFamily="34" charset="0"/>
                <a:cs typeface="Times New Roman" panose="02020603050405020304" pitchFamily="18" charset="0"/>
              </a:rPr>
              <a:t>chemical</a:t>
            </a:r>
            <a:r>
              <a:rPr lang="tr-TR" sz="1600" dirty="0">
                <a:ea typeface="Calibri" panose="020F0502020204030204" pitchFamily="34" charset="0"/>
                <a:cs typeface="Times New Roman" panose="02020603050405020304" pitchFamily="18" charset="0"/>
              </a:rPr>
              <a:t> </a:t>
            </a:r>
            <a:r>
              <a:rPr lang="tr-TR" sz="1600" dirty="0" err="1">
                <a:ea typeface="Calibri" panose="020F0502020204030204" pitchFamily="34" charset="0"/>
                <a:cs typeface="Times New Roman" panose="02020603050405020304" pitchFamily="18" charset="0"/>
              </a:rPr>
              <a:t>studies</a:t>
            </a:r>
            <a:r>
              <a:rPr lang="tr-TR" sz="1600" dirty="0">
                <a:ea typeface="Calibri" panose="020F0502020204030204" pitchFamily="34" charset="0"/>
                <a:cs typeface="Times New Roman" panose="02020603050405020304" pitchFamily="18" charset="0"/>
              </a:rPr>
              <a:t> on </a:t>
            </a:r>
            <a:r>
              <a:rPr lang="tr-TR" sz="1600" dirty="0" err="1">
                <a:ea typeface="Calibri" panose="020F0502020204030204" pitchFamily="34" charset="0"/>
                <a:cs typeface="Times New Roman" panose="02020603050405020304" pitchFamily="18" charset="0"/>
              </a:rPr>
              <a:t>chlorophyll</a:t>
            </a:r>
            <a:r>
              <a:rPr lang="tr-TR" sz="1600" dirty="0">
                <a:ea typeface="Calibri" panose="020F0502020204030204" pitchFamily="34" charset="0"/>
                <a:cs typeface="Times New Roman" panose="02020603050405020304" pitchFamily="18" charset="0"/>
              </a:rPr>
              <a:t> </a:t>
            </a:r>
            <a:r>
              <a:rPr lang="tr-TR" sz="1600" dirty="0" err="1">
                <a:ea typeface="Calibri" panose="020F0502020204030204" pitchFamily="34" charset="0"/>
                <a:cs typeface="Times New Roman" panose="02020603050405020304" pitchFamily="18" charset="0"/>
              </a:rPr>
              <a:t>adsorptions</a:t>
            </a:r>
            <a:r>
              <a:rPr lang="tr-TR" sz="1600" dirty="0">
                <a:ea typeface="Calibri" panose="020F0502020204030204" pitchFamily="34" charset="0"/>
                <a:cs typeface="Times New Roman" panose="02020603050405020304" pitchFamily="18" charset="0"/>
              </a:rPr>
              <a:t>. </a:t>
            </a:r>
            <a:r>
              <a:rPr lang="tr-TR" sz="1600" dirty="0" err="1">
                <a:ea typeface="Calibri" panose="020F0502020204030204" pitchFamily="34" charset="0"/>
                <a:cs typeface="Times New Roman" panose="02020603050405020304" pitchFamily="18" charset="0"/>
              </a:rPr>
              <a:t>Ber</a:t>
            </a:r>
            <a:r>
              <a:rPr lang="tr-TR" sz="1600" dirty="0">
                <a:ea typeface="Calibri" panose="020F0502020204030204" pitchFamily="34" charset="0"/>
                <a:cs typeface="Times New Roman" panose="02020603050405020304" pitchFamily="18" charset="0"/>
              </a:rPr>
              <a:t> </a:t>
            </a:r>
            <a:r>
              <a:rPr lang="tr-TR" sz="1600" dirty="0" err="1">
                <a:ea typeface="Calibri" panose="020F0502020204030204" pitchFamily="34" charset="0"/>
                <a:cs typeface="Times New Roman" panose="02020603050405020304" pitchFamily="18" charset="0"/>
              </a:rPr>
              <a:t>Dtsch</a:t>
            </a:r>
            <a:r>
              <a:rPr lang="tr-TR" sz="1600" dirty="0">
                <a:ea typeface="Calibri" panose="020F0502020204030204" pitchFamily="34" charset="0"/>
                <a:cs typeface="Times New Roman" panose="02020603050405020304" pitchFamily="18" charset="0"/>
              </a:rPr>
              <a:t> Bot </a:t>
            </a:r>
            <a:r>
              <a:rPr lang="tr-TR" sz="1600" dirty="0" err="1">
                <a:ea typeface="Calibri" panose="020F0502020204030204" pitchFamily="34" charset="0"/>
                <a:cs typeface="Times New Roman" panose="02020603050405020304" pitchFamily="18" charset="0"/>
              </a:rPr>
              <a:t>Ges</a:t>
            </a:r>
            <a:r>
              <a:rPr lang="tr-TR" sz="1600" dirty="0">
                <a:ea typeface="Calibri" panose="020F0502020204030204" pitchFamily="34" charset="0"/>
                <a:cs typeface="Times New Roman" panose="02020603050405020304" pitchFamily="18" charset="0"/>
              </a:rPr>
              <a:t> 1906;24:316-23.</a:t>
            </a:r>
            <a:endParaRPr lang="tr-TR" sz="1600" dirty="0" smtClean="0">
              <a:effectLst/>
              <a:ea typeface="Calibri" panose="020F0502020204030204" pitchFamily="34" charset="0"/>
              <a:cs typeface="Times New Roman" panose="02020603050405020304" pitchFamily="18" charset="0"/>
            </a:endParaRPr>
          </a:p>
          <a:p>
            <a:pPr lvl="0" algn="just">
              <a:lnSpc>
                <a:spcPct val="150000"/>
              </a:lnSpc>
              <a:spcAft>
                <a:spcPts val="0"/>
              </a:spcAft>
              <a:buSzPts val="1200"/>
            </a:pPr>
            <a:r>
              <a:rPr lang="tr-TR" sz="1600" dirty="0" smtClean="0">
                <a:ea typeface="Calibri" panose="020F0502020204030204" pitchFamily="34" charset="0"/>
                <a:cs typeface="Times New Roman" panose="02020603050405020304" pitchFamily="18" charset="0"/>
              </a:rPr>
              <a:t>7. </a:t>
            </a:r>
            <a:r>
              <a:rPr lang="en-US" sz="1600" dirty="0" smtClean="0">
                <a:ea typeface="Calibri" panose="020F0502020204030204" pitchFamily="34" charset="0"/>
                <a:cs typeface="Times New Roman" panose="02020603050405020304" pitchFamily="18" charset="0"/>
              </a:rPr>
              <a:t>Analytical </a:t>
            </a:r>
            <a:r>
              <a:rPr lang="en-US" sz="1600" dirty="0">
                <a:ea typeface="Calibri" panose="020F0502020204030204" pitchFamily="34" charset="0"/>
                <a:cs typeface="Times New Roman" panose="02020603050405020304" pitchFamily="18" charset="0"/>
              </a:rPr>
              <a:t>Electrochemistry, J. Wang, 3rd Ed. John Wiley and Sons, 2006</a:t>
            </a:r>
            <a:endParaRPr lang="tr-TR" sz="1600" dirty="0" smtClean="0">
              <a:effectLst/>
              <a:ea typeface="Calibri" panose="020F0502020204030204" pitchFamily="34" charset="0"/>
              <a:cs typeface="Times New Roman" panose="02020603050405020304" pitchFamily="18" charset="0"/>
            </a:endParaRPr>
          </a:p>
          <a:p>
            <a:pPr lvl="0" algn="just">
              <a:lnSpc>
                <a:spcPct val="150000"/>
              </a:lnSpc>
              <a:spcAft>
                <a:spcPts val="0"/>
              </a:spcAft>
              <a:buSzPts val="1200"/>
            </a:pPr>
            <a:r>
              <a:rPr lang="tr-TR" sz="1600" dirty="0" smtClean="0">
                <a:ea typeface="Calibri" panose="020F0502020204030204" pitchFamily="34" charset="0"/>
                <a:cs typeface="Times New Roman" panose="02020603050405020304" pitchFamily="18" charset="0"/>
              </a:rPr>
              <a:t>8. </a:t>
            </a:r>
            <a:r>
              <a:rPr lang="en-US" sz="1600" dirty="0" smtClean="0">
                <a:ea typeface="Calibri" panose="020F0502020204030204" pitchFamily="34" charset="0"/>
                <a:cs typeface="Times New Roman" panose="02020603050405020304" pitchFamily="18" charset="0"/>
              </a:rPr>
              <a:t>Practical </a:t>
            </a:r>
            <a:r>
              <a:rPr lang="en-US" sz="1600" dirty="0">
                <a:ea typeface="Calibri" panose="020F0502020204030204" pitchFamily="34" charset="0"/>
                <a:cs typeface="Times New Roman" panose="02020603050405020304" pitchFamily="18" charset="0"/>
              </a:rPr>
              <a:t>Electrochemical Cells. In: </a:t>
            </a:r>
            <a:r>
              <a:rPr lang="en-US" sz="1600" i="1" dirty="0">
                <a:ea typeface="Calibri" panose="020F0502020204030204" pitchFamily="34" charset="0"/>
                <a:cs typeface="Times New Roman" panose="02020603050405020304" pitchFamily="18" charset="0"/>
              </a:rPr>
              <a:t>Handbook of Electrochemistry</a:t>
            </a:r>
            <a:r>
              <a:rPr lang="en-US" sz="1600" dirty="0">
                <a:ea typeface="Calibri" panose="020F0502020204030204" pitchFamily="34" charset="0"/>
                <a:cs typeface="Times New Roman" panose="02020603050405020304" pitchFamily="18" charset="0"/>
              </a:rPr>
              <a:t>, S. Chen, Ed.: </a:t>
            </a:r>
            <a:r>
              <a:rPr lang="en-US" sz="1600" dirty="0" err="1">
                <a:ea typeface="Calibri" panose="020F0502020204030204" pitchFamily="34" charset="0"/>
                <a:cs typeface="Times New Roman" panose="02020603050405020304" pitchFamily="18" charset="0"/>
              </a:rPr>
              <a:t>Zoski</a:t>
            </a:r>
            <a:r>
              <a:rPr lang="en-US" sz="1600" dirty="0">
                <a:ea typeface="Calibri" panose="020F0502020204030204" pitchFamily="34" charset="0"/>
                <a:cs typeface="Times New Roman" panose="02020603050405020304" pitchFamily="18" charset="0"/>
              </a:rPr>
              <a:t>, C. G., Amsterdam: Elsevier, 33–56, 2007</a:t>
            </a:r>
            <a:endParaRPr lang="tr-TR" sz="1600" dirty="0" smtClean="0">
              <a:effectLst/>
              <a:ea typeface="Calibri" panose="020F0502020204030204" pitchFamily="34" charset="0"/>
              <a:cs typeface="Times New Roman" panose="02020603050405020304" pitchFamily="18" charset="0"/>
            </a:endParaRPr>
          </a:p>
          <a:p>
            <a:pPr lvl="0" algn="just">
              <a:lnSpc>
                <a:spcPct val="150000"/>
              </a:lnSpc>
              <a:spcAft>
                <a:spcPts val="800"/>
              </a:spcAft>
              <a:buSzPts val="1200"/>
            </a:pPr>
            <a:r>
              <a:rPr lang="tr-TR" sz="1600" dirty="0" smtClean="0">
                <a:ea typeface="Calibri" panose="020F0502020204030204" pitchFamily="34" charset="0"/>
                <a:cs typeface="Times New Roman" panose="02020603050405020304" pitchFamily="18" charset="0"/>
              </a:rPr>
              <a:t>9. </a:t>
            </a:r>
            <a:r>
              <a:rPr lang="en-US" sz="1600" dirty="0" smtClean="0">
                <a:ea typeface="Calibri" panose="020F0502020204030204" pitchFamily="34" charset="0"/>
                <a:cs typeface="Times New Roman" panose="02020603050405020304" pitchFamily="18" charset="0"/>
              </a:rPr>
              <a:t>Fundamentals </a:t>
            </a:r>
            <a:r>
              <a:rPr lang="en-US" sz="1600" dirty="0">
                <a:ea typeface="Calibri" panose="020F0502020204030204" pitchFamily="34" charset="0"/>
                <a:cs typeface="Times New Roman" panose="02020603050405020304" pitchFamily="18" charset="0"/>
              </a:rPr>
              <a:t>of Electroanalytical Chemistry, P. Monk, John </a:t>
            </a:r>
            <a:r>
              <a:rPr lang="en-US" sz="1600" dirty="0" err="1">
                <a:ea typeface="Calibri" panose="020F0502020204030204" pitchFamily="34" charset="0"/>
                <a:cs typeface="Times New Roman" panose="02020603050405020304" pitchFamily="18" charset="0"/>
              </a:rPr>
              <a:t>Waley</a:t>
            </a:r>
            <a:r>
              <a:rPr lang="en-US" sz="1600" dirty="0">
                <a:ea typeface="Calibri" panose="020F0502020204030204" pitchFamily="34" charset="0"/>
                <a:cs typeface="Times New Roman" panose="02020603050405020304" pitchFamily="18" charset="0"/>
              </a:rPr>
              <a:t>-Sons Inc., 2011.</a:t>
            </a:r>
            <a:endParaRPr lang="tr-TR"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5401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6715" y="315339"/>
            <a:ext cx="11983916" cy="5509200"/>
          </a:xfrm>
          <a:prstGeom prst="rect">
            <a:avLst/>
          </a:prstGeom>
        </p:spPr>
        <p:txBody>
          <a:bodyPr wrap="square">
            <a:spAutoFit/>
          </a:bodyPr>
          <a:lstStyle/>
          <a:p>
            <a:pPr marL="285750" indent="-285750" algn="just">
              <a:lnSpc>
                <a:spcPct val="150000"/>
              </a:lnSpc>
              <a:spcAft>
                <a:spcPts val="800"/>
              </a:spcAft>
              <a:buFont typeface="Wingdings" panose="05000000000000000000" pitchFamily="2" charset="2"/>
              <a:buChar char="q"/>
            </a:pPr>
            <a:r>
              <a:rPr lang="tr-TR" sz="1600" dirty="0">
                <a:ea typeface="Calibri" panose="020F0502020204030204" pitchFamily="34" charset="0"/>
                <a:cs typeface="Times New Roman" panose="02020603050405020304" pitchFamily="18" charset="0"/>
              </a:rPr>
              <a:t>Elektrokimyasal hücreler; redoks reaksiyonlarının oluştuğu hücrelerdir. Bu hücrelerde potansiyel oluşması için redoks reaksiyonlarına yani elektron aktarımına gereksinim vardır. </a:t>
            </a:r>
            <a:r>
              <a:rPr lang="tr-TR" sz="1600" dirty="0" err="1">
                <a:ea typeface="Calibri" panose="020F0502020204030204" pitchFamily="34" charset="0"/>
                <a:cs typeface="Times New Roman" panose="02020603050405020304" pitchFamily="18" charset="0"/>
              </a:rPr>
              <a:t>Potansiyometri</a:t>
            </a:r>
            <a:r>
              <a:rPr lang="tr-TR" sz="1600" dirty="0">
                <a:ea typeface="Calibri" panose="020F0502020204030204" pitchFamily="34" charset="0"/>
                <a:cs typeface="Times New Roman" panose="02020603050405020304" pitchFamily="18" charset="0"/>
              </a:rPr>
              <a:t>, potansiyel ölçümlerinin temel alındığı bir yöntemdir.</a:t>
            </a:r>
            <a:endParaRPr lang="tr-TR" sz="1600" dirty="0" smtClean="0">
              <a:effectLst/>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Wingdings" panose="05000000000000000000" pitchFamily="2" charset="2"/>
              <a:buChar char="q"/>
            </a:pPr>
            <a:r>
              <a:rPr lang="tr-TR" sz="1600" dirty="0">
                <a:ea typeface="Calibri" panose="020F0502020204030204" pitchFamily="34" charset="0"/>
                <a:cs typeface="Times New Roman" panose="02020603050405020304" pitchFamily="18" charset="0"/>
              </a:rPr>
              <a:t>Bir karşılaştırma (referans) </a:t>
            </a:r>
            <a:r>
              <a:rPr lang="tr-TR" sz="1600" dirty="0" err="1">
                <a:ea typeface="Calibri" panose="020F0502020204030204" pitchFamily="34" charset="0"/>
                <a:cs typeface="Times New Roman" panose="02020603050405020304" pitchFamily="18" charset="0"/>
              </a:rPr>
              <a:t>elektrodu</a:t>
            </a:r>
            <a:r>
              <a:rPr lang="tr-TR" sz="1600" dirty="0">
                <a:ea typeface="Calibri" panose="020F0502020204030204" pitchFamily="34" charset="0"/>
                <a:cs typeface="Times New Roman" panose="02020603050405020304" pitchFamily="18" charset="0"/>
              </a:rPr>
              <a:t> ve uygun bir çalışma (indikatör) </a:t>
            </a:r>
            <a:r>
              <a:rPr lang="tr-TR" sz="1600" dirty="0" err="1">
                <a:ea typeface="Calibri" panose="020F0502020204030204" pitchFamily="34" charset="0"/>
                <a:cs typeface="Times New Roman" panose="02020603050405020304" pitchFamily="18" charset="0"/>
              </a:rPr>
              <a:t>elektrodu</a:t>
            </a:r>
            <a:r>
              <a:rPr lang="tr-TR" sz="1600" dirty="0">
                <a:ea typeface="Calibri" panose="020F0502020204030204" pitchFamily="34" charset="0"/>
                <a:cs typeface="Times New Roman" panose="02020603050405020304" pitchFamily="18" charset="0"/>
              </a:rPr>
              <a:t> ile oluşturulan elektrokimyasal hücrede ölçülen potansiyel değerleri kullanılarak hücrenin çözeltisindeki iyonların nicel analizine </a:t>
            </a:r>
            <a:r>
              <a:rPr lang="tr-TR" sz="1600" b="1" i="1" dirty="0" err="1">
                <a:ea typeface="Calibri" panose="020F0502020204030204" pitchFamily="34" charset="0"/>
                <a:cs typeface="Times New Roman" panose="02020603050405020304" pitchFamily="18" charset="0"/>
              </a:rPr>
              <a:t>potansiyometri</a:t>
            </a:r>
            <a:r>
              <a:rPr lang="tr-TR" sz="1600" dirty="0">
                <a:ea typeface="Calibri" panose="020F0502020204030204" pitchFamily="34" charset="0"/>
                <a:cs typeface="Times New Roman" panose="02020603050405020304" pitchFamily="18" charset="0"/>
              </a:rPr>
              <a:t> denir.</a:t>
            </a:r>
            <a:endParaRPr lang="tr-TR" sz="1600" dirty="0" smtClean="0">
              <a:effectLst/>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Wingdings" panose="05000000000000000000" pitchFamily="2" charset="2"/>
              <a:buChar char="q"/>
            </a:pPr>
            <a:r>
              <a:rPr lang="tr-TR" sz="1600" dirty="0" err="1">
                <a:ea typeface="Calibri" panose="020F0502020204030204" pitchFamily="34" charset="0"/>
                <a:cs typeface="Times New Roman" panose="02020603050405020304" pitchFamily="18" charset="0"/>
              </a:rPr>
              <a:t>Potansiyometri</a:t>
            </a:r>
            <a:r>
              <a:rPr lang="tr-TR" sz="1600" dirty="0">
                <a:ea typeface="Calibri" panose="020F0502020204030204" pitchFamily="34" charset="0"/>
                <a:cs typeface="Times New Roman" panose="02020603050405020304" pitchFamily="18" charset="0"/>
              </a:rPr>
              <a:t>, uygun bir renkli indikatörün mümkün olmadığı hallerde (Örneğin, koyu renkli veya çok seyreltik çözeltilere) de uygulanabilen elektrokimyasal bir analiz yöntemidir. Bu yöntem aynı zamanda iki veya daha fazla  bileşenin analizinde de kullanılabilir.</a:t>
            </a:r>
            <a:endParaRPr lang="tr-TR" sz="1600" dirty="0" smtClean="0">
              <a:effectLst/>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Wingdings" panose="05000000000000000000" pitchFamily="2" charset="2"/>
              <a:buChar char="q"/>
            </a:pPr>
            <a:r>
              <a:rPr lang="tr-TR" sz="1600" dirty="0">
                <a:ea typeface="Calibri" panose="020F0502020204030204" pitchFamily="34" charset="0"/>
                <a:cs typeface="Times New Roman" panose="02020603050405020304" pitchFamily="18" charset="0"/>
              </a:rPr>
              <a:t>Elektrot potansiyelleri mutlak olarak ölçülemez ancak referans </a:t>
            </a:r>
            <a:r>
              <a:rPr lang="tr-TR" sz="1600" dirty="0" err="1">
                <a:ea typeface="Calibri" panose="020F0502020204030204" pitchFamily="34" charset="0"/>
                <a:cs typeface="Times New Roman" panose="02020603050405020304" pitchFamily="18" charset="0"/>
              </a:rPr>
              <a:t>elektrodun</a:t>
            </a:r>
            <a:r>
              <a:rPr lang="tr-TR" sz="1600" dirty="0">
                <a:ea typeface="Calibri" panose="020F0502020204030204" pitchFamily="34" charset="0"/>
                <a:cs typeface="Times New Roman" panose="02020603050405020304" pitchFamily="18" charset="0"/>
              </a:rPr>
              <a:t> potansiyeli ile karşılaştırılarak bulunabilir. </a:t>
            </a:r>
            <a:r>
              <a:rPr lang="tr-TR" sz="1600" dirty="0" err="1">
                <a:ea typeface="Calibri" panose="020F0502020204030204" pitchFamily="34" charset="0"/>
                <a:cs typeface="Times New Roman" panose="02020603050405020304" pitchFamily="18" charset="0"/>
              </a:rPr>
              <a:t>Potansiyometrik</a:t>
            </a:r>
            <a:r>
              <a:rPr lang="tr-TR" sz="1600" dirty="0">
                <a:ea typeface="Calibri" panose="020F0502020204030204" pitchFamily="34" charset="0"/>
                <a:cs typeface="Times New Roman" panose="02020603050405020304" pitchFamily="18" charset="0"/>
              </a:rPr>
              <a:t> ölçümlerde mutlaka bir referans ve bir indikatör elektrot bir araya getirilerek bir hücre oluşturulur ve aradaki potansiyel fark ölçülür</a:t>
            </a:r>
            <a:r>
              <a:rPr lang="tr-TR" sz="1600" dirty="0" smtClean="0">
                <a:ea typeface="Calibri" panose="020F0502020204030204" pitchFamily="34" charset="0"/>
                <a:cs typeface="Times New Roman" panose="02020603050405020304" pitchFamily="18" charset="0"/>
              </a:rPr>
              <a:t>.</a:t>
            </a:r>
          </a:p>
          <a:p>
            <a:pPr algn="just">
              <a:lnSpc>
                <a:spcPct val="150000"/>
              </a:lnSpc>
              <a:spcAft>
                <a:spcPts val="800"/>
              </a:spcAft>
            </a:pPr>
            <a:endParaRPr lang="tr-TR" sz="1600" dirty="0" smtClean="0">
              <a:effectLst/>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Wingdings" panose="05000000000000000000" pitchFamily="2" charset="2"/>
              <a:buChar char="q"/>
            </a:pPr>
            <a:r>
              <a:rPr lang="tr-TR" sz="1600" dirty="0">
                <a:ea typeface="Calibri" panose="020F0502020204030204" pitchFamily="34" charset="0"/>
                <a:cs typeface="Times New Roman" panose="02020603050405020304" pitchFamily="18" charset="0"/>
              </a:rPr>
              <a:t>Elektrokimyasal Hücreler;</a:t>
            </a:r>
            <a:endParaRPr lang="tr-TR" sz="1600" dirty="0" smtClean="0">
              <a:effectLst/>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tr-TR" sz="1600" dirty="0">
                <a:ea typeface="Calibri" panose="020F0502020204030204" pitchFamily="34" charset="0"/>
                <a:cs typeface="Times New Roman" panose="02020603050405020304" pitchFamily="18" charset="0"/>
              </a:rPr>
              <a:t>Galvanik Hücreler: İçerisinde kimyasal reaksiyonlar sonucunda elektrik akımı meydana gelen hücreler</a:t>
            </a:r>
            <a:endParaRPr lang="tr-TR" sz="1600" dirty="0" smtClean="0">
              <a:effectLst/>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tr-TR" sz="1600" dirty="0">
                <a:ea typeface="Calibri" panose="020F0502020204030204" pitchFamily="34" charset="0"/>
                <a:cs typeface="Times New Roman" panose="02020603050405020304" pitchFamily="18" charset="0"/>
              </a:rPr>
              <a:t>Elektrolitik Hücreler (Elektroliz Hücreleri): Dışarıdan elektrik akımı uygulanması sonucunda içerisinde kimyasal reaksiyonların meydana geldiği hücrelerdir.</a:t>
            </a:r>
            <a:endParaRPr lang="tr-TR"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7281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0" y="367832"/>
            <a:ext cx="11852031" cy="2585323"/>
          </a:xfrm>
          <a:prstGeom prst="rect">
            <a:avLst/>
          </a:prstGeom>
        </p:spPr>
        <p:txBody>
          <a:bodyPr wrap="square">
            <a:spAutoFit/>
          </a:bodyPr>
          <a:lstStyle/>
          <a:p>
            <a:pPr marL="285750" indent="-285750" algn="just">
              <a:lnSpc>
                <a:spcPct val="150000"/>
              </a:lnSpc>
              <a:spcAft>
                <a:spcPts val="800"/>
              </a:spcAft>
              <a:buFont typeface="Wingdings" panose="05000000000000000000" pitchFamily="2" charset="2"/>
              <a:buChar char="q"/>
            </a:pPr>
            <a:r>
              <a:rPr lang="tr-TR" dirty="0">
                <a:ea typeface="Calibri" panose="020F0502020204030204" pitchFamily="34" charset="0"/>
                <a:cs typeface="Times New Roman" panose="02020603050405020304" pitchFamily="18" charset="0"/>
              </a:rPr>
              <a:t>Her hücre, indirgenmenin ve yükseltgenmenin olduğu iki yarı hücreden meydana gelir. Yarı hücrelerin her birine </a:t>
            </a:r>
            <a:r>
              <a:rPr lang="tr-TR" b="1" i="1" dirty="0">
                <a:ea typeface="Calibri" panose="020F0502020204030204" pitchFamily="34" charset="0"/>
                <a:cs typeface="Times New Roman" panose="02020603050405020304" pitchFamily="18" charset="0"/>
              </a:rPr>
              <a:t>elektrot</a:t>
            </a:r>
            <a:r>
              <a:rPr lang="tr-TR" dirty="0">
                <a:ea typeface="Calibri" panose="020F0502020204030204" pitchFamily="34" charset="0"/>
                <a:cs typeface="Times New Roman" panose="02020603050405020304" pitchFamily="18" charset="0"/>
              </a:rPr>
              <a:t> adı verilir. İndirgenmenin olduğu elektrot </a:t>
            </a:r>
            <a:r>
              <a:rPr lang="tr-TR" b="1" i="1" dirty="0">
                <a:ea typeface="Calibri" panose="020F0502020204030204" pitchFamily="34" charset="0"/>
                <a:cs typeface="Times New Roman" panose="02020603050405020304" pitchFamily="18" charset="0"/>
              </a:rPr>
              <a:t>katot</a:t>
            </a:r>
            <a:r>
              <a:rPr lang="tr-TR" dirty="0">
                <a:ea typeface="Calibri" panose="020F0502020204030204" pitchFamily="34" charset="0"/>
                <a:cs typeface="Times New Roman" panose="02020603050405020304" pitchFamily="18" charset="0"/>
              </a:rPr>
              <a:t>, yükseltgenmenin olduğu elektrot ise </a:t>
            </a:r>
            <a:r>
              <a:rPr lang="tr-TR" b="1" i="1" dirty="0">
                <a:ea typeface="Calibri" panose="020F0502020204030204" pitchFamily="34" charset="0"/>
                <a:cs typeface="Times New Roman" panose="02020603050405020304" pitchFamily="18" charset="0"/>
              </a:rPr>
              <a:t>anot</a:t>
            </a:r>
            <a:r>
              <a:rPr lang="tr-TR" dirty="0">
                <a:ea typeface="Calibri" panose="020F0502020204030204" pitchFamily="34" charset="0"/>
                <a:cs typeface="Times New Roman" panose="02020603050405020304" pitchFamily="18" charset="0"/>
              </a:rPr>
              <a:t> olarak adlandırılır. Bir anot veya bir katot reaksiyonu hiçbir zaman tek başına yürümez; bir indirgenme varsa karşılığında bir yükseltgenme veya bir yükseltgenme varsa karşılığında bir indirgenme vardır. Ancak bu şekilde bir elektron akımı doğabilir. Bir hücreden akım geçebilmesi için elektrotların dışarıdan bir metalik iletken ile birbirine bağlanmaları ve iki hücrenin içerisindeki çözeltilerin de temasta olmaları gerekir ki bu, tuz köprüsü ile sağlanır.</a:t>
            </a:r>
            <a:endParaRPr lang="tr-TR" sz="1600" dirty="0">
              <a:effectLst/>
              <a:ea typeface="Calibri" panose="020F0502020204030204" pitchFamily="34" charset="0"/>
              <a:cs typeface="Times New Roman" panose="02020603050405020304" pitchFamily="18" charset="0"/>
            </a:endParaRPr>
          </a:p>
        </p:txBody>
      </p:sp>
      <p:pic>
        <p:nvPicPr>
          <p:cNvPr id="5" name="Picture 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46295" y="2953155"/>
            <a:ext cx="2653543" cy="3227837"/>
          </a:xfrm>
          <a:prstGeom prst="rect">
            <a:avLst/>
          </a:prstGeom>
          <a:noFill/>
          <a:ln>
            <a:noFill/>
          </a:ln>
        </p:spPr>
      </p:pic>
      <p:sp>
        <p:nvSpPr>
          <p:cNvPr id="6" name="Dikdörtgen 5"/>
          <p:cNvSpPr/>
          <p:nvPr/>
        </p:nvSpPr>
        <p:spPr>
          <a:xfrm>
            <a:off x="4614657" y="6057900"/>
            <a:ext cx="2698239" cy="423449"/>
          </a:xfrm>
          <a:prstGeom prst="rect">
            <a:avLst/>
          </a:prstGeom>
        </p:spPr>
        <p:txBody>
          <a:bodyPr wrap="none">
            <a:spAutoFit/>
          </a:bodyPr>
          <a:lstStyle/>
          <a:p>
            <a:pPr algn="ctr">
              <a:lnSpc>
                <a:spcPct val="150000"/>
              </a:lnSpc>
              <a:spcAft>
                <a:spcPts val="800"/>
              </a:spcAft>
            </a:pPr>
            <a:r>
              <a:rPr lang="tr-TR" sz="1600" b="1" i="1" dirty="0">
                <a:ea typeface="Calibri" panose="020F0502020204030204" pitchFamily="34" charset="0"/>
                <a:cs typeface="Times New Roman" panose="02020603050405020304" pitchFamily="18" charset="0"/>
              </a:rPr>
              <a:t>Şekil </a:t>
            </a:r>
            <a:r>
              <a:rPr lang="tr-TR" sz="1600" b="1" i="1" dirty="0" smtClean="0">
                <a:ea typeface="Calibri" panose="020F0502020204030204" pitchFamily="34" charset="0"/>
                <a:cs typeface="Times New Roman" panose="02020603050405020304" pitchFamily="18" charset="0"/>
              </a:rPr>
              <a:t>1.</a:t>
            </a:r>
            <a:r>
              <a:rPr lang="tr-TR" sz="1600" i="1" dirty="0" smtClean="0">
                <a:ea typeface="Calibri" panose="020F0502020204030204" pitchFamily="34" charset="0"/>
                <a:cs typeface="Times New Roman" panose="02020603050405020304" pitchFamily="18" charset="0"/>
              </a:rPr>
              <a:t> </a:t>
            </a:r>
            <a:r>
              <a:rPr lang="tr-TR" sz="1600" i="1" dirty="0">
                <a:ea typeface="Calibri" panose="020F0502020204030204" pitchFamily="34" charset="0"/>
                <a:cs typeface="Times New Roman" panose="02020603050405020304" pitchFamily="18" charset="0"/>
              </a:rPr>
              <a:t>Elektrokimyasal hücre </a:t>
            </a:r>
            <a:endParaRPr lang="tr-TR"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5050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0" y="0"/>
            <a:ext cx="12186138" cy="5124480"/>
          </a:xfrm>
          <a:prstGeom prst="rect">
            <a:avLst/>
          </a:prstGeom>
        </p:spPr>
        <p:txBody>
          <a:bodyPr wrap="square">
            <a:spAutoFit/>
          </a:bodyPr>
          <a:lstStyle/>
          <a:p>
            <a:pPr marL="285750" indent="-285750" algn="just">
              <a:lnSpc>
                <a:spcPct val="150000"/>
              </a:lnSpc>
              <a:spcAft>
                <a:spcPts val="1200"/>
              </a:spcAft>
              <a:buFont typeface="Wingdings" panose="05000000000000000000" pitchFamily="2" charset="2"/>
              <a:buChar char="q"/>
            </a:pPr>
            <a:r>
              <a:rPr lang="tr-TR" dirty="0" err="1">
                <a:ea typeface="Calibri" panose="020F0502020204030204" pitchFamily="34" charset="0"/>
                <a:cs typeface="Times New Roman" panose="02020603050405020304" pitchFamily="18" charset="0"/>
              </a:rPr>
              <a:t>Potansiyometride</a:t>
            </a:r>
            <a:r>
              <a:rPr lang="tr-TR" dirty="0">
                <a:ea typeface="Calibri" panose="020F0502020204030204" pitchFamily="34" charset="0"/>
                <a:cs typeface="Times New Roman" panose="02020603050405020304" pitchFamily="18" charset="0"/>
              </a:rPr>
              <a:t> potansiyel ölçümleri esas olduğu için elektrotlar önemlidir. Bir potansiyel ölçümünde; </a:t>
            </a:r>
            <a:r>
              <a:rPr lang="tr-TR" u="sng" dirty="0">
                <a:ea typeface="Calibri" panose="020F0502020204030204" pitchFamily="34" charset="0"/>
                <a:cs typeface="Times New Roman" panose="02020603050405020304" pitchFamily="18" charset="0"/>
              </a:rPr>
              <a:t>referans elektrot</a:t>
            </a:r>
            <a:r>
              <a:rPr lang="tr-TR" dirty="0">
                <a:ea typeface="Calibri" panose="020F0502020204030204" pitchFamily="34" charset="0"/>
                <a:cs typeface="Times New Roman" panose="02020603050405020304" pitchFamily="18" charset="0"/>
              </a:rPr>
              <a:t> (potansiyeli analiz sırasındaki bileşim değişimlerine bağlı olmayan elektrot), </a:t>
            </a:r>
            <a:r>
              <a:rPr lang="tr-TR" u="sng" dirty="0">
                <a:ea typeface="Calibri" panose="020F0502020204030204" pitchFamily="34" charset="0"/>
                <a:cs typeface="Times New Roman" panose="02020603050405020304" pitchFamily="18" charset="0"/>
              </a:rPr>
              <a:t>indikatör elektrot</a:t>
            </a:r>
            <a:r>
              <a:rPr lang="tr-TR" dirty="0">
                <a:ea typeface="Calibri" panose="020F0502020204030204" pitchFamily="34" charset="0"/>
                <a:cs typeface="Times New Roman" panose="02020603050405020304" pitchFamily="18" charset="0"/>
              </a:rPr>
              <a:t> (potansiyeli çözelti bileşim değişimlerine bağlı olarak değişen elektrot) kullanılır. </a:t>
            </a:r>
            <a:endParaRPr lang="tr-TR" sz="1600"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u="sng" dirty="0">
                <a:ea typeface="Calibri" panose="020F0502020204030204" pitchFamily="34" charset="0"/>
                <a:cs typeface="Times New Roman" panose="02020603050405020304" pitchFamily="18" charset="0"/>
              </a:rPr>
              <a:t>Referans Elektrotlar:</a:t>
            </a:r>
            <a:endParaRPr lang="tr-TR" sz="1600"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dirty="0">
                <a:ea typeface="Calibri" panose="020F0502020204030204" pitchFamily="34" charset="0"/>
                <a:cs typeface="Times New Roman" panose="02020603050405020304" pitchFamily="18" charset="0"/>
              </a:rPr>
              <a:t>Referans </a:t>
            </a:r>
            <a:r>
              <a:rPr lang="tr-TR" dirty="0" err="1">
                <a:ea typeface="Calibri" panose="020F0502020204030204" pitchFamily="34" charset="0"/>
                <a:cs typeface="Times New Roman" panose="02020603050405020304" pitchFamily="18" charset="0"/>
              </a:rPr>
              <a:t>elektrodun</a:t>
            </a:r>
            <a:r>
              <a:rPr lang="tr-TR" dirty="0">
                <a:ea typeface="Calibri" panose="020F0502020204030204" pitchFamily="34" charset="0"/>
                <a:cs typeface="Times New Roman" panose="02020603050405020304" pitchFamily="18" charset="0"/>
              </a:rPr>
              <a:t> potansiyeli sabit olup, uygulanan dış potansiyelden etkilenmez. </a:t>
            </a:r>
            <a:endParaRPr lang="tr-TR" sz="1600"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dirty="0">
                <a:ea typeface="Calibri" panose="020F0502020204030204" pitchFamily="34" charset="0"/>
                <a:cs typeface="Times New Roman" panose="02020603050405020304" pitchFamily="18" charset="0"/>
              </a:rPr>
              <a:t>İdeal bir referans elektrot;</a:t>
            </a:r>
            <a:endParaRPr lang="tr-TR" sz="1600" dirty="0" smtClean="0">
              <a:effectLst/>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tr-TR" dirty="0">
                <a:ea typeface="Calibri" panose="020F0502020204030204" pitchFamily="34" charset="0"/>
                <a:cs typeface="Times New Roman" panose="02020603050405020304" pitchFamily="18" charset="0"/>
              </a:rPr>
              <a:t>Tersinirdir ve </a:t>
            </a:r>
            <a:r>
              <a:rPr lang="tr-TR" dirty="0" err="1">
                <a:ea typeface="Calibri" panose="020F0502020204030204" pitchFamily="34" charset="0"/>
                <a:cs typeface="Times New Roman" panose="02020603050405020304" pitchFamily="18" charset="0"/>
              </a:rPr>
              <a:t>Nerst</a:t>
            </a:r>
            <a:r>
              <a:rPr lang="tr-TR" dirty="0">
                <a:ea typeface="Calibri" panose="020F0502020204030204" pitchFamily="34" charset="0"/>
                <a:cs typeface="Times New Roman" panose="02020603050405020304" pitchFamily="18" charset="0"/>
              </a:rPr>
              <a:t> eşitliğine uyar</a:t>
            </a:r>
            <a:endParaRPr lang="tr-TR" sz="1600" dirty="0" smtClean="0">
              <a:effectLst/>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tr-TR" dirty="0">
                <a:ea typeface="Calibri" panose="020F0502020204030204" pitchFamily="34" charset="0"/>
                <a:cs typeface="Times New Roman" panose="02020603050405020304" pitchFamily="18" charset="0"/>
              </a:rPr>
              <a:t>Zamanla değişmeyen bir potansiyeli vardır.</a:t>
            </a:r>
            <a:endParaRPr lang="tr-TR" sz="1600" dirty="0" smtClean="0">
              <a:effectLst/>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tr-TR" dirty="0">
                <a:ea typeface="Calibri" panose="020F0502020204030204" pitchFamily="34" charset="0"/>
                <a:cs typeface="Times New Roman" panose="02020603050405020304" pitchFamily="18" charset="0"/>
              </a:rPr>
              <a:t>Ufak bir akıma maruz kaldıktan sonra </a:t>
            </a:r>
            <a:r>
              <a:rPr lang="tr-TR" dirty="0" err="1">
                <a:ea typeface="Calibri" panose="020F0502020204030204" pitchFamily="34" charset="0"/>
                <a:cs typeface="Times New Roman" panose="02020603050405020304" pitchFamily="18" charset="0"/>
              </a:rPr>
              <a:t>orjinal</a:t>
            </a:r>
            <a:r>
              <a:rPr lang="tr-TR" dirty="0">
                <a:ea typeface="Calibri" panose="020F0502020204030204" pitchFamily="34" charset="0"/>
                <a:cs typeface="Times New Roman" panose="02020603050405020304" pitchFamily="18" charset="0"/>
              </a:rPr>
              <a:t> potansiyeline döner.</a:t>
            </a:r>
            <a:endParaRPr lang="tr-TR" sz="1600" dirty="0" smtClean="0">
              <a:effectLst/>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tr-TR" dirty="0">
                <a:ea typeface="Calibri" panose="020F0502020204030204" pitchFamily="34" charset="0"/>
                <a:cs typeface="Times New Roman" panose="02020603050405020304" pitchFamily="18" charset="0"/>
              </a:rPr>
              <a:t>Sıcaklık değişiminden etkilenmemelidir.</a:t>
            </a:r>
            <a:endParaRPr lang="tr-TR" sz="1600"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dirty="0">
                <a:ea typeface="Calibri" panose="020F0502020204030204" pitchFamily="34" charset="0"/>
                <a:cs typeface="Times New Roman" panose="02020603050405020304" pitchFamily="18" charset="0"/>
              </a:rPr>
              <a:t>Kalomel ve </a:t>
            </a:r>
            <a:r>
              <a:rPr lang="tr-TR" dirty="0" err="1">
                <a:ea typeface="Calibri" panose="020F0502020204030204" pitchFamily="34" charset="0"/>
                <a:cs typeface="Times New Roman" panose="02020603050405020304" pitchFamily="18" charset="0"/>
              </a:rPr>
              <a:t>Ag</a:t>
            </a:r>
            <a:r>
              <a:rPr lang="tr-TR" dirty="0">
                <a:ea typeface="Calibri" panose="020F0502020204030204" pitchFamily="34" charset="0"/>
                <a:cs typeface="Times New Roman" panose="02020603050405020304" pitchFamily="18" charset="0"/>
              </a:rPr>
              <a:t>/</a:t>
            </a:r>
            <a:r>
              <a:rPr lang="tr-TR" dirty="0" err="1">
                <a:ea typeface="Calibri" panose="020F0502020204030204" pitchFamily="34" charset="0"/>
                <a:cs typeface="Times New Roman" panose="02020603050405020304" pitchFamily="18" charset="0"/>
              </a:rPr>
              <a:t>AgCl</a:t>
            </a:r>
            <a:r>
              <a:rPr lang="tr-TR" dirty="0">
                <a:ea typeface="Calibri" panose="020F0502020204030204" pitchFamily="34" charset="0"/>
                <a:cs typeface="Times New Roman" panose="02020603050405020304" pitchFamily="18" charset="0"/>
              </a:rPr>
              <a:t> gibi elektrotlar bu gruba örnektir.</a:t>
            </a:r>
            <a:endParaRPr lang="tr-TR" sz="1600" dirty="0">
              <a:effectLst/>
              <a:ea typeface="Calibri" panose="020F0502020204030204" pitchFamily="34" charset="0"/>
              <a:cs typeface="Times New Roman" panose="02020603050405020304" pitchFamily="18" charset="0"/>
            </a:endParaRPr>
          </a:p>
        </p:txBody>
      </p:sp>
      <p:pic>
        <p:nvPicPr>
          <p:cNvPr id="5" name="Resim 4"/>
          <p:cNvPicPr/>
          <p:nvPr/>
        </p:nvPicPr>
        <p:blipFill rotWithShape="1">
          <a:blip r:embed="rId2">
            <a:extLst>
              <a:ext uri="{28A0092B-C50C-407E-A947-70E740481C1C}">
                <a14:useLocalDpi xmlns:a14="http://schemas.microsoft.com/office/drawing/2010/main" val="0"/>
              </a:ext>
            </a:extLst>
          </a:blip>
          <a:srcRect t="9531" b="3222"/>
          <a:stretch/>
        </p:blipFill>
        <p:spPr bwMode="auto">
          <a:xfrm>
            <a:off x="6750659" y="2488955"/>
            <a:ext cx="5066202" cy="3524983"/>
          </a:xfrm>
          <a:prstGeom prst="rect">
            <a:avLst/>
          </a:prstGeom>
          <a:noFill/>
          <a:ln>
            <a:noFill/>
          </a:ln>
          <a:extLst>
            <a:ext uri="{53640926-AAD7-44D8-BBD7-CCE9431645EC}">
              <a14:shadowObscured xmlns:a14="http://schemas.microsoft.com/office/drawing/2010/main"/>
            </a:ext>
          </a:extLst>
        </p:spPr>
      </p:pic>
      <p:sp>
        <p:nvSpPr>
          <p:cNvPr id="6" name="Dikdörtgen 5"/>
          <p:cNvSpPr/>
          <p:nvPr/>
        </p:nvSpPr>
        <p:spPr>
          <a:xfrm>
            <a:off x="6090138" y="6013938"/>
            <a:ext cx="6096000" cy="461665"/>
          </a:xfrm>
          <a:prstGeom prst="rect">
            <a:avLst/>
          </a:prstGeom>
        </p:spPr>
        <p:txBody>
          <a:bodyPr>
            <a:spAutoFit/>
          </a:bodyPr>
          <a:lstStyle/>
          <a:p>
            <a:pPr indent="457200" algn="ctr">
              <a:lnSpc>
                <a:spcPct val="150000"/>
              </a:lnSpc>
            </a:pPr>
            <a:r>
              <a:rPr lang="tr-TR" sz="1600" b="1" i="1" dirty="0">
                <a:ea typeface="Times New Roman" panose="02020603050405020304" pitchFamily="18" charset="0"/>
                <a:cs typeface="Times New Roman" panose="02020603050405020304" pitchFamily="18" charset="0"/>
              </a:rPr>
              <a:t>Şekil 2</a:t>
            </a:r>
            <a:r>
              <a:rPr lang="tr-TR" sz="1600" b="1" i="1" dirty="0" smtClean="0">
                <a:ea typeface="Times New Roman" panose="02020603050405020304" pitchFamily="18" charset="0"/>
                <a:cs typeface="Times New Roman" panose="02020603050405020304" pitchFamily="18" charset="0"/>
              </a:rPr>
              <a:t>.</a:t>
            </a:r>
            <a:r>
              <a:rPr lang="tr-TR" sz="1600" i="1" dirty="0" smtClean="0">
                <a:ea typeface="Times New Roman" panose="02020603050405020304" pitchFamily="18" charset="0"/>
                <a:cs typeface="Times New Roman" panose="02020603050405020304" pitchFamily="18" charset="0"/>
              </a:rPr>
              <a:t> </a:t>
            </a:r>
            <a:r>
              <a:rPr lang="tr-TR" sz="1600" i="1" dirty="0">
                <a:ea typeface="Times New Roman" panose="02020603050405020304" pitchFamily="18" charset="0"/>
                <a:cs typeface="Times New Roman" panose="02020603050405020304" pitchFamily="18" charset="0"/>
              </a:rPr>
              <a:t>Kalomel elektrot (a) ve </a:t>
            </a:r>
            <a:r>
              <a:rPr lang="tr-TR" sz="1600" i="1" dirty="0" err="1">
                <a:ea typeface="Times New Roman" panose="02020603050405020304" pitchFamily="18" charset="0"/>
                <a:cs typeface="Times New Roman" panose="02020603050405020304" pitchFamily="18" charset="0"/>
              </a:rPr>
              <a:t>Ag</a:t>
            </a:r>
            <a:r>
              <a:rPr lang="tr-TR" sz="1600" i="1" dirty="0">
                <a:ea typeface="Times New Roman" panose="02020603050405020304" pitchFamily="18" charset="0"/>
                <a:cs typeface="Times New Roman" panose="02020603050405020304" pitchFamily="18" charset="0"/>
              </a:rPr>
              <a:t>/</a:t>
            </a:r>
            <a:r>
              <a:rPr lang="tr-TR" sz="1600" i="1" dirty="0" err="1">
                <a:ea typeface="Times New Roman" panose="02020603050405020304" pitchFamily="18" charset="0"/>
                <a:cs typeface="Times New Roman" panose="02020603050405020304" pitchFamily="18" charset="0"/>
              </a:rPr>
              <a:t>AgCl</a:t>
            </a:r>
            <a:r>
              <a:rPr lang="tr-TR" sz="1600" i="1" dirty="0">
                <a:ea typeface="Times New Roman" panose="02020603050405020304" pitchFamily="18" charset="0"/>
                <a:cs typeface="Times New Roman" panose="02020603050405020304" pitchFamily="18" charset="0"/>
              </a:rPr>
              <a:t> </a:t>
            </a:r>
            <a:r>
              <a:rPr lang="tr-TR" sz="1600" i="1" dirty="0" err="1">
                <a:ea typeface="Times New Roman" panose="02020603050405020304" pitchFamily="18" charset="0"/>
                <a:cs typeface="Times New Roman" panose="02020603050405020304" pitchFamily="18" charset="0"/>
              </a:rPr>
              <a:t>elektrodun</a:t>
            </a:r>
            <a:r>
              <a:rPr lang="tr-TR" sz="1600" i="1" dirty="0">
                <a:ea typeface="Times New Roman" panose="02020603050405020304" pitchFamily="18" charset="0"/>
                <a:cs typeface="Times New Roman" panose="02020603050405020304" pitchFamily="18" charset="0"/>
              </a:rPr>
              <a:t> (b) şeması</a:t>
            </a:r>
            <a:endParaRPr lang="tr-TR" sz="16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2646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3962" y="61617"/>
            <a:ext cx="12063046" cy="6006773"/>
          </a:xfrm>
          <a:prstGeom prst="rect">
            <a:avLst/>
          </a:prstGeom>
        </p:spPr>
        <p:txBody>
          <a:bodyPr wrap="square">
            <a:spAutoFit/>
          </a:bodyPr>
          <a:lstStyle/>
          <a:p>
            <a:pPr algn="just">
              <a:lnSpc>
                <a:spcPct val="150000"/>
              </a:lnSpc>
              <a:spcAft>
                <a:spcPts val="800"/>
              </a:spcAft>
            </a:pPr>
            <a:r>
              <a:rPr lang="tr-TR" b="1" u="sng" dirty="0">
                <a:ea typeface="Calibri" panose="020F0502020204030204" pitchFamily="34" charset="0"/>
                <a:cs typeface="Times New Roman" panose="02020603050405020304" pitchFamily="18" charset="0"/>
              </a:rPr>
              <a:t>İndikatör Elektrot (Çalışma </a:t>
            </a:r>
            <a:r>
              <a:rPr lang="tr-TR" b="1" u="sng" dirty="0" err="1">
                <a:ea typeface="Calibri" panose="020F0502020204030204" pitchFamily="34" charset="0"/>
                <a:cs typeface="Times New Roman" panose="02020603050405020304" pitchFamily="18" charset="0"/>
              </a:rPr>
              <a:t>Elektrodu</a:t>
            </a:r>
            <a:r>
              <a:rPr lang="tr-TR" b="1" u="sng" dirty="0" smtClean="0">
                <a:ea typeface="Calibri" panose="020F0502020204030204" pitchFamily="34" charset="0"/>
                <a:cs typeface="Times New Roman" panose="02020603050405020304" pitchFamily="18" charset="0"/>
              </a:rPr>
              <a:t>)</a:t>
            </a:r>
            <a:endParaRPr lang="tr-TR" b="1"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dirty="0">
                <a:ea typeface="Calibri" panose="020F0502020204030204" pitchFamily="34" charset="0"/>
                <a:cs typeface="Times New Roman" panose="02020603050405020304" pitchFamily="18" charset="0"/>
              </a:rPr>
              <a:t>Potansiyeli çözelti bileşimine bağlı olarak değişen elektrotlardır ve referans elektrotla beraber kullanılır. </a:t>
            </a:r>
            <a:r>
              <a:rPr lang="tr-TR" dirty="0" err="1">
                <a:ea typeface="Calibri" panose="020F0502020204030204" pitchFamily="34" charset="0"/>
                <a:cs typeface="Times New Roman" panose="02020603050405020304" pitchFamily="18" charset="0"/>
              </a:rPr>
              <a:t>Elektrodun</a:t>
            </a:r>
            <a:r>
              <a:rPr lang="tr-TR" dirty="0">
                <a:ea typeface="Calibri" panose="020F0502020204030204" pitchFamily="34" charset="0"/>
                <a:cs typeface="Times New Roman" panose="02020603050405020304" pitchFamily="18" charset="0"/>
              </a:rPr>
              <a:t> potansiyeli, uygulanan dış potansiyelden etkilenir ve değişir. </a:t>
            </a:r>
            <a:r>
              <a:rPr lang="tr-TR" dirty="0" err="1">
                <a:ea typeface="Calibri" panose="020F0502020204030204" pitchFamily="34" charset="0"/>
                <a:cs typeface="Times New Roman" panose="02020603050405020304" pitchFamily="18" charset="0"/>
              </a:rPr>
              <a:t>Membran</a:t>
            </a:r>
            <a:r>
              <a:rPr lang="tr-TR" dirty="0">
                <a:ea typeface="Calibri" panose="020F0502020204030204" pitchFamily="34" charset="0"/>
                <a:cs typeface="Times New Roman" panose="02020603050405020304" pitchFamily="18" charset="0"/>
              </a:rPr>
              <a:t> elektrotlar (cam elektrot, iyon seçici elektrotlar </a:t>
            </a:r>
            <a:r>
              <a:rPr lang="tr-TR" dirty="0" err="1">
                <a:ea typeface="Calibri" panose="020F0502020204030204" pitchFamily="34" charset="0"/>
                <a:cs typeface="Times New Roman" panose="02020603050405020304" pitchFamily="18" charset="0"/>
              </a:rPr>
              <a:t>v.b</a:t>
            </a:r>
            <a:r>
              <a:rPr lang="tr-TR" dirty="0">
                <a:ea typeface="Calibri" panose="020F0502020204030204" pitchFamily="34" charset="0"/>
                <a:cs typeface="Times New Roman" panose="02020603050405020304" pitchFamily="18" charset="0"/>
              </a:rPr>
              <a:t>) ve metal elektrotlar bu sınıfa örnektir.</a:t>
            </a:r>
            <a:endParaRPr lang="tr-TR" dirty="0" smtClean="0">
              <a:effectLst/>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tr-TR" dirty="0">
                <a:ea typeface="Calibri" panose="020F0502020204030204" pitchFamily="34" charset="0"/>
                <a:cs typeface="Times New Roman" panose="02020603050405020304" pitchFamily="18" charset="0"/>
              </a:rPr>
              <a:t>Metal Elektrotlar:</a:t>
            </a:r>
            <a:endParaRPr lang="tr-TR"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dirty="0">
                <a:ea typeface="Calibri" panose="020F0502020204030204" pitchFamily="34" charset="0"/>
                <a:cs typeface="Times New Roman" panose="02020603050405020304" pitchFamily="18" charset="0"/>
              </a:rPr>
              <a:t>Tersinir olarak yükseltgenerek iyonlarını oluşturan </a:t>
            </a:r>
            <a:r>
              <a:rPr lang="tr-TR" dirty="0" err="1">
                <a:ea typeface="Calibri" panose="020F0502020204030204" pitchFamily="34" charset="0"/>
                <a:cs typeface="Times New Roman" panose="02020603050405020304" pitchFamily="18" charset="0"/>
              </a:rPr>
              <a:t>Ag</a:t>
            </a:r>
            <a:r>
              <a:rPr lang="tr-TR" dirty="0">
                <a:ea typeface="Calibri" panose="020F0502020204030204" pitchFamily="34" charset="0"/>
                <a:cs typeface="Times New Roman" panose="02020603050405020304" pitchFamily="18" charset="0"/>
              </a:rPr>
              <a:t>, Cu, </a:t>
            </a:r>
            <a:r>
              <a:rPr lang="tr-TR" dirty="0" err="1">
                <a:ea typeface="Calibri" panose="020F0502020204030204" pitchFamily="34" charset="0"/>
                <a:cs typeface="Times New Roman" panose="02020603050405020304" pitchFamily="18" charset="0"/>
              </a:rPr>
              <a:t>Cd</a:t>
            </a:r>
            <a:r>
              <a:rPr lang="tr-TR" dirty="0">
                <a:ea typeface="Calibri" panose="020F0502020204030204" pitchFamily="34" charset="0"/>
                <a:cs typeface="Times New Roman" panose="02020603050405020304" pitchFamily="18" charset="0"/>
              </a:rPr>
              <a:t> gibi elementler kendi iyonlarının tayininde kullanılır. </a:t>
            </a:r>
            <a:endParaRPr lang="tr-TR" dirty="0" smtClean="0">
              <a:effectLst/>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tr-TR" dirty="0" err="1">
                <a:ea typeface="Calibri" panose="020F0502020204030204" pitchFamily="34" charset="0"/>
                <a:cs typeface="Times New Roman" panose="02020603050405020304" pitchFamily="18" charset="0"/>
              </a:rPr>
              <a:t>Membran</a:t>
            </a:r>
            <a:r>
              <a:rPr lang="tr-TR" dirty="0">
                <a:ea typeface="Calibri" panose="020F0502020204030204" pitchFamily="34" charset="0"/>
                <a:cs typeface="Times New Roman" panose="02020603050405020304" pitchFamily="18" charset="0"/>
              </a:rPr>
              <a:t> Elektrotlar:</a:t>
            </a:r>
            <a:endParaRPr lang="tr-TR"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dirty="0">
                <a:ea typeface="Calibri" panose="020F0502020204030204" pitchFamily="34" charset="0"/>
                <a:cs typeface="Times New Roman" panose="02020603050405020304" pitchFamily="18" charset="0"/>
              </a:rPr>
              <a:t>Belli iyonlara karşı duyarlı olan elektrotlardır. Bunlardan en önemlisi cam elektrottur. Cam elektrot; H</a:t>
            </a:r>
            <a:r>
              <a:rPr lang="tr-TR" baseline="30000" dirty="0">
                <a:ea typeface="Calibri" panose="020F0502020204030204" pitchFamily="34" charset="0"/>
                <a:cs typeface="Times New Roman" panose="02020603050405020304" pitchFamily="18" charset="0"/>
              </a:rPr>
              <a:t>+</a:t>
            </a:r>
            <a:r>
              <a:rPr lang="tr-TR" dirty="0">
                <a:ea typeface="Calibri" panose="020F0502020204030204" pitchFamily="34" charset="0"/>
                <a:cs typeface="Times New Roman" panose="02020603050405020304" pitchFamily="18" charset="0"/>
              </a:rPr>
              <a:t> iyonlarına duyarlı elektrottur ve </a:t>
            </a:r>
            <a:r>
              <a:rPr lang="tr-TR" dirty="0" err="1">
                <a:ea typeface="Calibri" panose="020F0502020204030204" pitchFamily="34" charset="0"/>
                <a:cs typeface="Times New Roman" panose="02020603050405020304" pitchFamily="18" charset="0"/>
              </a:rPr>
              <a:t>pH</a:t>
            </a:r>
            <a:r>
              <a:rPr lang="tr-TR" dirty="0">
                <a:ea typeface="Calibri" panose="020F0502020204030204" pitchFamily="34" charset="0"/>
                <a:cs typeface="Times New Roman" panose="02020603050405020304" pitchFamily="18" charset="0"/>
              </a:rPr>
              <a:t> ölçümünde kullanılır. </a:t>
            </a:r>
            <a:endParaRPr lang="tr-TR"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dirty="0">
                <a:ea typeface="Calibri" panose="020F0502020204030204" pitchFamily="34" charset="0"/>
                <a:cs typeface="Times New Roman" panose="02020603050405020304" pitchFamily="18" charset="0"/>
              </a:rPr>
              <a:t>Özel bir camdan yapılmış baloncuğun içerisinde derişimi belli ve genellikle 0.1 M </a:t>
            </a:r>
            <a:r>
              <a:rPr lang="tr-TR" dirty="0" err="1">
                <a:ea typeface="Calibri" panose="020F0502020204030204" pitchFamily="34" charset="0"/>
                <a:cs typeface="Times New Roman" panose="02020603050405020304" pitchFamily="18" charset="0"/>
              </a:rPr>
              <a:t>HCl</a:t>
            </a:r>
            <a:r>
              <a:rPr lang="tr-TR" dirty="0">
                <a:ea typeface="Calibri" panose="020F0502020204030204" pitchFamily="34" charset="0"/>
                <a:cs typeface="Times New Roman" panose="02020603050405020304" pitchFamily="18" charset="0"/>
              </a:rPr>
              <a:t> çözeltisi bulunur ve buna </a:t>
            </a:r>
            <a:r>
              <a:rPr lang="tr-TR" dirty="0" err="1">
                <a:ea typeface="Calibri" panose="020F0502020204030204" pitchFamily="34" charset="0"/>
                <a:cs typeface="Times New Roman" panose="02020603050405020304" pitchFamily="18" charset="0"/>
              </a:rPr>
              <a:t>Ag</a:t>
            </a:r>
            <a:r>
              <a:rPr lang="tr-TR" dirty="0">
                <a:ea typeface="Calibri" panose="020F0502020204030204" pitchFamily="34" charset="0"/>
                <a:cs typeface="Times New Roman" panose="02020603050405020304" pitchFamily="18" charset="0"/>
              </a:rPr>
              <a:t>/</a:t>
            </a:r>
            <a:r>
              <a:rPr lang="tr-TR" dirty="0" err="1">
                <a:ea typeface="Calibri" panose="020F0502020204030204" pitchFamily="34" charset="0"/>
                <a:cs typeface="Times New Roman" panose="02020603050405020304" pitchFamily="18" charset="0"/>
              </a:rPr>
              <a:t>AgCl</a:t>
            </a:r>
            <a:r>
              <a:rPr lang="tr-TR" dirty="0">
                <a:ea typeface="Calibri" panose="020F0502020204030204" pitchFamily="34" charset="0"/>
                <a:cs typeface="Times New Roman" panose="02020603050405020304" pitchFamily="18" charset="0"/>
              </a:rPr>
              <a:t> elektrot daldırılmıştır. Bu elektrot çözeltiye daldırılır. Bu anda iki çözelti arasındaki derişim farkından dolayı bir potansiyel doğar. Bu potansiyel referans elektroda karşı okunur. Oluşan potansiyel farkı çözeltinin </a:t>
            </a:r>
            <a:r>
              <a:rPr lang="tr-TR" dirty="0" err="1">
                <a:ea typeface="Calibri" panose="020F0502020204030204" pitchFamily="34" charset="0"/>
                <a:cs typeface="Times New Roman" panose="02020603050405020304" pitchFamily="18" charset="0"/>
              </a:rPr>
              <a:t>pH’sına</a:t>
            </a:r>
            <a:r>
              <a:rPr lang="tr-TR" dirty="0">
                <a:ea typeface="Calibri" panose="020F0502020204030204" pitchFamily="34" charset="0"/>
                <a:cs typeface="Times New Roman" panose="02020603050405020304" pitchFamily="18" charset="0"/>
              </a:rPr>
              <a:t> bağlıdır.  Bu ilişki,</a:t>
            </a:r>
            <a:endParaRPr lang="tr-TR"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dirty="0" err="1" smtClean="0">
                <a:ea typeface="Calibri" panose="020F0502020204030204" pitchFamily="34" charset="0"/>
                <a:cs typeface="Times New Roman" panose="02020603050405020304" pitchFamily="18" charset="0"/>
              </a:rPr>
              <a:t>e</a:t>
            </a:r>
            <a:r>
              <a:rPr lang="tr-TR" baseline="-25000" dirty="0" err="1" smtClean="0">
                <a:ea typeface="Calibri" panose="020F0502020204030204" pitchFamily="34" charset="0"/>
                <a:cs typeface="Times New Roman" panose="02020603050405020304" pitchFamily="18" charset="0"/>
              </a:rPr>
              <a:t>cam</a:t>
            </a:r>
            <a:r>
              <a:rPr lang="tr-TR" dirty="0" smtClean="0">
                <a:ea typeface="Calibri" panose="020F0502020204030204" pitchFamily="34" charset="0"/>
                <a:cs typeface="Times New Roman" panose="02020603050405020304" pitchFamily="18" charset="0"/>
              </a:rPr>
              <a:t>=</a:t>
            </a:r>
            <a:r>
              <a:rPr lang="tr-TR" dirty="0" err="1" smtClean="0">
                <a:ea typeface="Calibri" panose="020F0502020204030204" pitchFamily="34" charset="0"/>
                <a:cs typeface="Times New Roman" panose="02020603050405020304" pitchFamily="18" charset="0"/>
              </a:rPr>
              <a:t>e</a:t>
            </a:r>
            <a:r>
              <a:rPr lang="tr-TR" baseline="30000" dirty="0" err="1" smtClean="0">
                <a:ea typeface="Calibri" panose="020F0502020204030204" pitchFamily="34" charset="0"/>
                <a:cs typeface="Times New Roman" panose="02020603050405020304" pitchFamily="18" charset="0"/>
              </a:rPr>
              <a:t>°</a:t>
            </a:r>
            <a:r>
              <a:rPr lang="tr-TR" baseline="-25000" dirty="0" err="1" smtClean="0">
                <a:ea typeface="Calibri" panose="020F0502020204030204" pitchFamily="34" charset="0"/>
                <a:cs typeface="Times New Roman" panose="02020603050405020304" pitchFamily="18" charset="0"/>
              </a:rPr>
              <a:t>cam</a:t>
            </a:r>
            <a:r>
              <a:rPr lang="tr-TR" dirty="0" smtClean="0">
                <a:ea typeface="Calibri" panose="020F0502020204030204" pitchFamily="34" charset="0"/>
                <a:cs typeface="Times New Roman" panose="02020603050405020304" pitchFamily="18" charset="0"/>
              </a:rPr>
              <a:t>- 0.0591 </a:t>
            </a:r>
            <a:r>
              <a:rPr lang="tr-TR" dirty="0" err="1" smtClean="0">
                <a:ea typeface="Calibri" panose="020F0502020204030204" pitchFamily="34" charset="0"/>
                <a:cs typeface="Times New Roman" panose="02020603050405020304" pitchFamily="18" charset="0"/>
              </a:rPr>
              <a:t>log</a:t>
            </a:r>
            <a:r>
              <a:rPr lang="tr-TR" dirty="0" smtClean="0">
                <a:ea typeface="Calibri" panose="020F0502020204030204" pitchFamily="34" charset="0"/>
                <a:cs typeface="Times New Roman" panose="02020603050405020304" pitchFamily="18" charset="0"/>
              </a:rPr>
              <a:t> </a:t>
            </a:r>
            <a:r>
              <a:rPr lang="tr-TR" dirty="0" err="1">
                <a:ea typeface="Calibri" panose="020F0502020204030204" pitchFamily="34" charset="0"/>
                <a:cs typeface="Times New Roman" panose="02020603050405020304" pitchFamily="18" charset="0"/>
              </a:rPr>
              <a:t>a</a:t>
            </a:r>
            <a:r>
              <a:rPr lang="tr-TR" baseline="-25000" dirty="0" err="1">
                <a:ea typeface="Calibri" panose="020F0502020204030204" pitchFamily="34" charset="0"/>
                <a:cs typeface="Times New Roman" panose="02020603050405020304" pitchFamily="18" charset="0"/>
              </a:rPr>
              <a:t>H</a:t>
            </a:r>
            <a:r>
              <a:rPr lang="tr-TR" baseline="30000" dirty="0" smtClean="0">
                <a:ea typeface="Calibri" panose="020F0502020204030204" pitchFamily="34" charset="0"/>
                <a:cs typeface="Times New Roman" panose="02020603050405020304" pitchFamily="18" charset="0"/>
              </a:rPr>
              <a:t>+</a:t>
            </a:r>
            <a:r>
              <a:rPr lang="tr-TR" dirty="0" smtClean="0">
                <a:ea typeface="Calibri" panose="020F0502020204030204" pitchFamily="34" charset="0"/>
                <a:cs typeface="Times New Roman" panose="02020603050405020304" pitchFamily="18" charset="0"/>
              </a:rPr>
              <a:t>= </a:t>
            </a:r>
            <a:r>
              <a:rPr lang="tr-TR" dirty="0" err="1" smtClean="0">
                <a:ea typeface="Calibri" panose="020F0502020204030204" pitchFamily="34" charset="0"/>
                <a:cs typeface="Times New Roman" panose="02020603050405020304" pitchFamily="18" charset="0"/>
              </a:rPr>
              <a:t>e</a:t>
            </a:r>
            <a:r>
              <a:rPr lang="tr-TR" baseline="30000" dirty="0" err="1" smtClean="0">
                <a:ea typeface="Calibri" panose="020F0502020204030204" pitchFamily="34" charset="0"/>
                <a:cs typeface="Times New Roman" panose="02020603050405020304" pitchFamily="18" charset="0"/>
              </a:rPr>
              <a:t>°</a:t>
            </a:r>
            <a:r>
              <a:rPr lang="tr-TR" baseline="-25000" dirty="0" err="1" smtClean="0">
                <a:ea typeface="Calibri" panose="020F0502020204030204" pitchFamily="34" charset="0"/>
                <a:cs typeface="Times New Roman" panose="02020603050405020304" pitchFamily="18" charset="0"/>
              </a:rPr>
              <a:t>cam</a:t>
            </a:r>
            <a:r>
              <a:rPr lang="tr-TR" dirty="0" smtClean="0">
                <a:ea typeface="Calibri" panose="020F0502020204030204" pitchFamily="34" charset="0"/>
                <a:cs typeface="Times New Roman" panose="02020603050405020304" pitchFamily="18" charset="0"/>
              </a:rPr>
              <a:t>+ 0.0591 </a:t>
            </a:r>
            <a:r>
              <a:rPr lang="tr-TR" dirty="0" err="1">
                <a:ea typeface="Calibri" panose="020F0502020204030204" pitchFamily="34" charset="0"/>
                <a:cs typeface="Times New Roman" panose="02020603050405020304" pitchFamily="18" charset="0"/>
              </a:rPr>
              <a:t>pH</a:t>
            </a:r>
            <a:r>
              <a:rPr lang="tr-TR" dirty="0">
                <a:ea typeface="Calibri" panose="020F0502020204030204" pitchFamily="34" charset="0"/>
                <a:cs typeface="Times New Roman" panose="02020603050405020304" pitchFamily="18" charset="0"/>
              </a:rPr>
              <a:t> (</a:t>
            </a:r>
            <a:r>
              <a:rPr lang="tr-TR" dirty="0" smtClean="0">
                <a:ea typeface="Calibri" panose="020F0502020204030204" pitchFamily="34" charset="0"/>
                <a:cs typeface="Times New Roman" panose="02020603050405020304" pitchFamily="18" charset="0"/>
              </a:rPr>
              <a:t>25 </a:t>
            </a:r>
            <a:r>
              <a:rPr lang="tr-TR" baseline="30000" dirty="0" smtClean="0">
                <a:ea typeface="Calibri" panose="020F0502020204030204" pitchFamily="34" charset="0"/>
                <a:cs typeface="Times New Roman" panose="02020603050405020304" pitchFamily="18" charset="0"/>
              </a:rPr>
              <a:t>°</a:t>
            </a:r>
            <a:r>
              <a:rPr lang="tr-TR" dirty="0" smtClean="0">
                <a:ea typeface="Calibri" panose="020F0502020204030204" pitchFamily="34" charset="0"/>
                <a:cs typeface="Times New Roman" panose="02020603050405020304" pitchFamily="18" charset="0"/>
              </a:rPr>
              <a:t>C</a:t>
            </a:r>
            <a:r>
              <a:rPr lang="tr-TR" dirty="0">
                <a:ea typeface="Calibri" panose="020F0502020204030204" pitchFamily="34" charset="0"/>
                <a:cs typeface="Times New Roman" panose="02020603050405020304" pitchFamily="18" charset="0"/>
              </a:rPr>
              <a:t>)</a:t>
            </a:r>
            <a:endParaRPr lang="tr-TR"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2923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8746686" y="466529"/>
            <a:ext cx="2982252" cy="3692232"/>
          </a:xfrm>
          <a:prstGeom prst="rect">
            <a:avLst/>
          </a:prstGeom>
          <a:noFill/>
          <a:ln>
            <a:noFill/>
          </a:ln>
        </p:spPr>
      </p:pic>
      <p:sp>
        <p:nvSpPr>
          <p:cNvPr id="5" name="Dikdörtgen 4"/>
          <p:cNvSpPr/>
          <p:nvPr/>
        </p:nvSpPr>
        <p:spPr>
          <a:xfrm>
            <a:off x="140677" y="466529"/>
            <a:ext cx="8115300" cy="5030223"/>
          </a:xfrm>
          <a:prstGeom prst="rect">
            <a:avLst/>
          </a:prstGeom>
        </p:spPr>
        <p:txBody>
          <a:bodyPr wrap="square">
            <a:spAutoFit/>
          </a:bodyPr>
          <a:lstStyle/>
          <a:p>
            <a:pPr algn="just">
              <a:lnSpc>
                <a:spcPct val="150000"/>
              </a:lnSpc>
              <a:spcAft>
                <a:spcPts val="800"/>
              </a:spcAft>
            </a:pPr>
            <a:r>
              <a:rPr lang="tr-TR" dirty="0">
                <a:ea typeface="Calibri" panose="020F0502020204030204" pitchFamily="34" charset="0"/>
                <a:cs typeface="Times New Roman" panose="02020603050405020304" pitchFamily="18" charset="0"/>
              </a:rPr>
              <a:t>Bu elektrotta oluşan </a:t>
            </a:r>
            <a:r>
              <a:rPr lang="tr-TR" dirty="0" err="1">
                <a:ea typeface="Calibri" panose="020F0502020204030204" pitchFamily="34" charset="0"/>
                <a:cs typeface="Times New Roman" panose="02020603050405020304" pitchFamily="18" charset="0"/>
              </a:rPr>
              <a:t>emk</a:t>
            </a:r>
            <a:r>
              <a:rPr lang="tr-TR" dirty="0">
                <a:ea typeface="Calibri" panose="020F0502020204030204" pitchFamily="34" charset="0"/>
                <a:cs typeface="Times New Roman" panose="02020603050405020304" pitchFamily="18" charset="0"/>
              </a:rPr>
              <a:t> kuvveti: E=</a:t>
            </a:r>
            <a:r>
              <a:rPr lang="tr-TR" dirty="0" err="1">
                <a:ea typeface="Calibri" panose="020F0502020204030204" pitchFamily="34" charset="0"/>
                <a:cs typeface="Times New Roman" panose="02020603050405020304" pitchFamily="18" charset="0"/>
              </a:rPr>
              <a:t>e</a:t>
            </a:r>
            <a:r>
              <a:rPr lang="tr-TR" baseline="-25000" dirty="0" err="1">
                <a:ea typeface="Calibri" panose="020F0502020204030204" pitchFamily="34" charset="0"/>
                <a:cs typeface="Times New Roman" panose="02020603050405020304" pitchFamily="18" charset="0"/>
              </a:rPr>
              <a:t>Ag</a:t>
            </a:r>
            <a:r>
              <a:rPr lang="tr-TR" dirty="0">
                <a:ea typeface="Calibri" panose="020F0502020204030204" pitchFamily="34" charset="0"/>
                <a:cs typeface="Times New Roman" panose="02020603050405020304" pitchFamily="18" charset="0"/>
              </a:rPr>
              <a:t> + </a:t>
            </a:r>
            <a:r>
              <a:rPr lang="tr-TR" dirty="0" err="1">
                <a:ea typeface="Calibri" panose="020F0502020204030204" pitchFamily="34" charset="0"/>
                <a:cs typeface="Times New Roman" panose="02020603050405020304" pitchFamily="18" charset="0"/>
              </a:rPr>
              <a:t>e</a:t>
            </a:r>
            <a:r>
              <a:rPr lang="tr-TR" baseline="-25000" dirty="0" err="1">
                <a:ea typeface="Calibri" panose="020F0502020204030204" pitchFamily="34" charset="0"/>
                <a:cs typeface="Times New Roman" panose="02020603050405020304" pitchFamily="18" charset="0"/>
              </a:rPr>
              <a:t>cam</a:t>
            </a:r>
            <a:r>
              <a:rPr lang="tr-TR" dirty="0">
                <a:ea typeface="Calibri" panose="020F0502020204030204" pitchFamily="34" charset="0"/>
                <a:cs typeface="Times New Roman" panose="02020603050405020304" pitchFamily="18" charset="0"/>
              </a:rPr>
              <a:t>+ e </a:t>
            </a:r>
            <a:r>
              <a:rPr lang="tr-TR" baseline="-25000" dirty="0">
                <a:ea typeface="Calibri" panose="020F0502020204030204" pitchFamily="34" charset="0"/>
                <a:cs typeface="Times New Roman" panose="02020603050405020304" pitchFamily="18" charset="0"/>
              </a:rPr>
              <a:t>kalomel</a:t>
            </a:r>
            <a:endParaRPr lang="tr-TR"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dirty="0">
                <a:ea typeface="Calibri" panose="020F0502020204030204" pitchFamily="34" charset="0"/>
                <a:cs typeface="Times New Roman" panose="02020603050405020304" pitchFamily="18" charset="0"/>
              </a:rPr>
              <a:t>Bu eşitlikte </a:t>
            </a:r>
            <a:r>
              <a:rPr lang="tr-TR" dirty="0" err="1">
                <a:ea typeface="Calibri" panose="020F0502020204030204" pitchFamily="34" charset="0"/>
                <a:cs typeface="Times New Roman" panose="02020603050405020304" pitchFamily="18" charset="0"/>
              </a:rPr>
              <a:t>e</a:t>
            </a:r>
            <a:r>
              <a:rPr lang="tr-TR" baseline="-25000" dirty="0" err="1">
                <a:ea typeface="Calibri" panose="020F0502020204030204" pitchFamily="34" charset="0"/>
                <a:cs typeface="Times New Roman" panose="02020603050405020304" pitchFamily="18" charset="0"/>
              </a:rPr>
              <a:t>Ag</a:t>
            </a:r>
            <a:r>
              <a:rPr lang="tr-TR" dirty="0">
                <a:ea typeface="Calibri" panose="020F0502020204030204" pitchFamily="34" charset="0"/>
                <a:cs typeface="Times New Roman" panose="02020603050405020304" pitchFamily="18" charset="0"/>
              </a:rPr>
              <a:t>, </a:t>
            </a:r>
            <a:r>
              <a:rPr lang="tr-TR" dirty="0" err="1">
                <a:ea typeface="Calibri" panose="020F0502020204030204" pitchFamily="34" charset="0"/>
                <a:cs typeface="Times New Roman" panose="02020603050405020304" pitchFamily="18" charset="0"/>
              </a:rPr>
              <a:t>e</a:t>
            </a:r>
            <a:r>
              <a:rPr lang="tr-TR" baseline="-25000" dirty="0" err="1">
                <a:ea typeface="Calibri" panose="020F0502020204030204" pitchFamily="34" charset="0"/>
                <a:cs typeface="Times New Roman" panose="02020603050405020304" pitchFamily="18" charset="0"/>
              </a:rPr>
              <a:t>cam</a:t>
            </a:r>
            <a:r>
              <a:rPr lang="tr-TR" dirty="0">
                <a:ea typeface="Calibri" panose="020F0502020204030204" pitchFamily="34" charset="0"/>
                <a:cs typeface="Times New Roman" panose="02020603050405020304" pitchFamily="18" charset="0"/>
              </a:rPr>
              <a:t> sabit olduğu için potansiyel doğrudan </a:t>
            </a:r>
            <a:r>
              <a:rPr lang="tr-TR" dirty="0" err="1">
                <a:ea typeface="Calibri" panose="020F0502020204030204" pitchFamily="34" charset="0"/>
                <a:cs typeface="Times New Roman" panose="02020603050405020304" pitchFamily="18" charset="0"/>
              </a:rPr>
              <a:t>e</a:t>
            </a:r>
            <a:r>
              <a:rPr lang="tr-TR" baseline="-25000" dirty="0" err="1">
                <a:ea typeface="Calibri" panose="020F0502020204030204" pitchFamily="34" charset="0"/>
                <a:cs typeface="Times New Roman" panose="02020603050405020304" pitchFamily="18" charset="0"/>
              </a:rPr>
              <a:t>cam</a:t>
            </a:r>
            <a:r>
              <a:rPr lang="tr-TR" dirty="0">
                <a:ea typeface="Calibri" panose="020F0502020204030204" pitchFamily="34" charset="0"/>
                <a:cs typeface="Times New Roman" panose="02020603050405020304" pitchFamily="18" charset="0"/>
              </a:rPr>
              <a:t> ‘a bağlıdır. </a:t>
            </a:r>
            <a:r>
              <a:rPr lang="tr-TR" dirty="0" err="1">
                <a:ea typeface="Calibri" panose="020F0502020204030204" pitchFamily="34" charset="0"/>
                <a:cs typeface="Times New Roman" panose="02020603050405020304" pitchFamily="18" charset="0"/>
              </a:rPr>
              <a:t>e</a:t>
            </a:r>
            <a:r>
              <a:rPr lang="tr-TR" baseline="-25000" dirty="0" err="1">
                <a:ea typeface="Calibri" panose="020F0502020204030204" pitchFamily="34" charset="0"/>
                <a:cs typeface="Times New Roman" panose="02020603050405020304" pitchFamily="18" charset="0"/>
              </a:rPr>
              <a:t>cam</a:t>
            </a:r>
            <a:r>
              <a:rPr lang="tr-TR" baseline="-25000" dirty="0">
                <a:ea typeface="Calibri" panose="020F0502020204030204" pitchFamily="34" charset="0"/>
                <a:cs typeface="Times New Roman" panose="02020603050405020304" pitchFamily="18" charset="0"/>
              </a:rPr>
              <a:t> </a:t>
            </a:r>
            <a:r>
              <a:rPr lang="tr-TR" dirty="0">
                <a:ea typeface="Calibri" panose="020F0502020204030204" pitchFamily="34" charset="0"/>
                <a:cs typeface="Times New Roman" panose="02020603050405020304" pitchFamily="18" charset="0"/>
              </a:rPr>
              <a:t>değerini hesaplayarak </a:t>
            </a:r>
            <a:r>
              <a:rPr lang="tr-TR" dirty="0" err="1">
                <a:ea typeface="Calibri" panose="020F0502020204030204" pitchFamily="34" charset="0"/>
                <a:cs typeface="Times New Roman" panose="02020603050405020304" pitchFamily="18" charset="0"/>
              </a:rPr>
              <a:t>pH</a:t>
            </a:r>
            <a:r>
              <a:rPr lang="tr-TR" dirty="0">
                <a:ea typeface="Calibri" panose="020F0502020204030204" pitchFamily="34" charset="0"/>
                <a:cs typeface="Times New Roman" panose="02020603050405020304" pitchFamily="18" charset="0"/>
              </a:rPr>
              <a:t> tayini yapmak mümkündür. </a:t>
            </a:r>
            <a:endParaRPr lang="tr-TR"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dirty="0" err="1">
                <a:ea typeface="Calibri" panose="020F0502020204030204" pitchFamily="34" charset="0"/>
                <a:cs typeface="Times New Roman" panose="02020603050405020304" pitchFamily="18" charset="0"/>
              </a:rPr>
              <a:t>pHmetrede</a:t>
            </a:r>
            <a:r>
              <a:rPr lang="tr-TR" dirty="0">
                <a:ea typeface="Calibri" panose="020F0502020204030204" pitchFamily="34" charset="0"/>
                <a:cs typeface="Times New Roman" panose="02020603050405020304" pitchFamily="18" charset="0"/>
              </a:rPr>
              <a:t> </a:t>
            </a:r>
            <a:r>
              <a:rPr lang="tr-TR" dirty="0" err="1">
                <a:ea typeface="Calibri" panose="020F0502020204030204" pitchFamily="34" charset="0"/>
                <a:cs typeface="Times New Roman" panose="02020603050405020304" pitchFamily="18" charset="0"/>
              </a:rPr>
              <a:t>pH</a:t>
            </a:r>
            <a:r>
              <a:rPr lang="tr-TR" dirty="0">
                <a:ea typeface="Calibri" panose="020F0502020204030204" pitchFamily="34" charset="0"/>
                <a:cs typeface="Times New Roman" panose="02020603050405020304" pitchFamily="18" charset="0"/>
              </a:rPr>
              <a:t> </a:t>
            </a:r>
            <a:r>
              <a:rPr lang="tr-TR" dirty="0" err="1">
                <a:ea typeface="Calibri" panose="020F0502020204030204" pitchFamily="34" charset="0"/>
                <a:cs typeface="Times New Roman" panose="02020603050405020304" pitchFamily="18" charset="0"/>
              </a:rPr>
              <a:t>sakalası</a:t>
            </a:r>
            <a:r>
              <a:rPr lang="tr-TR" dirty="0">
                <a:ea typeface="Calibri" panose="020F0502020204030204" pitchFamily="34" charset="0"/>
                <a:cs typeface="Times New Roman" panose="02020603050405020304" pitchFamily="18" charset="0"/>
              </a:rPr>
              <a:t> 0-14 arasında derecelendirilmiştir, fakat alkali ve asit hatalarından dolayı cam elektrot en iyi </a:t>
            </a:r>
            <a:r>
              <a:rPr lang="tr-TR" dirty="0" err="1">
                <a:ea typeface="Calibri" panose="020F0502020204030204" pitchFamily="34" charset="0"/>
                <a:cs typeface="Times New Roman" panose="02020603050405020304" pitchFamily="18" charset="0"/>
              </a:rPr>
              <a:t>pH</a:t>
            </a:r>
            <a:r>
              <a:rPr lang="tr-TR" dirty="0">
                <a:ea typeface="Calibri" panose="020F0502020204030204" pitchFamily="34" charset="0"/>
                <a:cs typeface="Times New Roman" panose="02020603050405020304" pitchFamily="18" charset="0"/>
              </a:rPr>
              <a:t> 1-10 arasında çalışır.</a:t>
            </a:r>
            <a:endParaRPr lang="tr-TR"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dirty="0">
                <a:ea typeface="Calibri" panose="020F0502020204030204" pitchFamily="34" charset="0"/>
                <a:cs typeface="Times New Roman" panose="02020603050405020304" pitchFamily="18" charset="0"/>
              </a:rPr>
              <a:t>Cam elektrot kullanımında dikkat edilmesi gerekenler;</a:t>
            </a:r>
            <a:endParaRPr lang="tr-TR" dirty="0" smtClean="0">
              <a:effectLst/>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tr-TR" dirty="0">
                <a:ea typeface="Calibri" panose="020F0502020204030204" pitchFamily="34" charset="0"/>
                <a:cs typeface="Times New Roman" panose="02020603050405020304" pitchFamily="18" charset="0"/>
              </a:rPr>
              <a:t>Çok hassas ve dikkatli kullanılması gerekir.</a:t>
            </a:r>
            <a:endParaRPr lang="tr-TR" dirty="0" smtClean="0">
              <a:effectLst/>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tr-TR" dirty="0">
                <a:ea typeface="Calibri" panose="020F0502020204030204" pitchFamily="34" charset="0"/>
                <a:cs typeface="Times New Roman" panose="02020603050405020304" pitchFamily="18" charset="0"/>
              </a:rPr>
              <a:t>Doygun </a:t>
            </a:r>
            <a:r>
              <a:rPr lang="tr-TR" dirty="0" err="1">
                <a:ea typeface="Calibri" panose="020F0502020204030204" pitchFamily="34" charset="0"/>
                <a:cs typeface="Times New Roman" panose="02020603050405020304" pitchFamily="18" charset="0"/>
              </a:rPr>
              <a:t>KCl</a:t>
            </a:r>
            <a:r>
              <a:rPr lang="tr-TR" dirty="0">
                <a:ea typeface="Calibri" panose="020F0502020204030204" pitchFamily="34" charset="0"/>
                <a:cs typeface="Times New Roman" panose="02020603050405020304" pitchFamily="18" charset="0"/>
              </a:rPr>
              <a:t> çözeltisi içerisinde saklanması gerekir. </a:t>
            </a:r>
            <a:endParaRPr lang="tr-TR" dirty="0" smtClean="0">
              <a:effectLst/>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tr-TR" dirty="0">
                <a:ea typeface="Calibri" panose="020F0502020204030204" pitchFamily="34" charset="0"/>
                <a:cs typeface="Times New Roman" panose="02020603050405020304" pitchFamily="18" charset="0"/>
              </a:rPr>
              <a:t>Elektrot etanol, sülfürik asit gibi </a:t>
            </a:r>
            <a:r>
              <a:rPr lang="tr-TR" dirty="0" err="1">
                <a:ea typeface="Calibri" panose="020F0502020204030204" pitchFamily="34" charset="0"/>
                <a:cs typeface="Times New Roman" panose="02020603050405020304" pitchFamily="18" charset="0"/>
              </a:rPr>
              <a:t>dehidrate</a:t>
            </a:r>
            <a:r>
              <a:rPr lang="tr-TR" dirty="0">
                <a:ea typeface="Calibri" panose="020F0502020204030204" pitchFamily="34" charset="0"/>
                <a:cs typeface="Times New Roman" panose="02020603050405020304" pitchFamily="18" charset="0"/>
              </a:rPr>
              <a:t> edici çözücüler içerisine ve camı çözen </a:t>
            </a:r>
            <a:r>
              <a:rPr lang="tr-TR" dirty="0" err="1">
                <a:ea typeface="Calibri" panose="020F0502020204030204" pitchFamily="34" charset="0"/>
                <a:cs typeface="Times New Roman" panose="02020603050405020304" pitchFamily="18" charset="0"/>
              </a:rPr>
              <a:t>hidrofobik</a:t>
            </a:r>
            <a:r>
              <a:rPr lang="tr-TR" dirty="0">
                <a:ea typeface="Calibri" panose="020F0502020204030204" pitchFamily="34" charset="0"/>
                <a:cs typeface="Times New Roman" panose="02020603050405020304" pitchFamily="18" charset="0"/>
              </a:rPr>
              <a:t> asit çözeltisine veya derişik alkali çözeltiler içerisine daldırılmamalıdır.</a:t>
            </a:r>
            <a:endParaRPr lang="tr-TR" dirty="0" smtClean="0">
              <a:effectLst/>
              <a:ea typeface="Calibri" panose="020F0502020204030204" pitchFamily="34" charset="0"/>
              <a:cs typeface="Times New Roman" panose="02020603050405020304" pitchFamily="18" charset="0"/>
            </a:endParaRPr>
          </a:p>
          <a:p>
            <a:pPr marL="342900" lvl="0" indent="-342900" algn="just">
              <a:lnSpc>
                <a:spcPct val="150000"/>
              </a:lnSpc>
              <a:spcAft>
                <a:spcPts val="600"/>
              </a:spcAft>
              <a:buFont typeface="+mj-lt"/>
              <a:buAutoNum type="arabicPeriod"/>
            </a:pPr>
            <a:r>
              <a:rPr lang="tr-TR" dirty="0">
                <a:ea typeface="Calibri" panose="020F0502020204030204" pitchFamily="34" charset="0"/>
                <a:cs typeface="Times New Roman" panose="02020603050405020304" pitchFamily="18" charset="0"/>
              </a:rPr>
              <a:t>Elektrotlar hiçbir zaman organik çözücü ile yıkanmamalıdır.</a:t>
            </a:r>
            <a:endParaRPr lang="tr-TR" dirty="0">
              <a:effectLst/>
              <a:ea typeface="Calibri" panose="020F0502020204030204" pitchFamily="34" charset="0"/>
              <a:cs typeface="Times New Roman" panose="02020603050405020304" pitchFamily="18" charset="0"/>
            </a:endParaRPr>
          </a:p>
        </p:txBody>
      </p:sp>
      <p:sp>
        <p:nvSpPr>
          <p:cNvPr id="6" name="Dikdörtgen 5"/>
          <p:cNvSpPr/>
          <p:nvPr/>
        </p:nvSpPr>
        <p:spPr>
          <a:xfrm>
            <a:off x="8644115" y="4406008"/>
            <a:ext cx="2834430" cy="461665"/>
          </a:xfrm>
          <a:prstGeom prst="rect">
            <a:avLst/>
          </a:prstGeom>
        </p:spPr>
        <p:txBody>
          <a:bodyPr wrap="none">
            <a:spAutoFit/>
          </a:bodyPr>
          <a:lstStyle/>
          <a:p>
            <a:pPr algn="ctr">
              <a:lnSpc>
                <a:spcPct val="150000"/>
              </a:lnSpc>
              <a:spcAft>
                <a:spcPts val="800"/>
              </a:spcAft>
            </a:pPr>
            <a:r>
              <a:rPr lang="tr-TR" sz="1600" b="1" i="1" dirty="0">
                <a:latin typeface="Calibri "/>
                <a:ea typeface="Calibri" panose="020F0502020204030204" pitchFamily="34" charset="0"/>
                <a:cs typeface="Times New Roman" panose="02020603050405020304" pitchFamily="18" charset="0"/>
              </a:rPr>
              <a:t>Şekil 3</a:t>
            </a:r>
            <a:r>
              <a:rPr lang="tr-TR" sz="1600" b="1" i="1" dirty="0" smtClean="0">
                <a:latin typeface="Calibri "/>
                <a:ea typeface="Calibri" panose="020F0502020204030204" pitchFamily="34" charset="0"/>
                <a:cs typeface="Times New Roman" panose="02020603050405020304" pitchFamily="18" charset="0"/>
              </a:rPr>
              <a:t>.</a:t>
            </a:r>
            <a:r>
              <a:rPr lang="tr-TR" sz="1600" i="1" dirty="0" smtClean="0">
                <a:latin typeface="Calibri "/>
                <a:ea typeface="Calibri" panose="020F0502020204030204" pitchFamily="34" charset="0"/>
                <a:cs typeface="Times New Roman" panose="02020603050405020304" pitchFamily="18" charset="0"/>
              </a:rPr>
              <a:t> </a:t>
            </a:r>
            <a:r>
              <a:rPr lang="tr-TR" sz="1600" i="1" dirty="0">
                <a:latin typeface="Calibri "/>
                <a:ea typeface="Calibri" panose="020F0502020204030204" pitchFamily="34" charset="0"/>
                <a:cs typeface="Times New Roman" panose="02020603050405020304" pitchFamily="18" charset="0"/>
              </a:rPr>
              <a:t>Cam elektrot şeması</a:t>
            </a:r>
            <a:endParaRPr lang="tr-TR" sz="1600" dirty="0">
              <a:effectLst/>
              <a:latin typeface="Calibri "/>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46469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05508" y="320457"/>
            <a:ext cx="11895992" cy="3724096"/>
          </a:xfrm>
          <a:prstGeom prst="rect">
            <a:avLst/>
          </a:prstGeom>
        </p:spPr>
        <p:txBody>
          <a:bodyPr wrap="square">
            <a:spAutoFit/>
          </a:bodyPr>
          <a:lstStyle/>
          <a:p>
            <a:pPr algn="just">
              <a:lnSpc>
                <a:spcPct val="150000"/>
              </a:lnSpc>
              <a:spcAft>
                <a:spcPts val="800"/>
              </a:spcAft>
            </a:pPr>
            <a:r>
              <a:rPr lang="tr-TR" b="1" u="sng" dirty="0" err="1">
                <a:ea typeface="Calibri" panose="020F0502020204030204" pitchFamily="34" charset="0"/>
                <a:cs typeface="Times New Roman" panose="02020603050405020304" pitchFamily="18" charset="0"/>
              </a:rPr>
              <a:t>Potansiyometrik</a:t>
            </a:r>
            <a:r>
              <a:rPr lang="tr-TR" b="1" u="sng" dirty="0">
                <a:ea typeface="Calibri" panose="020F0502020204030204" pitchFamily="34" charset="0"/>
                <a:cs typeface="Times New Roman" panose="02020603050405020304" pitchFamily="18" charset="0"/>
              </a:rPr>
              <a:t> </a:t>
            </a:r>
            <a:r>
              <a:rPr lang="tr-TR" b="1" u="sng" dirty="0" err="1" smtClean="0">
                <a:ea typeface="Calibri" panose="020F0502020204030204" pitchFamily="34" charset="0"/>
                <a:cs typeface="Times New Roman" panose="02020603050405020304" pitchFamily="18" charset="0"/>
              </a:rPr>
              <a:t>Titrasyon</a:t>
            </a:r>
            <a:endParaRPr lang="tr-TR"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dirty="0" err="1">
                <a:ea typeface="Calibri" panose="020F0502020204030204" pitchFamily="34" charset="0"/>
                <a:cs typeface="Times New Roman" panose="02020603050405020304" pitchFamily="18" charset="0"/>
              </a:rPr>
              <a:t>Potansiyometri</a:t>
            </a:r>
            <a:r>
              <a:rPr lang="tr-TR" dirty="0">
                <a:ea typeface="Calibri" panose="020F0502020204030204" pitchFamily="34" charset="0"/>
                <a:cs typeface="Times New Roman" panose="02020603050405020304" pitchFamily="18" charset="0"/>
              </a:rPr>
              <a:t> aynı zamanda </a:t>
            </a:r>
            <a:r>
              <a:rPr lang="tr-TR" dirty="0" err="1">
                <a:ea typeface="Calibri" panose="020F0502020204030204" pitchFamily="34" charset="0"/>
                <a:cs typeface="Times New Roman" panose="02020603050405020304" pitchFamily="18" charset="0"/>
              </a:rPr>
              <a:t>titrasyon</a:t>
            </a:r>
            <a:r>
              <a:rPr lang="tr-TR" dirty="0">
                <a:ea typeface="Calibri" panose="020F0502020204030204" pitchFamily="34" charset="0"/>
                <a:cs typeface="Times New Roman" panose="02020603050405020304" pitchFamily="18" charset="0"/>
              </a:rPr>
              <a:t> işlemlerinde de kullanılan </a:t>
            </a:r>
            <a:r>
              <a:rPr lang="tr-TR" dirty="0" err="1">
                <a:ea typeface="Calibri" panose="020F0502020204030204" pitchFamily="34" charset="0"/>
                <a:cs typeface="Times New Roman" panose="02020603050405020304" pitchFamily="18" charset="0"/>
              </a:rPr>
              <a:t>elektroanalitik</a:t>
            </a:r>
            <a:r>
              <a:rPr lang="tr-TR" dirty="0">
                <a:ea typeface="Calibri" panose="020F0502020204030204" pitchFamily="34" charset="0"/>
                <a:cs typeface="Times New Roman" panose="02020603050405020304" pitchFamily="18" charset="0"/>
              </a:rPr>
              <a:t> bir yöntemdir. Bu yöntemde indikatör kullanmadan </a:t>
            </a:r>
            <a:r>
              <a:rPr lang="tr-TR" dirty="0" err="1">
                <a:ea typeface="Calibri" panose="020F0502020204030204" pitchFamily="34" charset="0"/>
                <a:cs typeface="Times New Roman" panose="02020603050405020304" pitchFamily="18" charset="0"/>
              </a:rPr>
              <a:t>titrasyon</a:t>
            </a:r>
            <a:r>
              <a:rPr lang="tr-TR" dirty="0">
                <a:ea typeface="Calibri" panose="020F0502020204030204" pitchFamily="34" charset="0"/>
                <a:cs typeface="Times New Roman" panose="02020603050405020304" pitchFamily="18" charset="0"/>
              </a:rPr>
              <a:t> işlemi yapılmaktadır. Çünkü bazı maddelerin </a:t>
            </a:r>
            <a:r>
              <a:rPr lang="tr-TR" dirty="0" err="1">
                <a:ea typeface="Calibri" panose="020F0502020204030204" pitchFamily="34" charset="0"/>
                <a:cs typeface="Times New Roman" panose="02020603050405020304" pitchFamily="18" charset="0"/>
              </a:rPr>
              <a:t>titrasyonu</a:t>
            </a:r>
            <a:r>
              <a:rPr lang="tr-TR" dirty="0">
                <a:ea typeface="Calibri" panose="020F0502020204030204" pitchFamily="34" charset="0"/>
                <a:cs typeface="Times New Roman" panose="02020603050405020304" pitchFamily="18" charset="0"/>
              </a:rPr>
              <a:t> için uygun indikatör bulunmamakta yada indikatör bulunduğu ortamda </a:t>
            </a:r>
            <a:r>
              <a:rPr lang="tr-TR" dirty="0" err="1">
                <a:ea typeface="Calibri" panose="020F0502020204030204" pitchFamily="34" charset="0"/>
                <a:cs typeface="Times New Roman" panose="02020603050405020304" pitchFamily="18" charset="0"/>
              </a:rPr>
              <a:t>bozunabilmektedir</a:t>
            </a:r>
            <a:r>
              <a:rPr lang="tr-TR" dirty="0">
                <a:ea typeface="Calibri" panose="020F0502020204030204" pitchFamily="34" charset="0"/>
                <a:cs typeface="Times New Roman" panose="02020603050405020304" pitchFamily="18" charset="0"/>
              </a:rPr>
              <a:t>.</a:t>
            </a:r>
            <a:endParaRPr lang="tr-TR"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dirty="0" err="1">
                <a:ea typeface="Calibri" panose="020F0502020204030204" pitchFamily="34" charset="0"/>
                <a:cs typeface="Times New Roman" panose="02020603050405020304" pitchFamily="18" charset="0"/>
              </a:rPr>
              <a:t>Potansiyometrik</a:t>
            </a:r>
            <a:r>
              <a:rPr lang="tr-TR" dirty="0">
                <a:ea typeface="Calibri" panose="020F0502020204030204" pitchFamily="34" charset="0"/>
                <a:cs typeface="Times New Roman" panose="02020603050405020304" pitchFamily="18" charset="0"/>
              </a:rPr>
              <a:t> </a:t>
            </a:r>
            <a:r>
              <a:rPr lang="tr-TR" dirty="0" err="1">
                <a:ea typeface="Calibri" panose="020F0502020204030204" pitchFamily="34" charset="0"/>
                <a:cs typeface="Times New Roman" panose="02020603050405020304" pitchFamily="18" charset="0"/>
              </a:rPr>
              <a:t>titrasyonda</a:t>
            </a:r>
            <a:r>
              <a:rPr lang="tr-TR" dirty="0">
                <a:ea typeface="Calibri" panose="020F0502020204030204" pitchFamily="34" charset="0"/>
                <a:cs typeface="Times New Roman" panose="02020603050405020304" pitchFamily="18" charset="0"/>
              </a:rPr>
              <a:t>; ölçülen potansiyel veya </a:t>
            </a:r>
            <a:r>
              <a:rPr lang="tr-TR" dirty="0" err="1">
                <a:ea typeface="Calibri" panose="020F0502020204030204" pitchFamily="34" charset="0"/>
                <a:cs typeface="Times New Roman" panose="02020603050405020304" pitchFamily="18" charset="0"/>
              </a:rPr>
              <a:t>pH</a:t>
            </a:r>
            <a:r>
              <a:rPr lang="tr-TR" dirty="0">
                <a:ea typeface="Calibri" panose="020F0502020204030204" pitchFamily="34" charset="0"/>
                <a:cs typeface="Times New Roman" panose="02020603050405020304" pitchFamily="18" charset="0"/>
              </a:rPr>
              <a:t>, titre edicinin hacmine karşı grafiğe geçirilir. Eşdeğerlik noktasının daha net belirlenebilmesi için </a:t>
            </a:r>
            <a:r>
              <a:rPr lang="tr-TR" dirty="0" err="1">
                <a:ea typeface="Calibri" panose="020F0502020204030204" pitchFamily="34" charset="0"/>
                <a:cs typeface="Times New Roman" panose="02020603050405020304" pitchFamily="18" charset="0"/>
              </a:rPr>
              <a:t>titrasyon</a:t>
            </a:r>
            <a:r>
              <a:rPr lang="tr-TR" dirty="0">
                <a:ea typeface="Calibri" panose="020F0502020204030204" pitchFamily="34" charset="0"/>
                <a:cs typeface="Times New Roman" panose="02020603050405020304" pitchFamily="18" charset="0"/>
              </a:rPr>
              <a:t> eğrisinin birinci ve ikinci türevleri hesaplanır.</a:t>
            </a:r>
            <a:endParaRPr lang="tr-TR"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dirty="0">
                <a:ea typeface="Calibri" panose="020F0502020204030204" pitchFamily="34" charset="0"/>
                <a:cs typeface="Times New Roman" panose="02020603050405020304" pitchFamily="18" charset="0"/>
              </a:rPr>
              <a:t>1.türev eğrisinde meydana gelen pikin maksimumu, 2. türev eğrisinde ise meydana gelen eğrinin x eksenini kestiği nokta eşdeğerlik noktasına kadar harcanan titre edici hacmini göstermektedir.</a:t>
            </a:r>
            <a:endParaRPr lang="tr-TR"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50109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0338" y="371753"/>
            <a:ext cx="12121662" cy="3163045"/>
          </a:xfrm>
          <a:prstGeom prst="rect">
            <a:avLst/>
          </a:prstGeom>
        </p:spPr>
        <p:txBody>
          <a:bodyPr wrap="square">
            <a:spAutoFit/>
          </a:bodyPr>
          <a:lstStyle/>
          <a:p>
            <a:pPr algn="just">
              <a:lnSpc>
                <a:spcPct val="150000"/>
              </a:lnSpc>
              <a:spcAft>
                <a:spcPts val="800"/>
              </a:spcAft>
            </a:pPr>
            <a:r>
              <a:rPr lang="tr-TR" b="1" u="sng" dirty="0">
                <a:ea typeface="Calibri" panose="020F0502020204030204" pitchFamily="34" charset="0"/>
                <a:cs typeface="Times New Roman" panose="02020603050405020304" pitchFamily="18" charset="0"/>
              </a:rPr>
              <a:t>Deneyin Yapılışı:</a:t>
            </a:r>
            <a:endParaRPr lang="tr-TR"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dirty="0">
                <a:ea typeface="Calibri" panose="020F0502020204030204" pitchFamily="34" charset="0"/>
                <a:cs typeface="Times New Roman" panose="02020603050405020304" pitchFamily="18" charset="0"/>
              </a:rPr>
              <a:t>Deneye başlamadan önce </a:t>
            </a:r>
            <a:r>
              <a:rPr lang="tr-TR" dirty="0" err="1">
                <a:ea typeface="Calibri" panose="020F0502020204030204" pitchFamily="34" charset="0"/>
                <a:cs typeface="Times New Roman" panose="02020603050405020304" pitchFamily="18" charset="0"/>
              </a:rPr>
              <a:t>pHmetre</a:t>
            </a:r>
            <a:r>
              <a:rPr lang="tr-TR" dirty="0">
                <a:ea typeface="Calibri" panose="020F0502020204030204" pitchFamily="34" charset="0"/>
                <a:cs typeface="Times New Roman" panose="02020603050405020304" pitchFamily="18" charset="0"/>
              </a:rPr>
              <a:t> bir bazik bir de asidik tampon çözeltilerle kalibre edilmelidir.</a:t>
            </a:r>
            <a:endParaRPr lang="tr-TR" dirty="0" smtClean="0">
              <a:effectLst/>
              <a:ea typeface="Calibri" panose="020F0502020204030204" pitchFamily="34" charset="0"/>
              <a:cs typeface="Times New Roman" panose="02020603050405020304" pitchFamily="18" charset="0"/>
            </a:endParaRPr>
          </a:p>
          <a:p>
            <a:pPr algn="just">
              <a:lnSpc>
                <a:spcPct val="150000"/>
              </a:lnSpc>
              <a:spcAft>
                <a:spcPts val="800"/>
              </a:spcAft>
            </a:pPr>
            <a:r>
              <a:rPr lang="tr-TR" dirty="0">
                <a:ea typeface="Calibri" panose="020F0502020204030204" pitchFamily="34" charset="0"/>
                <a:cs typeface="Times New Roman" panose="02020603050405020304" pitchFamily="18" charset="0"/>
              </a:rPr>
              <a:t>Behere, titre edilecek asit (10 </a:t>
            </a:r>
            <a:r>
              <a:rPr lang="tr-TR" dirty="0" err="1">
                <a:ea typeface="Calibri" panose="020F0502020204030204" pitchFamily="34" charset="0"/>
                <a:cs typeface="Times New Roman" panose="02020603050405020304" pitchFamily="18" charset="0"/>
              </a:rPr>
              <a:t>mL</a:t>
            </a:r>
            <a:r>
              <a:rPr lang="tr-TR" dirty="0">
                <a:ea typeface="Calibri" panose="020F0502020204030204" pitchFamily="34" charset="0"/>
                <a:cs typeface="Times New Roman" panose="02020603050405020304" pitchFamily="18" charset="0"/>
              </a:rPr>
              <a:t> </a:t>
            </a:r>
            <a:r>
              <a:rPr lang="tr-TR" dirty="0" err="1">
                <a:ea typeface="Calibri" panose="020F0502020204030204" pitchFamily="34" charset="0"/>
                <a:cs typeface="Times New Roman" panose="02020603050405020304" pitchFamily="18" charset="0"/>
              </a:rPr>
              <a:t>HCl</a:t>
            </a:r>
            <a:r>
              <a:rPr lang="tr-TR" dirty="0">
                <a:ea typeface="Calibri" panose="020F0502020204030204" pitchFamily="34" charset="0"/>
                <a:cs typeface="Times New Roman" panose="02020603050405020304" pitchFamily="18" charset="0"/>
              </a:rPr>
              <a:t>) aktarılır ve 30 </a:t>
            </a:r>
            <a:r>
              <a:rPr lang="tr-TR" dirty="0" err="1">
                <a:ea typeface="Calibri" panose="020F0502020204030204" pitchFamily="34" charset="0"/>
                <a:cs typeface="Times New Roman" panose="02020603050405020304" pitchFamily="18" charset="0"/>
              </a:rPr>
              <a:t>mL</a:t>
            </a:r>
            <a:r>
              <a:rPr lang="tr-TR" dirty="0">
                <a:ea typeface="Calibri" panose="020F0502020204030204" pitchFamily="34" charset="0"/>
                <a:cs typeface="Times New Roman" panose="02020603050405020304" pitchFamily="18" charset="0"/>
              </a:rPr>
              <a:t> </a:t>
            </a:r>
            <a:r>
              <a:rPr lang="tr-TR" dirty="0" err="1">
                <a:ea typeface="Calibri" panose="020F0502020204030204" pitchFamily="34" charset="0"/>
                <a:cs typeface="Times New Roman" panose="02020603050405020304" pitchFamily="18" charset="0"/>
              </a:rPr>
              <a:t>distile</a:t>
            </a:r>
            <a:r>
              <a:rPr lang="tr-TR" dirty="0">
                <a:ea typeface="Calibri" panose="020F0502020204030204" pitchFamily="34" charset="0"/>
                <a:cs typeface="Times New Roman" panose="02020603050405020304" pitchFamily="18" charset="0"/>
              </a:rPr>
              <a:t> su eklenir. Manyetik karıştırıcı yardımıyla belli bir süre karıştırılır. İlk olarak çözeltiye cam elektrot daldırılarak </a:t>
            </a:r>
            <a:r>
              <a:rPr lang="tr-TR" dirty="0" err="1">
                <a:ea typeface="Calibri" panose="020F0502020204030204" pitchFamily="34" charset="0"/>
                <a:cs typeface="Times New Roman" panose="02020603050405020304" pitchFamily="18" charset="0"/>
              </a:rPr>
              <a:t>pH’ı</a:t>
            </a:r>
            <a:r>
              <a:rPr lang="tr-TR" dirty="0">
                <a:ea typeface="Calibri" panose="020F0502020204030204" pitchFamily="34" charset="0"/>
                <a:cs typeface="Times New Roman" panose="02020603050405020304" pitchFamily="18" charset="0"/>
              </a:rPr>
              <a:t> </a:t>
            </a:r>
            <a:r>
              <a:rPr lang="tr-TR" dirty="0" err="1">
                <a:ea typeface="Calibri" panose="020F0502020204030204" pitchFamily="34" charset="0"/>
                <a:cs typeface="Times New Roman" panose="02020603050405020304" pitchFamily="18" charset="0"/>
              </a:rPr>
              <a:t>pHmetre</a:t>
            </a:r>
            <a:r>
              <a:rPr lang="tr-TR" dirty="0">
                <a:ea typeface="Calibri" panose="020F0502020204030204" pitchFamily="34" charset="0"/>
                <a:cs typeface="Times New Roman" panose="02020603050405020304" pitchFamily="18" charset="0"/>
              </a:rPr>
              <a:t> yardımıyla okunur. </a:t>
            </a:r>
            <a:r>
              <a:rPr lang="tr-TR" dirty="0" err="1">
                <a:ea typeface="Calibri" panose="020F0502020204030204" pitchFamily="34" charset="0"/>
                <a:cs typeface="Times New Roman" panose="02020603050405020304" pitchFamily="18" charset="0"/>
              </a:rPr>
              <a:t>Bürete</a:t>
            </a:r>
            <a:r>
              <a:rPr lang="tr-TR" dirty="0">
                <a:ea typeface="Calibri" panose="020F0502020204030204" pitchFamily="34" charset="0"/>
                <a:cs typeface="Times New Roman" panose="02020603050405020304" pitchFamily="18" charset="0"/>
              </a:rPr>
              <a:t> ayarlı </a:t>
            </a:r>
            <a:r>
              <a:rPr lang="tr-TR" dirty="0" err="1">
                <a:ea typeface="Calibri" panose="020F0502020204030204" pitchFamily="34" charset="0"/>
                <a:cs typeface="Times New Roman" panose="02020603050405020304" pitchFamily="18" charset="0"/>
              </a:rPr>
              <a:t>NaOH</a:t>
            </a:r>
            <a:r>
              <a:rPr lang="tr-TR" dirty="0">
                <a:ea typeface="Calibri" panose="020F0502020204030204" pitchFamily="34" charset="0"/>
                <a:cs typeface="Times New Roman" panose="02020603050405020304" pitchFamily="18" charset="0"/>
              </a:rPr>
              <a:t> çözeltisi ile doldurulur. Sonra üzerine eşit kısımlar halinde </a:t>
            </a:r>
            <a:r>
              <a:rPr lang="tr-TR" dirty="0" err="1">
                <a:ea typeface="Calibri" panose="020F0502020204030204" pitchFamily="34" charset="0"/>
                <a:cs typeface="Times New Roman" panose="02020603050405020304" pitchFamily="18" charset="0"/>
              </a:rPr>
              <a:t>NaOH</a:t>
            </a:r>
            <a:r>
              <a:rPr lang="tr-TR" dirty="0">
                <a:ea typeface="Calibri" panose="020F0502020204030204" pitchFamily="34" charset="0"/>
                <a:cs typeface="Times New Roman" panose="02020603050405020304" pitchFamily="18" charset="0"/>
              </a:rPr>
              <a:t> damlatılarak her ilaveden sonra </a:t>
            </a:r>
            <a:r>
              <a:rPr lang="tr-TR" dirty="0" err="1">
                <a:ea typeface="Calibri" panose="020F0502020204030204" pitchFamily="34" charset="0"/>
                <a:cs typeface="Times New Roman" panose="02020603050405020304" pitchFamily="18" charset="0"/>
              </a:rPr>
              <a:t>pH</a:t>
            </a:r>
            <a:r>
              <a:rPr lang="tr-TR" dirty="0">
                <a:ea typeface="Calibri" panose="020F0502020204030204" pitchFamily="34" charset="0"/>
                <a:cs typeface="Times New Roman" panose="02020603050405020304" pitchFamily="18" charset="0"/>
              </a:rPr>
              <a:t> okunur ve ilave edilen titre edici hacmine karşılık grafiğe geçirilir. </a:t>
            </a:r>
            <a:r>
              <a:rPr lang="tr-TR" dirty="0" err="1">
                <a:ea typeface="Calibri" panose="020F0502020204030204" pitchFamily="34" charset="0"/>
                <a:cs typeface="Times New Roman" panose="02020603050405020304" pitchFamily="18" charset="0"/>
              </a:rPr>
              <a:t>pH</a:t>
            </a:r>
            <a:r>
              <a:rPr lang="tr-TR" dirty="0">
                <a:ea typeface="Calibri" panose="020F0502020204030204" pitchFamily="34" charset="0"/>
                <a:cs typeface="Times New Roman" panose="02020603050405020304" pitchFamily="18" charset="0"/>
              </a:rPr>
              <a:t> </a:t>
            </a:r>
            <a:r>
              <a:rPr lang="tr-TR" dirty="0" err="1">
                <a:ea typeface="Calibri" panose="020F0502020204030204" pitchFamily="34" charset="0"/>
                <a:cs typeface="Times New Roman" panose="02020603050405020304" pitchFamily="18" charset="0"/>
              </a:rPr>
              <a:t>daki</a:t>
            </a:r>
            <a:r>
              <a:rPr lang="tr-TR" dirty="0">
                <a:ea typeface="Calibri" panose="020F0502020204030204" pitchFamily="34" charset="0"/>
                <a:cs typeface="Times New Roman" panose="02020603050405020304" pitchFamily="18" charset="0"/>
              </a:rPr>
              <a:t> ani artış eşdeğerlik noktasını gösterir. Bütün değerler okunduktan sonra </a:t>
            </a:r>
            <a:r>
              <a:rPr lang="tr-TR" dirty="0" err="1">
                <a:ea typeface="Calibri" panose="020F0502020204030204" pitchFamily="34" charset="0"/>
                <a:cs typeface="Times New Roman" panose="02020603050405020304" pitchFamily="18" charset="0"/>
              </a:rPr>
              <a:t>titrasyon</a:t>
            </a:r>
            <a:r>
              <a:rPr lang="tr-TR" dirty="0">
                <a:ea typeface="Calibri" panose="020F0502020204030204" pitchFamily="34" charset="0"/>
                <a:cs typeface="Times New Roman" panose="02020603050405020304" pitchFamily="18" charset="0"/>
              </a:rPr>
              <a:t> eğrisi elde edilir ve </a:t>
            </a:r>
            <a:r>
              <a:rPr lang="tr-TR" dirty="0" err="1">
                <a:ea typeface="Calibri" panose="020F0502020204030204" pitchFamily="34" charset="0"/>
                <a:cs typeface="Times New Roman" panose="02020603050405020304" pitchFamily="18" charset="0"/>
              </a:rPr>
              <a:t>HCl’ın</a:t>
            </a:r>
            <a:r>
              <a:rPr lang="tr-TR" dirty="0">
                <a:ea typeface="Calibri" panose="020F0502020204030204" pitchFamily="34" charset="0"/>
                <a:cs typeface="Times New Roman" panose="02020603050405020304" pitchFamily="18" charset="0"/>
              </a:rPr>
              <a:t> </a:t>
            </a:r>
            <a:r>
              <a:rPr lang="tr-TR" dirty="0" err="1">
                <a:ea typeface="Calibri" panose="020F0502020204030204" pitchFamily="34" charset="0"/>
                <a:cs typeface="Times New Roman" panose="02020603050405020304" pitchFamily="18" charset="0"/>
              </a:rPr>
              <a:t>molaritesi</a:t>
            </a:r>
            <a:r>
              <a:rPr lang="tr-TR" dirty="0">
                <a:ea typeface="Calibri" panose="020F0502020204030204" pitchFamily="34" charset="0"/>
                <a:cs typeface="Times New Roman" panose="02020603050405020304" pitchFamily="18" charset="0"/>
              </a:rPr>
              <a:t> bulunur. Eğrinin dönüm noktasını kesin bir şekilde saptayabilmek için birinci ve ikinci türev eğrileri çizilir.</a:t>
            </a:r>
            <a:endParaRPr lang="tr-TR" dirty="0">
              <a:effectLst/>
              <a:ea typeface="Calibri" panose="020F0502020204030204" pitchFamily="34" charset="0"/>
              <a:cs typeface="Times New Roman" panose="02020603050405020304" pitchFamily="18" charset="0"/>
            </a:endParaRPr>
          </a:p>
        </p:txBody>
      </p:sp>
      <p:pic>
        <p:nvPicPr>
          <p:cNvPr id="5" name="Picture 8"/>
          <p:cNvPicPr/>
          <p:nvPr/>
        </p:nvPicPr>
        <p:blipFill rotWithShape="1">
          <a:blip r:embed="rId2" cstate="print">
            <a:extLst>
              <a:ext uri="{BEBA8EAE-BF5A-486C-A8C5-ECC9F3942E4B}">
                <a14:imgProps xmlns:a14="http://schemas.microsoft.com/office/drawing/2010/main">
                  <a14:imgLayer r:embed="rId3">
                    <a14:imgEffect>
                      <a14:colorTemperature colorTemp="4700"/>
                    </a14:imgEffect>
                    <a14:imgEffect>
                      <a14:saturation sat="0"/>
                    </a14:imgEffect>
                    <a14:imgEffect>
                      <a14:brightnessContrast bright="40000" contrast="-20000"/>
                    </a14:imgEffect>
                  </a14:imgLayer>
                </a14:imgProps>
              </a:ext>
              <a:ext uri="{28A0092B-C50C-407E-A947-70E740481C1C}">
                <a14:useLocalDpi xmlns:a14="http://schemas.microsoft.com/office/drawing/2010/main" val="0"/>
              </a:ext>
            </a:extLst>
          </a:blip>
          <a:srcRect b="69431"/>
          <a:stretch/>
        </p:blipFill>
        <p:spPr bwMode="auto">
          <a:xfrm>
            <a:off x="4278922" y="3864975"/>
            <a:ext cx="3660531" cy="2403940"/>
          </a:xfrm>
          <a:prstGeom prst="rect">
            <a:avLst/>
          </a:prstGeom>
          <a:ln>
            <a:noFill/>
          </a:ln>
          <a:extLst>
            <a:ext uri="{53640926-AAD7-44D8-BBD7-CCE9431645EC}">
              <a14:shadowObscured xmlns:a14="http://schemas.microsoft.com/office/drawing/2010/main"/>
            </a:ext>
          </a:extLst>
        </p:spPr>
      </p:pic>
      <p:sp>
        <p:nvSpPr>
          <p:cNvPr id="6" name="Dikdörtgen 5"/>
          <p:cNvSpPr/>
          <p:nvPr/>
        </p:nvSpPr>
        <p:spPr>
          <a:xfrm>
            <a:off x="4490349" y="6268915"/>
            <a:ext cx="3457485" cy="461665"/>
          </a:xfrm>
          <a:prstGeom prst="rect">
            <a:avLst/>
          </a:prstGeom>
        </p:spPr>
        <p:txBody>
          <a:bodyPr wrap="none">
            <a:spAutoFit/>
          </a:bodyPr>
          <a:lstStyle/>
          <a:p>
            <a:pPr algn="ctr">
              <a:lnSpc>
                <a:spcPct val="150000"/>
              </a:lnSpc>
              <a:spcAft>
                <a:spcPts val="800"/>
              </a:spcAft>
            </a:pPr>
            <a:r>
              <a:rPr lang="tr-TR" sz="1600" b="1" i="1" dirty="0">
                <a:ea typeface="Calibri" panose="020F0502020204030204" pitchFamily="34" charset="0"/>
                <a:cs typeface="Times New Roman" panose="02020603050405020304" pitchFamily="18" charset="0"/>
              </a:rPr>
              <a:t>Şekil 4</a:t>
            </a:r>
            <a:r>
              <a:rPr lang="tr-TR" sz="1600" b="1" i="1" dirty="0" smtClean="0">
                <a:ea typeface="Calibri" panose="020F0502020204030204" pitchFamily="34" charset="0"/>
                <a:cs typeface="Times New Roman" panose="02020603050405020304" pitchFamily="18" charset="0"/>
              </a:rPr>
              <a:t>.</a:t>
            </a:r>
            <a:r>
              <a:rPr lang="tr-TR" sz="1600" i="1" dirty="0" smtClean="0">
                <a:ea typeface="Calibri" panose="020F0502020204030204" pitchFamily="34" charset="0"/>
                <a:cs typeface="Times New Roman" panose="02020603050405020304" pitchFamily="18" charset="0"/>
              </a:rPr>
              <a:t> </a:t>
            </a:r>
            <a:r>
              <a:rPr lang="tr-TR" sz="1600" i="1" dirty="0" err="1">
                <a:ea typeface="Calibri" panose="020F0502020204030204" pitchFamily="34" charset="0"/>
                <a:cs typeface="Times New Roman" panose="02020603050405020304" pitchFamily="18" charset="0"/>
              </a:rPr>
              <a:t>Potansiyometrik</a:t>
            </a:r>
            <a:r>
              <a:rPr lang="tr-TR" sz="1600" i="1" dirty="0">
                <a:ea typeface="Calibri" panose="020F0502020204030204" pitchFamily="34" charset="0"/>
                <a:cs typeface="Times New Roman" panose="02020603050405020304" pitchFamily="18" charset="0"/>
              </a:rPr>
              <a:t> </a:t>
            </a:r>
            <a:r>
              <a:rPr lang="tr-TR" sz="1600" i="1" dirty="0" err="1">
                <a:ea typeface="Calibri" panose="020F0502020204030204" pitchFamily="34" charset="0"/>
                <a:cs typeface="Times New Roman" panose="02020603050405020304" pitchFamily="18" charset="0"/>
              </a:rPr>
              <a:t>titrasyon</a:t>
            </a:r>
            <a:r>
              <a:rPr lang="tr-TR" sz="1600" i="1" dirty="0">
                <a:ea typeface="Calibri" panose="020F0502020204030204" pitchFamily="34" charset="0"/>
                <a:cs typeface="Times New Roman" panose="02020603050405020304" pitchFamily="18" charset="0"/>
              </a:rPr>
              <a:t> eğrisi</a:t>
            </a:r>
            <a:endParaRPr lang="tr-TR"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13917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Dikdörtgen 3"/>
              <p:cNvSpPr/>
              <p:nvPr/>
            </p:nvSpPr>
            <p:spPr>
              <a:xfrm>
                <a:off x="181707" y="256525"/>
                <a:ext cx="11283461" cy="1627753"/>
              </a:xfrm>
              <a:prstGeom prst="rect">
                <a:avLst/>
              </a:prstGeom>
            </p:spPr>
            <p:txBody>
              <a:bodyPr wrap="square">
                <a:spAutoFit/>
              </a:bodyPr>
              <a:lstStyle/>
              <a:p>
                <a:pPr algn="just">
                  <a:lnSpc>
                    <a:spcPct val="150000"/>
                  </a:lnSpc>
                  <a:spcAft>
                    <a:spcPts val="800"/>
                  </a:spcAft>
                </a:pPr>
                <a:r>
                  <a:rPr lang="tr-TR" dirty="0">
                    <a:ea typeface="Calibri" panose="020F0502020204030204" pitchFamily="34" charset="0"/>
                    <a:cs typeface="Times New Roman" panose="02020603050405020304" pitchFamily="18" charset="0"/>
                  </a:rPr>
                  <a:t>Yapılan deneyin sonucunda öncellikle titre edilen her </a:t>
                </a:r>
                <a:r>
                  <a:rPr lang="tr-TR" dirty="0" err="1">
                    <a:ea typeface="Calibri" panose="020F0502020204030204" pitchFamily="34" charset="0"/>
                    <a:cs typeface="Times New Roman" panose="02020603050405020304" pitchFamily="18" charset="0"/>
                  </a:rPr>
                  <a:t>mL</a:t>
                </a:r>
                <a:r>
                  <a:rPr lang="tr-TR" dirty="0">
                    <a:ea typeface="Calibri" panose="020F0502020204030204" pitchFamily="34" charset="0"/>
                    <a:cs typeface="Times New Roman" panose="02020603050405020304" pitchFamily="18" charset="0"/>
                  </a:rPr>
                  <a:t> </a:t>
                </a:r>
                <a:r>
                  <a:rPr lang="tr-TR" dirty="0" err="1">
                    <a:ea typeface="Calibri" panose="020F0502020204030204" pitchFamily="34" charset="0"/>
                    <a:cs typeface="Times New Roman" panose="02020603050405020304" pitchFamily="18" charset="0"/>
                  </a:rPr>
                  <a:t>NaOH</a:t>
                </a:r>
                <a:r>
                  <a:rPr lang="tr-TR" dirty="0">
                    <a:ea typeface="Calibri" panose="020F0502020204030204" pitchFamily="34" charset="0"/>
                    <a:cs typeface="Times New Roman" panose="02020603050405020304" pitchFamily="18" charset="0"/>
                  </a:rPr>
                  <a:t> hacmine karşılık okunan </a:t>
                </a:r>
                <a:r>
                  <a:rPr lang="tr-TR" dirty="0" err="1">
                    <a:ea typeface="Calibri" panose="020F0502020204030204" pitchFamily="34" charset="0"/>
                    <a:cs typeface="Times New Roman" panose="02020603050405020304" pitchFamily="18" charset="0"/>
                  </a:rPr>
                  <a:t>pH</a:t>
                </a:r>
                <a:r>
                  <a:rPr lang="tr-TR" dirty="0">
                    <a:ea typeface="Calibri" panose="020F0502020204030204" pitchFamily="34" charset="0"/>
                    <a:cs typeface="Times New Roman" panose="02020603050405020304" pitchFamily="18" charset="0"/>
                  </a:rPr>
                  <a:t> değeri grafiğe geçirilir. Ama bu grafikten dönüm noktası hassas olarak okunamaz. Bu nedenle grafik yöntemle türevi alınır.</a:t>
                </a:r>
                <a:endParaRPr lang="tr-TR" dirty="0">
                  <a:effectLst/>
                  <a:ea typeface="Calibri" panose="020F0502020204030204" pitchFamily="34" charset="0"/>
                  <a:cs typeface="Times New Roman" panose="02020603050405020304" pitchFamily="18" charset="0"/>
                </a:endParaRPr>
              </a:p>
              <a:p>
                <a:pPr algn="just">
                  <a:lnSpc>
                    <a:spcPct val="150000"/>
                  </a:lnSpc>
                  <a:spcAft>
                    <a:spcPts val="800"/>
                  </a:spcAft>
                </a:pPr>
                <a14:m>
                  <m:oMath xmlns:m="http://schemas.openxmlformats.org/officeDocument/2006/math">
                    <m:f>
                      <m:fPr>
                        <m:ctrlPr>
                          <a:rPr lang="tr-TR" i="1">
                            <a:ea typeface="Calibri" panose="020F0502020204030204" pitchFamily="34" charset="0"/>
                            <a:cs typeface="Times New Roman" panose="02020603050405020304" pitchFamily="18" charset="0"/>
                          </a:rPr>
                        </m:ctrlPr>
                      </m:fPr>
                      <m:num>
                        <m:r>
                          <a:rPr lang="tr-TR" i="1">
                            <a:ea typeface="Calibri" panose="020F0502020204030204" pitchFamily="34" charset="0"/>
                            <a:cs typeface="Times New Roman" panose="02020603050405020304" pitchFamily="18" charset="0"/>
                          </a:rPr>
                          <m:t>△</m:t>
                        </m:r>
                        <m:r>
                          <a:rPr lang="tr-TR" i="1">
                            <a:ea typeface="Calibri" panose="020F0502020204030204" pitchFamily="34" charset="0"/>
                            <a:cs typeface="Times New Roman" panose="02020603050405020304" pitchFamily="18" charset="0"/>
                          </a:rPr>
                          <m:t>𝑝𝐻</m:t>
                        </m:r>
                      </m:num>
                      <m:den>
                        <m:r>
                          <a:rPr lang="tr-TR" i="1">
                            <a:ea typeface="Calibri" panose="020F0502020204030204" pitchFamily="34" charset="0"/>
                            <a:cs typeface="Times New Roman" panose="02020603050405020304" pitchFamily="18" charset="0"/>
                          </a:rPr>
                          <m:t>△</m:t>
                        </m:r>
                        <m:r>
                          <a:rPr lang="tr-TR" i="1">
                            <a:ea typeface="Calibri" panose="020F0502020204030204" pitchFamily="34" charset="0"/>
                            <a:cs typeface="Times New Roman" panose="02020603050405020304" pitchFamily="18" charset="0"/>
                          </a:rPr>
                          <m:t>𝑣</m:t>
                        </m:r>
                      </m:den>
                    </m:f>
                    <m:r>
                      <a:rPr lang="tr-TR" i="1">
                        <a:ea typeface="Calibri" panose="020F0502020204030204" pitchFamily="34" charset="0"/>
                        <a:cs typeface="Times New Roman" panose="02020603050405020304" pitchFamily="18" charset="0"/>
                      </a:rPr>
                      <m:t>=</m:t>
                    </m:r>
                    <m:f>
                      <m:fPr>
                        <m:ctrlPr>
                          <a:rPr lang="tr-TR" i="1">
                            <a:ea typeface="Calibri" panose="020F0502020204030204" pitchFamily="34" charset="0"/>
                            <a:cs typeface="Times New Roman" panose="02020603050405020304" pitchFamily="18" charset="0"/>
                          </a:rPr>
                        </m:ctrlPr>
                      </m:fPr>
                      <m:num>
                        <m:r>
                          <a:rPr lang="tr-TR" i="1">
                            <a:ea typeface="Calibri" panose="020F0502020204030204" pitchFamily="34" charset="0"/>
                            <a:cs typeface="Times New Roman" panose="02020603050405020304" pitchFamily="18" charset="0"/>
                          </a:rPr>
                          <m:t>𝑝𝐻</m:t>
                        </m:r>
                        <m:r>
                          <a:rPr lang="tr-TR" i="1">
                            <a:ea typeface="Calibri" panose="020F0502020204030204" pitchFamily="34" charset="0"/>
                            <a:cs typeface="Times New Roman" panose="02020603050405020304" pitchFamily="18" charset="0"/>
                          </a:rPr>
                          <m:t>2−</m:t>
                        </m:r>
                        <m:r>
                          <a:rPr lang="tr-TR" i="1">
                            <a:ea typeface="Calibri" panose="020F0502020204030204" pitchFamily="34" charset="0"/>
                            <a:cs typeface="Times New Roman" panose="02020603050405020304" pitchFamily="18" charset="0"/>
                          </a:rPr>
                          <m:t>𝑝𝐻</m:t>
                        </m:r>
                        <m:r>
                          <a:rPr lang="tr-TR" i="1">
                            <a:ea typeface="Calibri" panose="020F0502020204030204" pitchFamily="34" charset="0"/>
                            <a:cs typeface="Times New Roman" panose="02020603050405020304" pitchFamily="18" charset="0"/>
                          </a:rPr>
                          <m:t>1</m:t>
                        </m:r>
                      </m:num>
                      <m:den>
                        <m:r>
                          <a:rPr lang="tr-TR" i="1">
                            <a:ea typeface="Calibri" panose="020F0502020204030204" pitchFamily="34" charset="0"/>
                            <a:cs typeface="Times New Roman" panose="02020603050405020304" pitchFamily="18" charset="0"/>
                          </a:rPr>
                          <m:t>𝑉</m:t>
                        </m:r>
                        <m:r>
                          <a:rPr lang="tr-TR" i="1">
                            <a:ea typeface="Calibri" panose="020F0502020204030204" pitchFamily="34" charset="0"/>
                            <a:cs typeface="Times New Roman" panose="02020603050405020304" pitchFamily="18" charset="0"/>
                          </a:rPr>
                          <m:t>2−</m:t>
                        </m:r>
                        <m:r>
                          <a:rPr lang="tr-TR" i="1">
                            <a:ea typeface="Calibri" panose="020F0502020204030204" pitchFamily="34" charset="0"/>
                            <a:cs typeface="Times New Roman" panose="02020603050405020304" pitchFamily="18" charset="0"/>
                          </a:rPr>
                          <m:t>𝑉</m:t>
                        </m:r>
                        <m:r>
                          <a:rPr lang="tr-TR" i="1">
                            <a:ea typeface="Calibri" panose="020F0502020204030204" pitchFamily="34" charset="0"/>
                            <a:cs typeface="Times New Roman" panose="02020603050405020304" pitchFamily="18" charset="0"/>
                          </a:rPr>
                          <m:t>1</m:t>
                        </m:r>
                      </m:den>
                    </m:f>
                  </m:oMath>
                </a14:m>
                <a:r>
                  <a:rPr lang="tr-TR" dirty="0">
                    <a:ea typeface="Calibri" panose="020F0502020204030204" pitchFamily="34" charset="0"/>
                    <a:cs typeface="Times New Roman" panose="02020603050405020304" pitchFamily="18" charset="0"/>
                  </a:rPr>
                  <a:t>’e karşı kullanılan </a:t>
                </a:r>
                <a:r>
                  <a:rPr lang="tr-TR" dirty="0" err="1">
                    <a:ea typeface="Calibri" panose="020F0502020204030204" pitchFamily="34" charset="0"/>
                    <a:cs typeface="Times New Roman" panose="02020603050405020304" pitchFamily="18" charset="0"/>
                  </a:rPr>
                  <a:t>NaOH</a:t>
                </a:r>
                <a:r>
                  <a:rPr lang="tr-TR" dirty="0">
                    <a:ea typeface="Calibri" panose="020F0502020204030204" pitchFamily="34" charset="0"/>
                    <a:cs typeface="Times New Roman" panose="02020603050405020304" pitchFamily="18" charset="0"/>
                  </a:rPr>
                  <a:t> hacim(V) grafiğidir.</a:t>
                </a:r>
                <a:endParaRPr lang="tr-TR" dirty="0">
                  <a:effectLst/>
                  <a:ea typeface="Calibri" panose="020F0502020204030204" pitchFamily="34" charset="0"/>
                  <a:cs typeface="Times New Roman" panose="02020603050405020304" pitchFamily="18" charset="0"/>
                </a:endParaRPr>
              </a:p>
            </p:txBody>
          </p:sp>
        </mc:Choice>
        <mc:Fallback>
          <p:sp>
            <p:nvSpPr>
              <p:cNvPr id="4" name="Dikdörtgen 3"/>
              <p:cNvSpPr>
                <a:spLocks noRot="1" noChangeAspect="1" noMove="1" noResize="1" noEditPoints="1" noAdjustHandles="1" noChangeArrowheads="1" noChangeShapeType="1" noTextEdit="1"/>
              </p:cNvSpPr>
              <p:nvPr/>
            </p:nvSpPr>
            <p:spPr>
              <a:xfrm>
                <a:off x="181707" y="256525"/>
                <a:ext cx="11283461" cy="1627753"/>
              </a:xfrm>
              <a:prstGeom prst="rect">
                <a:avLst/>
              </a:prstGeom>
              <a:blipFill>
                <a:blip r:embed="rId2"/>
                <a:stretch>
                  <a:fillRect l="-486" r="-432"/>
                </a:stretch>
              </a:blipFill>
            </p:spPr>
            <p:txBody>
              <a:bodyPr/>
              <a:lstStyle/>
              <a:p>
                <a:r>
                  <a:rPr lang="tr-TR">
                    <a:noFill/>
                  </a:rPr>
                  <a:t> </a:t>
                </a:r>
              </a:p>
            </p:txBody>
          </p:sp>
        </mc:Fallback>
      </mc:AlternateContent>
      <p:pic>
        <p:nvPicPr>
          <p:cNvPr id="5" name="Picture 9"/>
          <p:cNvPicPr/>
          <p:nvPr/>
        </p:nvPicPr>
        <p:blipFill rotWithShape="1">
          <a:blip r:embed="rId3" cstate="print">
            <a:grayscl/>
            <a:extLst>
              <a:ext uri="{BEBA8EAE-BF5A-486C-A8C5-ECC9F3942E4B}">
                <a14:imgProps xmlns:a14="http://schemas.microsoft.com/office/drawing/2010/main">
                  <a14:imgLayer r:embed="rId4">
                    <a14:imgEffect>
                      <a14:colorTemperature colorTemp="4700"/>
                    </a14:imgEffect>
                    <a14:imgEffect>
                      <a14:saturation sat="0"/>
                    </a14:imgEffect>
                    <a14:imgEffect>
                      <a14:brightnessContrast bright="40000" contrast="20000"/>
                    </a14:imgEffect>
                  </a14:imgLayer>
                </a14:imgProps>
              </a:ext>
              <a:ext uri="{28A0092B-C50C-407E-A947-70E740481C1C}">
                <a14:useLocalDpi xmlns:a14="http://schemas.microsoft.com/office/drawing/2010/main" val="0"/>
              </a:ext>
            </a:extLst>
          </a:blip>
          <a:srcRect t="29384" b="39330"/>
          <a:stretch/>
        </p:blipFill>
        <p:spPr bwMode="auto">
          <a:xfrm>
            <a:off x="3938953" y="2051636"/>
            <a:ext cx="4149969" cy="3021526"/>
          </a:xfrm>
          <a:prstGeom prst="rect">
            <a:avLst/>
          </a:prstGeom>
          <a:ln>
            <a:noFill/>
          </a:ln>
          <a:extLst>
            <a:ext uri="{53640926-AAD7-44D8-BBD7-CCE9431645EC}">
              <a14:shadowObscured xmlns:a14="http://schemas.microsoft.com/office/drawing/2010/main"/>
            </a:ext>
          </a:extLst>
        </p:spPr>
      </p:pic>
      <p:sp>
        <p:nvSpPr>
          <p:cNvPr id="6" name="Dikdörtgen 5"/>
          <p:cNvSpPr/>
          <p:nvPr/>
        </p:nvSpPr>
        <p:spPr>
          <a:xfrm>
            <a:off x="3546242" y="5073162"/>
            <a:ext cx="4794711" cy="461665"/>
          </a:xfrm>
          <a:prstGeom prst="rect">
            <a:avLst/>
          </a:prstGeom>
        </p:spPr>
        <p:txBody>
          <a:bodyPr wrap="none">
            <a:spAutoFit/>
          </a:bodyPr>
          <a:lstStyle/>
          <a:p>
            <a:pPr algn="ctr">
              <a:lnSpc>
                <a:spcPct val="150000"/>
              </a:lnSpc>
              <a:spcAft>
                <a:spcPts val="800"/>
              </a:spcAft>
            </a:pPr>
            <a:r>
              <a:rPr lang="tr-TR" sz="1600" b="1" i="1" dirty="0">
                <a:ea typeface="Calibri" panose="020F0502020204030204" pitchFamily="34" charset="0"/>
                <a:cs typeface="Times New Roman" panose="02020603050405020304" pitchFamily="18" charset="0"/>
              </a:rPr>
              <a:t>Şekil 5</a:t>
            </a:r>
            <a:r>
              <a:rPr lang="tr-TR" sz="1600" b="1" i="1" dirty="0" smtClean="0">
                <a:ea typeface="Calibri" panose="020F0502020204030204" pitchFamily="34" charset="0"/>
                <a:cs typeface="Times New Roman" panose="02020603050405020304" pitchFamily="18" charset="0"/>
              </a:rPr>
              <a:t>.</a:t>
            </a:r>
            <a:r>
              <a:rPr lang="tr-TR" sz="1600" i="1" dirty="0" smtClean="0">
                <a:ea typeface="Calibri" panose="020F0502020204030204" pitchFamily="34" charset="0"/>
                <a:cs typeface="Times New Roman" panose="02020603050405020304" pitchFamily="18" charset="0"/>
              </a:rPr>
              <a:t> </a:t>
            </a:r>
            <a:r>
              <a:rPr lang="tr-TR" sz="1600" i="1" dirty="0" err="1">
                <a:ea typeface="Calibri" panose="020F0502020204030204" pitchFamily="34" charset="0"/>
                <a:cs typeface="Times New Roman" panose="02020603050405020304" pitchFamily="18" charset="0"/>
              </a:rPr>
              <a:t>Potansiyometrik</a:t>
            </a:r>
            <a:r>
              <a:rPr lang="tr-TR" sz="1600" i="1" dirty="0">
                <a:ea typeface="Calibri" panose="020F0502020204030204" pitchFamily="34" charset="0"/>
                <a:cs typeface="Times New Roman" panose="02020603050405020304" pitchFamily="18" charset="0"/>
              </a:rPr>
              <a:t> </a:t>
            </a:r>
            <a:r>
              <a:rPr lang="tr-TR" sz="1600" i="1" dirty="0" err="1">
                <a:ea typeface="Calibri" panose="020F0502020204030204" pitchFamily="34" charset="0"/>
                <a:cs typeface="Times New Roman" panose="02020603050405020304" pitchFamily="18" charset="0"/>
              </a:rPr>
              <a:t>titrasyon</a:t>
            </a:r>
            <a:r>
              <a:rPr lang="tr-TR" sz="1600" i="1" dirty="0">
                <a:ea typeface="Calibri" panose="020F0502020204030204" pitchFamily="34" charset="0"/>
                <a:cs typeface="Times New Roman" panose="02020603050405020304" pitchFamily="18" charset="0"/>
              </a:rPr>
              <a:t> eğrisinin birinci türevi</a:t>
            </a:r>
            <a:endParaRPr lang="tr-TR"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250949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1164</Words>
  <Application>Microsoft Office PowerPoint</Application>
  <PresentationFormat>Geniş ekran</PresentationFormat>
  <Paragraphs>62</Paragraphs>
  <Slides>11</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11</vt:i4>
      </vt:variant>
    </vt:vector>
  </HeadingPairs>
  <TitlesOfParts>
    <vt:vector size="20" baseType="lpstr">
      <vt:lpstr>Arial</vt:lpstr>
      <vt:lpstr>Calibri</vt:lpstr>
      <vt:lpstr>Calibri </vt:lpstr>
      <vt:lpstr>Calibri Light</vt:lpstr>
      <vt:lpstr>Cambria Math</vt:lpstr>
      <vt:lpstr>Symbol</vt:lpstr>
      <vt:lpstr>Times New Roman</vt:lpstr>
      <vt:lpstr>Wingdings</vt:lpstr>
      <vt:lpstr>Office Teması</vt:lpstr>
      <vt:lpstr>POTANSİYOMETRİ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POTANSİYOMETRİ</dc:title>
  <dc:creator>Engin</dc:creator>
  <cp:lastModifiedBy>Engin</cp:lastModifiedBy>
  <cp:revision>2</cp:revision>
  <dcterms:created xsi:type="dcterms:W3CDTF">2020-04-03T05:39:40Z</dcterms:created>
  <dcterms:modified xsi:type="dcterms:W3CDTF">2020-04-03T05:49:50Z</dcterms:modified>
</cp:coreProperties>
</file>