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88" r:id="rId2"/>
    <p:sldId id="409" r:id="rId3"/>
    <p:sldId id="411" r:id="rId4"/>
    <p:sldId id="412" r:id="rId5"/>
    <p:sldId id="413" r:id="rId6"/>
    <p:sldId id="396" r:id="rId7"/>
    <p:sldId id="399" r:id="rId8"/>
    <p:sldId id="414" r:id="rId9"/>
    <p:sldId id="415" r:id="rId10"/>
    <p:sldId id="416" r:id="rId11"/>
    <p:sldId id="417" r:id="rId12"/>
    <p:sldId id="261" r:id="rId13"/>
    <p:sldId id="264" r:id="rId14"/>
    <p:sldId id="265" r:id="rId15"/>
    <p:sldId id="266" r:id="rId16"/>
    <p:sldId id="267" r:id="rId17"/>
    <p:sldId id="268" r:id="rId18"/>
    <p:sldId id="269" r:id="rId19"/>
    <p:sldId id="270" r:id="rId20"/>
    <p:sldId id="275" r:id="rId21"/>
    <p:sldId id="278" r:id="rId22"/>
    <p:sldId id="279" r:id="rId23"/>
    <p:sldId id="280" r:id="rId24"/>
    <p:sldId id="282" r:id="rId25"/>
    <p:sldId id="283" r:id="rId26"/>
    <p:sldId id="287"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06" autoAdjust="0"/>
    <p:restoredTop sz="94660"/>
  </p:normalViewPr>
  <p:slideViewPr>
    <p:cSldViewPr snapToGrid="0">
      <p:cViewPr varScale="1">
        <p:scale>
          <a:sx n="73" d="100"/>
          <a:sy n="73" d="100"/>
        </p:scale>
        <p:origin x="63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F453C5-0DD3-4517-A4FB-54C210C217D7}" type="datetimeFigureOut">
              <a:rPr lang="tr-TR" smtClean="0"/>
              <a:t>12.11.2019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739C44-C3E9-4C1B-81FE-035DEC2D4220}" type="slidenum">
              <a:rPr lang="tr-TR" smtClean="0"/>
              <a:t>‹#›</a:t>
            </a:fld>
            <a:endParaRPr lang="tr-TR"/>
          </a:p>
        </p:txBody>
      </p:sp>
    </p:spTree>
    <p:extLst>
      <p:ext uri="{BB962C8B-B14F-4D97-AF65-F5344CB8AC3E}">
        <p14:creationId xmlns:p14="http://schemas.microsoft.com/office/powerpoint/2010/main" val="122238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86DDEAB-ED30-4174-B107-D91F3EB8C8CA}"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392943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6DDEAB-ED30-4174-B107-D91F3EB8C8CA}"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165799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6DDEAB-ED30-4174-B107-D91F3EB8C8CA}"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186946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86DDEAB-ED30-4174-B107-D91F3EB8C8CA}"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3449835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86DDEAB-ED30-4174-B107-D91F3EB8C8CA}"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77471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86DDEAB-ED30-4174-B107-D91F3EB8C8CA}"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2245163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86DDEAB-ED30-4174-B107-D91F3EB8C8CA}" type="datetimeFigureOut">
              <a:rPr lang="tr-TR" smtClean="0"/>
              <a:t>12.11.2019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1787053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86DDEAB-ED30-4174-B107-D91F3EB8C8CA}" type="datetimeFigureOut">
              <a:rPr lang="tr-TR" smtClean="0"/>
              <a:t>12.11.2019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2078046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86DDEAB-ED30-4174-B107-D91F3EB8C8CA}" type="datetimeFigureOut">
              <a:rPr lang="tr-TR" smtClean="0"/>
              <a:t>12.11.2019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2460695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86DDEAB-ED30-4174-B107-D91F3EB8C8CA}"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2434154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86DDEAB-ED30-4174-B107-D91F3EB8C8CA}"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7B5D41-04B8-4DA2-A537-36A624ACF88D}" type="slidenum">
              <a:rPr lang="tr-TR" smtClean="0"/>
              <a:t>‹#›</a:t>
            </a:fld>
            <a:endParaRPr lang="tr-TR"/>
          </a:p>
        </p:txBody>
      </p:sp>
    </p:spTree>
    <p:extLst>
      <p:ext uri="{BB962C8B-B14F-4D97-AF65-F5344CB8AC3E}">
        <p14:creationId xmlns:p14="http://schemas.microsoft.com/office/powerpoint/2010/main" val="124674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DDEAB-ED30-4174-B107-D91F3EB8C8CA}" type="datetimeFigureOut">
              <a:rPr lang="tr-TR" smtClean="0"/>
              <a:t>12.11.2019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B5D41-04B8-4DA2-A537-36A624ACF88D}" type="slidenum">
              <a:rPr lang="tr-TR" smtClean="0"/>
              <a:t>‹#›</a:t>
            </a:fld>
            <a:endParaRPr lang="tr-TR"/>
          </a:p>
        </p:txBody>
      </p:sp>
    </p:spTree>
    <p:extLst>
      <p:ext uri="{BB962C8B-B14F-4D97-AF65-F5344CB8AC3E}">
        <p14:creationId xmlns:p14="http://schemas.microsoft.com/office/powerpoint/2010/main" val="2367338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a:bodyPr>
          <a:lstStyle/>
          <a:p>
            <a:pPr algn="l"/>
            <a:r>
              <a:rPr lang="tr-TR" altLang="tr-TR" sz="3200" b="1" dirty="0" smtClean="0">
                <a:latin typeface="Comic Sans MS" panose="030F0702030302020204" pitchFamily="66" charset="0"/>
              </a:rPr>
              <a:t>Canlılarda </a:t>
            </a:r>
            <a:r>
              <a:rPr lang="tr-TR" altLang="tr-TR" sz="3200" b="1" dirty="0">
                <a:latin typeface="Comic Sans MS" panose="030F0702030302020204" pitchFamily="66" charset="0"/>
              </a:rPr>
              <a:t>Beslenme</a:t>
            </a:r>
          </a:p>
        </p:txBody>
      </p:sp>
      <p:sp>
        <p:nvSpPr>
          <p:cNvPr id="40963" name="Rectangle 3"/>
          <p:cNvSpPr>
            <a:spLocks noGrp="1" noChangeArrowheads="1"/>
          </p:cNvSpPr>
          <p:nvPr>
            <p:ph type="body" idx="1"/>
          </p:nvPr>
        </p:nvSpPr>
        <p:spPr/>
        <p:txBody>
          <a:bodyPr/>
          <a:lstStyle/>
          <a:p>
            <a:pPr>
              <a:lnSpc>
                <a:spcPct val="140000"/>
              </a:lnSpc>
            </a:pPr>
            <a:r>
              <a:rPr lang="tr-TR" altLang="tr-TR" sz="2400" dirty="0">
                <a:latin typeface="Comic Sans MS" panose="030F0702030302020204" pitchFamily="66" charset="0"/>
              </a:rPr>
              <a:t>Genel olarak incelendiğinde hayvanların ve bitkilerin benzer besleyici madde ve elementlere gereksinimi vardır.</a:t>
            </a:r>
          </a:p>
          <a:p>
            <a:pPr>
              <a:lnSpc>
                <a:spcPct val="140000"/>
              </a:lnSpc>
            </a:pPr>
            <a:r>
              <a:rPr lang="tr-TR" altLang="tr-TR" sz="2400" dirty="0">
                <a:latin typeface="Comic Sans MS" panose="030F0702030302020204" pitchFamily="66" charset="0"/>
              </a:rPr>
              <a:t>Bitkiler topraktan su ve mineral maddeleri, havadan ise karbondioksit alırlar.</a:t>
            </a:r>
          </a:p>
          <a:p>
            <a:pPr>
              <a:lnSpc>
                <a:spcPct val="140000"/>
              </a:lnSpc>
            </a:pPr>
            <a:r>
              <a:rPr lang="tr-TR" altLang="tr-TR" sz="2400" dirty="0">
                <a:latin typeface="Comic Sans MS" panose="030F0702030302020204" pitchFamily="66" charset="0"/>
              </a:rPr>
              <a:t>Hayvanlar ise bitkileri veya birbirlerini yiyerek, hem enerjilerini hem de vücutlarına gerekli maddeleri bu gıdalardan temin ederler.</a:t>
            </a:r>
          </a:p>
        </p:txBody>
      </p:sp>
    </p:spTree>
    <p:extLst>
      <p:ext uri="{BB962C8B-B14F-4D97-AF65-F5344CB8AC3E}">
        <p14:creationId xmlns:p14="http://schemas.microsoft.com/office/powerpoint/2010/main" val="3671903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3075" y="1547080"/>
            <a:ext cx="9827172" cy="3416320"/>
          </a:xfrm>
          <a:prstGeom prst="rect">
            <a:avLst/>
          </a:prstGeom>
        </p:spPr>
        <p:txBody>
          <a:bodyPr wrap="square">
            <a:spAutoFit/>
          </a:bodyPr>
          <a:lstStyle/>
          <a:p>
            <a:r>
              <a:rPr lang="tr-TR" sz="2400" b="1" dirty="0">
                <a:latin typeface="Comic Sans MS" panose="030F0702030302020204" pitchFamily="66" charset="0"/>
              </a:rPr>
              <a:t>C. </a:t>
            </a:r>
            <a:r>
              <a:rPr lang="tr-TR" sz="2400" b="1" dirty="0" err="1">
                <a:latin typeface="Comic Sans MS" panose="030F0702030302020204" pitchFamily="66" charset="0"/>
              </a:rPr>
              <a:t>Parazitizim</a:t>
            </a:r>
            <a:r>
              <a:rPr lang="tr-TR" sz="2400" b="1" dirty="0">
                <a:latin typeface="Comic Sans MS" panose="030F0702030302020204" pitchFamily="66" charset="0"/>
              </a:rPr>
              <a:t> </a:t>
            </a:r>
          </a:p>
          <a:p>
            <a:endParaRPr lang="tr-TR" sz="2400" dirty="0">
              <a:latin typeface="Comic Sans MS" panose="030F0702030302020204" pitchFamily="66" charset="0"/>
            </a:endParaRPr>
          </a:p>
          <a:p>
            <a:r>
              <a:rPr lang="tr-TR" sz="2400" dirty="0">
                <a:latin typeface="Comic Sans MS" panose="030F0702030302020204" pitchFamily="66" charset="0"/>
              </a:rPr>
              <a:t>-Birlikte yaşayan canlılardan biri yarar sağlarken, diğerinin zarar gördüğü birlikteliktir</a:t>
            </a:r>
            <a:r>
              <a:rPr lang="tr-TR" sz="2400" dirty="0" smtClean="0">
                <a:latin typeface="Comic Sans MS" panose="030F0702030302020204" pitchFamily="66" charset="0"/>
              </a:rPr>
              <a:t>.</a:t>
            </a:r>
          </a:p>
          <a:p>
            <a:endParaRPr lang="tr-TR" sz="2400" dirty="0">
              <a:latin typeface="Comic Sans MS" panose="030F0702030302020204" pitchFamily="66" charset="0"/>
            </a:endParaRPr>
          </a:p>
          <a:p>
            <a:r>
              <a:rPr lang="tr-TR" sz="2400" dirty="0" smtClean="0">
                <a:latin typeface="Comic Sans MS" panose="030F0702030302020204" pitchFamily="66" charset="0"/>
              </a:rPr>
              <a:t>Bu </a:t>
            </a:r>
            <a:r>
              <a:rPr lang="tr-TR" sz="2400" dirty="0">
                <a:latin typeface="Comic Sans MS" panose="030F0702030302020204" pitchFamily="66" charset="0"/>
              </a:rPr>
              <a:t>birliktelikte zarar gören canlıya “konak”, zarar veren canlıya da “parazit” </a:t>
            </a:r>
            <a:r>
              <a:rPr lang="tr-TR" sz="2400" dirty="0" smtClean="0">
                <a:latin typeface="Comic Sans MS" panose="030F0702030302020204" pitchFamily="66" charset="0"/>
              </a:rPr>
              <a:t>denir. Parazitler</a:t>
            </a:r>
            <a:r>
              <a:rPr lang="tr-TR" sz="2400" dirty="0">
                <a:latin typeface="Comic Sans MS" panose="030F0702030302020204" pitchFamily="66" charset="0"/>
              </a:rPr>
              <a:t>; bir hücreli, bitkisel ve hayvansal parazitler olmak üzere üç grupta incelenebilir.</a:t>
            </a:r>
          </a:p>
          <a:p>
            <a:endParaRPr lang="tr-TR" sz="2400" dirty="0">
              <a:latin typeface="Comic Sans MS" panose="030F0702030302020204" pitchFamily="66" charset="0"/>
            </a:endParaRPr>
          </a:p>
        </p:txBody>
      </p:sp>
    </p:spTree>
    <p:extLst>
      <p:ext uri="{BB962C8B-B14F-4D97-AF65-F5344CB8AC3E}">
        <p14:creationId xmlns:p14="http://schemas.microsoft.com/office/powerpoint/2010/main" val="1060087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4095" y="1428503"/>
            <a:ext cx="9648497" cy="3046988"/>
          </a:xfrm>
          <a:prstGeom prst="rect">
            <a:avLst/>
          </a:prstGeom>
        </p:spPr>
        <p:txBody>
          <a:bodyPr wrap="square">
            <a:spAutoFit/>
          </a:bodyPr>
          <a:lstStyle/>
          <a:p>
            <a:r>
              <a:rPr lang="tr-TR" sz="2400" b="1" dirty="0">
                <a:latin typeface="Comic Sans MS" panose="030F0702030302020204" pitchFamily="66" charset="0"/>
              </a:rPr>
              <a:t>D. </a:t>
            </a:r>
            <a:r>
              <a:rPr lang="tr-TR" sz="2400" b="1" dirty="0" err="1">
                <a:latin typeface="Comic Sans MS" panose="030F0702030302020204" pitchFamily="66" charset="0"/>
              </a:rPr>
              <a:t>Amensalizm</a:t>
            </a:r>
            <a:r>
              <a:rPr lang="tr-TR" sz="2400" b="1" dirty="0">
                <a:latin typeface="Comic Sans MS" panose="030F0702030302020204" pitchFamily="66" charset="0"/>
              </a:rPr>
              <a:t> </a:t>
            </a:r>
          </a:p>
          <a:p>
            <a:endParaRPr lang="tr-TR" sz="2400" b="1" dirty="0" smtClean="0">
              <a:solidFill>
                <a:srgbClr val="C00000"/>
              </a:solidFill>
              <a:latin typeface="Comic Sans MS" panose="030F0702030302020204" pitchFamily="66" charset="0"/>
            </a:endParaRPr>
          </a:p>
          <a:p>
            <a:r>
              <a:rPr lang="tr-TR" sz="2400" dirty="0" smtClean="0">
                <a:solidFill>
                  <a:srgbClr val="333333"/>
                </a:solidFill>
                <a:latin typeface="Comic Sans MS" panose="030F0702030302020204" pitchFamily="66" charset="0"/>
              </a:rPr>
              <a:t>Birlikte </a:t>
            </a:r>
            <a:r>
              <a:rPr lang="tr-TR" sz="2400" dirty="0">
                <a:solidFill>
                  <a:srgbClr val="333333"/>
                </a:solidFill>
                <a:latin typeface="Comic Sans MS" panose="030F0702030302020204" pitchFamily="66" charset="0"/>
              </a:rPr>
              <a:t>yaşayan türlerden biri, bu birliktelikten zarar görürken diğerinin etkilenmediği </a:t>
            </a:r>
            <a:r>
              <a:rPr lang="tr-TR" sz="2400" dirty="0" err="1">
                <a:solidFill>
                  <a:srgbClr val="333333"/>
                </a:solidFill>
                <a:latin typeface="Comic Sans MS" panose="030F0702030302020204" pitchFamily="66" charset="0"/>
              </a:rPr>
              <a:t>simbiyotik</a:t>
            </a:r>
            <a:r>
              <a:rPr lang="tr-TR" sz="2400" dirty="0">
                <a:solidFill>
                  <a:srgbClr val="333333"/>
                </a:solidFill>
                <a:latin typeface="Comic Sans MS" panose="030F0702030302020204" pitchFamily="66" charset="0"/>
              </a:rPr>
              <a:t> yaşam şeklidir. Örneğin; ceviz ağacının yaprak ve meyvelerinden salgılanan </a:t>
            </a:r>
            <a:r>
              <a:rPr lang="tr-TR" sz="2400" dirty="0" err="1">
                <a:solidFill>
                  <a:srgbClr val="333333"/>
                </a:solidFill>
                <a:latin typeface="Comic Sans MS" panose="030F0702030302020204" pitchFamily="66" charset="0"/>
              </a:rPr>
              <a:t>juglon</a:t>
            </a:r>
            <a:r>
              <a:rPr lang="tr-TR" sz="2400" dirty="0">
                <a:solidFill>
                  <a:srgbClr val="333333"/>
                </a:solidFill>
                <a:latin typeface="Comic Sans MS" panose="030F0702030302020204" pitchFamily="66" charset="0"/>
              </a:rPr>
              <a:t> adı verilen bir madde, yağmurla toprağa iner ve ceviz ağacının altında başka bitkilerin yaşamasına izin vermez. Ceviz ağacı bu durumdan etkilenmezken diğer bitkiler zarar görmüş olur.</a:t>
            </a:r>
            <a:endParaRPr lang="tr-TR" sz="2400" b="0" i="0" dirty="0">
              <a:solidFill>
                <a:srgbClr val="333333"/>
              </a:solidFill>
              <a:effectLst/>
              <a:latin typeface="Comic Sans MS" panose="030F0702030302020204" pitchFamily="66" charset="0"/>
            </a:endParaRPr>
          </a:p>
        </p:txBody>
      </p:sp>
    </p:spTree>
    <p:extLst>
      <p:ext uri="{BB962C8B-B14F-4D97-AF65-F5344CB8AC3E}">
        <p14:creationId xmlns:p14="http://schemas.microsoft.com/office/powerpoint/2010/main" val="3606946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276496" y="708763"/>
            <a:ext cx="9742715" cy="4351338"/>
          </a:xfrm>
        </p:spPr>
        <p:txBody>
          <a:bodyPr/>
          <a:lstStyle/>
          <a:p>
            <a:pPr algn="just" eaLnBrk="1" hangingPunct="1">
              <a:buFontTx/>
              <a:buNone/>
            </a:pPr>
            <a:r>
              <a:rPr lang="tr-TR" altLang="tr-TR" dirty="0" smtClean="0"/>
              <a:t>           </a:t>
            </a:r>
            <a:r>
              <a:rPr lang="tr-TR" altLang="tr-TR" sz="4400" dirty="0" smtClean="0">
                <a:latin typeface="Comic Sans MS" panose="030F0702030302020204" pitchFamily="66" charset="0"/>
                <a:cs typeface="Arial" panose="020B0604020202020204" pitchFamily="34" charset="0"/>
              </a:rPr>
              <a:t>Büyüme</a:t>
            </a:r>
            <a:r>
              <a:rPr lang="tr-TR" altLang="tr-TR" sz="4400" dirty="0">
                <a:latin typeface="Comic Sans MS" panose="030F0702030302020204" pitchFamily="66" charset="0"/>
                <a:cs typeface="Arial" panose="020B0604020202020204" pitchFamily="34" charset="0"/>
              </a:rPr>
              <a:t>, yaşamın sürdürülmesi ve sağlığın korunması için besinlerin</a:t>
            </a:r>
            <a:r>
              <a:rPr lang="tr-TR" altLang="tr-TR" sz="4400" dirty="0">
                <a:latin typeface="Comic Sans MS" panose="030F0702030302020204" pitchFamily="66" charset="0"/>
              </a:rPr>
              <a:t> </a:t>
            </a:r>
            <a:r>
              <a:rPr lang="tr-TR" altLang="tr-TR" sz="4400" dirty="0" smtClean="0">
                <a:latin typeface="Comic Sans MS" panose="030F0702030302020204" pitchFamily="66" charset="0"/>
                <a:cs typeface="Arial" panose="020B0604020202020204" pitchFamily="34" charset="0"/>
              </a:rPr>
              <a:t>kullanılmasına beslenme denir.</a:t>
            </a:r>
            <a:r>
              <a:rPr lang="tr-TR" altLang="tr-TR" sz="4400" dirty="0" smtClean="0">
                <a:latin typeface="Comic Sans MS" panose="030F0702030302020204" pitchFamily="66" charset="0"/>
              </a:rPr>
              <a:t> </a:t>
            </a:r>
            <a:endParaRPr lang="tr-TR" altLang="tr-TR" sz="4400" dirty="0">
              <a:latin typeface="Comic Sans MS" panose="030F0702030302020204" pitchFamily="66" charset="0"/>
            </a:endParaRPr>
          </a:p>
          <a:p>
            <a:pPr eaLnBrk="1" hangingPunct="1">
              <a:buFontTx/>
              <a:buNone/>
            </a:pPr>
            <a:endParaRPr lang="tr-TR" altLang="tr-TR" sz="44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3887" y="2623792"/>
            <a:ext cx="5453290" cy="3900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8506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896292" y="520973"/>
            <a:ext cx="7772400" cy="1431925"/>
          </a:xfrm>
        </p:spPr>
        <p:txBody>
          <a:bodyPr/>
          <a:lstStyle/>
          <a:p>
            <a:pPr eaLnBrk="1" hangingPunct="1"/>
            <a:r>
              <a:rPr lang="tr-TR" altLang="tr-TR" b="1" dirty="0" smtClean="0">
                <a:latin typeface="Comic Sans MS" panose="030F0702030302020204" pitchFamily="66" charset="0"/>
                <a:cs typeface="Arial" panose="020B0604020202020204" pitchFamily="34" charset="0"/>
              </a:rPr>
              <a:t>Besin Öğeleri</a:t>
            </a:r>
            <a:r>
              <a:rPr lang="tr-TR" altLang="tr-TR" dirty="0" smtClean="0">
                <a:cs typeface="Times New Roman" panose="02020603050405020304" pitchFamily="18" charset="0"/>
              </a:rPr>
              <a:t/>
            </a:r>
            <a:br>
              <a:rPr lang="tr-TR" altLang="tr-TR" dirty="0" smtClean="0">
                <a:cs typeface="Times New Roman" panose="02020603050405020304" pitchFamily="18" charset="0"/>
              </a:rPr>
            </a:br>
            <a:endParaRPr lang="tr-TR" altLang="tr-TR" dirty="0" smtClean="0">
              <a:cs typeface="Times New Roman" panose="02020603050405020304" pitchFamily="18" charset="0"/>
            </a:endParaRPr>
          </a:p>
        </p:txBody>
      </p:sp>
      <p:sp>
        <p:nvSpPr>
          <p:cNvPr id="7171" name="Rectangle 3"/>
          <p:cNvSpPr>
            <a:spLocks noGrp="1" noChangeArrowheads="1"/>
          </p:cNvSpPr>
          <p:nvPr>
            <p:ph type="body" idx="1"/>
          </p:nvPr>
        </p:nvSpPr>
        <p:spPr>
          <a:xfrm>
            <a:off x="718457" y="1447800"/>
            <a:ext cx="10711543" cy="4648200"/>
          </a:xfrm>
        </p:spPr>
        <p:txBody>
          <a:bodyPr>
            <a:normAutofit lnSpcReduction="10000"/>
          </a:bodyPr>
          <a:lstStyle/>
          <a:p>
            <a:pPr marL="609600" indent="-609600" algn="just">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Büyüme, gelişme ve sağlıklı olarak</a:t>
            </a: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yaşamın sürdürülebilmesi için gerekli besin öğeleri altı grupta toplanabilir.</a:t>
            </a:r>
            <a:endParaRPr lang="tr-TR" altLang="tr-TR" dirty="0">
              <a:latin typeface="Comic Sans MS" panose="030F0702030302020204" pitchFamily="66" charset="0"/>
              <a:cs typeface="Times New Roman" panose="02020603050405020304" pitchFamily="18" charset="0"/>
            </a:endParaRPr>
          </a:p>
          <a:p>
            <a:pPr marL="609600" indent="-609600" algn="just">
              <a:buNone/>
            </a:pPr>
            <a:r>
              <a:rPr lang="tr-TR" altLang="tr-TR" dirty="0">
                <a:latin typeface="Comic Sans MS" panose="030F0702030302020204" pitchFamily="66" charset="0"/>
              </a:rPr>
              <a:t>          </a:t>
            </a:r>
          </a:p>
          <a:p>
            <a:pPr marL="609600" indent="-609600" algn="just">
              <a:buNone/>
            </a:pPr>
            <a:r>
              <a:rPr lang="tr-TR" altLang="tr-TR" dirty="0">
                <a:latin typeface="Comic Sans MS" panose="030F0702030302020204" pitchFamily="66" charset="0"/>
              </a:rPr>
              <a:t>          1. </a:t>
            </a:r>
            <a:r>
              <a:rPr lang="tr-TR" altLang="tr-TR" dirty="0">
                <a:latin typeface="Comic Sans MS" panose="030F0702030302020204" pitchFamily="66" charset="0"/>
                <a:cs typeface="Arial" panose="020B0604020202020204" pitchFamily="34" charset="0"/>
              </a:rPr>
              <a:t>Proteinler	</a:t>
            </a:r>
            <a:endParaRPr lang="tr-TR" altLang="tr-TR" dirty="0">
              <a:latin typeface="Comic Sans MS" panose="030F0702030302020204" pitchFamily="66" charset="0"/>
            </a:endParaRPr>
          </a:p>
          <a:p>
            <a:pPr marL="609600" indent="-609600" algn="just">
              <a:buNone/>
            </a:pPr>
            <a:r>
              <a:rPr lang="tr-TR" altLang="tr-TR" dirty="0">
                <a:latin typeface="Comic Sans MS" panose="030F0702030302020204" pitchFamily="66" charset="0"/>
              </a:rPr>
              <a:t>          2. </a:t>
            </a:r>
            <a:r>
              <a:rPr lang="tr-TR" altLang="tr-TR" dirty="0">
                <a:latin typeface="Comic Sans MS" panose="030F0702030302020204" pitchFamily="66" charset="0"/>
                <a:cs typeface="Arial" panose="020B0604020202020204" pitchFamily="34" charset="0"/>
              </a:rPr>
              <a:t>Yağlar	</a:t>
            </a:r>
            <a:endParaRPr lang="tr-TR" altLang="tr-TR" dirty="0">
              <a:latin typeface="Comic Sans MS" panose="030F0702030302020204" pitchFamily="66" charset="0"/>
              <a:cs typeface="Times New Roman" panose="02020603050405020304" pitchFamily="18" charset="0"/>
            </a:endParaRPr>
          </a:p>
          <a:p>
            <a:pPr marL="609600" indent="-609600" algn="just">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3. </a:t>
            </a: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Karbonhidratlar</a:t>
            </a:r>
            <a:endParaRPr lang="tr-TR" altLang="tr-TR" dirty="0">
              <a:latin typeface="Comic Sans MS" panose="030F0702030302020204" pitchFamily="66" charset="0"/>
            </a:endParaRPr>
          </a:p>
          <a:p>
            <a:pPr marL="609600" indent="-609600" algn="just">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4. </a:t>
            </a: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Madenler (mineraller)</a:t>
            </a:r>
            <a:endParaRPr lang="tr-TR" altLang="tr-TR" dirty="0">
              <a:latin typeface="Comic Sans MS" panose="030F0702030302020204" pitchFamily="66" charset="0"/>
            </a:endParaRPr>
          </a:p>
          <a:p>
            <a:pPr marL="609600" indent="-609600" algn="just">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5. </a:t>
            </a: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Vitaminler</a:t>
            </a:r>
            <a:endParaRPr lang="tr-TR" altLang="tr-TR" dirty="0">
              <a:latin typeface="Comic Sans MS" panose="030F0702030302020204" pitchFamily="66" charset="0"/>
              <a:cs typeface="Times New Roman" panose="02020603050405020304" pitchFamily="18" charset="0"/>
            </a:endParaRPr>
          </a:p>
          <a:p>
            <a:pPr marL="609600" indent="-609600" algn="just">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6. </a:t>
            </a: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Su</a:t>
            </a:r>
          </a:p>
        </p:txBody>
      </p:sp>
    </p:spTree>
    <p:extLst>
      <p:ext uri="{BB962C8B-B14F-4D97-AF65-F5344CB8AC3E}">
        <p14:creationId xmlns:p14="http://schemas.microsoft.com/office/powerpoint/2010/main" val="2504168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encrypted-tbn0.gstatic.com/images?q=tbn:ANd9GcQLjFWAjMCfg8tfqfIyLsPVslafLU5DEsU0nnkA6PB_5J6Vi6n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0" y="596901"/>
            <a:ext cx="7848600" cy="582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6234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587829" y="1219200"/>
            <a:ext cx="10541726" cy="3169920"/>
          </a:xfrm>
        </p:spPr>
        <p:txBody>
          <a:bodyPr/>
          <a:lstStyle/>
          <a:p>
            <a:pPr algn="just" eaLnBrk="1" hangingPunct="1">
              <a:lnSpc>
                <a:spcPct val="90000"/>
              </a:lnSpc>
              <a:buFontTx/>
              <a:buNone/>
            </a:pPr>
            <a:r>
              <a:rPr lang="tr-TR" altLang="tr-TR" dirty="0"/>
              <a:t>         </a:t>
            </a:r>
            <a:r>
              <a:rPr lang="tr-TR" altLang="tr-TR" dirty="0" smtClean="0">
                <a:latin typeface="Comic Sans MS" panose="030F0702030302020204" pitchFamily="66" charset="0"/>
                <a:cs typeface="Arial" panose="020B0604020202020204" pitchFamily="34" charset="0"/>
              </a:rPr>
              <a:t>Her grupta ayrı özellikte ve vücut çalışımında ayrı görevi olan  değişik türde besin öğeleri bulunmaktadır. İyi bir diyet içeriği tüm bu besin gruplarını içermeli ayrıca lifli </a:t>
            </a:r>
            <a:r>
              <a:rPr lang="tr-TR" altLang="tr-TR" dirty="0" err="1" smtClean="0">
                <a:latin typeface="Comic Sans MS" panose="030F0702030302020204" pitchFamily="66" charset="0"/>
                <a:cs typeface="Arial" panose="020B0604020202020204" pitchFamily="34" charset="0"/>
              </a:rPr>
              <a:t>selülozlu</a:t>
            </a:r>
            <a:r>
              <a:rPr lang="tr-TR" altLang="tr-TR" dirty="0" smtClean="0">
                <a:latin typeface="Comic Sans MS" panose="030F0702030302020204" pitchFamily="66" charset="0"/>
                <a:cs typeface="Arial" panose="020B0604020202020204" pitchFamily="34" charset="0"/>
              </a:rPr>
              <a:t> besinlerden de zengin olmalıdır. Lifli - </a:t>
            </a:r>
            <a:r>
              <a:rPr lang="tr-TR" altLang="tr-TR" dirty="0" err="1" smtClean="0">
                <a:latin typeface="Comic Sans MS" panose="030F0702030302020204" pitchFamily="66" charset="0"/>
                <a:cs typeface="Arial" panose="020B0604020202020204" pitchFamily="34" charset="0"/>
              </a:rPr>
              <a:t>selülozlu</a:t>
            </a:r>
            <a:r>
              <a:rPr lang="tr-TR" altLang="tr-TR" dirty="0" smtClean="0">
                <a:latin typeface="Comic Sans MS" panose="030F0702030302020204" pitchFamily="66" charset="0"/>
                <a:cs typeface="Arial" panose="020B0604020202020204" pitchFamily="34" charset="0"/>
              </a:rPr>
              <a:t> besinler, yeşil yapraklı sebzeler , meyveler ve iri taneli tahıl gruplarında bulunur.  Bağırsak hareketlerini uyararak  kabızlığın önlenmesinde ve düzenli bağırsak alışkanlığında , önemli bir yere sahiptirler.</a:t>
            </a:r>
            <a:endParaRPr lang="tr-TR" altLang="tr-TR" dirty="0"/>
          </a:p>
        </p:txBody>
      </p:sp>
    </p:spTree>
    <p:extLst>
      <p:ext uri="{BB962C8B-B14F-4D97-AF65-F5344CB8AC3E}">
        <p14:creationId xmlns:p14="http://schemas.microsoft.com/office/powerpoint/2010/main" val="4097465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09800" y="466725"/>
            <a:ext cx="7772400" cy="762000"/>
          </a:xfrm>
        </p:spPr>
        <p:txBody>
          <a:bodyPr/>
          <a:lstStyle/>
          <a:p>
            <a:pPr eaLnBrk="1" hangingPunct="1"/>
            <a:r>
              <a:rPr lang="tr-TR" altLang="tr-TR" b="1" dirty="0" smtClean="0">
                <a:latin typeface="Comic Sans MS" panose="030F0702030302020204" pitchFamily="66" charset="0"/>
                <a:cs typeface="Arial" panose="020B0604020202020204" pitchFamily="34" charset="0"/>
              </a:rPr>
              <a:t>P</a:t>
            </a:r>
            <a:r>
              <a:rPr lang="tr-TR" altLang="tr-TR" b="1" dirty="0" smtClean="0">
                <a:latin typeface="Comic Sans MS" panose="030F0702030302020204" pitchFamily="66" charset="0"/>
              </a:rPr>
              <a:t>ROTEİNLER</a:t>
            </a:r>
            <a:endParaRPr lang="tr-TR" altLang="tr-TR" dirty="0" smtClean="0">
              <a:latin typeface="Comic Sans MS" panose="030F0702030302020204" pitchFamily="66" charset="0"/>
            </a:endParaRPr>
          </a:p>
        </p:txBody>
      </p:sp>
      <p:sp>
        <p:nvSpPr>
          <p:cNvPr id="10243" name="Rectangle 3"/>
          <p:cNvSpPr>
            <a:spLocks noGrp="1" noChangeArrowheads="1"/>
          </p:cNvSpPr>
          <p:nvPr>
            <p:ph type="body" idx="1"/>
          </p:nvPr>
        </p:nvSpPr>
        <p:spPr>
          <a:xfrm>
            <a:off x="705393" y="1524000"/>
            <a:ext cx="10580915" cy="4572000"/>
          </a:xfrm>
        </p:spPr>
        <p:txBody>
          <a:bodyPr/>
          <a:lstStyle/>
          <a:p>
            <a:pPr algn="just" eaLnBrk="1" hangingPunct="1">
              <a:lnSpc>
                <a:spcPct val="90000"/>
              </a:lnSpc>
              <a:buFontTx/>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Bütün hayvansal ve bitkisel yiyeceklerde protein bulunur. Ancak  miktarları değişiktir. Hayvansal kaynaklı proteinlerin başında  yumurta , et, tavuk, balık yer alırken bitkisel kaynaklı proteinlerin arasında </a:t>
            </a:r>
            <a:r>
              <a:rPr lang="tr-TR" altLang="tr-TR" dirty="0" err="1">
                <a:latin typeface="Comic Sans MS" panose="030F0702030302020204" pitchFamily="66" charset="0"/>
                <a:cs typeface="Arial" panose="020B0604020202020204" pitchFamily="34" charset="0"/>
              </a:rPr>
              <a:t>kurufasulye</a:t>
            </a:r>
            <a:r>
              <a:rPr lang="tr-TR" altLang="tr-TR" dirty="0">
                <a:latin typeface="Comic Sans MS" panose="030F0702030302020204" pitchFamily="66" charset="0"/>
                <a:cs typeface="Arial" panose="020B0604020202020204" pitchFamily="34" charset="0"/>
              </a:rPr>
              <a:t>, nohut, mercimek gibi </a:t>
            </a:r>
            <a:r>
              <a:rPr lang="tr-TR" altLang="tr-TR" dirty="0" err="1">
                <a:latin typeface="Comic Sans MS" panose="030F0702030302020204" pitchFamily="66" charset="0"/>
                <a:cs typeface="Arial" panose="020B0604020202020204" pitchFamily="34" charset="0"/>
              </a:rPr>
              <a:t>kurubaklagiller</a:t>
            </a:r>
            <a:r>
              <a:rPr lang="tr-TR" altLang="tr-TR" dirty="0">
                <a:latin typeface="Comic Sans MS" panose="030F0702030302020204" pitchFamily="66" charset="0"/>
                <a:cs typeface="Arial" panose="020B0604020202020204" pitchFamily="34" charset="0"/>
              </a:rPr>
              <a:t> ve pirinç , arpa, yulaf gibi </a:t>
            </a:r>
            <a:r>
              <a:rPr lang="tr-TR" altLang="tr-TR" dirty="0" err="1">
                <a:latin typeface="Comic Sans MS" panose="030F0702030302020204" pitchFamily="66" charset="0"/>
                <a:cs typeface="Arial" panose="020B0604020202020204" pitchFamily="34" charset="0"/>
              </a:rPr>
              <a:t>tahılar</a:t>
            </a:r>
            <a:r>
              <a:rPr lang="tr-TR" altLang="tr-TR" dirty="0">
                <a:latin typeface="Comic Sans MS" panose="030F0702030302020204" pitchFamily="66" charset="0"/>
                <a:cs typeface="Arial" panose="020B0604020202020204" pitchFamily="34" charset="0"/>
              </a:rPr>
              <a:t> yer almaktadır. Hayvansal kaynaklı yiyeceklerden sağlanan proteinin sindirim oranı %90-97, tahıl proteinlerinin 78-85, </a:t>
            </a:r>
            <a:r>
              <a:rPr lang="tr-TR" altLang="tr-TR" dirty="0" err="1">
                <a:latin typeface="Comic Sans MS" panose="030F0702030302020204" pitchFamily="66" charset="0"/>
                <a:cs typeface="Arial" panose="020B0604020202020204" pitchFamily="34" charset="0"/>
              </a:rPr>
              <a:t>kurubaklagillerin</a:t>
            </a:r>
            <a:r>
              <a:rPr lang="tr-TR" altLang="tr-TR" dirty="0">
                <a:latin typeface="Comic Sans MS" panose="030F0702030302020204" pitchFamily="66" charset="0"/>
                <a:cs typeface="Arial" panose="020B0604020202020204" pitchFamily="34" charset="0"/>
              </a:rPr>
              <a:t> ise %78-80 dolayında gerçekleşmektedir. </a:t>
            </a:r>
          </a:p>
        </p:txBody>
      </p:sp>
    </p:spTree>
    <p:extLst>
      <p:ext uri="{BB962C8B-B14F-4D97-AF65-F5344CB8AC3E}">
        <p14:creationId xmlns:p14="http://schemas.microsoft.com/office/powerpoint/2010/main" val="3425255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857103" y="1070519"/>
            <a:ext cx="10515600" cy="1325563"/>
          </a:xfrm>
        </p:spPr>
        <p:txBody>
          <a:bodyPr/>
          <a:lstStyle/>
          <a:p>
            <a:pPr eaLnBrk="1" hangingPunct="1"/>
            <a:r>
              <a:rPr lang="tr-TR" altLang="tr-TR" b="1" dirty="0" smtClean="0">
                <a:latin typeface="Comic Sans MS" panose="030F0702030302020204" pitchFamily="66" charset="0"/>
                <a:cs typeface="Arial" panose="020B0604020202020204" pitchFamily="34" charset="0"/>
              </a:rPr>
              <a:t>YAĞLAR</a:t>
            </a:r>
            <a:r>
              <a:rPr lang="tr-TR" altLang="tr-TR" b="1" dirty="0" smtClean="0">
                <a:latin typeface="Arial" panose="020B0604020202020204" pitchFamily="34" charset="0"/>
                <a:cs typeface="Arial" panose="020B0604020202020204" pitchFamily="34" charset="0"/>
              </a:rPr>
              <a:t/>
            </a:r>
            <a:br>
              <a:rPr lang="tr-TR" altLang="tr-TR" b="1" dirty="0" smtClean="0">
                <a:latin typeface="Arial" panose="020B0604020202020204" pitchFamily="34" charset="0"/>
                <a:cs typeface="Arial" panose="020B0604020202020204" pitchFamily="34" charset="0"/>
              </a:rPr>
            </a:br>
            <a:endParaRPr lang="tr-TR" altLang="tr-TR" b="1" dirty="0" smtClean="0">
              <a:latin typeface="Arial" panose="020B0604020202020204" pitchFamily="34" charset="0"/>
              <a:cs typeface="Arial" panose="020B0604020202020204" pitchFamily="34" charset="0"/>
            </a:endParaRPr>
          </a:p>
        </p:txBody>
      </p:sp>
      <p:sp>
        <p:nvSpPr>
          <p:cNvPr id="11267" name="Rectangle 3"/>
          <p:cNvSpPr>
            <a:spLocks noGrp="1" noChangeArrowheads="1"/>
          </p:cNvSpPr>
          <p:nvPr>
            <p:ph type="body" idx="1"/>
          </p:nvPr>
        </p:nvSpPr>
        <p:spPr>
          <a:xfrm>
            <a:off x="587829" y="2144486"/>
            <a:ext cx="10765971" cy="5334000"/>
          </a:xfrm>
        </p:spPr>
        <p:txBody>
          <a:bodyPr/>
          <a:lstStyle/>
          <a:p>
            <a:pPr algn="just" eaLnBrk="1" hangingPunct="1">
              <a:buFontTx/>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Sağlandıkları kaynaklara göre hayvansal ve bitkisel yağlar olmak üzere iki grup oluştururlar. Büyüme, gelişme ve sağlığın sürdürülmesinde bitkisel kaynaklı yağların önemli rol üstlendikleri araştır­malarla kanıtlanmış durumdadır. Bu nedenle tüm yaş gruplarında zeytinyağı, </a:t>
            </a:r>
            <a:r>
              <a:rPr lang="tr-TR" altLang="tr-TR" dirty="0" err="1">
                <a:latin typeface="Comic Sans MS" panose="030F0702030302020204" pitchFamily="66" charset="0"/>
                <a:cs typeface="Arial" panose="020B0604020202020204" pitchFamily="34" charset="0"/>
              </a:rPr>
              <a:t>ayçiçek</a:t>
            </a:r>
            <a:r>
              <a:rPr lang="tr-TR" altLang="tr-TR" dirty="0">
                <a:latin typeface="Comic Sans MS" panose="030F0702030302020204" pitchFamily="66" charset="0"/>
                <a:cs typeface="Arial" panose="020B0604020202020204" pitchFamily="34" charset="0"/>
              </a:rPr>
              <a:t> yağı, mısırözü yağı gibi bitkisel kaynaklı yağların tüm margarinlerin ve tereyağın yerine kullanılması önerilmelidir.</a:t>
            </a:r>
            <a:endParaRPr lang="tr-TR" altLang="tr-TR" dirty="0">
              <a:latin typeface="Comic Sans MS" panose="030F0702030302020204" pitchFamily="66" charset="0"/>
              <a:cs typeface="Times New Roman" panose="02020603050405020304" pitchFamily="18" charset="0"/>
            </a:endParaRPr>
          </a:p>
          <a:p>
            <a:pPr algn="just" eaLnBrk="1" hangingPunct="1">
              <a:buFontTx/>
              <a:buNone/>
            </a:pPr>
            <a:r>
              <a:rPr lang="tr-TR" altLang="tr-TR" dirty="0">
                <a:cs typeface="Arial" panose="020B0604020202020204" pitchFamily="34" charset="0"/>
              </a:rPr>
              <a:t> </a:t>
            </a:r>
            <a:endParaRPr lang="tr-TR" altLang="tr-TR" dirty="0">
              <a:cs typeface="Times New Roman" panose="02020603050405020304" pitchFamily="18" charset="0"/>
            </a:endParaRPr>
          </a:p>
          <a:p>
            <a:pPr eaLnBrk="1" hangingPunct="1">
              <a:buFontTx/>
              <a:buNone/>
            </a:pPr>
            <a:endParaRPr lang="tr-TR" altLang="tr-TR" dirty="0"/>
          </a:p>
        </p:txBody>
      </p:sp>
    </p:spTree>
    <p:extLst>
      <p:ext uri="{BB962C8B-B14F-4D97-AF65-F5344CB8AC3E}">
        <p14:creationId xmlns:p14="http://schemas.microsoft.com/office/powerpoint/2010/main" val="2910953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34588" y="861218"/>
            <a:ext cx="10515600" cy="1325563"/>
          </a:xfrm>
        </p:spPr>
        <p:txBody>
          <a:bodyPr/>
          <a:lstStyle/>
          <a:p>
            <a:pPr eaLnBrk="1" hangingPunct="1"/>
            <a:r>
              <a:rPr lang="tr-TR" altLang="tr-TR" b="1" dirty="0" smtClean="0">
                <a:latin typeface="Comic Sans MS" panose="030F0702030302020204" pitchFamily="66" charset="0"/>
                <a:cs typeface="Arial" panose="020B0604020202020204" pitchFamily="34" charset="0"/>
              </a:rPr>
              <a:t>KARBONHİDRATLAR</a:t>
            </a:r>
            <a:r>
              <a:rPr lang="tr-TR" altLang="tr-TR" b="1" dirty="0" smtClean="0">
                <a:latin typeface="Arial" panose="020B0604020202020204" pitchFamily="34" charset="0"/>
                <a:cs typeface="Arial" panose="020B0604020202020204" pitchFamily="34" charset="0"/>
              </a:rPr>
              <a:t/>
            </a:r>
            <a:br>
              <a:rPr lang="tr-TR" altLang="tr-TR" b="1" dirty="0" smtClean="0">
                <a:latin typeface="Arial" panose="020B0604020202020204" pitchFamily="34" charset="0"/>
                <a:cs typeface="Arial" panose="020B0604020202020204" pitchFamily="34" charset="0"/>
              </a:rPr>
            </a:br>
            <a:endParaRPr lang="tr-TR" altLang="tr-TR" b="1" dirty="0" smtClean="0">
              <a:latin typeface="Arial" panose="020B0604020202020204" pitchFamily="34" charset="0"/>
              <a:cs typeface="Arial" panose="020B0604020202020204" pitchFamily="34" charset="0"/>
            </a:endParaRPr>
          </a:p>
        </p:txBody>
      </p:sp>
      <p:sp>
        <p:nvSpPr>
          <p:cNvPr id="12291" name="Rectangle 3"/>
          <p:cNvSpPr>
            <a:spLocks noGrp="1" noChangeArrowheads="1"/>
          </p:cNvSpPr>
          <p:nvPr>
            <p:ph type="body" idx="1"/>
          </p:nvPr>
        </p:nvSpPr>
        <p:spPr>
          <a:xfrm>
            <a:off x="535577" y="2208551"/>
            <a:ext cx="10726783" cy="2185851"/>
          </a:xfrm>
        </p:spPr>
        <p:txBody>
          <a:bodyPr/>
          <a:lstStyle/>
          <a:p>
            <a:pPr algn="just" eaLnBrk="1" hangingPunct="1">
              <a:buFontTx/>
              <a:buNone/>
            </a:pPr>
            <a:r>
              <a:rPr lang="tr-TR" altLang="tr-TR" dirty="0" smtClean="0"/>
              <a:t>         </a:t>
            </a:r>
            <a:r>
              <a:rPr lang="tr-TR" altLang="tr-TR" dirty="0" smtClean="0">
                <a:latin typeface="Comic Sans MS" panose="030F0702030302020204" pitchFamily="66" charset="0"/>
                <a:cs typeface="Arial" panose="020B0604020202020204" pitchFamily="34" charset="0"/>
              </a:rPr>
              <a:t>Bütün tahıllarda ve bunlardan yapılan besin maddelerinde (ekmek, bisküvi, kek vb.) kök bitkilerde, sebze ve meyvelerde bulunur. Vücuda enerji sağlayan besin öğelerinden biridir. Böylece proteinlerin enerji için kullanılmasını önleyerek, proteinlere olan gereksinimi azaltırlar.</a:t>
            </a:r>
            <a:endParaRPr lang="tr-TR" altLang="tr-TR" dirty="0" smtClean="0">
              <a:latin typeface="Comic Sans MS" panose="030F0702030302020204" pitchFamily="66" charset="0"/>
              <a:cs typeface="Times New Roman" panose="02020603050405020304" pitchFamily="18" charset="0"/>
            </a:endParaRPr>
          </a:p>
          <a:p>
            <a:pPr eaLnBrk="1" hangingPunct="1"/>
            <a:endParaRPr lang="tr-TR" altLang="tr-TR" dirty="0" smtClean="0"/>
          </a:p>
        </p:txBody>
      </p:sp>
    </p:spTree>
    <p:extLst>
      <p:ext uri="{BB962C8B-B14F-4D97-AF65-F5344CB8AC3E}">
        <p14:creationId xmlns:p14="http://schemas.microsoft.com/office/powerpoint/2010/main" val="1247564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653143" y="762000"/>
            <a:ext cx="11155680" cy="6096000"/>
          </a:xfrm>
        </p:spPr>
        <p:txBody>
          <a:bodyPr>
            <a:noAutofit/>
          </a:bodyPr>
          <a:lstStyle/>
          <a:p>
            <a:pPr eaLnBrk="1" hangingPunct="1">
              <a:buFontTx/>
              <a:buNone/>
            </a:pPr>
            <a:r>
              <a:rPr lang="tr-TR" altLang="tr-TR" b="1" u="sng" dirty="0">
                <a:latin typeface="Comic Sans MS" panose="030F0702030302020204" pitchFamily="66" charset="0"/>
                <a:cs typeface="Arial" panose="020B0604020202020204" pitchFamily="34" charset="0"/>
              </a:rPr>
              <a:t>Madenler</a:t>
            </a:r>
          </a:p>
          <a:p>
            <a:pPr eaLnBrk="1" hangingPunct="1">
              <a:buFontTx/>
              <a:buNone/>
            </a:pPr>
            <a:r>
              <a:rPr lang="tr-TR" altLang="tr-TR" dirty="0" smtClean="0">
                <a:latin typeface="Comic Sans MS" panose="030F0702030302020204" pitchFamily="66" charset="0"/>
                <a:cs typeface="Times New Roman" panose="02020603050405020304" pitchFamily="18" charset="0"/>
              </a:rPr>
              <a:t> </a:t>
            </a:r>
          </a:p>
          <a:p>
            <a:pPr eaLnBrk="1" hangingPunct="1"/>
            <a:r>
              <a:rPr lang="tr-TR" altLang="tr-TR" dirty="0" smtClean="0">
                <a:latin typeface="Comic Sans MS" panose="030F0702030302020204" pitchFamily="66" charset="0"/>
                <a:cs typeface="Arial" panose="020B0604020202020204" pitchFamily="34" charset="0"/>
              </a:rPr>
              <a:t>Diş, kemik ve diğer doku hücrelerinin yapımında</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Kasların çalışmasında</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Kanın pıhtılaşmasında</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Kan hücrelerinin yapımında önemli rol oynarlar.</a:t>
            </a:r>
          </a:p>
          <a:p>
            <a:pPr eaLnBrk="1" hangingPunct="1"/>
            <a:endParaRPr lang="tr-TR" altLang="tr-TR" dirty="0">
              <a:latin typeface="Comic Sans MS" panose="030F0702030302020204" pitchFamily="66" charset="0"/>
              <a:cs typeface="Arial" panose="020B0604020202020204" pitchFamily="34" charset="0"/>
            </a:endParaRPr>
          </a:p>
          <a:p>
            <a:pPr marL="0" indent="0" algn="just">
              <a:lnSpc>
                <a:spcPct val="160000"/>
              </a:lnSpc>
              <a:spcAft>
                <a:spcPts val="1200"/>
              </a:spcAft>
              <a:buNone/>
            </a:pPr>
            <a:r>
              <a:rPr lang="tr-TR" altLang="tr-TR" dirty="0">
                <a:latin typeface="Comic Sans MS" panose="030F0702030302020204" pitchFamily="66" charset="0"/>
              </a:rPr>
              <a:t>Madenler arasında demir, kalsiyum, fosfor, potasyum, kükürt, sodyum, klor, magnezyum, bakır, çinko, iyot en başta yer alanlar arasındadır.</a:t>
            </a:r>
          </a:p>
          <a:p>
            <a:pPr eaLnBrk="1" hangingPunct="1"/>
            <a:endParaRPr lang="tr-TR" altLang="tr-TR" dirty="0" smtClean="0">
              <a:latin typeface="Comic Sans MS" panose="030F0702030302020204" pitchFamily="66" charset="0"/>
            </a:endParaRPr>
          </a:p>
          <a:p>
            <a:pPr eaLnBrk="1" hangingPunct="1">
              <a:buFontTx/>
              <a:buNone/>
            </a:pPr>
            <a:r>
              <a:rPr lang="tr-TR" altLang="tr-TR" dirty="0" smtClean="0">
                <a:cs typeface="Arial" panose="020B0604020202020204" pitchFamily="34" charset="0"/>
              </a:rPr>
              <a:t> </a:t>
            </a:r>
            <a:endParaRPr lang="tr-TR" altLang="tr-TR" dirty="0" smtClean="0"/>
          </a:p>
          <a:p>
            <a:pPr eaLnBrk="1" hangingPunct="1"/>
            <a:endParaRPr lang="tr-TR" altLang="tr-TR" dirty="0" smtClean="0"/>
          </a:p>
        </p:txBody>
      </p:sp>
    </p:spTree>
    <p:extLst>
      <p:ext uri="{BB962C8B-B14F-4D97-AF65-F5344CB8AC3E}">
        <p14:creationId xmlns:p14="http://schemas.microsoft.com/office/powerpoint/2010/main" val="2034290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1463040" y="1449977"/>
            <a:ext cx="8752114" cy="4154984"/>
          </a:xfrm>
          <a:prstGeom prst="rect">
            <a:avLst/>
          </a:prstGeom>
          <a:noFill/>
        </p:spPr>
        <p:txBody>
          <a:bodyPr wrap="square" rtlCol="0">
            <a:spAutoFit/>
          </a:bodyPr>
          <a:lstStyle/>
          <a:p>
            <a:r>
              <a:rPr lang="tr-TR" sz="2400" b="1" dirty="0" smtClean="0">
                <a:latin typeface="Comic Sans MS" panose="030F0702030302020204" pitchFamily="66" charset="0"/>
              </a:rPr>
              <a:t>Beslenme ilişkilerine göre canlılar üçe ayrılır.</a:t>
            </a:r>
          </a:p>
          <a:p>
            <a:endParaRPr lang="tr-TR" sz="2400" b="1" dirty="0">
              <a:latin typeface="Comic Sans MS" panose="030F0702030302020204" pitchFamily="66" charset="0"/>
            </a:endParaRPr>
          </a:p>
          <a:p>
            <a:pPr marL="342900" indent="-342900">
              <a:buFont typeface="Wingdings" panose="05000000000000000000" pitchFamily="2" charset="2"/>
              <a:buChar char="Ø"/>
            </a:pPr>
            <a:r>
              <a:rPr lang="tr-TR" sz="2400" b="1" dirty="0" smtClean="0">
                <a:latin typeface="Comic Sans MS" panose="030F0702030302020204" pitchFamily="66" charset="0"/>
              </a:rPr>
              <a:t>Ototrof</a:t>
            </a:r>
          </a:p>
          <a:p>
            <a:pPr marL="342900" indent="-342900">
              <a:buFont typeface="Wingdings" panose="05000000000000000000" pitchFamily="2" charset="2"/>
              <a:buChar char="Ø"/>
            </a:pPr>
            <a:endParaRPr lang="tr-TR" sz="2400" b="1" dirty="0">
              <a:latin typeface="Comic Sans MS" panose="030F0702030302020204" pitchFamily="66" charset="0"/>
            </a:endParaRPr>
          </a:p>
          <a:p>
            <a:pPr marL="342900" indent="-342900">
              <a:buFont typeface="Wingdings" panose="05000000000000000000" pitchFamily="2" charset="2"/>
              <a:buChar char="Ø"/>
            </a:pPr>
            <a:r>
              <a:rPr lang="tr-TR" sz="2400" b="1" dirty="0" smtClean="0">
                <a:latin typeface="Comic Sans MS" panose="030F0702030302020204" pitchFamily="66" charset="0"/>
              </a:rPr>
              <a:t>Heterotrof</a:t>
            </a:r>
          </a:p>
          <a:p>
            <a:pPr marL="342900" indent="-342900">
              <a:buFont typeface="Wingdings" panose="05000000000000000000" pitchFamily="2" charset="2"/>
              <a:buChar char="Ø"/>
            </a:pPr>
            <a:endParaRPr lang="tr-TR" sz="2400" b="1" dirty="0">
              <a:latin typeface="Comic Sans MS" panose="030F0702030302020204" pitchFamily="66" charset="0"/>
            </a:endParaRPr>
          </a:p>
          <a:p>
            <a:pPr marL="342900" indent="-342900">
              <a:buFont typeface="Wingdings" panose="05000000000000000000" pitchFamily="2" charset="2"/>
              <a:buChar char="Ø"/>
            </a:pPr>
            <a:r>
              <a:rPr lang="tr-TR" sz="2400" b="1" dirty="0" smtClean="0">
                <a:latin typeface="Comic Sans MS" panose="030F0702030302020204" pitchFamily="66" charset="0"/>
              </a:rPr>
              <a:t>Hem ototrof hem heterotrof</a:t>
            </a:r>
            <a:endParaRPr lang="tr-TR" sz="2400" b="1" dirty="0">
              <a:latin typeface="Comic Sans MS" panose="030F0702030302020204" pitchFamily="66" charset="0"/>
            </a:endParaRPr>
          </a:p>
          <a:p>
            <a:pPr marL="342900" indent="-342900">
              <a:buFont typeface="Wingdings" panose="05000000000000000000" pitchFamily="2" charset="2"/>
              <a:buChar char="Ø"/>
            </a:pPr>
            <a:endParaRPr lang="tr-TR" sz="2400" dirty="0">
              <a:latin typeface="Comic Sans MS" panose="030F0702030302020204" pitchFamily="66" charset="0"/>
            </a:endParaRPr>
          </a:p>
          <a:p>
            <a:pPr marL="342900" indent="-342900">
              <a:buFont typeface="Wingdings" panose="05000000000000000000" pitchFamily="2" charset="2"/>
              <a:buChar char="Ø"/>
            </a:pPr>
            <a:endParaRPr lang="tr-TR" sz="2400" dirty="0" smtClean="0">
              <a:latin typeface="Comic Sans MS" panose="030F0702030302020204" pitchFamily="66" charset="0"/>
            </a:endParaRPr>
          </a:p>
          <a:p>
            <a:pPr marL="342900" indent="-342900">
              <a:buFont typeface="Wingdings" panose="05000000000000000000" pitchFamily="2" charset="2"/>
              <a:buChar char="Ø"/>
            </a:pPr>
            <a:endParaRPr lang="tr-TR" sz="2400" dirty="0">
              <a:latin typeface="Comic Sans MS" panose="030F0702030302020204" pitchFamily="66" charset="0"/>
            </a:endParaRPr>
          </a:p>
          <a:p>
            <a:pPr marL="342900" indent="-342900">
              <a:buFont typeface="Wingdings" panose="05000000000000000000" pitchFamily="2" charset="2"/>
              <a:buChar char="Ø"/>
            </a:pPr>
            <a:endParaRPr lang="tr-TR" sz="2400" dirty="0">
              <a:latin typeface="Comic Sans MS" panose="030F0702030302020204" pitchFamily="66" charset="0"/>
            </a:endParaRPr>
          </a:p>
        </p:txBody>
      </p:sp>
    </p:spTree>
    <p:extLst>
      <p:ext uri="{BB962C8B-B14F-4D97-AF65-F5344CB8AC3E}">
        <p14:creationId xmlns:p14="http://schemas.microsoft.com/office/powerpoint/2010/main" val="3018296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491343" y="826225"/>
            <a:ext cx="7772400" cy="762000"/>
          </a:xfrm>
        </p:spPr>
        <p:txBody>
          <a:bodyPr/>
          <a:lstStyle/>
          <a:p>
            <a:pPr eaLnBrk="1" hangingPunct="1"/>
            <a:r>
              <a:rPr lang="tr-TR" altLang="tr-TR" b="1" dirty="0" smtClean="0">
                <a:latin typeface="Comic Sans MS" panose="030F0702030302020204" pitchFamily="66" charset="0"/>
              </a:rPr>
              <a:t>VİTAMİNLER</a:t>
            </a:r>
          </a:p>
        </p:txBody>
      </p:sp>
      <p:sp>
        <p:nvSpPr>
          <p:cNvPr id="18435" name="Rectangle 3"/>
          <p:cNvSpPr>
            <a:spLocks noGrp="1" noChangeArrowheads="1"/>
          </p:cNvSpPr>
          <p:nvPr>
            <p:ph type="body" idx="1"/>
          </p:nvPr>
        </p:nvSpPr>
        <p:spPr/>
        <p:txBody>
          <a:bodyPr/>
          <a:lstStyle/>
          <a:p>
            <a:pPr algn="just" eaLnBrk="1" hangingPunct="1">
              <a:lnSpc>
                <a:spcPct val="130000"/>
              </a:lnSpc>
              <a:buFontTx/>
              <a:buNone/>
            </a:pPr>
            <a:r>
              <a:rPr lang="tr-TR" altLang="tr-TR" dirty="0" smtClean="0"/>
              <a:t>        </a:t>
            </a:r>
            <a:r>
              <a:rPr lang="tr-TR" altLang="tr-TR" dirty="0" smtClean="0">
                <a:latin typeface="Comic Sans MS" panose="030F0702030302020204" pitchFamily="66" charset="0"/>
                <a:cs typeface="Times New Roman" panose="02020603050405020304" pitchFamily="18" charset="0"/>
              </a:rPr>
              <a:t>Büyüme ve hastal</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klara kar</a:t>
            </a:r>
            <a:r>
              <a:rPr lang="tr-TR" altLang="tr-TR" dirty="0" smtClean="0">
                <a:latin typeface="Comic Sans MS" panose="030F0702030302020204" pitchFamily="66" charset="0"/>
              </a:rPr>
              <a:t>şı</a:t>
            </a:r>
            <a:r>
              <a:rPr lang="tr-TR" altLang="tr-TR" dirty="0" smtClean="0">
                <a:latin typeface="Comic Sans MS" panose="030F0702030302020204" pitchFamily="66" charset="0"/>
                <a:cs typeface="Times New Roman" panose="02020603050405020304" pitchFamily="18" charset="0"/>
              </a:rPr>
              <a:t> dirençte, onar</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m ve yenilenmede rolleri  vard</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r. Vitaminlerin yiyeceklerdeki da</a:t>
            </a:r>
            <a:r>
              <a:rPr lang="tr-TR" altLang="tr-TR" dirty="0" smtClean="0">
                <a:latin typeface="Comic Sans MS" panose="030F0702030302020204" pitchFamily="66" charset="0"/>
              </a:rPr>
              <a:t>ğı</a:t>
            </a:r>
            <a:r>
              <a:rPr lang="tr-TR" altLang="tr-TR" dirty="0" smtClean="0">
                <a:latin typeface="Comic Sans MS" panose="030F0702030302020204" pitchFamily="66" charset="0"/>
                <a:cs typeface="Times New Roman" panose="02020603050405020304" pitchFamily="18" charset="0"/>
              </a:rPr>
              <a:t>l</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m</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 de</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i</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iktir. Baz</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 yiyeceklerde bir ya da birkaç vitamin yo</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un olarak bulunabilir. Yiyecekleri haz</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rlama, pi</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irme ve saklama yöntemlerindeki hatalar, bu vitaminlerin kaybolmas</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na yol açmaktad</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r. </a:t>
            </a:r>
          </a:p>
        </p:txBody>
      </p:sp>
    </p:spTree>
    <p:extLst>
      <p:ext uri="{BB962C8B-B14F-4D97-AF65-F5344CB8AC3E}">
        <p14:creationId xmlns:p14="http://schemas.microsoft.com/office/powerpoint/2010/main" val="3159099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674223" y="852352"/>
            <a:ext cx="7772400" cy="762000"/>
          </a:xfrm>
        </p:spPr>
        <p:txBody>
          <a:bodyPr/>
          <a:lstStyle/>
          <a:p>
            <a:pPr eaLnBrk="1" hangingPunct="1"/>
            <a:r>
              <a:rPr lang="tr-TR" altLang="tr-TR" dirty="0" smtClean="0">
                <a:latin typeface="Comic Sans MS" panose="030F0702030302020204" pitchFamily="66" charset="0"/>
              </a:rPr>
              <a:t>A VİTAMİNİ</a:t>
            </a:r>
          </a:p>
        </p:txBody>
      </p:sp>
      <p:sp>
        <p:nvSpPr>
          <p:cNvPr id="21507" name="Rectangle 3"/>
          <p:cNvSpPr>
            <a:spLocks noGrp="1" noChangeArrowheads="1"/>
          </p:cNvSpPr>
          <p:nvPr>
            <p:ph type="body" idx="1"/>
          </p:nvPr>
        </p:nvSpPr>
        <p:spPr/>
        <p:txBody>
          <a:bodyPr>
            <a:normAutofit lnSpcReduction="10000"/>
          </a:bodyPr>
          <a:lstStyle/>
          <a:p>
            <a:pPr algn="just" eaLnBrk="1" hangingPunct="1">
              <a:lnSpc>
                <a:spcPct val="130000"/>
              </a:lnSpc>
              <a:buFontTx/>
              <a:buNone/>
            </a:pPr>
            <a:r>
              <a:rPr lang="tr-TR" altLang="tr-TR" b="1" i="1" dirty="0"/>
              <a:t>         </a:t>
            </a:r>
            <a:r>
              <a:rPr lang="tr-TR" altLang="tr-TR" b="1" i="1" dirty="0">
                <a:cs typeface="Times New Roman" panose="02020603050405020304" pitchFamily="18" charset="0"/>
              </a:rPr>
              <a:t> </a:t>
            </a:r>
            <a:r>
              <a:rPr lang="tr-TR" altLang="tr-TR" dirty="0">
                <a:latin typeface="Comic Sans MS" panose="030F0702030302020204" pitchFamily="66" charset="0"/>
                <a:cs typeface="Times New Roman" panose="02020603050405020304" pitchFamily="18" charset="0"/>
              </a:rPr>
              <a:t>Çocuklar</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n büyümesinde, </a:t>
            </a:r>
            <a:r>
              <a:rPr lang="tr-TR" altLang="tr-TR" dirty="0" err="1">
                <a:latin typeface="Comic Sans MS" panose="030F0702030302020204" pitchFamily="66" charset="0"/>
                <a:cs typeface="Times New Roman" panose="02020603050405020304" pitchFamily="18" charset="0"/>
              </a:rPr>
              <a:t>muköz</a:t>
            </a:r>
            <a:r>
              <a:rPr lang="tr-TR" altLang="tr-TR" dirty="0">
                <a:latin typeface="Comic Sans MS" panose="030F0702030302020204" pitchFamily="66" charset="0"/>
                <a:cs typeface="Times New Roman" panose="02020603050405020304" pitchFamily="18" charset="0"/>
              </a:rPr>
              <a:t> </a:t>
            </a:r>
            <a:r>
              <a:rPr lang="tr-TR" altLang="tr-TR" dirty="0" err="1">
                <a:latin typeface="Comic Sans MS" panose="030F0702030302020204" pitchFamily="66" charset="0"/>
                <a:cs typeface="Times New Roman" panose="02020603050405020304" pitchFamily="18" charset="0"/>
              </a:rPr>
              <a:t>membran</a:t>
            </a:r>
            <a:r>
              <a:rPr lang="tr-TR" altLang="tr-TR" dirty="0">
                <a:latin typeface="Comic Sans MS" panose="030F0702030302020204" pitchFamily="66" charset="0"/>
                <a:cs typeface="Times New Roman" panose="02020603050405020304" pitchFamily="18" charset="0"/>
              </a:rPr>
              <a:t> ve göz sa</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l</a:t>
            </a:r>
            <a:r>
              <a:rPr lang="tr-TR" altLang="tr-TR" dirty="0">
                <a:latin typeface="Comic Sans MS" panose="030F0702030302020204" pitchFamily="66" charset="0"/>
              </a:rPr>
              <a:t>ığı</a:t>
            </a:r>
            <a:r>
              <a:rPr lang="tr-TR" altLang="tr-TR" dirty="0">
                <a:latin typeface="Comic Sans MS" panose="030F0702030302020204" pitchFamily="66" charset="0"/>
                <a:cs typeface="Times New Roman" panose="02020603050405020304" pitchFamily="18" charset="0"/>
              </a:rPr>
              <a:t>nda rol oynamaktad</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r. A vitamini eksikli</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inde büyüme gerili</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i, a</a:t>
            </a:r>
            <a:r>
              <a:rPr lang="tr-TR" altLang="tr-TR" dirty="0">
                <a:latin typeface="Comic Sans MS" panose="030F0702030302020204" pitchFamily="66" charset="0"/>
              </a:rPr>
              <a:t>ğı</a:t>
            </a:r>
            <a:r>
              <a:rPr lang="tr-TR" altLang="tr-TR" dirty="0">
                <a:latin typeface="Comic Sans MS" panose="030F0702030302020204" pitchFamily="66" charset="0"/>
                <a:cs typeface="Times New Roman" panose="02020603050405020304" pitchFamily="18" charset="0"/>
              </a:rPr>
              <a:t>z ve burun enfeksiyonlar</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 geli</a:t>
            </a:r>
            <a:r>
              <a:rPr lang="tr-TR" altLang="tr-TR" dirty="0">
                <a:latin typeface="Comic Sans MS" panose="030F0702030302020204" pitchFamily="66" charset="0"/>
              </a:rPr>
              <a:t>ş</a:t>
            </a:r>
            <a:r>
              <a:rPr lang="tr-TR" altLang="tr-TR" dirty="0">
                <a:latin typeface="Comic Sans MS" panose="030F0702030302020204" pitchFamily="66" charset="0"/>
                <a:cs typeface="Times New Roman" panose="02020603050405020304" pitchFamily="18" charset="0"/>
              </a:rPr>
              <a:t>imine yatk</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nl</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k, görme güçlü</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ü, özellikle karanl</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kta görme yetene</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inin azalmas</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 görülür. A vitamini süt, peynir, tereya</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ı, bal</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k ya</a:t>
            </a:r>
            <a:r>
              <a:rPr lang="tr-TR" altLang="tr-TR" dirty="0">
                <a:latin typeface="Comic Sans MS" panose="030F0702030302020204" pitchFamily="66" charset="0"/>
              </a:rPr>
              <a:t>ğı</a:t>
            </a:r>
            <a:r>
              <a:rPr lang="tr-TR" altLang="tr-TR" dirty="0">
                <a:latin typeface="Comic Sans MS" panose="030F0702030302020204" pitchFamily="66" charset="0"/>
                <a:cs typeface="Times New Roman" panose="02020603050405020304" pitchFamily="18" charset="0"/>
              </a:rPr>
              <a:t>, kuru meyveler, sebzeler, ye</a:t>
            </a:r>
            <a:r>
              <a:rPr lang="tr-TR" altLang="tr-TR" dirty="0">
                <a:latin typeface="Comic Sans MS" panose="030F0702030302020204" pitchFamily="66" charset="0"/>
              </a:rPr>
              <a:t>ş</a:t>
            </a:r>
            <a:r>
              <a:rPr lang="tr-TR" altLang="tr-TR" dirty="0">
                <a:latin typeface="Comic Sans MS" panose="030F0702030302020204" pitchFamily="66" charset="0"/>
                <a:cs typeface="Times New Roman" panose="02020603050405020304" pitchFamily="18" charset="0"/>
              </a:rPr>
              <a:t>il</a:t>
            </a:r>
            <a:r>
              <a:rPr lang="tr-TR" altLang="tr-TR" dirty="0">
                <a:latin typeface="Comic Sans MS" panose="030F0702030302020204" pitchFamily="66" charset="0"/>
              </a:rPr>
              <a:t> </a:t>
            </a:r>
            <a:r>
              <a:rPr lang="tr-TR" altLang="tr-TR" dirty="0">
                <a:latin typeface="Comic Sans MS" panose="030F0702030302020204" pitchFamily="66" charset="0"/>
                <a:cs typeface="Times New Roman" panose="02020603050405020304" pitchFamily="18" charset="0"/>
              </a:rPr>
              <a:t>ve k</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rm</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z</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 meyvelerde, karaci</a:t>
            </a:r>
            <a:r>
              <a:rPr lang="tr-TR" altLang="tr-TR" dirty="0">
                <a:latin typeface="Comic Sans MS" panose="030F0702030302020204" pitchFamily="66" charset="0"/>
              </a:rPr>
              <a:t>ğ</a:t>
            </a:r>
            <a:r>
              <a:rPr lang="tr-TR" altLang="tr-TR" dirty="0">
                <a:latin typeface="Comic Sans MS" panose="030F0702030302020204" pitchFamily="66" charset="0"/>
                <a:cs typeface="Times New Roman" panose="02020603050405020304" pitchFamily="18" charset="0"/>
              </a:rPr>
              <a:t>er ve yumurta sar</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s</a:t>
            </a:r>
            <a:r>
              <a:rPr lang="tr-TR" altLang="tr-TR" dirty="0">
                <a:latin typeface="Comic Sans MS" panose="030F0702030302020204" pitchFamily="66" charset="0"/>
              </a:rPr>
              <a:t>ı</a:t>
            </a:r>
            <a:r>
              <a:rPr lang="tr-TR" altLang="tr-TR" dirty="0">
                <a:latin typeface="Comic Sans MS" panose="030F0702030302020204" pitchFamily="66" charset="0"/>
                <a:cs typeface="Times New Roman" panose="02020603050405020304" pitchFamily="18" charset="0"/>
              </a:rPr>
              <a:t>nda bulunur. </a:t>
            </a:r>
          </a:p>
          <a:p>
            <a:pPr eaLnBrk="1" hangingPunct="1">
              <a:lnSpc>
                <a:spcPct val="90000"/>
              </a:lnSpc>
              <a:buFontTx/>
              <a:buNone/>
            </a:pPr>
            <a:r>
              <a:rPr lang="tr-TR" altLang="tr-TR" dirty="0">
                <a:cs typeface="Times New Roman" panose="02020603050405020304" pitchFamily="18" charset="0"/>
              </a:rPr>
              <a:t> </a:t>
            </a:r>
          </a:p>
          <a:p>
            <a:pPr eaLnBrk="1" hangingPunct="1">
              <a:lnSpc>
                <a:spcPct val="90000"/>
              </a:lnSpc>
              <a:buFontTx/>
              <a:buNone/>
            </a:pPr>
            <a:endParaRPr lang="tr-TR" altLang="tr-TR" dirty="0"/>
          </a:p>
        </p:txBody>
      </p:sp>
    </p:spTree>
    <p:extLst>
      <p:ext uri="{BB962C8B-B14F-4D97-AF65-F5344CB8AC3E}">
        <p14:creationId xmlns:p14="http://schemas.microsoft.com/office/powerpoint/2010/main" val="5026835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752600" y="839289"/>
            <a:ext cx="7772400" cy="762000"/>
          </a:xfrm>
        </p:spPr>
        <p:txBody>
          <a:bodyPr/>
          <a:lstStyle/>
          <a:p>
            <a:pPr eaLnBrk="1" hangingPunct="1"/>
            <a:r>
              <a:rPr lang="tr-TR" altLang="tr-TR" b="1" dirty="0" smtClean="0">
                <a:latin typeface="Comic Sans MS" panose="030F0702030302020204" pitchFamily="66" charset="0"/>
              </a:rPr>
              <a:t>B VİTAMİNİ</a:t>
            </a:r>
          </a:p>
        </p:txBody>
      </p:sp>
      <p:sp>
        <p:nvSpPr>
          <p:cNvPr id="22531" name="Rectangle 3"/>
          <p:cNvSpPr>
            <a:spLocks noGrp="1" noChangeArrowheads="1"/>
          </p:cNvSpPr>
          <p:nvPr>
            <p:ph type="body" idx="1"/>
          </p:nvPr>
        </p:nvSpPr>
        <p:spPr/>
        <p:txBody>
          <a:bodyPr/>
          <a:lstStyle/>
          <a:p>
            <a:pPr algn="just" eaLnBrk="1" hangingPunct="1">
              <a:lnSpc>
                <a:spcPct val="130000"/>
              </a:lnSpc>
              <a:buFontTx/>
              <a:buNone/>
            </a:pPr>
            <a:r>
              <a:rPr lang="tr-TR" altLang="tr-TR" dirty="0"/>
              <a:t>            </a:t>
            </a:r>
            <a:r>
              <a:rPr lang="tr-TR" altLang="tr-TR" dirty="0">
                <a:latin typeface="Comic Sans MS" panose="030F0702030302020204" pitchFamily="66" charset="0"/>
                <a:cs typeface="Arial" panose="020B0604020202020204" pitchFamily="34" charset="0"/>
              </a:rPr>
              <a:t>Karbonhidratların uygun şekilde kullanılmasında çocukların  büyümesinde, deri ve mukoza sağlığında, kırmızı kar hücrelerinin yapımında, sinir dokusu sağlığının sürdürülmesinde önemli  rol oynamaktadır. Eksikliğinde büyüme geriliği, </a:t>
            </a:r>
            <a:r>
              <a:rPr lang="tr-TR" altLang="tr-TR" dirty="0" err="1">
                <a:latin typeface="Comic Sans MS" panose="030F0702030302020204" pitchFamily="66" charset="0"/>
                <a:cs typeface="Arial" panose="020B0604020202020204" pitchFamily="34" charset="0"/>
              </a:rPr>
              <a:t>pernisiyöz</a:t>
            </a:r>
            <a:r>
              <a:rPr lang="tr-TR" altLang="tr-TR" dirty="0">
                <a:latin typeface="Comic Sans MS" panose="030F0702030302020204" pitchFamily="66" charset="0"/>
                <a:cs typeface="Arial" panose="020B0604020202020204" pitchFamily="34" charset="0"/>
              </a:rPr>
              <a:t> anemi ,</a:t>
            </a:r>
            <a:r>
              <a:rPr lang="tr-TR" altLang="tr-TR" i="1" dirty="0">
                <a:latin typeface="Comic Sans MS" panose="030F0702030302020204" pitchFamily="66" charset="0"/>
                <a:cs typeface="Arial" panose="020B0604020202020204" pitchFamily="34" charset="0"/>
              </a:rPr>
              <a:t> </a:t>
            </a:r>
            <a:r>
              <a:rPr lang="tr-TR" altLang="tr-TR" dirty="0" err="1">
                <a:latin typeface="Comic Sans MS" panose="030F0702030302020204" pitchFamily="66" charset="0"/>
                <a:cs typeface="Arial" panose="020B0604020202020204" pitchFamily="34" charset="0"/>
              </a:rPr>
              <a:t>neuritis</a:t>
            </a:r>
            <a:r>
              <a:rPr lang="tr-TR" altLang="tr-TR" dirty="0">
                <a:latin typeface="Comic Sans MS" panose="030F0702030302020204" pitchFamily="66" charset="0"/>
                <a:cs typeface="Arial" panose="020B0604020202020204" pitchFamily="34" charset="0"/>
              </a:rPr>
              <a:t> görülür. Yumurta, fındık, fasulye, bira, süt, et, peynir, balık . karaciğer, böbrekte bol miktarda bulunur.</a:t>
            </a:r>
            <a:endParaRPr lang="tr-TR" altLang="tr-TR" dirty="0">
              <a:latin typeface="Comic Sans MS" panose="030F0702030302020204" pitchFamily="66" charset="0"/>
              <a:cs typeface="Times New Roman" panose="02020603050405020304" pitchFamily="18" charset="0"/>
            </a:endParaRPr>
          </a:p>
          <a:p>
            <a:pPr eaLnBrk="1" hangingPunct="1"/>
            <a:endParaRPr lang="tr-TR" altLang="tr-TR" dirty="0"/>
          </a:p>
        </p:txBody>
      </p:sp>
    </p:spTree>
    <p:extLst>
      <p:ext uri="{BB962C8B-B14F-4D97-AF65-F5344CB8AC3E}">
        <p14:creationId xmlns:p14="http://schemas.microsoft.com/office/powerpoint/2010/main" val="23389649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151709" y="475796"/>
            <a:ext cx="7772400" cy="762000"/>
          </a:xfrm>
        </p:spPr>
        <p:txBody>
          <a:bodyPr/>
          <a:lstStyle/>
          <a:p>
            <a:pPr eaLnBrk="1" hangingPunct="1"/>
            <a:r>
              <a:rPr lang="tr-TR" altLang="tr-TR" dirty="0" smtClean="0">
                <a:latin typeface="Comic Sans MS" panose="030F0702030302020204" pitchFamily="66" charset="0"/>
              </a:rPr>
              <a:t>C VİTAMİNİ</a:t>
            </a:r>
          </a:p>
        </p:txBody>
      </p:sp>
      <p:sp>
        <p:nvSpPr>
          <p:cNvPr id="23555" name="Rectangle 3"/>
          <p:cNvSpPr>
            <a:spLocks noGrp="1" noChangeArrowheads="1"/>
          </p:cNvSpPr>
          <p:nvPr>
            <p:ph type="body" idx="1"/>
          </p:nvPr>
        </p:nvSpPr>
        <p:spPr>
          <a:xfrm>
            <a:off x="590004" y="1355362"/>
            <a:ext cx="10957561" cy="5254444"/>
          </a:xfrm>
        </p:spPr>
        <p:txBody>
          <a:bodyPr>
            <a:normAutofit lnSpcReduction="10000"/>
          </a:bodyPr>
          <a:lstStyle/>
          <a:p>
            <a:pPr algn="just">
              <a:lnSpc>
                <a:spcPct val="130000"/>
              </a:lnSpc>
              <a:buNone/>
            </a:pPr>
            <a:r>
              <a:rPr lang="tr-TR" altLang="tr-TR" dirty="0" smtClean="0"/>
              <a:t>       </a:t>
            </a:r>
            <a:r>
              <a:rPr lang="tr-TR" altLang="tr-TR" dirty="0" smtClean="0">
                <a:latin typeface="Comic Sans MS" panose="030F0702030302020204" pitchFamily="66" charset="0"/>
                <a:cs typeface="Times New Roman" panose="02020603050405020304" pitchFamily="18" charset="0"/>
              </a:rPr>
              <a:t>Çocuklar</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n büyümesinde, hastal</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klara özellikle enfeksiyon hastal</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klara dirençte, yara iyile</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mesinde, cilt ve </a:t>
            </a:r>
            <a:r>
              <a:rPr lang="tr-TR" altLang="tr-TR" dirty="0" err="1" smtClean="0">
                <a:latin typeface="Comic Sans MS" panose="030F0702030302020204" pitchFamily="66" charset="0"/>
                <a:cs typeface="Times New Roman" panose="02020603050405020304" pitchFamily="18" charset="0"/>
              </a:rPr>
              <a:t>muköz</a:t>
            </a:r>
            <a:r>
              <a:rPr lang="tr-TR" altLang="tr-TR" dirty="0" smtClean="0">
                <a:latin typeface="Comic Sans MS" panose="030F0702030302020204" pitchFamily="66" charset="0"/>
                <a:cs typeface="Times New Roman" panose="02020603050405020304" pitchFamily="18" charset="0"/>
              </a:rPr>
              <a:t>  </a:t>
            </a:r>
            <a:r>
              <a:rPr lang="tr-TR" altLang="tr-TR" dirty="0" err="1" smtClean="0">
                <a:latin typeface="Comic Sans MS" panose="030F0702030302020204" pitchFamily="66" charset="0"/>
                <a:cs typeface="Times New Roman" panose="02020603050405020304" pitchFamily="18" charset="0"/>
              </a:rPr>
              <a:t>membran</a:t>
            </a:r>
            <a:r>
              <a:rPr lang="tr-TR" altLang="tr-TR" dirty="0" smtClean="0">
                <a:latin typeface="Comic Sans MS" panose="030F0702030302020204" pitchFamily="66" charset="0"/>
                <a:cs typeface="Times New Roman" panose="02020603050405020304" pitchFamily="18" charset="0"/>
              </a:rPr>
              <a:t> sa</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l</a:t>
            </a:r>
            <a:r>
              <a:rPr lang="tr-TR" altLang="tr-TR" dirty="0" smtClean="0">
                <a:latin typeface="Comic Sans MS" panose="030F0702030302020204" pitchFamily="66" charset="0"/>
              </a:rPr>
              <a:t>ığı</a:t>
            </a:r>
            <a:r>
              <a:rPr lang="tr-TR" altLang="tr-TR" dirty="0" smtClean="0">
                <a:latin typeface="Comic Sans MS" panose="030F0702030302020204" pitchFamily="66" charset="0"/>
                <a:cs typeface="Times New Roman" panose="02020603050405020304" pitchFamily="18" charset="0"/>
              </a:rPr>
              <a:t>n</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n korunmas</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nda rol oynar. Eksikli</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inde büyüme gerili</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i, iyile</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mede yava</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lama, a</a:t>
            </a:r>
            <a:r>
              <a:rPr lang="tr-TR" altLang="tr-TR" dirty="0" smtClean="0">
                <a:latin typeface="Comic Sans MS" panose="030F0702030302020204" pitchFamily="66" charset="0"/>
              </a:rPr>
              <a:t>ğı</a:t>
            </a:r>
            <a:r>
              <a:rPr lang="tr-TR" altLang="tr-TR" dirty="0" smtClean="0">
                <a:latin typeface="Comic Sans MS" panose="030F0702030302020204" pitchFamily="66" charset="0"/>
                <a:cs typeface="Times New Roman" panose="02020603050405020304" pitchFamily="18" charset="0"/>
              </a:rPr>
              <a:t>z, di</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eti yara ve kanamalar</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 cilt alt</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 kanamalar</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 ve </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iddetli eksikli</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inde </a:t>
            </a:r>
            <a:r>
              <a:rPr lang="tr-TR" altLang="tr-TR" dirty="0" err="1" smtClean="0">
                <a:latin typeface="Comic Sans MS" panose="030F0702030302020204" pitchFamily="66" charset="0"/>
                <a:cs typeface="Times New Roman" panose="02020603050405020304" pitchFamily="18" charset="0"/>
              </a:rPr>
              <a:t>iskorbit</a:t>
            </a:r>
            <a:r>
              <a:rPr lang="tr-TR" altLang="tr-TR" dirty="0" smtClean="0">
                <a:latin typeface="Comic Sans MS" panose="030F0702030302020204" pitchFamily="66" charset="0"/>
                <a:cs typeface="Times New Roman" panose="02020603050405020304" pitchFamily="18" charset="0"/>
              </a:rPr>
              <a:t> hastal</a:t>
            </a:r>
            <a:r>
              <a:rPr lang="tr-TR" altLang="tr-TR" dirty="0" smtClean="0">
                <a:latin typeface="Comic Sans MS" panose="030F0702030302020204" pitchFamily="66" charset="0"/>
              </a:rPr>
              <a:t>ığı</a:t>
            </a:r>
            <a:r>
              <a:rPr lang="tr-TR" altLang="tr-TR" dirty="0" smtClean="0">
                <a:latin typeface="Comic Sans MS" panose="030F0702030302020204" pitchFamily="66" charset="0"/>
                <a:cs typeface="Times New Roman" panose="02020603050405020304" pitchFamily="18" charset="0"/>
              </a:rPr>
              <a:t> görülür.</a:t>
            </a:r>
            <a:r>
              <a:rPr lang="tr-TR" altLang="tr-TR" dirty="0" smtClean="0">
                <a:latin typeface="Comic Sans MS" panose="030F0702030302020204" pitchFamily="66" charset="0"/>
              </a:rPr>
              <a:t> </a:t>
            </a:r>
            <a:r>
              <a:rPr lang="tr-TR" altLang="tr-TR" dirty="0">
                <a:latin typeface="Comic Sans MS" panose="030F0702030302020204" pitchFamily="66" charset="0"/>
              </a:rPr>
              <a:t>Taze sebze, meyve, mısır, fındık, domates, karaciğer, portakal , limon, sivri yeşil biberde daha yoğun olarak bulunur. Ancak, bazı pişirme yöntemleri ile kaybı söz konusu olduğundan gereken hazırlama ve pişirme yöntemlerine titizlikle uyulması gerekmektedir. </a:t>
            </a:r>
            <a:endParaRPr lang="tr-TR" altLang="tr-TR" dirty="0" smtClean="0">
              <a:latin typeface="Comic Sans MS" panose="030F0702030302020204" pitchFamily="66" charset="0"/>
            </a:endParaRPr>
          </a:p>
        </p:txBody>
      </p:sp>
    </p:spTree>
    <p:extLst>
      <p:ext uri="{BB962C8B-B14F-4D97-AF65-F5344CB8AC3E}">
        <p14:creationId xmlns:p14="http://schemas.microsoft.com/office/powerpoint/2010/main" val="3241506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687286" y="904603"/>
            <a:ext cx="7772400" cy="762000"/>
          </a:xfrm>
        </p:spPr>
        <p:txBody>
          <a:bodyPr/>
          <a:lstStyle/>
          <a:p>
            <a:pPr eaLnBrk="1" hangingPunct="1"/>
            <a:r>
              <a:rPr lang="tr-TR" altLang="tr-TR" b="1" dirty="0" smtClean="0">
                <a:latin typeface="Comic Sans MS" panose="030F0702030302020204" pitchFamily="66" charset="0"/>
              </a:rPr>
              <a:t>D VİTAMİNİ</a:t>
            </a:r>
          </a:p>
        </p:txBody>
      </p:sp>
      <p:sp>
        <p:nvSpPr>
          <p:cNvPr id="25603" name="Rectangle 3"/>
          <p:cNvSpPr>
            <a:spLocks noGrp="1" noChangeArrowheads="1"/>
          </p:cNvSpPr>
          <p:nvPr>
            <p:ph type="body" idx="1"/>
          </p:nvPr>
        </p:nvSpPr>
        <p:spPr>
          <a:xfrm>
            <a:off x="315686" y="1838688"/>
            <a:ext cx="10515600" cy="4351338"/>
          </a:xfrm>
        </p:spPr>
        <p:txBody>
          <a:bodyPr>
            <a:normAutofit lnSpcReduction="10000"/>
          </a:bodyPr>
          <a:lstStyle/>
          <a:p>
            <a:pPr algn="just" eaLnBrk="1" hangingPunct="1">
              <a:lnSpc>
                <a:spcPct val="130000"/>
              </a:lnSpc>
              <a:buFontTx/>
              <a:buNone/>
            </a:pPr>
            <a:r>
              <a:rPr lang="tr-TR" altLang="tr-TR" dirty="0">
                <a:latin typeface="Comic Sans MS" panose="030F0702030302020204" pitchFamily="66" charset="0"/>
              </a:rPr>
              <a:t>            </a:t>
            </a:r>
            <a:r>
              <a:rPr lang="tr-TR" altLang="tr-TR" dirty="0">
                <a:latin typeface="Comic Sans MS" panose="030F0702030302020204" pitchFamily="66" charset="0"/>
                <a:cs typeface="Arial" panose="020B0604020202020204" pitchFamily="34" charset="0"/>
              </a:rPr>
              <a:t>Diş ve kemik gelişiminde, çocukların büyümesinde  önemli rolü vardır. Eksikliğinde büyüme geriliği ve raşitizm hastalığı görülür. Süt, yağ, peynir, süt tozu, balık, balık yağı ve yumurtada   miktarda bulunur. Ancak, D vitamininin vücutta kullanılabilmesi için, güneş ışığındaki ultraviyole ışınına gereksinimi vardır. Bu nedenle cildin açıkta güneş ışığı ile teması, yani çıplak derisinin güneşlenmesi önemlidir.</a:t>
            </a:r>
            <a:endParaRPr lang="tr-TR" altLang="tr-TR" dirty="0">
              <a:latin typeface="Comic Sans MS" panose="030F0702030302020204" pitchFamily="66" charset="0"/>
              <a:cs typeface="Times New Roman" panose="02020603050405020304" pitchFamily="18" charset="0"/>
            </a:endParaRPr>
          </a:p>
          <a:p>
            <a:pPr algn="just" eaLnBrk="1" hangingPunct="1">
              <a:lnSpc>
                <a:spcPct val="90000"/>
              </a:lnSpc>
              <a:buFontTx/>
              <a:buNone/>
            </a:pPr>
            <a:r>
              <a:rPr lang="tr-TR" altLang="tr-TR" dirty="0">
                <a:cs typeface="Arial" panose="020B0604020202020204" pitchFamily="34" charset="0"/>
              </a:rPr>
              <a:t> </a:t>
            </a:r>
          </a:p>
        </p:txBody>
      </p:sp>
    </p:spTree>
    <p:extLst>
      <p:ext uri="{BB962C8B-B14F-4D97-AF65-F5344CB8AC3E}">
        <p14:creationId xmlns:p14="http://schemas.microsoft.com/office/powerpoint/2010/main" val="1267454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373777" y="826226"/>
            <a:ext cx="7772400" cy="762000"/>
          </a:xfrm>
        </p:spPr>
        <p:txBody>
          <a:bodyPr/>
          <a:lstStyle/>
          <a:p>
            <a:pPr eaLnBrk="1" hangingPunct="1"/>
            <a:r>
              <a:rPr lang="tr-TR" altLang="tr-TR" dirty="0" smtClean="0">
                <a:latin typeface="Comic Sans MS" panose="030F0702030302020204" pitchFamily="66" charset="0"/>
              </a:rPr>
              <a:t>K VİTAMİNİ</a:t>
            </a:r>
          </a:p>
        </p:txBody>
      </p:sp>
      <p:sp>
        <p:nvSpPr>
          <p:cNvPr id="26627" name="Rectangle 3"/>
          <p:cNvSpPr>
            <a:spLocks noGrp="1" noChangeArrowheads="1"/>
          </p:cNvSpPr>
          <p:nvPr>
            <p:ph type="body" idx="1"/>
          </p:nvPr>
        </p:nvSpPr>
        <p:spPr/>
        <p:txBody>
          <a:bodyPr/>
          <a:lstStyle/>
          <a:p>
            <a:pPr algn="just" eaLnBrk="1" hangingPunct="1">
              <a:lnSpc>
                <a:spcPct val="130000"/>
              </a:lnSpc>
              <a:buFontTx/>
              <a:buNone/>
            </a:pPr>
            <a:r>
              <a:rPr lang="tr-TR" altLang="tr-TR" dirty="0" smtClean="0"/>
              <a:t>      </a:t>
            </a:r>
            <a:r>
              <a:rPr lang="tr-TR" altLang="tr-TR" dirty="0" smtClean="0">
                <a:latin typeface="Comic Sans MS" panose="030F0702030302020204" pitchFamily="66" charset="0"/>
                <a:cs typeface="Times New Roman" panose="02020603050405020304" pitchFamily="18" charset="0"/>
              </a:rPr>
              <a:t>Kan yap</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m</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nda ve p</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ht</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la</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mada önemli rolü vard</a:t>
            </a:r>
            <a:r>
              <a:rPr lang="tr-TR" altLang="tr-TR" dirty="0" smtClean="0">
                <a:latin typeface="Comic Sans MS" panose="030F0702030302020204" pitchFamily="66" charset="0"/>
              </a:rPr>
              <a:t>ı</a:t>
            </a:r>
            <a:r>
              <a:rPr lang="tr-TR" altLang="tr-TR" dirty="0" smtClean="0">
                <a:latin typeface="Comic Sans MS" panose="030F0702030302020204" pitchFamily="66" charset="0"/>
                <a:cs typeface="Times New Roman" panose="02020603050405020304" pitchFamily="18" charset="0"/>
              </a:rPr>
              <a:t>r. Eksikli</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inde yeni do</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an anemisi, kanamalar ve kanamaya e</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ilim görülür. Ye</a:t>
            </a:r>
            <a:r>
              <a:rPr lang="tr-TR" altLang="tr-TR" dirty="0" smtClean="0">
                <a:latin typeface="Comic Sans MS" panose="030F0702030302020204" pitchFamily="66" charset="0"/>
              </a:rPr>
              <a:t>ş</a:t>
            </a:r>
            <a:r>
              <a:rPr lang="tr-TR" altLang="tr-TR" dirty="0" smtClean="0">
                <a:latin typeface="Comic Sans MS" panose="030F0702030302020204" pitchFamily="66" charset="0"/>
                <a:cs typeface="Times New Roman" panose="02020603050405020304" pitchFamily="18" charset="0"/>
              </a:rPr>
              <a:t>il sebzeler, soya fasulyesi, karaci</a:t>
            </a:r>
            <a:r>
              <a:rPr lang="tr-TR" altLang="tr-TR" dirty="0" smtClean="0">
                <a:latin typeface="Comic Sans MS" panose="030F0702030302020204" pitchFamily="66" charset="0"/>
              </a:rPr>
              <a:t>ğ</a:t>
            </a:r>
            <a:r>
              <a:rPr lang="tr-TR" altLang="tr-TR" dirty="0" smtClean="0">
                <a:latin typeface="Comic Sans MS" panose="030F0702030302020204" pitchFamily="66" charset="0"/>
                <a:cs typeface="Times New Roman" panose="02020603050405020304" pitchFamily="18" charset="0"/>
              </a:rPr>
              <a:t>er, kuru incirde bol miktarda bulunur.</a:t>
            </a:r>
          </a:p>
        </p:txBody>
      </p:sp>
    </p:spTree>
    <p:extLst>
      <p:ext uri="{BB962C8B-B14F-4D97-AF65-F5344CB8AC3E}">
        <p14:creationId xmlns:p14="http://schemas.microsoft.com/office/powerpoint/2010/main" val="16914774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419600" y="516436"/>
            <a:ext cx="7772400" cy="762000"/>
          </a:xfrm>
        </p:spPr>
        <p:txBody>
          <a:bodyPr>
            <a:normAutofit/>
          </a:bodyPr>
          <a:lstStyle/>
          <a:p>
            <a:pPr eaLnBrk="1" hangingPunct="1"/>
            <a:r>
              <a:rPr lang="tr-TR" altLang="tr-TR" sz="4800" b="1" dirty="0" smtClean="0">
                <a:solidFill>
                  <a:srgbClr val="FF0000"/>
                </a:solidFill>
                <a:effectLst>
                  <a:outerShdw blurRad="38100" dist="38100" dir="2700000" algn="tl">
                    <a:srgbClr val="000000">
                      <a:alpha val="43137"/>
                    </a:srgbClr>
                  </a:outerShdw>
                </a:effectLst>
                <a:latin typeface="Comic Sans MS" panose="030F0702030302020204" pitchFamily="66" charset="0"/>
              </a:rPr>
              <a:t>SU</a:t>
            </a:r>
          </a:p>
        </p:txBody>
      </p:sp>
      <p:sp>
        <p:nvSpPr>
          <p:cNvPr id="30723" name="Rectangle 3"/>
          <p:cNvSpPr>
            <a:spLocks noGrp="1" noChangeArrowheads="1"/>
          </p:cNvSpPr>
          <p:nvPr>
            <p:ph type="body" idx="1"/>
          </p:nvPr>
        </p:nvSpPr>
        <p:spPr>
          <a:xfrm>
            <a:off x="679269" y="1624148"/>
            <a:ext cx="10646228" cy="6096000"/>
          </a:xfrm>
        </p:spPr>
        <p:txBody>
          <a:bodyPr/>
          <a:lstStyle/>
          <a:p>
            <a:pPr eaLnBrk="1" hangingPunct="1"/>
            <a:r>
              <a:rPr lang="tr-TR" altLang="tr-TR" dirty="0" smtClean="0">
                <a:latin typeface="Comic Sans MS" panose="030F0702030302020204" pitchFamily="66" charset="0"/>
                <a:cs typeface="Arial" panose="020B0604020202020204" pitchFamily="34" charset="0"/>
              </a:rPr>
              <a:t>Hücrelerin yaşamı </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Tüm  vücut </a:t>
            </a:r>
            <a:r>
              <a:rPr lang="tr-TR" altLang="tr-TR" dirty="0" err="1" smtClean="0">
                <a:latin typeface="Comic Sans MS" panose="030F0702030302020204" pitchFamily="66" charset="0"/>
                <a:cs typeface="Arial" panose="020B0604020202020204" pitchFamily="34" charset="0"/>
              </a:rPr>
              <a:t>sekresyonlarının</a:t>
            </a:r>
            <a:r>
              <a:rPr lang="tr-TR" altLang="tr-TR" dirty="0" smtClean="0">
                <a:latin typeface="Comic Sans MS" panose="030F0702030302020204" pitchFamily="66" charset="0"/>
                <a:cs typeface="Arial" panose="020B0604020202020204" pitchFamily="34" charset="0"/>
              </a:rPr>
              <a:t> yapısında</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Kimyasal değişimlerde</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Enzimlerin çalışmasında</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Vücuttan zararlı maddelerin atılımında</a:t>
            </a:r>
            <a:endParaRPr lang="tr-TR" altLang="tr-TR" dirty="0" smtClean="0">
              <a:latin typeface="Comic Sans MS" panose="030F0702030302020204" pitchFamily="66" charset="0"/>
            </a:endParaRPr>
          </a:p>
          <a:p>
            <a:pPr eaLnBrk="1" hangingPunct="1"/>
            <a:r>
              <a:rPr lang="tr-TR" altLang="tr-TR" dirty="0" smtClean="0">
                <a:latin typeface="Comic Sans MS" panose="030F0702030302020204" pitchFamily="66" charset="0"/>
                <a:cs typeface="Arial" panose="020B0604020202020204" pitchFamily="34" charset="0"/>
              </a:rPr>
              <a:t>Vücut ısısı düzenlenmesinde önemli rolü vardır.</a:t>
            </a:r>
            <a:endParaRPr lang="tr-TR" altLang="tr-TR" dirty="0" smtClean="0">
              <a:latin typeface="Comic Sans MS" panose="030F0702030302020204" pitchFamily="66" charset="0"/>
              <a:cs typeface="Times New Roman" panose="02020603050405020304" pitchFamily="18" charset="0"/>
            </a:endParaRPr>
          </a:p>
          <a:p>
            <a:pPr algn="just" eaLnBrk="1" hangingPunct="1">
              <a:buFontTx/>
              <a:buNone/>
            </a:pPr>
            <a:r>
              <a:rPr lang="tr-TR" altLang="tr-TR" dirty="0" smtClean="0">
                <a:latin typeface="Comic Sans MS" panose="030F0702030302020204" pitchFamily="66" charset="0"/>
              </a:rPr>
              <a:t> </a:t>
            </a:r>
          </a:p>
          <a:p>
            <a:pPr algn="just" eaLnBrk="1" hangingPunct="1">
              <a:buFontTx/>
              <a:buNone/>
            </a:pPr>
            <a:r>
              <a:rPr lang="tr-TR" altLang="tr-TR" dirty="0" smtClean="0">
                <a:latin typeface="Comic Sans MS" panose="030F0702030302020204" pitchFamily="66" charset="0"/>
                <a:cs typeface="Arial" panose="020B0604020202020204" pitchFamily="34" charset="0"/>
              </a:rPr>
              <a:t>Vücudun 2/3'ünü su oluşturur. </a:t>
            </a:r>
            <a:r>
              <a:rPr lang="tr-TR" altLang="tr-TR" dirty="0" err="1" smtClean="0">
                <a:latin typeface="Comic Sans MS" panose="030F0702030302020204" pitchFamily="66" charset="0"/>
                <a:cs typeface="Arial" panose="020B0604020202020204" pitchFamily="34" charset="0"/>
              </a:rPr>
              <a:t>Diyare</a:t>
            </a:r>
            <a:r>
              <a:rPr lang="tr-TR" altLang="tr-TR" dirty="0" smtClean="0">
                <a:latin typeface="Comic Sans MS" panose="030F0702030302020204" pitchFamily="66" charset="0"/>
                <a:cs typeface="Arial" panose="020B0604020202020204" pitchFamily="34" charset="0"/>
              </a:rPr>
              <a:t> ve kusma ile vücutta su kaybı  oluşur ve sıvı elektrolit dengesi bozulur.</a:t>
            </a:r>
          </a:p>
        </p:txBody>
      </p:sp>
    </p:spTree>
    <p:extLst>
      <p:ext uri="{BB962C8B-B14F-4D97-AF65-F5344CB8AC3E}">
        <p14:creationId xmlns:p14="http://schemas.microsoft.com/office/powerpoint/2010/main" val="841850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888274" y="666205"/>
            <a:ext cx="10058400" cy="6124754"/>
          </a:xfrm>
          <a:prstGeom prst="rect">
            <a:avLst/>
          </a:prstGeom>
          <a:noFill/>
        </p:spPr>
        <p:txBody>
          <a:bodyPr wrap="square" rtlCol="0">
            <a:spAutoFit/>
          </a:bodyPr>
          <a:lstStyle/>
          <a:p>
            <a:pPr marL="514350" indent="-514350">
              <a:buAutoNum type="arabicPeriod"/>
            </a:pPr>
            <a:r>
              <a:rPr lang="tr-TR" sz="2800" b="1" dirty="0" smtClean="0">
                <a:latin typeface="Comic Sans MS" panose="030F0702030302020204" pitchFamily="66" charset="0"/>
              </a:rPr>
              <a:t>Üretici Beslenme (</a:t>
            </a:r>
            <a:r>
              <a:rPr lang="tr-TR" sz="2800" b="1" dirty="0" err="1">
                <a:latin typeface="Comic Sans MS" panose="030F0702030302020204" pitchFamily="66" charset="0"/>
              </a:rPr>
              <a:t>O</a:t>
            </a:r>
            <a:r>
              <a:rPr lang="tr-TR" sz="2800" b="1" dirty="0" err="1" smtClean="0">
                <a:latin typeface="Comic Sans MS" panose="030F0702030302020204" pitchFamily="66" charset="0"/>
              </a:rPr>
              <a:t>totrofluk</a:t>
            </a:r>
            <a:r>
              <a:rPr lang="tr-TR" sz="2800" b="1" dirty="0" smtClean="0">
                <a:latin typeface="Comic Sans MS" panose="030F0702030302020204" pitchFamily="66" charset="0"/>
              </a:rPr>
              <a:t>)</a:t>
            </a:r>
          </a:p>
          <a:p>
            <a:pPr marL="514350" indent="-514350">
              <a:buAutoNum type="arabicPeriod"/>
            </a:pPr>
            <a:endParaRPr lang="tr-TR" sz="2800" b="1" dirty="0">
              <a:latin typeface="Comic Sans MS" panose="030F0702030302020204" pitchFamily="66" charset="0"/>
            </a:endParaRPr>
          </a:p>
          <a:p>
            <a:pPr marL="457200" indent="-457200">
              <a:buFont typeface="Wingdings" panose="05000000000000000000" pitchFamily="2" charset="2"/>
              <a:buChar char="Ø"/>
            </a:pPr>
            <a:r>
              <a:rPr lang="tr-TR" sz="2800" b="1" dirty="0" smtClean="0">
                <a:latin typeface="Comic Sans MS" panose="030F0702030302020204" pitchFamily="66" charset="0"/>
              </a:rPr>
              <a:t>Fotosentez yapanlar (</a:t>
            </a:r>
            <a:r>
              <a:rPr lang="tr-TR" sz="2800" b="1" dirty="0" err="1" smtClean="0">
                <a:latin typeface="Comic Sans MS" panose="030F0702030302020204" pitchFamily="66" charset="0"/>
              </a:rPr>
              <a:t>Fotoototroflar</a:t>
            </a:r>
            <a:r>
              <a:rPr lang="tr-TR" sz="2800" b="1" dirty="0" smtClean="0">
                <a:latin typeface="Comic Sans MS" panose="030F0702030302020204" pitchFamily="66" charset="0"/>
              </a:rPr>
              <a:t>)</a:t>
            </a:r>
          </a:p>
          <a:p>
            <a:endParaRPr lang="tr-TR" sz="2800" b="1" dirty="0" smtClean="0">
              <a:latin typeface="Comic Sans MS" panose="030F0702030302020204" pitchFamily="66" charset="0"/>
            </a:endParaRPr>
          </a:p>
          <a:p>
            <a:r>
              <a:rPr lang="tr-TR" sz="2800" b="1" dirty="0" smtClean="0">
                <a:latin typeface="Comic Sans MS" panose="030F0702030302020204" pitchFamily="66" charset="0"/>
              </a:rPr>
              <a:t>Yeşil bitkiler, bazı bakteriler, mavi-yeşil algler ve bazı tek hücreliler tarafından klorofillerde gerçekleştirilir.</a:t>
            </a:r>
          </a:p>
          <a:p>
            <a:pPr marL="457200" indent="-457200">
              <a:buFont typeface="Wingdings" panose="05000000000000000000" pitchFamily="2" charset="2"/>
              <a:buChar char="Ø"/>
            </a:pPr>
            <a:endParaRPr lang="tr-TR" sz="2800" b="1" dirty="0">
              <a:latin typeface="Comic Sans MS" panose="030F0702030302020204" pitchFamily="66" charset="0"/>
            </a:endParaRPr>
          </a:p>
          <a:p>
            <a:pPr marL="457200" indent="-457200">
              <a:buFont typeface="Wingdings" panose="05000000000000000000" pitchFamily="2" charset="2"/>
              <a:buChar char="Ø"/>
            </a:pPr>
            <a:r>
              <a:rPr lang="tr-TR" sz="2800" b="1" dirty="0" err="1" smtClean="0">
                <a:latin typeface="Comic Sans MS" panose="030F0702030302020204" pitchFamily="66" charset="0"/>
              </a:rPr>
              <a:t>Kemosentez</a:t>
            </a:r>
            <a:r>
              <a:rPr lang="tr-TR" sz="2800" b="1" dirty="0" smtClean="0">
                <a:latin typeface="Comic Sans MS" panose="030F0702030302020204" pitchFamily="66" charset="0"/>
              </a:rPr>
              <a:t> yapanlar (</a:t>
            </a:r>
            <a:r>
              <a:rPr lang="tr-TR" sz="2800" b="1" dirty="0" err="1" smtClean="0">
                <a:latin typeface="Comic Sans MS" panose="030F0702030302020204" pitchFamily="66" charset="0"/>
              </a:rPr>
              <a:t>Kemoototroflar</a:t>
            </a:r>
            <a:r>
              <a:rPr lang="tr-TR" sz="2800" b="1" dirty="0" smtClean="0">
                <a:latin typeface="Comic Sans MS" panose="030F0702030302020204" pitchFamily="66" charset="0"/>
              </a:rPr>
              <a:t>)</a:t>
            </a:r>
          </a:p>
          <a:p>
            <a:endParaRPr lang="tr-TR" sz="2800" b="1" dirty="0" smtClean="0">
              <a:latin typeface="Comic Sans MS" panose="030F0702030302020204" pitchFamily="66" charset="0"/>
            </a:endParaRPr>
          </a:p>
          <a:p>
            <a:r>
              <a:rPr lang="tr-TR" sz="2800" b="1" dirty="0" smtClean="0">
                <a:latin typeface="Comic Sans MS" panose="030F0702030302020204" pitchFamily="66" charset="0"/>
              </a:rPr>
              <a:t>Işık enerjisi kullanılmaz. Sadece bazı bakteri türleri tarafından gerçekleştirilir. Klorofil ve kloroplastları yoktur. Kimyasal enerjiyi kullanarak CO2 ve H2O birleştirerek organik besin yaparlar.</a:t>
            </a:r>
            <a:endParaRPr lang="tr-TR" sz="2800" b="1" dirty="0">
              <a:latin typeface="Comic Sans MS" panose="030F0702030302020204" pitchFamily="66" charset="0"/>
            </a:endParaRPr>
          </a:p>
          <a:p>
            <a:pPr marL="457200" indent="-457200">
              <a:buFont typeface="Wingdings" panose="05000000000000000000" pitchFamily="2" charset="2"/>
              <a:buChar char="Ø"/>
            </a:pPr>
            <a:endParaRPr lang="tr-TR" sz="2800" b="1" dirty="0">
              <a:latin typeface="Comic Sans MS" panose="030F0702030302020204" pitchFamily="66" charset="0"/>
            </a:endParaRPr>
          </a:p>
        </p:txBody>
      </p:sp>
    </p:spTree>
    <p:extLst>
      <p:ext uri="{BB962C8B-B14F-4D97-AF65-F5344CB8AC3E}">
        <p14:creationId xmlns:p14="http://schemas.microsoft.com/office/powerpoint/2010/main" val="1247296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66205" y="919145"/>
            <a:ext cx="10162904" cy="6266331"/>
          </a:xfrm>
          <a:prstGeom prst="rect">
            <a:avLst/>
          </a:prstGeom>
        </p:spPr>
        <p:txBody>
          <a:bodyPr wrap="square">
            <a:spAutoFit/>
          </a:bodyPr>
          <a:lstStyle/>
          <a:p>
            <a:pPr algn="just"/>
            <a:r>
              <a:rPr lang="tr-TR" sz="2800" b="1" dirty="0" smtClean="0">
                <a:latin typeface="Comic Sans MS" panose="030F0702030302020204" pitchFamily="66" charset="0"/>
              </a:rPr>
              <a:t>2. HEM OTOTROF HEM HETEROTROF OLANLAR</a:t>
            </a:r>
          </a:p>
          <a:p>
            <a:pPr algn="just"/>
            <a:endParaRPr lang="tr-TR" sz="2800" b="1" dirty="0">
              <a:latin typeface="Comic Sans MS" panose="030F0702030302020204" pitchFamily="66" charset="0"/>
            </a:endParaRPr>
          </a:p>
          <a:p>
            <a:pPr algn="just">
              <a:lnSpc>
                <a:spcPct val="130000"/>
              </a:lnSpc>
            </a:pPr>
            <a:r>
              <a:rPr lang="tr-TR" sz="2800" b="1" dirty="0" smtClean="0">
                <a:latin typeface="Comic Sans MS" panose="030F0702030302020204" pitchFamily="66" charset="0"/>
              </a:rPr>
              <a:t>Bu grup canlılara en güzel örnek böcekçil bitkilerdir. Azotça fakir topraklarda yaşarlar. Topraktan alamadıkları azotu böceklerin proteinlerinden karşılarlar. Bu yönleri ile heterotroflardır. Böceği yakaladıktan sonra sindirim enzimlerini dış ortama salgılayarak yakaladıkları böceği sindirirler. Sonra onun amino asitlerini hücre içine alırlar. Aynı zamanda fotosentez yaparak besin </a:t>
            </a:r>
            <a:r>
              <a:rPr lang="tr-TR" sz="2800" b="1" dirty="0" err="1" smtClean="0">
                <a:latin typeface="Comic Sans MS" panose="030F0702030302020204" pitchFamily="66" charset="0"/>
              </a:rPr>
              <a:t>üretiler</a:t>
            </a:r>
            <a:r>
              <a:rPr lang="tr-TR" sz="2800" b="1" dirty="0" smtClean="0">
                <a:latin typeface="Comic Sans MS" panose="030F0702030302020204" pitchFamily="66" charset="0"/>
              </a:rPr>
              <a:t>. Bu yönleri ile ototrofturlar.</a:t>
            </a:r>
          </a:p>
          <a:p>
            <a:endParaRPr lang="tr-TR" b="1" dirty="0">
              <a:latin typeface="Comic Sans MS" panose="030F0702030302020204" pitchFamily="66" charset="0"/>
            </a:endParaRPr>
          </a:p>
          <a:p>
            <a:endParaRPr lang="tr-TR" b="1" dirty="0" smtClean="0">
              <a:latin typeface="Comic Sans MS" panose="030F0702030302020204" pitchFamily="66" charset="0"/>
            </a:endParaRPr>
          </a:p>
          <a:p>
            <a:endParaRPr lang="tr-TR" b="1" dirty="0">
              <a:latin typeface="Comic Sans MS" panose="030F0702030302020204" pitchFamily="66" charset="0"/>
            </a:endParaRPr>
          </a:p>
        </p:txBody>
      </p:sp>
    </p:spTree>
    <p:extLst>
      <p:ext uri="{BB962C8B-B14F-4D97-AF65-F5344CB8AC3E}">
        <p14:creationId xmlns:p14="http://schemas.microsoft.com/office/powerpoint/2010/main" val="1292388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8125" y="1201523"/>
            <a:ext cx="10537371" cy="5262979"/>
          </a:xfrm>
          <a:prstGeom prst="rect">
            <a:avLst/>
          </a:prstGeom>
        </p:spPr>
        <p:txBody>
          <a:bodyPr wrap="square">
            <a:spAutoFit/>
          </a:bodyPr>
          <a:lstStyle/>
          <a:p>
            <a:pPr lvl="0" algn="just"/>
            <a:r>
              <a:rPr lang="tr-TR" sz="2800" b="1" dirty="0" smtClean="0">
                <a:solidFill>
                  <a:prstClr val="black"/>
                </a:solidFill>
                <a:latin typeface="Comic Sans MS" panose="030F0702030302020204" pitchFamily="66" charset="0"/>
              </a:rPr>
              <a:t>3. HETEROTROF CANLILAR</a:t>
            </a:r>
          </a:p>
          <a:p>
            <a:pPr lvl="0" algn="just"/>
            <a:endParaRPr lang="tr-TR" sz="2800" b="1" dirty="0">
              <a:solidFill>
                <a:prstClr val="black"/>
              </a:solidFill>
              <a:latin typeface="Comic Sans MS" panose="030F0702030302020204" pitchFamily="66" charset="0"/>
            </a:endParaRPr>
          </a:p>
          <a:p>
            <a:pPr lvl="0" algn="just"/>
            <a:r>
              <a:rPr lang="tr-TR" sz="2800" b="1" dirty="0" smtClean="0">
                <a:solidFill>
                  <a:prstClr val="black"/>
                </a:solidFill>
                <a:latin typeface="Comic Sans MS" panose="030F0702030302020204" pitchFamily="66" charset="0"/>
              </a:rPr>
              <a:t>Besinlerini hazır alan canlılardır. Besin alama biçimine göre üçe ayrılırlar.</a:t>
            </a:r>
          </a:p>
          <a:p>
            <a:pPr lvl="0" algn="just"/>
            <a:endParaRPr lang="tr-TR" sz="2800" b="1" dirty="0" smtClean="0">
              <a:solidFill>
                <a:prstClr val="black"/>
              </a:solidFill>
              <a:latin typeface="Comic Sans MS" panose="030F0702030302020204" pitchFamily="66" charset="0"/>
            </a:endParaRPr>
          </a:p>
          <a:p>
            <a:pPr marL="457200" lvl="0" indent="-457200" algn="just">
              <a:buFont typeface="Wingdings" panose="05000000000000000000" pitchFamily="2" charset="2"/>
              <a:buChar char="Ø"/>
            </a:pPr>
            <a:r>
              <a:rPr lang="tr-TR" sz="2800" b="1" dirty="0" smtClean="0">
                <a:solidFill>
                  <a:prstClr val="black"/>
                </a:solidFill>
                <a:latin typeface="Comic Sans MS" panose="030F0702030302020204" pitchFamily="66" charset="0"/>
              </a:rPr>
              <a:t>Etçiller</a:t>
            </a:r>
          </a:p>
          <a:p>
            <a:pPr marL="457200" lvl="0" indent="-457200" algn="just">
              <a:buFont typeface="Wingdings" panose="05000000000000000000" pitchFamily="2" charset="2"/>
              <a:buChar char="Ø"/>
            </a:pPr>
            <a:endParaRPr lang="tr-TR" sz="2800" b="1" dirty="0">
              <a:solidFill>
                <a:prstClr val="black"/>
              </a:solidFill>
              <a:latin typeface="Comic Sans MS" panose="030F0702030302020204" pitchFamily="66" charset="0"/>
            </a:endParaRPr>
          </a:p>
          <a:p>
            <a:pPr marL="457200" lvl="0" indent="-457200" algn="just">
              <a:buFont typeface="Wingdings" panose="05000000000000000000" pitchFamily="2" charset="2"/>
              <a:buChar char="Ø"/>
            </a:pPr>
            <a:r>
              <a:rPr lang="tr-TR" sz="2800" b="1" dirty="0" smtClean="0">
                <a:solidFill>
                  <a:prstClr val="black"/>
                </a:solidFill>
                <a:latin typeface="Comic Sans MS" panose="030F0702030302020204" pitchFamily="66" charset="0"/>
              </a:rPr>
              <a:t>Otçullar</a:t>
            </a:r>
          </a:p>
          <a:p>
            <a:pPr marL="457200" lvl="0" indent="-457200" algn="just">
              <a:buFont typeface="Wingdings" panose="05000000000000000000" pitchFamily="2" charset="2"/>
              <a:buChar char="Ø"/>
            </a:pPr>
            <a:endParaRPr lang="tr-TR" sz="2800" b="1" dirty="0">
              <a:solidFill>
                <a:prstClr val="black"/>
              </a:solidFill>
              <a:latin typeface="Comic Sans MS" panose="030F0702030302020204" pitchFamily="66" charset="0"/>
            </a:endParaRPr>
          </a:p>
          <a:p>
            <a:pPr marL="457200" lvl="0" indent="-457200" algn="just">
              <a:buFont typeface="Wingdings" panose="05000000000000000000" pitchFamily="2" charset="2"/>
              <a:buChar char="Ø"/>
            </a:pPr>
            <a:r>
              <a:rPr lang="tr-TR" sz="2800" b="1" dirty="0" smtClean="0">
                <a:solidFill>
                  <a:prstClr val="black"/>
                </a:solidFill>
                <a:latin typeface="Comic Sans MS" panose="030F0702030302020204" pitchFamily="66" charset="0"/>
              </a:rPr>
              <a:t>Hem etçil hem de otçullar</a:t>
            </a:r>
          </a:p>
          <a:p>
            <a:pPr lvl="0" algn="just"/>
            <a:endParaRPr lang="tr-TR" sz="2800" b="1" dirty="0">
              <a:solidFill>
                <a:prstClr val="black"/>
              </a:solidFill>
              <a:latin typeface="Comic Sans MS" panose="030F0702030302020204" pitchFamily="66" charset="0"/>
            </a:endParaRPr>
          </a:p>
          <a:p>
            <a:pPr lvl="0" algn="just"/>
            <a:endParaRPr lang="tr-TR" sz="2800" b="1"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1963354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l"/>
            <a:r>
              <a:rPr lang="tr-TR" altLang="tr-TR" sz="2800" dirty="0" err="1" smtClean="0">
                <a:latin typeface="Comic Sans MS" panose="030F0702030302020204" pitchFamily="66" charset="0"/>
              </a:rPr>
              <a:t>Saprofitik</a:t>
            </a:r>
            <a:r>
              <a:rPr lang="tr-TR" altLang="tr-TR" sz="2800" dirty="0" smtClean="0">
                <a:latin typeface="Comic Sans MS" panose="030F0702030302020204" pitchFamily="66" charset="0"/>
              </a:rPr>
              <a:t> Beslenme (Çürükçül </a:t>
            </a:r>
            <a:r>
              <a:rPr lang="tr-TR" altLang="tr-TR" sz="2800" dirty="0">
                <a:latin typeface="Comic Sans MS" panose="030F0702030302020204" pitchFamily="66" charset="0"/>
              </a:rPr>
              <a:t>Beslenme):</a:t>
            </a:r>
          </a:p>
        </p:txBody>
      </p:sp>
      <p:sp>
        <p:nvSpPr>
          <p:cNvPr id="49155" name="Rectangle 3"/>
          <p:cNvSpPr>
            <a:spLocks noGrp="1" noChangeArrowheads="1"/>
          </p:cNvSpPr>
          <p:nvPr>
            <p:ph type="body" idx="1"/>
          </p:nvPr>
        </p:nvSpPr>
        <p:spPr>
          <a:xfrm>
            <a:off x="574766" y="2342606"/>
            <a:ext cx="6006737" cy="3657600"/>
          </a:xfrm>
        </p:spPr>
        <p:txBody>
          <a:bodyPr/>
          <a:lstStyle/>
          <a:p>
            <a:r>
              <a:rPr lang="tr-TR" altLang="tr-TR" dirty="0">
                <a:latin typeface="Comic Sans MS" panose="030F0702030302020204" pitchFamily="66" charset="0"/>
              </a:rPr>
              <a:t>Gıdalarını çürümekte olan organik yapılardan alırlar.</a:t>
            </a:r>
          </a:p>
          <a:p>
            <a:r>
              <a:rPr lang="tr-TR" altLang="tr-TR" dirty="0">
                <a:latin typeface="Comic Sans MS" panose="030F0702030302020204" pitchFamily="66" charset="0"/>
              </a:rPr>
              <a:t>Pek çok bakteri ve küf mantarı bu şekilde beslenirler.</a:t>
            </a:r>
          </a:p>
        </p:txBody>
      </p:sp>
      <p:pic>
        <p:nvPicPr>
          <p:cNvPr id="49156" name="Picture 4" descr="küf mantar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2209800"/>
            <a:ext cx="23622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0432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lgn="l"/>
            <a:r>
              <a:rPr lang="tr-TR" altLang="tr-TR" sz="3000" dirty="0" err="1" smtClean="0">
                <a:latin typeface="Comic Sans MS" panose="030F0702030302020204" pitchFamily="66" charset="0"/>
              </a:rPr>
              <a:t>Simbiyoz</a:t>
            </a:r>
            <a:r>
              <a:rPr lang="tr-TR" altLang="tr-TR" sz="3000" dirty="0" smtClean="0">
                <a:latin typeface="Comic Sans MS" panose="030F0702030302020204" pitchFamily="66" charset="0"/>
              </a:rPr>
              <a:t> </a:t>
            </a:r>
            <a:r>
              <a:rPr lang="tr-TR" altLang="tr-TR" sz="3000" dirty="0">
                <a:latin typeface="Comic Sans MS" panose="030F0702030302020204" pitchFamily="66" charset="0"/>
              </a:rPr>
              <a:t>Yaşam</a:t>
            </a:r>
          </a:p>
        </p:txBody>
      </p:sp>
      <p:sp>
        <p:nvSpPr>
          <p:cNvPr id="52227" name="Rectangle 3"/>
          <p:cNvSpPr>
            <a:spLocks noGrp="1" noChangeArrowheads="1"/>
          </p:cNvSpPr>
          <p:nvPr>
            <p:ph type="body" idx="1"/>
          </p:nvPr>
        </p:nvSpPr>
        <p:spPr>
          <a:xfrm>
            <a:off x="561703" y="1600200"/>
            <a:ext cx="8130352" cy="4495800"/>
          </a:xfrm>
        </p:spPr>
        <p:txBody>
          <a:bodyPr>
            <a:normAutofit fontScale="92500" lnSpcReduction="10000"/>
          </a:bodyPr>
          <a:lstStyle/>
          <a:p>
            <a:r>
              <a:rPr lang="tr-TR" altLang="tr-TR" dirty="0" smtClean="0">
                <a:latin typeface="Comic Sans MS" panose="030F0702030302020204" pitchFamily="66" charset="0"/>
              </a:rPr>
              <a:t>İki </a:t>
            </a:r>
            <a:r>
              <a:rPr lang="tr-TR" altLang="tr-TR" dirty="0">
                <a:latin typeface="Comic Sans MS" panose="030F0702030302020204" pitchFamily="66" charset="0"/>
              </a:rPr>
              <a:t>farklı türe ait bireyin ya da popülasyonun yarar ve zarar gözetilmeden birlikte yaşamasına </a:t>
            </a:r>
            <a:r>
              <a:rPr lang="tr-TR" altLang="tr-TR" dirty="0" err="1">
                <a:latin typeface="Comic Sans MS" panose="030F0702030302020204" pitchFamily="66" charset="0"/>
              </a:rPr>
              <a:t>simbiyoz</a:t>
            </a:r>
            <a:r>
              <a:rPr lang="tr-TR" altLang="tr-TR" dirty="0">
                <a:latin typeface="Comic Sans MS" panose="030F0702030302020204" pitchFamily="66" charset="0"/>
              </a:rPr>
              <a:t> (birlikte yaşam) denir.</a:t>
            </a:r>
          </a:p>
          <a:p>
            <a:endParaRPr lang="tr-TR" altLang="tr-TR" dirty="0">
              <a:latin typeface="Comic Sans MS" panose="030F0702030302020204" pitchFamily="66" charset="0"/>
            </a:endParaRPr>
          </a:p>
          <a:p>
            <a:r>
              <a:rPr lang="tr-TR" altLang="tr-TR" dirty="0" err="1" smtClean="0">
                <a:latin typeface="Comic Sans MS" panose="030F0702030302020204" pitchFamily="66" charset="0"/>
              </a:rPr>
              <a:t>Simbiyotik</a:t>
            </a:r>
            <a:r>
              <a:rPr lang="tr-TR" altLang="tr-TR" dirty="0" smtClean="0">
                <a:latin typeface="Comic Sans MS" panose="030F0702030302020204" pitchFamily="66" charset="0"/>
              </a:rPr>
              <a:t> </a:t>
            </a:r>
            <a:r>
              <a:rPr lang="tr-TR" altLang="tr-TR" dirty="0">
                <a:latin typeface="Comic Sans MS" panose="030F0702030302020204" pitchFamily="66" charset="0"/>
              </a:rPr>
              <a:t>ilişkide genellikle daha büyük olan organizmaya konakçı, daha küçük olana ise </a:t>
            </a:r>
            <a:r>
              <a:rPr lang="tr-TR" altLang="tr-TR" dirty="0" err="1">
                <a:latin typeface="Comic Sans MS" panose="030F0702030302020204" pitchFamily="66" charset="0"/>
              </a:rPr>
              <a:t>simbiyont</a:t>
            </a:r>
            <a:r>
              <a:rPr lang="tr-TR" altLang="tr-TR" dirty="0">
                <a:latin typeface="Comic Sans MS" panose="030F0702030302020204" pitchFamily="66" charset="0"/>
              </a:rPr>
              <a:t> adı verilir.</a:t>
            </a:r>
          </a:p>
          <a:p>
            <a:endParaRPr lang="tr-TR" altLang="tr-TR" dirty="0">
              <a:latin typeface="Comic Sans MS" panose="030F0702030302020204" pitchFamily="66" charset="0"/>
            </a:endParaRPr>
          </a:p>
          <a:p>
            <a:r>
              <a:rPr lang="tr-TR" altLang="tr-TR" dirty="0" err="1" smtClean="0">
                <a:latin typeface="Comic Sans MS" panose="030F0702030302020204" pitchFamily="66" charset="0"/>
              </a:rPr>
              <a:t>Simbiyotik</a:t>
            </a:r>
            <a:r>
              <a:rPr lang="tr-TR" altLang="tr-TR" dirty="0" smtClean="0">
                <a:latin typeface="Comic Sans MS" panose="030F0702030302020204" pitchFamily="66" charset="0"/>
              </a:rPr>
              <a:t> </a:t>
            </a:r>
            <a:r>
              <a:rPr lang="tr-TR" altLang="tr-TR" dirty="0">
                <a:latin typeface="Comic Sans MS" panose="030F0702030302020204" pitchFamily="66" charset="0"/>
              </a:rPr>
              <a:t>ilişkiler </a:t>
            </a:r>
            <a:r>
              <a:rPr lang="tr-TR" altLang="tr-TR" dirty="0" err="1">
                <a:latin typeface="Comic Sans MS" panose="030F0702030302020204" pitchFamily="66" charset="0"/>
              </a:rPr>
              <a:t>mutualizm</a:t>
            </a:r>
            <a:r>
              <a:rPr lang="tr-TR" altLang="tr-TR" dirty="0">
                <a:latin typeface="Comic Sans MS" panose="030F0702030302020204" pitchFamily="66" charset="0"/>
              </a:rPr>
              <a:t>, </a:t>
            </a:r>
            <a:r>
              <a:rPr lang="tr-TR" altLang="tr-TR" dirty="0" err="1">
                <a:latin typeface="Comic Sans MS" panose="030F0702030302020204" pitchFamily="66" charset="0"/>
              </a:rPr>
              <a:t>parazitizm</a:t>
            </a:r>
            <a:r>
              <a:rPr lang="tr-TR" altLang="tr-TR" dirty="0">
                <a:latin typeface="Comic Sans MS" panose="030F0702030302020204" pitchFamily="66" charset="0"/>
              </a:rPr>
              <a:t>, </a:t>
            </a:r>
            <a:r>
              <a:rPr lang="tr-TR" altLang="tr-TR" dirty="0" err="1">
                <a:latin typeface="Comic Sans MS" panose="030F0702030302020204" pitchFamily="66" charset="0"/>
              </a:rPr>
              <a:t>kommensalizm</a:t>
            </a:r>
            <a:r>
              <a:rPr lang="tr-TR" altLang="tr-TR" dirty="0">
                <a:latin typeface="Comic Sans MS" panose="030F0702030302020204" pitchFamily="66" charset="0"/>
              </a:rPr>
              <a:t>, </a:t>
            </a:r>
            <a:r>
              <a:rPr lang="tr-TR" altLang="tr-TR" dirty="0" err="1">
                <a:latin typeface="Comic Sans MS" panose="030F0702030302020204" pitchFamily="66" charset="0"/>
              </a:rPr>
              <a:t>amensalizm</a:t>
            </a:r>
            <a:r>
              <a:rPr lang="tr-TR" altLang="tr-TR" dirty="0">
                <a:latin typeface="Comic Sans MS" panose="030F0702030302020204" pitchFamily="66" charset="0"/>
              </a:rPr>
              <a:t> gibi farklı biçimlerde gerçekleşebilir</a:t>
            </a:r>
            <a:r>
              <a:rPr lang="tr-TR" altLang="tr-TR" dirty="0" smtClean="0">
                <a:latin typeface="Comic Sans MS" panose="030F0702030302020204" pitchFamily="66" charset="0"/>
              </a:rPr>
              <a:t>. </a:t>
            </a:r>
            <a:endParaRPr lang="tr-TR" altLang="tr-TR" dirty="0">
              <a:latin typeface="Comic Sans MS" panose="030F0702030302020204" pitchFamily="66" charset="0"/>
            </a:endParaRPr>
          </a:p>
        </p:txBody>
      </p:sp>
      <p:pic>
        <p:nvPicPr>
          <p:cNvPr id="52228" name="Picture 4" descr="tube-lichen-222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1090" y="1770993"/>
            <a:ext cx="2781300" cy="3405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469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52248" y="752703"/>
            <a:ext cx="10237076" cy="1771767"/>
          </a:xfrm>
          <a:prstGeom prst="rect">
            <a:avLst/>
          </a:prstGeom>
        </p:spPr>
        <p:txBody>
          <a:bodyPr wrap="square">
            <a:spAutoFit/>
          </a:bodyPr>
          <a:lstStyle/>
          <a:p>
            <a:pPr marL="514350" lvl="0" indent="-514350">
              <a:lnSpc>
                <a:spcPct val="90000"/>
              </a:lnSpc>
              <a:spcBef>
                <a:spcPts val="1000"/>
              </a:spcBef>
              <a:buAutoNum type="alphaUcPeriod"/>
            </a:pPr>
            <a:r>
              <a:rPr lang="tr-TR" altLang="tr-TR" sz="2800" b="1" dirty="0" smtClean="0">
                <a:solidFill>
                  <a:prstClr val="black"/>
                </a:solidFill>
                <a:latin typeface="Comic Sans MS" panose="030F0702030302020204" pitchFamily="66" charset="0"/>
              </a:rPr>
              <a:t>Mutualizm</a:t>
            </a:r>
            <a:endParaRPr lang="tr-TR" altLang="tr-TR" sz="2800" dirty="0" smtClean="0">
              <a:solidFill>
                <a:prstClr val="black"/>
              </a:solidFill>
              <a:latin typeface="Comic Sans MS" panose="030F0702030302020204" pitchFamily="66" charset="0"/>
            </a:endParaRPr>
          </a:p>
          <a:p>
            <a:pPr lvl="0">
              <a:lnSpc>
                <a:spcPct val="90000"/>
              </a:lnSpc>
              <a:spcBef>
                <a:spcPts val="1000"/>
              </a:spcBef>
            </a:pPr>
            <a:r>
              <a:rPr lang="tr-TR" altLang="tr-TR" sz="2800" dirty="0" smtClean="0">
                <a:solidFill>
                  <a:prstClr val="black"/>
                </a:solidFill>
                <a:latin typeface="Comic Sans MS" panose="030F0702030302020204" pitchFamily="66" charset="0"/>
              </a:rPr>
              <a:t>Farklı </a:t>
            </a:r>
            <a:r>
              <a:rPr lang="tr-TR" altLang="tr-TR" sz="2800" dirty="0">
                <a:solidFill>
                  <a:prstClr val="black"/>
                </a:solidFill>
                <a:latin typeface="Comic Sans MS" panose="030F0702030302020204" pitchFamily="66" charset="0"/>
              </a:rPr>
              <a:t>türlerden iki canlının karşılıklı yardımlaşarak her iki tarafa da yarar sağlamasına dayalı olan bir ortak yaşam biçimidir. </a:t>
            </a:r>
          </a:p>
        </p:txBody>
      </p:sp>
      <p:graphicFrame>
        <p:nvGraphicFramePr>
          <p:cNvPr id="4" name="Tablo 3"/>
          <p:cNvGraphicFramePr>
            <a:graphicFrameLocks noGrp="1"/>
          </p:cNvGraphicFramePr>
          <p:nvPr>
            <p:extLst>
              <p:ext uri="{D42A27DB-BD31-4B8C-83A1-F6EECF244321}">
                <p14:modId xmlns:p14="http://schemas.microsoft.com/office/powerpoint/2010/main" val="1747061415"/>
              </p:ext>
            </p:extLst>
          </p:nvPr>
        </p:nvGraphicFramePr>
        <p:xfrm>
          <a:off x="1292772" y="3206450"/>
          <a:ext cx="7923523" cy="3036695"/>
        </p:xfrm>
        <a:graphic>
          <a:graphicData uri="http://schemas.openxmlformats.org/drawingml/2006/table">
            <a:tbl>
              <a:tblPr/>
              <a:tblGrid>
                <a:gridCol w="4114869">
                  <a:extLst>
                    <a:ext uri="{9D8B030D-6E8A-4147-A177-3AD203B41FA5}">
                      <a16:colId xmlns:a16="http://schemas.microsoft.com/office/drawing/2014/main" val="3661936385"/>
                    </a:ext>
                  </a:extLst>
                </a:gridCol>
                <a:gridCol w="3808654">
                  <a:extLst>
                    <a:ext uri="{9D8B030D-6E8A-4147-A177-3AD203B41FA5}">
                      <a16:colId xmlns:a16="http://schemas.microsoft.com/office/drawing/2014/main" val="605230715"/>
                    </a:ext>
                  </a:extLst>
                </a:gridCol>
              </a:tblGrid>
              <a:tr h="3036695">
                <a:tc>
                  <a:txBody>
                    <a:bodyPr/>
                    <a:lstStyle/>
                    <a:p>
                      <a:pPr>
                        <a:spcAft>
                          <a:spcPts val="0"/>
                        </a:spcAft>
                      </a:pPr>
                      <a:r>
                        <a:rPr lang="tr-TR" sz="2000" dirty="0">
                          <a:effectLst/>
                          <a:latin typeface="Comic Sans MS" panose="030F0702030302020204" pitchFamily="66" charset="0"/>
                        </a:rPr>
                        <a:t>Liken birliğini bir mantar türü ile bir alg türü oluşturur. Alg, fotosentez ile ürettiği besin ve O</a:t>
                      </a:r>
                      <a:r>
                        <a:rPr lang="tr-TR" sz="2000" baseline="-25000" dirty="0">
                          <a:effectLst/>
                          <a:latin typeface="Comic Sans MS" panose="030F0702030302020204" pitchFamily="66" charset="0"/>
                        </a:rPr>
                        <a:t>2</a:t>
                      </a:r>
                      <a:r>
                        <a:rPr lang="tr-TR" sz="2000" dirty="0">
                          <a:effectLst/>
                          <a:latin typeface="Comic Sans MS" panose="030F0702030302020204" pitchFamily="66" charset="0"/>
                        </a:rPr>
                        <a:t>ʼyi mantara verirken, mantar da bu birliğe su sağlama, bir yere tutunma ve koruma görevi yapar.</a:t>
                      </a:r>
                    </a:p>
                    <a:p>
                      <a:pPr algn="ctr">
                        <a:spcAft>
                          <a:spcPts val="0"/>
                        </a:spcAft>
                      </a:pPr>
                      <a:r>
                        <a:rPr lang="tr-TR" sz="900" dirty="0">
                          <a:effectLst/>
                        </a:rPr>
                        <a:t> </a:t>
                      </a:r>
                      <a:endParaRPr lang="tr-TR" dirty="0">
                        <a:effectLst/>
                      </a:endParaRPr>
                    </a:p>
                  </a:txBody>
                  <a:tcPr marL="68580" marR="68580" marT="0" marB="0">
                    <a:lnL>
                      <a:noFill/>
                    </a:lnL>
                    <a:lnR>
                      <a:noFill/>
                    </a:lnR>
                    <a:lnT>
                      <a:noFill/>
                    </a:lnT>
                    <a:lnB>
                      <a:noFill/>
                    </a:lnB>
                  </a:tcPr>
                </a:tc>
                <a:tc>
                  <a:txBody>
                    <a:bodyPr/>
                    <a:lstStyle/>
                    <a:p>
                      <a:pPr algn="ctr">
                        <a:spcAft>
                          <a:spcPts val="0"/>
                        </a:spcAft>
                      </a:pPr>
                      <a:endParaRPr lang="tr-TR" dirty="0">
                        <a:effectLst/>
                      </a:endParaRPr>
                    </a:p>
                  </a:txBody>
                  <a:tcPr marL="68580" marR="68580" marT="0" marB="0">
                    <a:lnL>
                      <a:noFill/>
                    </a:lnL>
                    <a:lnR>
                      <a:noFill/>
                    </a:lnR>
                    <a:lnT>
                      <a:noFill/>
                    </a:lnT>
                    <a:lnB>
                      <a:noFill/>
                    </a:lnB>
                    <a:solidFill>
                      <a:srgbClr val="F2F2F2"/>
                    </a:solidFill>
                  </a:tcPr>
                </a:tc>
                <a:extLst>
                  <a:ext uri="{0D108BD9-81ED-4DB2-BD59-A6C34878D82A}">
                    <a16:rowId xmlns:a16="http://schemas.microsoft.com/office/drawing/2014/main" val="395007653"/>
                  </a:ext>
                </a:extLst>
              </a:tr>
            </a:tbl>
          </a:graphicData>
        </a:graphic>
      </p:graphicFrame>
      <p:pic>
        <p:nvPicPr>
          <p:cNvPr id="1025" name="Picture 1" descr="http://www.biyolojiportali.com/yenimufredat/img/dimg/1.%20Kom%C3%BCnite%20Ekolojisi_dosyalar/image00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8241" y="3731173"/>
            <a:ext cx="3298358" cy="1545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740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2359" y="824410"/>
            <a:ext cx="10016359" cy="3785652"/>
          </a:xfrm>
          <a:prstGeom prst="rect">
            <a:avLst/>
          </a:prstGeom>
        </p:spPr>
        <p:txBody>
          <a:bodyPr wrap="square">
            <a:spAutoFit/>
          </a:bodyPr>
          <a:lstStyle/>
          <a:p>
            <a:r>
              <a:rPr lang="tr-TR" sz="2400" b="1" dirty="0">
                <a:solidFill>
                  <a:srgbClr val="333333"/>
                </a:solidFill>
                <a:latin typeface="Comic Sans MS" panose="030F0702030302020204" pitchFamily="66" charset="0"/>
              </a:rPr>
              <a:t>B. </a:t>
            </a:r>
            <a:r>
              <a:rPr lang="tr-TR" sz="2400" b="1" dirty="0" err="1">
                <a:solidFill>
                  <a:srgbClr val="333333"/>
                </a:solidFill>
                <a:latin typeface="Comic Sans MS" panose="030F0702030302020204" pitchFamily="66" charset="0"/>
              </a:rPr>
              <a:t>Kommensalizm</a:t>
            </a:r>
            <a:r>
              <a:rPr lang="tr-TR" sz="2400" b="1" dirty="0">
                <a:solidFill>
                  <a:srgbClr val="333333"/>
                </a:solidFill>
                <a:latin typeface="Comic Sans MS" panose="030F0702030302020204" pitchFamily="66" charset="0"/>
              </a:rPr>
              <a:t> </a:t>
            </a:r>
            <a:endParaRPr lang="tr-TR" sz="2400" b="1" dirty="0" smtClean="0">
              <a:solidFill>
                <a:srgbClr val="333333"/>
              </a:solidFill>
              <a:latin typeface="Comic Sans MS" panose="030F0702030302020204" pitchFamily="66" charset="0"/>
            </a:endParaRPr>
          </a:p>
          <a:p>
            <a:endParaRPr lang="tr-TR" sz="2400" b="1" dirty="0">
              <a:solidFill>
                <a:srgbClr val="333333"/>
              </a:solidFill>
              <a:latin typeface="Comic Sans MS" panose="030F0702030302020204" pitchFamily="66" charset="0"/>
            </a:endParaRPr>
          </a:p>
          <a:p>
            <a:pPr algn="just"/>
            <a:r>
              <a:rPr lang="tr-TR" sz="2400" dirty="0" smtClean="0">
                <a:solidFill>
                  <a:srgbClr val="333333"/>
                </a:solidFill>
                <a:latin typeface="Comic Sans MS" panose="030F0702030302020204" pitchFamily="66" charset="0"/>
              </a:rPr>
              <a:t>Birlikte </a:t>
            </a:r>
            <a:r>
              <a:rPr lang="tr-TR" sz="2400" dirty="0">
                <a:solidFill>
                  <a:srgbClr val="333333"/>
                </a:solidFill>
                <a:latin typeface="Comic Sans MS" panose="030F0702030302020204" pitchFamily="66" charset="0"/>
              </a:rPr>
              <a:t>yaşayan iki türden biri bu birliktelikten yararlanırken (konuk) diğer tür (konak) etkilenmez</a:t>
            </a:r>
            <a:r>
              <a:rPr lang="tr-TR" sz="2400" dirty="0" smtClean="0">
                <a:solidFill>
                  <a:srgbClr val="333333"/>
                </a:solidFill>
                <a:latin typeface="Comic Sans MS" panose="030F0702030302020204" pitchFamily="66" charset="0"/>
              </a:rPr>
              <a:t>.</a:t>
            </a:r>
          </a:p>
          <a:p>
            <a:pPr algn="just"/>
            <a:endParaRPr lang="tr-TR" sz="2400" dirty="0">
              <a:solidFill>
                <a:srgbClr val="333333"/>
              </a:solidFill>
              <a:latin typeface="Comic Sans MS" panose="030F0702030302020204" pitchFamily="66" charset="0"/>
            </a:endParaRPr>
          </a:p>
          <a:p>
            <a:pPr algn="just"/>
            <a:r>
              <a:rPr lang="tr-TR" sz="2400" b="1" dirty="0">
                <a:solidFill>
                  <a:srgbClr val="333333"/>
                </a:solidFill>
                <a:latin typeface="Comic Sans MS" panose="030F0702030302020204" pitchFamily="66" charset="0"/>
              </a:rPr>
              <a:t>-</a:t>
            </a:r>
            <a:r>
              <a:rPr lang="tr-TR" sz="2400" b="1" dirty="0" err="1">
                <a:solidFill>
                  <a:srgbClr val="333333"/>
                </a:solidFill>
                <a:latin typeface="Comic Sans MS" panose="030F0702030302020204" pitchFamily="66" charset="0"/>
              </a:rPr>
              <a:t>Kommensalizmin</a:t>
            </a:r>
            <a:r>
              <a:rPr lang="tr-TR" sz="2400" b="1" dirty="0">
                <a:solidFill>
                  <a:srgbClr val="333333"/>
                </a:solidFill>
                <a:latin typeface="Comic Sans MS" panose="030F0702030302020204" pitchFamily="66" charset="0"/>
              </a:rPr>
              <a:t> klasik örneği,</a:t>
            </a:r>
            <a:r>
              <a:rPr lang="tr-TR" sz="2400" dirty="0">
                <a:solidFill>
                  <a:srgbClr val="333333"/>
                </a:solidFill>
                <a:latin typeface="Comic Sans MS" panose="030F0702030302020204" pitchFamily="66" charset="0"/>
              </a:rPr>
              <a:t> pilot balıkları ile köpek balıkları arasındaki ilişkidir. Pilot balıkları köpekbalıklarıyla birlikte hareket ederek onların avladıkları avlardan arta kalanları tüketir. Bu birliktelikten pilot balıkları fayda görürken köpekbalıkları ne yarar ne de zarar görür.</a:t>
            </a:r>
            <a:endParaRPr lang="tr-TR" sz="2400" b="0" i="0" dirty="0">
              <a:solidFill>
                <a:srgbClr val="333333"/>
              </a:solidFill>
              <a:effectLst/>
              <a:latin typeface="Comic Sans MS" panose="030F0702030302020204" pitchFamily="66" charset="0"/>
            </a:endParaRPr>
          </a:p>
        </p:txBody>
      </p:sp>
    </p:spTree>
    <p:extLst>
      <p:ext uri="{BB962C8B-B14F-4D97-AF65-F5344CB8AC3E}">
        <p14:creationId xmlns:p14="http://schemas.microsoft.com/office/powerpoint/2010/main" val="3801074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1347</TotalTime>
  <Words>1154</Words>
  <Application>Microsoft Office PowerPoint</Application>
  <PresentationFormat>Geniş ekran</PresentationFormat>
  <Paragraphs>112</Paragraphs>
  <Slides>26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26</vt:i4>
      </vt:variant>
    </vt:vector>
  </HeadingPairs>
  <TitlesOfParts>
    <vt:vector size="33" baseType="lpstr">
      <vt:lpstr>Arial</vt:lpstr>
      <vt:lpstr>Calibri</vt:lpstr>
      <vt:lpstr>Calibri Light</vt:lpstr>
      <vt:lpstr>Comic Sans MS</vt:lpstr>
      <vt:lpstr>Times New Roman</vt:lpstr>
      <vt:lpstr>Wingdings</vt:lpstr>
      <vt:lpstr>Office Teması</vt:lpstr>
      <vt:lpstr>Canlılarda Beslenme</vt:lpstr>
      <vt:lpstr>PowerPoint Sunusu</vt:lpstr>
      <vt:lpstr>PowerPoint Sunusu</vt:lpstr>
      <vt:lpstr>PowerPoint Sunusu</vt:lpstr>
      <vt:lpstr>PowerPoint Sunusu</vt:lpstr>
      <vt:lpstr>Saprofitik Beslenme (Çürükçül Beslenme):</vt:lpstr>
      <vt:lpstr>Simbiyoz Yaşam</vt:lpstr>
      <vt:lpstr>PowerPoint Sunusu</vt:lpstr>
      <vt:lpstr>PowerPoint Sunusu</vt:lpstr>
      <vt:lpstr>PowerPoint Sunusu</vt:lpstr>
      <vt:lpstr>PowerPoint Sunusu</vt:lpstr>
      <vt:lpstr>PowerPoint Sunusu</vt:lpstr>
      <vt:lpstr>Besin Öğeleri </vt:lpstr>
      <vt:lpstr>PowerPoint Sunusu</vt:lpstr>
      <vt:lpstr>PowerPoint Sunusu</vt:lpstr>
      <vt:lpstr>PROTEİNLER</vt:lpstr>
      <vt:lpstr>YAĞLAR </vt:lpstr>
      <vt:lpstr>KARBONHİDRATLAR </vt:lpstr>
      <vt:lpstr>PowerPoint Sunusu</vt:lpstr>
      <vt:lpstr>VİTAMİNLER</vt:lpstr>
      <vt:lpstr>A VİTAMİNİ</vt:lpstr>
      <vt:lpstr>B VİTAMİNİ</vt:lpstr>
      <vt:lpstr>C VİTAMİNİ</vt:lpstr>
      <vt:lpstr>D VİTAMİNİ</vt:lpstr>
      <vt:lpstr>K VİTAMİNİ</vt:lpstr>
      <vt:lpstr>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NİMET_AKBEN</cp:lastModifiedBy>
  <cp:revision>81</cp:revision>
  <dcterms:created xsi:type="dcterms:W3CDTF">2019-03-20T05:22:11Z</dcterms:created>
  <dcterms:modified xsi:type="dcterms:W3CDTF">2019-11-12T17:53:24Z</dcterms:modified>
</cp:coreProperties>
</file>