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1" r:id="rId3"/>
    <p:sldId id="257" r:id="rId4"/>
    <p:sldId id="264" r:id="rId5"/>
    <p:sldId id="263" r:id="rId6"/>
    <p:sldId id="258" r:id="rId7"/>
    <p:sldId id="259" r:id="rId8"/>
    <p:sldId id="260" r:id="rId9"/>
    <p:sldId id="262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A97DE9-3403-45B4-8C97-E57B82E6EAE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26DC12-9D46-4634-8744-C9468C5914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780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26DC12-9D46-4634-8744-C9468C591476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2821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9124F63-E43B-4A90-B097-CC14DB2CEE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A42C97E-F232-4655-AB7F-B8D1920DB4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BB0A9F8-9144-442D-8E24-175BD02DE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41A0-EDA7-4A6A-9A83-8D3F989F529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C8ED753-55E1-4A98-B876-6F487F332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9634044-4AFE-4606-BD49-5AC076F6F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C117-76E6-4C8E-8C82-4D81687A55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6733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9228B64-C968-4BE8-8B19-92FE4F4FA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A470009-51D0-40E4-9F1F-B551F5935F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851734D-D0CC-442A-BFAD-2266BB47C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41A0-EDA7-4A6A-9A83-8D3F989F529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A40D483-2E14-4EA0-94EC-4468E7789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476359-B78D-4C7A-82A6-F2D92A5BA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C117-76E6-4C8E-8C82-4D81687A55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470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902E2F0-5AAB-4B73-A931-87B032F7B9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33DF929-BEB7-488D-892E-6038E461AE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3B9D6E8-7C0B-452E-AB49-E9C615D6A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41A0-EDA7-4A6A-9A83-8D3F989F529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02AD5E-EFA5-454E-89C3-9688420B7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CE953C7-C55C-4A95-A7EE-2F7A1575E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C117-76E6-4C8E-8C82-4D81687A55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4028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E428BFD-1234-4BE5-AB1A-FFC3000B6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36966E-B463-455D-8E3E-B60CC313AE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A2D553B-6D69-40DF-B57A-548A1911E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41A0-EDA7-4A6A-9A83-8D3F989F529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A284A24-1666-4517-BE91-D7772F555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E0BD71F-6A11-425E-9CBD-8FAC40627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C117-76E6-4C8E-8C82-4D81687A55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5623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787A7B1-A9E5-4C71-BCB9-31E328E84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EEAD586-653C-4561-8751-9239418262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D6757FE-2731-4F4D-9190-A32D146C7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41A0-EDA7-4A6A-9A83-8D3F989F529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B2D259E-A498-4333-8E7E-805603FC2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B8A8085-C86E-4C9C-BCE1-2AD686614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C117-76E6-4C8E-8C82-4D81687A55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3361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6064E9A-B202-4743-8733-C444F88E1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480747-94B8-4817-BFB0-D32CA9EB6A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80135D0-A844-44B1-AE1A-8B627AEC94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AADFB5C-7026-41FB-8CFB-B9003A8D9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41A0-EDA7-4A6A-9A83-8D3F989F529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BD8C25E-B117-4E29-B7BB-84E5240AA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CE21F44-29D7-41AC-B695-F307F533C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C117-76E6-4C8E-8C82-4D81687A55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539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F6C381B-D784-475C-B41B-8330B31F5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56E93CF-607E-40C4-95BA-7049933516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6E07453-6BBB-4307-85A6-6728B0C203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65A417E-332C-447D-B39D-4447A6D969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34EC9F2-7A45-4733-8445-D5F12F421A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9BAA9B1-AC9A-4E53-A99F-616A5FD4C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41A0-EDA7-4A6A-9A83-8D3F989F529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2886AFA-094B-42E2-95B2-6F4FBF18F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61FCE2D5-8395-4B90-AD07-9D1D24579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C117-76E6-4C8E-8C82-4D81687A55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0587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E8C4FF0-FA7E-4981-9CD5-F70E3B873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F533C46-D842-494E-9072-9E8179047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41A0-EDA7-4A6A-9A83-8D3F989F529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7EC7763-044D-490C-ABD7-8193BF1EF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F25CA1C-5A7C-4EE1-9A15-AE93EE6F6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C117-76E6-4C8E-8C82-4D81687A55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2991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091D486-58E3-4F6F-89E5-8CBC818EF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41A0-EDA7-4A6A-9A83-8D3F989F529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A4DD5C3B-7078-44B4-83CD-308393164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04A2AA5-045C-451A-8493-A7AB1A509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C117-76E6-4C8E-8C82-4D81687A55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7590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574F8EB-5CFE-43D9-93CD-4F7EBE06D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E69BBF5-6E14-4567-AF5E-E7F9BCE629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65B72DD-EC15-4A42-AF65-5ADED2CC67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54C6579-619D-4683-B966-D37248694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41A0-EDA7-4A6A-9A83-8D3F989F529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753232E-F441-4A30-8AFB-9CF20715C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48E638A-611A-49EF-834B-27D501B86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C117-76E6-4C8E-8C82-4D81687A55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3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EDFCFB5-B352-40C7-8486-3A5B9093B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6699298-B04E-44CE-A48A-3CE11FAB57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4ABEAF3-0F60-4901-8AC5-98D1068D6A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A40EA11-940C-4EEB-8347-BCF537DC2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D41A0-EDA7-4A6A-9A83-8D3F989F529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BBC9020-BCB2-48AF-A52C-407F0E031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BD96C48-E4C0-4239-BADA-B3F07512A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6C117-76E6-4C8E-8C82-4D81687A55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9875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596BE909-893D-4AFC-9984-25F281CBE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6646A9A-5A26-4835-A86A-37A116BF90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E1EF72-5517-49C6-AE2D-C0DCD0B75E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D41A0-EDA7-4A6A-9A83-8D3F989F529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7716DB8-4783-4BBD-A9D4-93AA630853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785C84F-B3A4-433B-9701-2EC8383953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6C117-76E6-4C8E-8C82-4D81687A55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3624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5434194B-EB56-4062-98C6-CB72F287E3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0022124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7" name="Picture 136">
            <a:extLst>
              <a:ext uri="{FF2B5EF4-FFF2-40B4-BE49-F238E27FC236}">
                <a16:creationId xmlns:a16="http://schemas.microsoft.com/office/drawing/2014/main" id="{B3746DB1-35A8-422F-9955-4F8E75DBB0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B8C9D96D-1B01-4C47-A391-2C4197CF6D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45299" y="4592325"/>
            <a:ext cx="5946579" cy="1514185"/>
          </a:xfrm>
        </p:spPr>
        <p:txBody>
          <a:bodyPr anchor="t">
            <a:noAutofit/>
          </a:bodyPr>
          <a:lstStyle/>
          <a:p>
            <a:r>
              <a:rPr lang="tr-TR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Sporlarında Temel Kavramlar</a:t>
            </a:r>
            <a:endParaRPr lang="tr-TR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31" name="Freeform 57">
            <a:extLst>
              <a:ext uri="{FF2B5EF4-FFF2-40B4-BE49-F238E27FC236}">
                <a16:creationId xmlns:a16="http://schemas.microsoft.com/office/drawing/2014/main" id="{B817D9AD-5E85-4E85-AC3E-43E24FA91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580219"/>
            <a:ext cx="4383459" cy="5287256"/>
          </a:xfrm>
          <a:custGeom>
            <a:avLst/>
            <a:gdLst>
              <a:gd name="connsiteX0" fmla="*/ 1504462 w 4383459"/>
              <a:gd name="connsiteY0" fmla="*/ 0 h 5287256"/>
              <a:gd name="connsiteX1" fmla="*/ 4383459 w 4383459"/>
              <a:gd name="connsiteY1" fmla="*/ 2878997 h 5287256"/>
              <a:gd name="connsiteX2" fmla="*/ 3114137 w 4383459"/>
              <a:gd name="connsiteY2" fmla="*/ 5266307 h 5287256"/>
              <a:gd name="connsiteX3" fmla="*/ 3079653 w 4383459"/>
              <a:gd name="connsiteY3" fmla="*/ 5287256 h 5287256"/>
              <a:gd name="connsiteX4" fmla="*/ 0 w 4383459"/>
              <a:gd name="connsiteY4" fmla="*/ 5287256 h 5287256"/>
              <a:gd name="connsiteX5" fmla="*/ 0 w 4383459"/>
              <a:gd name="connsiteY5" fmla="*/ 427769 h 5287256"/>
              <a:gd name="connsiteX6" fmla="*/ 132161 w 4383459"/>
              <a:gd name="connsiteY6" fmla="*/ 347480 h 5287256"/>
              <a:gd name="connsiteX7" fmla="*/ 1504462 w 4383459"/>
              <a:gd name="connsiteY7" fmla="*/ 0 h 5287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83459" h="5287256">
                <a:moveTo>
                  <a:pt x="1504462" y="0"/>
                </a:moveTo>
                <a:cubicBezTo>
                  <a:pt x="3094488" y="0"/>
                  <a:pt x="4383459" y="1288971"/>
                  <a:pt x="4383459" y="2878997"/>
                </a:cubicBezTo>
                <a:cubicBezTo>
                  <a:pt x="4383459" y="3872763"/>
                  <a:pt x="3879955" y="4748930"/>
                  <a:pt x="3114137" y="5266307"/>
                </a:cubicBezTo>
                <a:lnTo>
                  <a:pt x="3079653" y="5287256"/>
                </a:lnTo>
                <a:lnTo>
                  <a:pt x="0" y="5287256"/>
                </a:lnTo>
                <a:lnTo>
                  <a:pt x="0" y="427769"/>
                </a:lnTo>
                <a:lnTo>
                  <a:pt x="132161" y="347480"/>
                </a:lnTo>
                <a:cubicBezTo>
                  <a:pt x="540096" y="125876"/>
                  <a:pt x="1007579" y="0"/>
                  <a:pt x="1504462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ankara Ã¼niversitesi ile ilgili gÃ¶rsel sonucu">
            <a:extLst>
              <a:ext uri="{FF2B5EF4-FFF2-40B4-BE49-F238E27FC236}">
                <a16:creationId xmlns:a16="http://schemas.microsoft.com/office/drawing/2014/main" id="{13AC4C8A-7C39-47B5-9887-78E5DDEF4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181" y="2839031"/>
            <a:ext cx="3163437" cy="316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2" name="Freeform: Shape 140">
            <a:extLst>
              <a:ext uri="{FF2B5EF4-FFF2-40B4-BE49-F238E27FC236}">
                <a16:creationId xmlns:a16="http://schemas.microsoft.com/office/drawing/2014/main" id="{F0810290-E788-4DE3-B716-DBE58CC6A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12946" y="0"/>
            <a:ext cx="4185112" cy="3170097"/>
          </a:xfrm>
          <a:custGeom>
            <a:avLst/>
            <a:gdLst>
              <a:gd name="connsiteX0" fmla="*/ 301225 w 4185112"/>
              <a:gd name="connsiteY0" fmla="*/ 0 h 3170097"/>
              <a:gd name="connsiteX1" fmla="*/ 3883887 w 4185112"/>
              <a:gd name="connsiteY1" fmla="*/ 0 h 3170097"/>
              <a:gd name="connsiteX2" fmla="*/ 3932552 w 4185112"/>
              <a:gd name="connsiteY2" fmla="*/ 80105 h 3170097"/>
              <a:gd name="connsiteX3" fmla="*/ 4185112 w 4185112"/>
              <a:gd name="connsiteY3" fmla="*/ 1077541 h 3170097"/>
              <a:gd name="connsiteX4" fmla="*/ 2092556 w 4185112"/>
              <a:gd name="connsiteY4" fmla="*/ 3170097 h 3170097"/>
              <a:gd name="connsiteX5" fmla="*/ 0 w 4185112"/>
              <a:gd name="connsiteY5" fmla="*/ 1077541 h 3170097"/>
              <a:gd name="connsiteX6" fmla="*/ 252561 w 4185112"/>
              <a:gd name="connsiteY6" fmla="*/ 80105 h 317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85112" h="3170097">
                <a:moveTo>
                  <a:pt x="301225" y="0"/>
                </a:moveTo>
                <a:lnTo>
                  <a:pt x="3883887" y="0"/>
                </a:lnTo>
                <a:lnTo>
                  <a:pt x="3932552" y="80105"/>
                </a:lnTo>
                <a:cubicBezTo>
                  <a:pt x="4093621" y="376606"/>
                  <a:pt x="4185112" y="716389"/>
                  <a:pt x="4185112" y="1077541"/>
                </a:cubicBezTo>
                <a:cubicBezTo>
                  <a:pt x="4185112" y="2233228"/>
                  <a:pt x="3248243" y="3170097"/>
                  <a:pt x="2092556" y="3170097"/>
                </a:cubicBezTo>
                <a:cubicBezTo>
                  <a:pt x="936869" y="3170097"/>
                  <a:pt x="0" y="2233228"/>
                  <a:pt x="0" y="1077541"/>
                </a:cubicBezTo>
                <a:cubicBezTo>
                  <a:pt x="0" y="716389"/>
                  <a:pt x="91491" y="376606"/>
                  <a:pt x="252561" y="80105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6" descr="Ä°lgili resim">
            <a:extLst>
              <a:ext uri="{FF2B5EF4-FFF2-40B4-BE49-F238E27FC236}">
                <a16:creationId xmlns:a16="http://schemas.microsoft.com/office/drawing/2014/main" id="{27AD0136-4798-4E51-8C9A-86D71FBB9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18595" y="573467"/>
            <a:ext cx="2754249" cy="137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16F432B1-C60E-4519-B47B-46A01AFBAB20}"/>
              </a:ext>
            </a:extLst>
          </p:cNvPr>
          <p:cNvSpPr/>
          <p:nvPr/>
        </p:nvSpPr>
        <p:spPr>
          <a:xfrm>
            <a:off x="5179261" y="4174958"/>
            <a:ext cx="6689558" cy="2490537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824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su sporlarÄ± Ã§eÅitleri ile ilgili gÃ¶rsel sonucu">
            <a:extLst>
              <a:ext uri="{FF2B5EF4-FFF2-40B4-BE49-F238E27FC236}">
                <a16:creationId xmlns:a16="http://schemas.microsoft.com/office/drawing/2014/main" id="{4590EA06-E2C5-48AF-BDF6-D73BA37B65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23" r="22124" b="-5"/>
          <a:stretch/>
        </p:blipFill>
        <p:spPr bwMode="auto">
          <a:xfrm>
            <a:off x="5491133" y="286529"/>
            <a:ext cx="2275744" cy="2275744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su sporlarÄ± Ã§eÅitleri ile ilgili gÃ¶rsel sonucu">
            <a:extLst>
              <a:ext uri="{FF2B5EF4-FFF2-40B4-BE49-F238E27FC236}">
                <a16:creationId xmlns:a16="http://schemas.microsoft.com/office/drawing/2014/main" id="{7ECB54D5-2C64-4587-B96F-8B1AEA0D88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96" r="19053" b="-2"/>
          <a:stretch/>
        </p:blipFill>
        <p:spPr bwMode="auto">
          <a:xfrm>
            <a:off x="5734231" y="2527224"/>
            <a:ext cx="3316388" cy="3316386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su sporlarÄ± Ã§eÅitleri ile ilgili gÃ¶rsel sonucu">
            <a:extLst>
              <a:ext uri="{FF2B5EF4-FFF2-40B4-BE49-F238E27FC236}">
                <a16:creationId xmlns:a16="http://schemas.microsoft.com/office/drawing/2014/main" id="{2F116184-A874-41F6-8427-F337D7F808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5" r="16582" b="-3"/>
          <a:stretch/>
        </p:blipFill>
        <p:spPr bwMode="auto">
          <a:xfrm>
            <a:off x="7786846" y="1"/>
            <a:ext cx="4405154" cy="3776782"/>
          </a:xfrm>
          <a:custGeom>
            <a:avLst/>
            <a:gdLst/>
            <a:ahLst/>
            <a:cxnLst/>
            <a:rect l="l" t="t" r="r" b="b"/>
            <a:pathLst>
              <a:path w="4405154" h="3776782">
                <a:moveTo>
                  <a:pt x="279221" y="0"/>
                </a:moveTo>
                <a:lnTo>
                  <a:pt x="4405154" y="0"/>
                </a:lnTo>
                <a:lnTo>
                  <a:pt x="4405154" y="3055054"/>
                </a:lnTo>
                <a:lnTo>
                  <a:pt x="4266200" y="3181344"/>
                </a:lnTo>
                <a:cubicBezTo>
                  <a:pt x="3815461" y="3553326"/>
                  <a:pt x="3237603" y="3776782"/>
                  <a:pt x="2607554" y="3776782"/>
                </a:cubicBezTo>
                <a:cubicBezTo>
                  <a:pt x="1167442" y="3776782"/>
                  <a:pt x="0" y="2609341"/>
                  <a:pt x="0" y="1169228"/>
                </a:cubicBezTo>
                <a:cubicBezTo>
                  <a:pt x="0" y="809200"/>
                  <a:pt x="72965" y="466214"/>
                  <a:pt x="204915" y="15425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su sporlarÄ± Ã§eÅitleri ile ilgili gÃ¶rsel sonucu">
            <a:extLst>
              <a:ext uri="{FF2B5EF4-FFF2-40B4-BE49-F238E27FC236}">
                <a16:creationId xmlns:a16="http://schemas.microsoft.com/office/drawing/2014/main" id="{1BA11F24-7F41-4307-91D1-635E1D0FA0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6" r="20006" b="-3"/>
          <a:stretch/>
        </p:blipFill>
        <p:spPr bwMode="auto">
          <a:xfrm>
            <a:off x="8738478" y="3917271"/>
            <a:ext cx="3453522" cy="2950205"/>
          </a:xfrm>
          <a:custGeom>
            <a:avLst/>
            <a:gdLst/>
            <a:ahLst/>
            <a:cxnLst/>
            <a:rect l="l" t="t" r="r" b="b"/>
            <a:pathLst>
              <a:path w="3453522" h="2950205">
                <a:moveTo>
                  <a:pt x="1901420" y="0"/>
                </a:moveTo>
                <a:cubicBezTo>
                  <a:pt x="2492116" y="0"/>
                  <a:pt x="3019900" y="269355"/>
                  <a:pt x="3368648" y="691940"/>
                </a:cubicBezTo>
                <a:lnTo>
                  <a:pt x="3453522" y="805440"/>
                </a:lnTo>
                <a:lnTo>
                  <a:pt x="3453522" y="2950205"/>
                </a:lnTo>
                <a:lnTo>
                  <a:pt x="316036" y="2950205"/>
                </a:lnTo>
                <a:lnTo>
                  <a:pt x="229491" y="2807749"/>
                </a:lnTo>
                <a:cubicBezTo>
                  <a:pt x="83134" y="2538330"/>
                  <a:pt x="0" y="2229583"/>
                  <a:pt x="0" y="1901419"/>
                </a:cubicBezTo>
                <a:cubicBezTo>
                  <a:pt x="0" y="851294"/>
                  <a:pt x="851295" y="0"/>
                  <a:pt x="1901420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2" name="Picture 191">
            <a:extLst>
              <a:ext uri="{FF2B5EF4-FFF2-40B4-BE49-F238E27FC236}">
                <a16:creationId xmlns:a16="http://schemas.microsoft.com/office/drawing/2014/main" id="{8557749F-B943-4D30-8F08-8AA92F25A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22531CD9-40BD-41AF-A4A5-E99B0BC0B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845" y="802955"/>
            <a:ext cx="4283082" cy="1454051"/>
          </a:xfrm>
        </p:spPr>
        <p:txBody>
          <a:bodyPr>
            <a:normAutofit/>
          </a:bodyPr>
          <a:lstStyle/>
          <a:p>
            <a:r>
              <a:rPr lang="tr-TR" sz="40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Ders İçeriği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C46756C-2639-4563-9B50-6EF836CC5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232" y="2421682"/>
            <a:ext cx="4282740" cy="3639289"/>
          </a:xfrm>
        </p:spPr>
        <p:txBody>
          <a:bodyPr anchor="ctr">
            <a:normAutofit/>
          </a:bodyPr>
          <a:lstStyle/>
          <a:p>
            <a:r>
              <a:rPr lang="tr-TR" sz="20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Sporları Tanımı</a:t>
            </a:r>
          </a:p>
          <a:p>
            <a:endParaRPr lang="tr-TR" sz="2000" b="1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sz="20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Sporları Hakkında Genel Bilgiler</a:t>
            </a:r>
          </a:p>
        </p:txBody>
      </p:sp>
    </p:spTree>
    <p:extLst>
      <p:ext uri="{BB962C8B-B14F-4D97-AF65-F5344CB8AC3E}">
        <p14:creationId xmlns:p14="http://schemas.microsoft.com/office/powerpoint/2010/main" val="2244472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6"/>
              </a:gs>
              <a:gs pos="25000">
                <a:schemeClr val="accent6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7" name="Picture 136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7CB65EFF-5DC9-465E-872A-6CE9EF0FE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>
            <a:normAutofit/>
          </a:bodyPr>
          <a:lstStyle/>
          <a:p>
            <a:r>
              <a:rPr lang="tr-TR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Sporu Nedir ?</a:t>
            </a:r>
          </a:p>
        </p:txBody>
      </p:sp>
      <p:sp>
        <p:nvSpPr>
          <p:cNvPr id="139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50" name="Picture 2" descr="su sporlarÄ± ile ilgili gÃ¶rsel sonucu">
            <a:extLst>
              <a:ext uri="{FF2B5EF4-FFF2-40B4-BE49-F238E27FC236}">
                <a16:creationId xmlns:a16="http://schemas.microsoft.com/office/drawing/2014/main" id="{E6685CE0-AC07-4347-ABD5-8E93E2C980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60" r="20754" b="1"/>
          <a:stretch/>
        </p:blipFill>
        <p:spPr bwMode="auto">
          <a:xfrm>
            <a:off x="20" y="907231"/>
            <a:ext cx="4838021" cy="5063738"/>
          </a:xfrm>
          <a:custGeom>
            <a:avLst/>
            <a:gdLst/>
            <a:ahLst/>
            <a:cxnLst/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00D51C-D3EB-456A-B57B-4EAB1FAD4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2421682"/>
            <a:ext cx="4977578" cy="3639289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</a:rPr>
              <a:t>Deniz, havuz, akarsularda ve açık havada doğanın etkileriyle beraber, değişik malzemelerle, hem eğlenceye hem de sportif aktivitelere yönelik etkinlikler bütünüdür.</a:t>
            </a:r>
          </a:p>
        </p:txBody>
      </p:sp>
    </p:spTree>
    <p:extLst>
      <p:ext uri="{BB962C8B-B14F-4D97-AF65-F5344CB8AC3E}">
        <p14:creationId xmlns:p14="http://schemas.microsoft.com/office/powerpoint/2010/main" val="888367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idroTerapi (Havuz Tedavisi)">
            <a:extLst>
              <a:ext uri="{FF2B5EF4-FFF2-40B4-BE49-F238E27FC236}">
                <a16:creationId xmlns:a16="http://schemas.microsoft.com/office/drawing/2014/main" id="{0A7CDE9F-7441-4160-AC58-405A5C2EF2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" b="22522"/>
          <a:stretch/>
        </p:blipFill>
        <p:spPr bwMode="auto">
          <a:xfrm>
            <a:off x="-1" y="10"/>
            <a:ext cx="12192001" cy="466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191">
            <a:extLst>
              <a:ext uri="{FF2B5EF4-FFF2-40B4-BE49-F238E27FC236}">
                <a16:creationId xmlns:a16="http://schemas.microsoft.com/office/drawing/2014/main" id="{EE09A529-E47C-4634-BB98-0A9526C37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57"/>
          <a:stretch/>
        </p:blipFill>
        <p:spPr>
          <a:xfrm>
            <a:off x="0" y="3542616"/>
            <a:ext cx="12192000" cy="3315384"/>
          </a:xfrm>
          <a:prstGeom prst="rect">
            <a:avLst/>
          </a:prstGeom>
        </p:spPr>
      </p:pic>
      <p:sp>
        <p:nvSpPr>
          <p:cNvPr id="193" name="Oval 192">
            <a:extLst>
              <a:ext uri="{FF2B5EF4-FFF2-40B4-BE49-F238E27FC236}">
                <a16:creationId xmlns:a16="http://schemas.microsoft.com/office/drawing/2014/main" id="{569C1A01-6FB5-43CE-ADCC-936728ACA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6267" y="4388303"/>
            <a:ext cx="824089" cy="70298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Unvan 1">
            <a:extLst>
              <a:ext uri="{FF2B5EF4-FFF2-40B4-BE49-F238E27FC236}">
                <a16:creationId xmlns:a16="http://schemas.microsoft.com/office/drawing/2014/main" id="{7CB65EFF-5DC9-465E-872A-6CE9EF0FE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4551037"/>
            <a:ext cx="5021782" cy="1509931"/>
          </a:xfrm>
        </p:spPr>
        <p:txBody>
          <a:bodyPr>
            <a:normAutofit/>
          </a:bodyPr>
          <a:lstStyle/>
          <a:p>
            <a:r>
              <a:rPr lang="tr-TR" sz="40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Sağlık İçin Su Sporları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00D51C-D3EB-456A-B57B-4EAB1FAD4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0247" y="4551037"/>
            <a:ext cx="4926411" cy="1509935"/>
          </a:xfrm>
        </p:spPr>
        <p:txBody>
          <a:bodyPr anchor="ctr">
            <a:no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</a:rPr>
              <a:t>Su sporları, tüm kasların ahenkle hareket etmesini sağlarken kol ve göğüs kaslarını canlandırır, kan dolaşımını ve akciğer kapasitesini artırır. 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</a:rPr>
              <a:t>Ayrıca denizde yürüme ve bacakları oynatma gibi suyun içinde yapılan hareketler, kaslara aerobik etkisi yapar.</a:t>
            </a:r>
          </a:p>
        </p:txBody>
      </p:sp>
    </p:spTree>
    <p:extLst>
      <p:ext uri="{BB962C8B-B14F-4D97-AF65-F5344CB8AC3E}">
        <p14:creationId xmlns:p14="http://schemas.microsoft.com/office/powerpoint/2010/main" val="2460528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ectangle 101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6"/>
              </a:gs>
              <a:gs pos="25000">
                <a:schemeClr val="accent6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4" name="Picture 103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6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2" descr="Gocek Water Sports">
            <a:extLst>
              <a:ext uri="{FF2B5EF4-FFF2-40B4-BE49-F238E27FC236}">
                <a16:creationId xmlns:a16="http://schemas.microsoft.com/office/drawing/2014/main" id="{E1B715E8-ABF9-46D1-8D0F-8C5053551C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32" r="3392" b="-2"/>
          <a:stretch/>
        </p:blipFill>
        <p:spPr bwMode="auto">
          <a:xfrm>
            <a:off x="20" y="907231"/>
            <a:ext cx="4838021" cy="5063738"/>
          </a:xfrm>
          <a:custGeom>
            <a:avLst/>
            <a:gdLst/>
            <a:ahLst/>
            <a:cxnLst/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00D51C-D3EB-456A-B57B-4EAB1FAD4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2421682"/>
            <a:ext cx="4977578" cy="3639289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</a:rPr>
              <a:t>Yüzmenin ve su içi hareketlerin bir diğer artısı da suyun kaldırma gücünden kaynaklanmaktadır. Hareketler, aşırı zorlama olmadan kolayca uygulanabilmektedir.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</a:rPr>
              <a:t>Bu alanda yapılan aktiviteler, kişilerin eğlenceli ve hoş vakit geçirmelerini sağlamaktadır.</a:t>
            </a:r>
          </a:p>
        </p:txBody>
      </p:sp>
    </p:spTree>
    <p:extLst>
      <p:ext uri="{BB962C8B-B14F-4D97-AF65-F5344CB8AC3E}">
        <p14:creationId xmlns:p14="http://schemas.microsoft.com/office/powerpoint/2010/main" val="3816913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6"/>
              </a:gs>
              <a:gs pos="25000">
                <a:schemeClr val="accent6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7" name="Picture 136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9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074" name="Picture 2" descr="su sporlarÄ± ile ilgili gÃ¶rsel sonucu">
            <a:extLst>
              <a:ext uri="{FF2B5EF4-FFF2-40B4-BE49-F238E27FC236}">
                <a16:creationId xmlns:a16="http://schemas.microsoft.com/office/drawing/2014/main" id="{504A7296-2292-4973-8DD3-776006641E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4" r="31057"/>
          <a:stretch/>
        </p:blipFill>
        <p:spPr bwMode="auto">
          <a:xfrm>
            <a:off x="20" y="907231"/>
            <a:ext cx="4838021" cy="5063738"/>
          </a:xfrm>
          <a:custGeom>
            <a:avLst/>
            <a:gdLst/>
            <a:ahLst/>
            <a:cxnLst/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4B7E080-B2F6-4B72-9DB3-BE0608094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2421682"/>
            <a:ext cx="4977578" cy="3639289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sporları dalış turizmi ile başlayıp su üstü sporlarının katılımıyla önemli bir turizm dalı haline gelmiştir.</a:t>
            </a:r>
          </a:p>
        </p:txBody>
      </p:sp>
    </p:spTree>
    <p:extLst>
      <p:ext uri="{BB962C8B-B14F-4D97-AF65-F5344CB8AC3E}">
        <p14:creationId xmlns:p14="http://schemas.microsoft.com/office/powerpoint/2010/main" val="2910804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su sporlarÄ± ile ilgili gÃ¶rsel sonucu">
            <a:extLst>
              <a:ext uri="{FF2B5EF4-FFF2-40B4-BE49-F238E27FC236}">
                <a16:creationId xmlns:a16="http://schemas.microsoft.com/office/drawing/2014/main" id="{B3A6BB25-D3DA-4ECE-BB33-8050D067A0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9" r="12895" b="-1"/>
          <a:stretch/>
        </p:blipFill>
        <p:spPr bwMode="auto">
          <a:xfrm>
            <a:off x="5797543" y="10"/>
            <a:ext cx="639415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579D028-647A-400F-822C-956D440A4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706803" cy="3788830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</a:rPr>
              <a:t>Su sporları turizm faaliyetleri içerisinde önemli bir rol üstlenebildiği gibi, rekreasyon amaçlı bu sporlardan faydalanılabilir. 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</a:rPr>
              <a:t>Su ve suya dayalı rekreasyon etkinlikleri insanlara hem fiziksel ve psikolojik, hem de bilişsel bir yenilenme ve tazelenme imkânı verebilmektedir.</a:t>
            </a:r>
          </a:p>
        </p:txBody>
      </p:sp>
    </p:spTree>
    <p:extLst>
      <p:ext uri="{BB962C8B-B14F-4D97-AF65-F5344CB8AC3E}">
        <p14:creationId xmlns:p14="http://schemas.microsoft.com/office/powerpoint/2010/main" val="1457643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Rectangle 140">
            <a:extLst>
              <a:ext uri="{FF2B5EF4-FFF2-40B4-BE49-F238E27FC236}">
                <a16:creationId xmlns:a16="http://schemas.microsoft.com/office/drawing/2014/main" id="{9425D4AB-CD98-4DD6-9398-3C8961DE0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69" y="0"/>
            <a:ext cx="7552931" cy="6858000"/>
          </a:xfrm>
          <a:prstGeom prst="rect">
            <a:avLst/>
          </a:prstGeom>
          <a:gradFill>
            <a:gsLst>
              <a:gs pos="0">
                <a:schemeClr val="accent6"/>
              </a:gs>
              <a:gs pos="25000">
                <a:schemeClr val="accent6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3" name="Picture 142">
            <a:extLst>
              <a:ext uri="{FF2B5EF4-FFF2-40B4-BE49-F238E27FC236}">
                <a16:creationId xmlns:a16="http://schemas.microsoft.com/office/drawing/2014/main" id="{97818316-E7CB-4E73-AF79-E9CAB873E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5" name="Oval 144">
            <a:extLst>
              <a:ext uri="{FF2B5EF4-FFF2-40B4-BE49-F238E27FC236}">
                <a16:creationId xmlns:a16="http://schemas.microsoft.com/office/drawing/2014/main" id="{D8B47C9F-A960-4902-8507-38F18DD3D0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6695" y="511733"/>
            <a:ext cx="1857636" cy="1857636"/>
          </a:xfrm>
          <a:prstGeom prst="ellipse">
            <a:avLst/>
          </a:prstGeom>
          <a:solidFill>
            <a:srgbClr val="FFFFFF"/>
          </a:solidFill>
          <a:ln>
            <a:gradFill>
              <a:gsLst>
                <a:gs pos="0">
                  <a:schemeClr val="accent6"/>
                </a:gs>
                <a:gs pos="23000">
                  <a:schemeClr val="accent6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6" name="Picture 6" descr="su sporlarÄ± festivali ile ilgili gÃ¶rsel sonucu">
            <a:extLst>
              <a:ext uri="{FF2B5EF4-FFF2-40B4-BE49-F238E27FC236}">
                <a16:creationId xmlns:a16="http://schemas.microsoft.com/office/drawing/2014/main" id="{99370797-A3D4-417E-8886-4611234B07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2" r="11114" b="4"/>
          <a:stretch/>
        </p:blipFill>
        <p:spPr bwMode="auto">
          <a:xfrm>
            <a:off x="5959218" y="1004194"/>
            <a:ext cx="1272591" cy="872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F19E01-297F-4D03-AB9C-DDF73B6DD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68" y="2421682"/>
            <a:ext cx="4133360" cy="3639289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kaynakları zengin olan bölgelerde su sporlarına yönelik rekreasyon etkinlikleri, yarışmalar, festivaller yapılabilmektedir.</a:t>
            </a: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D4E15E95-445D-4A45-BC1E-8468CE170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19677" y="2933578"/>
            <a:ext cx="2737876" cy="2737876"/>
          </a:xfrm>
          <a:prstGeom prst="ellipse">
            <a:avLst/>
          </a:prstGeom>
          <a:solidFill>
            <a:srgbClr val="FFFFFF"/>
          </a:solidFill>
          <a:ln>
            <a:gradFill>
              <a:gsLst>
                <a:gs pos="0">
                  <a:schemeClr val="accent6"/>
                </a:gs>
                <a:gs pos="23000">
                  <a:schemeClr val="accent6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Freeform 75">
            <a:extLst>
              <a:ext uri="{FF2B5EF4-FFF2-40B4-BE49-F238E27FC236}">
                <a16:creationId xmlns:a16="http://schemas.microsoft.com/office/drawing/2014/main" id="{133B9781-B73C-44F8-97CB-D1807A63B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09996" y="-26552"/>
            <a:ext cx="4082004" cy="3428999"/>
          </a:xfrm>
          <a:custGeom>
            <a:avLst/>
            <a:gdLst>
              <a:gd name="connsiteX0" fmla="*/ 350681 w 4082004"/>
              <a:gd name="connsiteY0" fmla="*/ 0 h 3428999"/>
              <a:gd name="connsiteX1" fmla="*/ 4082004 w 4082004"/>
              <a:gd name="connsiteY1" fmla="*/ 0 h 3428999"/>
              <a:gd name="connsiteX2" fmla="*/ 4082004 w 4082004"/>
              <a:gd name="connsiteY2" fmla="*/ 2444823 h 3428999"/>
              <a:gd name="connsiteX3" fmla="*/ 4081788 w 4082004"/>
              <a:gd name="connsiteY3" fmla="*/ 2445178 h 3428999"/>
              <a:gd name="connsiteX4" fmla="*/ 2231442 w 4082004"/>
              <a:gd name="connsiteY4" fmla="*/ 3428999 h 3428999"/>
              <a:gd name="connsiteX5" fmla="*/ 0 w 4082004"/>
              <a:gd name="connsiteY5" fmla="*/ 1197557 h 3428999"/>
              <a:gd name="connsiteX6" fmla="*/ 269323 w 4082004"/>
              <a:gd name="connsiteY6" fmla="*/ 133920 h 342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82004" h="3428999">
                <a:moveTo>
                  <a:pt x="350681" y="0"/>
                </a:moveTo>
                <a:lnTo>
                  <a:pt x="4082004" y="0"/>
                </a:lnTo>
                <a:lnTo>
                  <a:pt x="4082004" y="2444823"/>
                </a:lnTo>
                <a:lnTo>
                  <a:pt x="4081788" y="2445178"/>
                </a:lnTo>
                <a:cubicBezTo>
                  <a:pt x="3680782" y="3038745"/>
                  <a:pt x="3001686" y="3428999"/>
                  <a:pt x="2231442" y="3428999"/>
                </a:cubicBezTo>
                <a:cubicBezTo>
                  <a:pt x="999051" y="3428999"/>
                  <a:pt x="0" y="2429948"/>
                  <a:pt x="0" y="1197557"/>
                </a:cubicBezTo>
                <a:cubicBezTo>
                  <a:pt x="0" y="812435"/>
                  <a:pt x="97564" y="450100"/>
                  <a:pt x="269323" y="13392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6"/>
                </a:gs>
                <a:gs pos="23000">
                  <a:schemeClr val="accent6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128" name="Picture 8" descr="Ä°lgili resim">
            <a:extLst>
              <a:ext uri="{FF2B5EF4-FFF2-40B4-BE49-F238E27FC236}">
                <a16:creationId xmlns:a16="http://schemas.microsoft.com/office/drawing/2014/main" id="{5E022353-C0E5-4E29-B5B1-C086FD205A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7" r="11994" b="-1"/>
          <a:stretch/>
        </p:blipFill>
        <p:spPr bwMode="auto">
          <a:xfrm>
            <a:off x="8645815" y="265792"/>
            <a:ext cx="3217333" cy="221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su sporlarÄ± festivali ile ilgili gÃ¶rsel sonucu">
            <a:extLst>
              <a:ext uri="{FF2B5EF4-FFF2-40B4-BE49-F238E27FC236}">
                <a16:creationId xmlns:a16="http://schemas.microsoft.com/office/drawing/2014/main" id="{83AC99DC-1372-4392-8771-0DAE07603E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" b="31429"/>
          <a:stretch/>
        </p:blipFill>
        <p:spPr bwMode="auto">
          <a:xfrm>
            <a:off x="6462567" y="3667459"/>
            <a:ext cx="1852096" cy="1270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1" name="Freeform 79">
            <a:extLst>
              <a:ext uri="{FF2B5EF4-FFF2-40B4-BE49-F238E27FC236}">
                <a16:creationId xmlns:a16="http://schemas.microsoft.com/office/drawing/2014/main" id="{1FCEDCAD-7B1A-4AE2-818E-D93A48758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23618" y="4326947"/>
            <a:ext cx="3068382" cy="2540529"/>
          </a:xfrm>
          <a:custGeom>
            <a:avLst/>
            <a:gdLst>
              <a:gd name="connsiteX0" fmla="*/ 1612418 w 3068382"/>
              <a:gd name="connsiteY0" fmla="*/ 0 h 2540529"/>
              <a:gd name="connsiteX1" fmla="*/ 3030226 w 3068382"/>
              <a:gd name="connsiteY1" fmla="*/ 843844 h 2540529"/>
              <a:gd name="connsiteX2" fmla="*/ 3068382 w 3068382"/>
              <a:gd name="connsiteY2" fmla="*/ 923051 h 2540529"/>
              <a:gd name="connsiteX3" fmla="*/ 3068382 w 3068382"/>
              <a:gd name="connsiteY3" fmla="*/ 2301785 h 2540529"/>
              <a:gd name="connsiteX4" fmla="*/ 3030226 w 3068382"/>
              <a:gd name="connsiteY4" fmla="*/ 2380992 h 2540529"/>
              <a:gd name="connsiteX5" fmla="*/ 2949460 w 3068382"/>
              <a:gd name="connsiteY5" fmla="*/ 2513937 h 2540529"/>
              <a:gd name="connsiteX6" fmla="*/ 2929575 w 3068382"/>
              <a:gd name="connsiteY6" fmla="*/ 2540529 h 2540529"/>
              <a:gd name="connsiteX7" fmla="*/ 295261 w 3068382"/>
              <a:gd name="connsiteY7" fmla="*/ 2540529 h 2540529"/>
              <a:gd name="connsiteX8" fmla="*/ 275376 w 3068382"/>
              <a:gd name="connsiteY8" fmla="*/ 2513937 h 2540529"/>
              <a:gd name="connsiteX9" fmla="*/ 0 w 3068382"/>
              <a:gd name="connsiteY9" fmla="*/ 1612418 h 2540529"/>
              <a:gd name="connsiteX10" fmla="*/ 1612418 w 3068382"/>
              <a:gd name="connsiteY10" fmla="*/ 0 h 2540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68382" h="2540529">
                <a:moveTo>
                  <a:pt x="1612418" y="0"/>
                </a:moveTo>
                <a:cubicBezTo>
                  <a:pt x="2224646" y="0"/>
                  <a:pt x="2757180" y="341213"/>
                  <a:pt x="3030226" y="843844"/>
                </a:cubicBezTo>
                <a:lnTo>
                  <a:pt x="3068382" y="923051"/>
                </a:lnTo>
                <a:lnTo>
                  <a:pt x="3068382" y="2301785"/>
                </a:lnTo>
                <a:lnTo>
                  <a:pt x="3030226" y="2380992"/>
                </a:lnTo>
                <a:cubicBezTo>
                  <a:pt x="3005403" y="2426686"/>
                  <a:pt x="2978437" y="2471046"/>
                  <a:pt x="2949460" y="2513937"/>
                </a:cubicBezTo>
                <a:lnTo>
                  <a:pt x="2929575" y="2540529"/>
                </a:lnTo>
                <a:lnTo>
                  <a:pt x="295261" y="2540529"/>
                </a:lnTo>
                <a:lnTo>
                  <a:pt x="275376" y="2513937"/>
                </a:lnTo>
                <a:cubicBezTo>
                  <a:pt x="101518" y="2256593"/>
                  <a:pt x="0" y="1946361"/>
                  <a:pt x="0" y="1612418"/>
                </a:cubicBezTo>
                <a:cubicBezTo>
                  <a:pt x="0" y="721904"/>
                  <a:pt x="721904" y="0"/>
                  <a:pt x="1612418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6"/>
                </a:gs>
                <a:gs pos="23000">
                  <a:schemeClr val="accent6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122" name="Picture 2" descr="Ä°lgili resim">
            <a:extLst>
              <a:ext uri="{FF2B5EF4-FFF2-40B4-BE49-F238E27FC236}">
                <a16:creationId xmlns:a16="http://schemas.microsoft.com/office/drawing/2014/main" id="{5E1B8960-8EDE-4931-8D48-6946E5FA0C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84" b="2"/>
          <a:stretch/>
        </p:blipFill>
        <p:spPr bwMode="auto">
          <a:xfrm>
            <a:off x="9540046" y="5197522"/>
            <a:ext cx="2345355" cy="1275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0019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25">
            <a:extLst>
              <a:ext uri="{FF2B5EF4-FFF2-40B4-BE49-F238E27FC236}">
                <a16:creationId xmlns:a16="http://schemas.microsoft.com/office/drawing/2014/main" id="{DEE5C6BA-FE2A-4C38-8D88-E70C06E54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08905" y="3726"/>
            <a:ext cx="6483095" cy="6858000"/>
          </a:xfrm>
          <a:prstGeom prst="rect">
            <a:avLst/>
          </a:prstGeom>
          <a:gradFill>
            <a:gsLst>
              <a:gs pos="0">
                <a:schemeClr val="accent6"/>
              </a:gs>
              <a:gs pos="25000">
                <a:schemeClr val="accent6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27">
            <a:extLst>
              <a:ext uri="{FF2B5EF4-FFF2-40B4-BE49-F238E27FC236}">
                <a16:creationId xmlns:a16="http://schemas.microsoft.com/office/drawing/2014/main" id="{53E66F28-0926-4CFB-BDAB-646CAB184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36" name="Freeform 60">
            <a:extLst>
              <a:ext uri="{FF2B5EF4-FFF2-40B4-BE49-F238E27FC236}">
                <a16:creationId xmlns:a16="http://schemas.microsoft.com/office/drawing/2014/main" id="{DE9FA85F-F0FB-4952-A05F-04CC67B18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3099" y="1"/>
            <a:ext cx="3960192" cy="2251543"/>
          </a:xfrm>
          <a:custGeom>
            <a:avLst/>
            <a:gdLst>
              <a:gd name="connsiteX0" fmla="*/ 20753 w 3960192"/>
              <a:gd name="connsiteY0" fmla="*/ 0 h 2251543"/>
              <a:gd name="connsiteX1" fmla="*/ 3939439 w 3960192"/>
              <a:gd name="connsiteY1" fmla="*/ 0 h 2251543"/>
              <a:gd name="connsiteX2" fmla="*/ 3949969 w 3960192"/>
              <a:gd name="connsiteY2" fmla="*/ 68994 h 2251543"/>
              <a:gd name="connsiteX3" fmla="*/ 3960192 w 3960192"/>
              <a:gd name="connsiteY3" fmla="*/ 271447 h 2251543"/>
              <a:gd name="connsiteX4" fmla="*/ 1980096 w 3960192"/>
              <a:gd name="connsiteY4" fmla="*/ 2251543 h 2251543"/>
              <a:gd name="connsiteX5" fmla="*/ 0 w 3960192"/>
              <a:gd name="connsiteY5" fmla="*/ 271447 h 2251543"/>
              <a:gd name="connsiteX6" fmla="*/ 10223 w 3960192"/>
              <a:gd name="connsiteY6" fmla="*/ 68994 h 225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0192" h="2251543">
                <a:moveTo>
                  <a:pt x="20753" y="0"/>
                </a:moveTo>
                <a:lnTo>
                  <a:pt x="3939439" y="0"/>
                </a:lnTo>
                <a:lnTo>
                  <a:pt x="3949969" y="68994"/>
                </a:lnTo>
                <a:cubicBezTo>
                  <a:pt x="3956729" y="135559"/>
                  <a:pt x="3960192" y="203099"/>
                  <a:pt x="3960192" y="271447"/>
                </a:cubicBezTo>
                <a:cubicBezTo>
                  <a:pt x="3960192" y="1365024"/>
                  <a:pt x="3073673" y="2251543"/>
                  <a:pt x="1980096" y="2251543"/>
                </a:cubicBezTo>
                <a:cubicBezTo>
                  <a:pt x="886519" y="2251543"/>
                  <a:pt x="0" y="1365024"/>
                  <a:pt x="0" y="271447"/>
                </a:cubicBezTo>
                <a:cubicBezTo>
                  <a:pt x="0" y="203099"/>
                  <a:pt x="3463" y="135559"/>
                  <a:pt x="10223" y="68994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6"/>
                </a:gs>
                <a:gs pos="23000">
                  <a:schemeClr val="accent6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2" descr="ankara Ã¼niversitesi ile ilgili gÃ¶rsel sonucu">
            <a:extLst>
              <a:ext uri="{FF2B5EF4-FFF2-40B4-BE49-F238E27FC236}">
                <a16:creationId xmlns:a16="http://schemas.microsoft.com/office/drawing/2014/main" id="{229D326A-3E72-48BD-90D6-89BB43B157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51" r="1" b="23114"/>
          <a:stretch/>
        </p:blipFill>
        <p:spPr bwMode="auto">
          <a:xfrm>
            <a:off x="6632714" y="1"/>
            <a:ext cx="3674754" cy="2106932"/>
          </a:xfrm>
          <a:custGeom>
            <a:avLst/>
            <a:gdLst/>
            <a:ahLst/>
            <a:cxnLst/>
            <a:rect l="l" t="t" r="r" b="b"/>
            <a:pathLst>
              <a:path w="3674754" h="2106932">
                <a:moveTo>
                  <a:pt x="21954" y="0"/>
                </a:moveTo>
                <a:lnTo>
                  <a:pt x="3652800" y="0"/>
                </a:lnTo>
                <a:lnTo>
                  <a:pt x="3665268" y="81694"/>
                </a:lnTo>
                <a:cubicBezTo>
                  <a:pt x="3671541" y="143461"/>
                  <a:pt x="3674754" y="206133"/>
                  <a:pt x="3674754" y="269555"/>
                </a:cubicBezTo>
                <a:cubicBezTo>
                  <a:pt x="3674754" y="1284311"/>
                  <a:pt x="2852132" y="2106932"/>
                  <a:pt x="1837377" y="2106932"/>
                </a:cubicBezTo>
                <a:cubicBezTo>
                  <a:pt x="822622" y="2106932"/>
                  <a:pt x="0" y="1284311"/>
                  <a:pt x="0" y="269555"/>
                </a:cubicBezTo>
                <a:cubicBezTo>
                  <a:pt x="0" y="206133"/>
                  <a:pt x="3214" y="143461"/>
                  <a:pt x="9486" y="81694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2C371-2EE7-47B4-B241-C71AAC38FA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2"/>
            <a:ext cx="4977578" cy="363928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tr-TR" sz="2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Teşekkürler</a:t>
            </a:r>
          </a:p>
        </p:txBody>
      </p:sp>
      <p:sp>
        <p:nvSpPr>
          <p:cNvPr id="37" name="Freeform 68">
            <a:extLst>
              <a:ext uri="{FF2B5EF4-FFF2-40B4-BE49-F238E27FC236}">
                <a16:creationId xmlns:a16="http://schemas.microsoft.com/office/drawing/2014/main" id="{FEBD362A-CC27-47D9-8FC3-A5E91BA07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35296" y="2922177"/>
            <a:ext cx="4956705" cy="3945299"/>
          </a:xfrm>
          <a:custGeom>
            <a:avLst/>
            <a:gdLst>
              <a:gd name="connsiteX0" fmla="*/ 2718646 w 4956705"/>
              <a:gd name="connsiteY0" fmla="*/ 0 h 3945299"/>
              <a:gd name="connsiteX1" fmla="*/ 4816486 w 4956705"/>
              <a:gd name="connsiteY1" fmla="*/ 989335 h 3945299"/>
              <a:gd name="connsiteX2" fmla="*/ 4956705 w 4956705"/>
              <a:gd name="connsiteY2" fmla="*/ 1176848 h 3945299"/>
              <a:gd name="connsiteX3" fmla="*/ 4956705 w 4956705"/>
              <a:gd name="connsiteY3" fmla="*/ 3945299 h 3945299"/>
              <a:gd name="connsiteX4" fmla="*/ 294783 w 4956705"/>
              <a:gd name="connsiteY4" fmla="*/ 3945299 h 3945299"/>
              <a:gd name="connsiteX5" fmla="*/ 213645 w 4956705"/>
              <a:gd name="connsiteY5" fmla="*/ 3776866 h 3945299"/>
              <a:gd name="connsiteX6" fmla="*/ 0 w 4956705"/>
              <a:gd name="connsiteY6" fmla="*/ 2718646 h 3945299"/>
              <a:gd name="connsiteX7" fmla="*/ 2718646 w 4956705"/>
              <a:gd name="connsiteY7" fmla="*/ 0 h 3945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56705" h="3945299">
                <a:moveTo>
                  <a:pt x="2718646" y="0"/>
                </a:moveTo>
                <a:cubicBezTo>
                  <a:pt x="3563221" y="0"/>
                  <a:pt x="4317846" y="385123"/>
                  <a:pt x="4816486" y="989335"/>
                </a:cubicBezTo>
                <a:lnTo>
                  <a:pt x="4956705" y="1176848"/>
                </a:lnTo>
                <a:lnTo>
                  <a:pt x="4956705" y="3945299"/>
                </a:lnTo>
                <a:lnTo>
                  <a:pt x="294783" y="3945299"/>
                </a:lnTo>
                <a:lnTo>
                  <a:pt x="213645" y="3776866"/>
                </a:lnTo>
                <a:cubicBezTo>
                  <a:pt x="76074" y="3451612"/>
                  <a:pt x="0" y="3094013"/>
                  <a:pt x="0" y="2718646"/>
                </a:cubicBezTo>
                <a:cubicBezTo>
                  <a:pt x="0" y="1217179"/>
                  <a:pt x="1217179" y="0"/>
                  <a:pt x="271864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6"/>
                </a:gs>
                <a:gs pos="23000">
                  <a:schemeClr val="accent6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6" descr="Ä°lgili resim">
            <a:extLst>
              <a:ext uri="{FF2B5EF4-FFF2-40B4-BE49-F238E27FC236}">
                <a16:creationId xmlns:a16="http://schemas.microsoft.com/office/drawing/2014/main" id="{FE1ECE53-1DF5-480B-8235-B2240431CD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1" r="18254" b="-2"/>
          <a:stretch/>
        </p:blipFill>
        <p:spPr bwMode="auto">
          <a:xfrm>
            <a:off x="7399326" y="3086207"/>
            <a:ext cx="4792674" cy="3781268"/>
          </a:xfrm>
          <a:custGeom>
            <a:avLst/>
            <a:gdLst/>
            <a:ahLst/>
            <a:cxnLst/>
            <a:rect l="l" t="t" r="r" b="b"/>
            <a:pathLst>
              <a:path w="4792674" h="3781268">
                <a:moveTo>
                  <a:pt x="2554615" y="0"/>
                </a:moveTo>
                <a:cubicBezTo>
                  <a:pt x="3436412" y="0"/>
                  <a:pt x="4213859" y="446774"/>
                  <a:pt x="4672942" y="1126306"/>
                </a:cubicBezTo>
                <a:lnTo>
                  <a:pt x="4792674" y="1323391"/>
                </a:lnTo>
                <a:lnTo>
                  <a:pt x="4792674" y="3781268"/>
                </a:lnTo>
                <a:lnTo>
                  <a:pt x="313779" y="3781268"/>
                </a:lnTo>
                <a:lnTo>
                  <a:pt x="308328" y="3772297"/>
                </a:lnTo>
                <a:cubicBezTo>
                  <a:pt x="111694" y="3410325"/>
                  <a:pt x="0" y="2995514"/>
                  <a:pt x="0" y="2554615"/>
                </a:cubicBezTo>
                <a:cubicBezTo>
                  <a:pt x="0" y="1143740"/>
                  <a:pt x="1143740" y="0"/>
                  <a:pt x="255461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855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195</Words>
  <Application>Microsoft Office PowerPoint</Application>
  <PresentationFormat>Geniş ekran</PresentationFormat>
  <Paragraphs>18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Su Sporlarında Temel Kavramlar</vt:lpstr>
      <vt:lpstr>Ders İçeriği</vt:lpstr>
      <vt:lpstr>Su Sporu Nedir ?</vt:lpstr>
      <vt:lpstr>Sağlık İçin Su Sporları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 Sporlarında Temel Kavramlar</dc:title>
  <dc:creator>Nurettin Göksu Çini-Akademik</dc:creator>
  <cp:lastModifiedBy>Nurettin Göksu Çini-Akademik</cp:lastModifiedBy>
  <cp:revision>1</cp:revision>
  <dcterms:created xsi:type="dcterms:W3CDTF">2020-05-03T18:46:55Z</dcterms:created>
  <dcterms:modified xsi:type="dcterms:W3CDTF">2020-05-03T18:46:57Z</dcterms:modified>
</cp:coreProperties>
</file>