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8" r:id="rId3"/>
    <p:sldId id="261" r:id="rId4"/>
    <p:sldId id="348" r:id="rId5"/>
    <p:sldId id="265" r:id="rId6"/>
    <p:sldId id="309" r:id="rId7"/>
    <p:sldId id="310" r:id="rId8"/>
    <p:sldId id="311" r:id="rId9"/>
    <p:sldId id="312" r:id="rId10"/>
    <p:sldId id="314" r:id="rId11"/>
    <p:sldId id="262" r:id="rId12"/>
    <p:sldId id="326" r:id="rId13"/>
    <p:sldId id="271" r:id="rId14"/>
    <p:sldId id="273" r:id="rId15"/>
    <p:sldId id="275" r:id="rId16"/>
    <p:sldId id="349" r:id="rId17"/>
    <p:sldId id="277" r:id="rId18"/>
    <p:sldId id="333" r:id="rId19"/>
    <p:sldId id="279" r:id="rId20"/>
    <p:sldId id="281" r:id="rId21"/>
    <p:sldId id="327" r:id="rId22"/>
    <p:sldId id="321" r:id="rId23"/>
    <p:sldId id="332" r:id="rId24"/>
    <p:sldId id="323" r:id="rId25"/>
    <p:sldId id="325" r:id="rId26"/>
    <p:sldId id="307" r:id="rId27"/>
    <p:sldId id="330" r:id="rId28"/>
    <p:sldId id="351" r:id="rId29"/>
    <p:sldId id="308" r:id="rId30"/>
    <p:sldId id="331" r:id="rId31"/>
    <p:sldId id="306" r:id="rId32"/>
    <p:sldId id="299" r:id="rId33"/>
    <p:sldId id="316" r:id="rId34"/>
    <p:sldId id="317" r:id="rId35"/>
    <p:sldId id="318" r:id="rId36"/>
    <p:sldId id="301" r:id="rId37"/>
    <p:sldId id="293" r:id="rId38"/>
    <p:sldId id="295" r:id="rId39"/>
    <p:sldId id="319" r:id="rId40"/>
    <p:sldId id="335" r:id="rId41"/>
    <p:sldId id="337" r:id="rId42"/>
    <p:sldId id="339" r:id="rId43"/>
    <p:sldId id="341" r:id="rId44"/>
    <p:sldId id="343" r:id="rId45"/>
    <p:sldId id="345" r:id="rId46"/>
    <p:sldId id="347" r:id="rId4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09.11.2017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09.11.2017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09.11.2017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09.11.2017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pPr/>
              <a:t>09.11.2017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pPr/>
              <a:t>09.11.2017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pPr/>
              <a:t>09.11.2017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pPr/>
              <a:t>09.11.2017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pPr/>
              <a:t>09.11.2017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smtClean="0"/>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09.11.2017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09.11.2017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23720DD-5B6D-40BF-8493-A6B52D484E6B}" type="datetimeFigureOut">
              <a:rPr lang="tr-TR" smtClean="0"/>
              <a:pPr/>
              <a:t>09.11.2017</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F302176B-0E47-46AC-8F43-DAB4B8A37D06}"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tr.wikipedia.org/wiki/Ronald_Coase"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Autofit/>
          </a:bodyPr>
          <a:lstStyle/>
          <a:p>
            <a:r>
              <a:rPr lang="tr-TR" sz="4800" dirty="0" smtClean="0"/>
              <a:t>1980-1990 Devlette Reformun İlk Adımları</a:t>
            </a:r>
            <a:endParaRPr lang="tr-TR" sz="4800" dirty="0"/>
          </a:p>
        </p:txBody>
      </p:sp>
      <p:sp>
        <p:nvSpPr>
          <p:cNvPr id="3" name="Alt Başlık 2"/>
          <p:cNvSpPr>
            <a:spLocks noGrp="1"/>
          </p:cNvSpPr>
          <p:nvPr>
            <p:ph type="subTitle" idx="1"/>
          </p:nvPr>
        </p:nvSpPr>
        <p:spPr/>
        <p:txBody>
          <a:bodyPr/>
          <a:lstStyle/>
          <a:p>
            <a:r>
              <a:rPr lang="tr-TR" dirty="0" smtClean="0"/>
              <a:t>Kamu Yönetiminde Reform</a:t>
            </a:r>
            <a:endParaRPr lang="tr-TR" dirty="0"/>
          </a:p>
        </p:txBody>
      </p:sp>
    </p:spTree>
    <p:extLst>
      <p:ext uri="{BB962C8B-B14F-4D97-AF65-F5344CB8AC3E}">
        <p14:creationId xmlns="" xmlns:p14="http://schemas.microsoft.com/office/powerpoint/2010/main" val="2748295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FF0000"/>
                </a:solidFill>
              </a:rPr>
              <a:t>Yapısal Uyum Programları</a:t>
            </a:r>
            <a:endParaRPr lang="tr-TR" dirty="0">
              <a:solidFill>
                <a:srgbClr val="FF0000"/>
              </a:solidFill>
            </a:endParaRPr>
          </a:p>
        </p:txBody>
      </p:sp>
      <p:sp>
        <p:nvSpPr>
          <p:cNvPr id="3" name="2 İçerik Yer Tutucusu"/>
          <p:cNvSpPr>
            <a:spLocks noGrp="1"/>
          </p:cNvSpPr>
          <p:nvPr>
            <p:ph idx="1"/>
          </p:nvPr>
        </p:nvSpPr>
        <p:spPr>
          <a:xfrm>
            <a:off x="762000" y="685800"/>
            <a:ext cx="7543800" cy="4759424"/>
          </a:xfrm>
        </p:spPr>
        <p:txBody>
          <a:bodyPr>
            <a:normAutofit/>
          </a:bodyPr>
          <a:lstStyle/>
          <a:p>
            <a:pPr algn="just"/>
            <a:r>
              <a:rPr lang="tr-TR" sz="3200" dirty="0" smtClean="0"/>
              <a:t>Yapısal uyum programlarında yer alan ‘</a:t>
            </a:r>
            <a:r>
              <a:rPr lang="tr-TR" sz="3200" dirty="0" smtClean="0">
                <a:solidFill>
                  <a:srgbClr val="FF0000"/>
                </a:solidFill>
              </a:rPr>
              <a:t>yapısal</a:t>
            </a:r>
            <a:r>
              <a:rPr lang="tr-TR" sz="3200" dirty="0" smtClean="0"/>
              <a:t>’ yapının değişmesi olarak devlet güdümlü bir ekonomiden piyasa güdümlü bir yapıya geçmeyi, ‘</a:t>
            </a:r>
            <a:r>
              <a:rPr lang="tr-TR" sz="3200" dirty="0" smtClean="0">
                <a:solidFill>
                  <a:srgbClr val="FF0000"/>
                </a:solidFill>
              </a:rPr>
              <a:t>uyum</a:t>
            </a:r>
            <a:r>
              <a:rPr lang="tr-TR" sz="3200" dirty="0" smtClean="0"/>
              <a:t>’ sistem ile paralellik taşıma amaçlı ülke ekonomisinin tüm dünya ekonomisi ile uyuşmasını ve ekonominin dışa açılmasını, ‘</a:t>
            </a:r>
            <a:r>
              <a:rPr lang="tr-TR" sz="3200" dirty="0" smtClean="0">
                <a:solidFill>
                  <a:srgbClr val="FF0000"/>
                </a:solidFill>
              </a:rPr>
              <a:t>program</a:t>
            </a:r>
            <a:r>
              <a:rPr lang="tr-TR" sz="3200" dirty="0" smtClean="0"/>
              <a:t>’ ise belirli bir süreç içerisinde neoliberal iktisat politikalarına geçmeyi ifade etmektedir.</a:t>
            </a:r>
            <a:endParaRPr lang="tr-TR" sz="3200" dirty="0"/>
          </a:p>
        </p:txBody>
      </p:sp>
    </p:spTree>
    <p:extLst>
      <p:ext uri="{BB962C8B-B14F-4D97-AF65-F5344CB8AC3E}">
        <p14:creationId xmlns="" xmlns:p14="http://schemas.microsoft.com/office/powerpoint/2010/main" val="41240768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653136"/>
            <a:ext cx="6781800" cy="1519064"/>
          </a:xfrm>
        </p:spPr>
        <p:txBody>
          <a:bodyPr>
            <a:normAutofit fontScale="90000"/>
          </a:bodyPr>
          <a:lstStyle/>
          <a:p>
            <a:r>
              <a:rPr lang="tr-TR" altLang="tr-TR" dirty="0" smtClean="0"/>
              <a:t/>
            </a:r>
            <a:br>
              <a:rPr lang="tr-TR" altLang="tr-TR" dirty="0" smtClean="0"/>
            </a:br>
            <a:r>
              <a:rPr lang="tr-TR" altLang="tr-TR" dirty="0"/>
              <a:t/>
            </a:r>
            <a:br>
              <a:rPr lang="tr-TR" altLang="tr-TR" dirty="0"/>
            </a:br>
            <a:r>
              <a:rPr lang="tr-TR" altLang="tr-TR" dirty="0" smtClean="0"/>
              <a:t/>
            </a:r>
            <a:br>
              <a:rPr lang="tr-TR" altLang="tr-TR" dirty="0" smtClean="0"/>
            </a:br>
            <a:r>
              <a:rPr lang="tr-TR" altLang="tr-TR" dirty="0"/>
              <a:t/>
            </a:r>
            <a:br>
              <a:rPr lang="tr-TR" altLang="tr-TR" dirty="0"/>
            </a:br>
            <a:r>
              <a:rPr lang="tr-TR" altLang="tr-TR" dirty="0" smtClean="0"/>
              <a:t/>
            </a:r>
            <a:br>
              <a:rPr lang="tr-TR" altLang="tr-TR" dirty="0" smtClean="0"/>
            </a:br>
            <a:r>
              <a:rPr lang="tr-TR" altLang="tr-TR" dirty="0"/>
              <a:t/>
            </a:r>
            <a:br>
              <a:rPr lang="tr-TR" altLang="tr-TR" dirty="0"/>
            </a:br>
            <a:r>
              <a:rPr lang="tr-TR" altLang="tr-TR" dirty="0" smtClean="0"/>
              <a:t/>
            </a:r>
            <a:br>
              <a:rPr lang="tr-TR" altLang="tr-TR" dirty="0" smtClean="0"/>
            </a:br>
            <a:r>
              <a:rPr lang="tr-TR" altLang="tr-TR" dirty="0"/>
              <a:t/>
            </a:r>
            <a:br>
              <a:rPr lang="tr-TR" altLang="tr-TR" dirty="0"/>
            </a:br>
            <a:r>
              <a:rPr lang="tr-TR" altLang="tr-TR" dirty="0" smtClean="0"/>
              <a:t>Yeni </a:t>
            </a:r>
            <a:r>
              <a:rPr lang="tr-TR" altLang="tr-TR" dirty="0"/>
              <a:t>sağ yaklaşımları</a:t>
            </a:r>
            <a:br>
              <a:rPr lang="tr-TR" altLang="tr-TR" dirty="0"/>
            </a:br>
            <a:endParaRPr lang="tr-TR" dirty="0"/>
          </a:p>
        </p:txBody>
      </p:sp>
      <p:sp>
        <p:nvSpPr>
          <p:cNvPr id="3" name="İçerik Yer Tutucusu 2"/>
          <p:cNvSpPr>
            <a:spLocks noGrp="1"/>
          </p:cNvSpPr>
          <p:nvPr>
            <p:ph idx="1"/>
          </p:nvPr>
        </p:nvSpPr>
        <p:spPr/>
        <p:txBody>
          <a:bodyPr>
            <a:normAutofit lnSpcReduction="10000"/>
          </a:bodyPr>
          <a:lstStyle/>
          <a:p>
            <a:pPr algn="just"/>
            <a:r>
              <a:rPr lang="tr-TR" sz="4400" dirty="0" smtClean="0"/>
              <a:t>Muhafazakarlık</a:t>
            </a:r>
          </a:p>
          <a:p>
            <a:pPr algn="just"/>
            <a:r>
              <a:rPr lang="tr-TR" sz="4400" dirty="0" smtClean="0"/>
              <a:t>Kamu tercihi yaklaşımı</a:t>
            </a:r>
          </a:p>
          <a:p>
            <a:pPr algn="just"/>
            <a:r>
              <a:rPr lang="tr-TR" sz="4400" dirty="0" smtClean="0"/>
              <a:t>Yeni </a:t>
            </a:r>
            <a:r>
              <a:rPr lang="tr-TR" sz="4400" dirty="0" err="1" smtClean="0"/>
              <a:t>Kurumsalcılık</a:t>
            </a:r>
            <a:endParaRPr lang="tr-TR" sz="4400" dirty="0" smtClean="0"/>
          </a:p>
          <a:p>
            <a:pPr algn="just"/>
            <a:r>
              <a:rPr lang="tr-TR" sz="4400" dirty="0" smtClean="0"/>
              <a:t>İşlem maliyetleri</a:t>
            </a:r>
          </a:p>
          <a:p>
            <a:pPr algn="just"/>
            <a:r>
              <a:rPr lang="tr-TR" sz="4400" dirty="0" smtClean="0"/>
              <a:t>İşletmecilik</a:t>
            </a:r>
            <a:endParaRPr lang="tr-TR" sz="4400" dirty="0"/>
          </a:p>
        </p:txBody>
      </p:sp>
    </p:spTree>
    <p:extLst>
      <p:ext uri="{BB962C8B-B14F-4D97-AF65-F5344CB8AC3E}">
        <p14:creationId xmlns="" xmlns:p14="http://schemas.microsoft.com/office/powerpoint/2010/main" val="3148933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157192"/>
            <a:ext cx="6781800" cy="1015008"/>
          </a:xfrm>
        </p:spPr>
        <p:txBody>
          <a:bodyPr/>
          <a:lstStyle/>
          <a:p>
            <a:r>
              <a:rPr lang="tr-TR" altLang="tr-TR" dirty="0" smtClean="0"/>
              <a:t>Muhafazakarlık</a:t>
            </a:r>
            <a:endParaRPr lang="tr-TR" dirty="0"/>
          </a:p>
        </p:txBody>
      </p:sp>
      <p:sp>
        <p:nvSpPr>
          <p:cNvPr id="3" name="İçerik Yer Tutucusu 2"/>
          <p:cNvSpPr>
            <a:spLocks noGrp="1"/>
          </p:cNvSpPr>
          <p:nvPr>
            <p:ph idx="1"/>
          </p:nvPr>
        </p:nvSpPr>
        <p:spPr>
          <a:xfrm>
            <a:off x="762000" y="476672"/>
            <a:ext cx="7543800" cy="4752528"/>
          </a:xfrm>
        </p:spPr>
        <p:txBody>
          <a:bodyPr>
            <a:noAutofit/>
          </a:bodyPr>
          <a:lstStyle/>
          <a:p>
            <a:pPr algn="just"/>
            <a:r>
              <a:rPr lang="tr-TR" sz="2800" dirty="0"/>
              <a:t>Muhafazakâr ideoloji değişime karşı olmayıp “korumak için değişmeyi </a:t>
            </a:r>
            <a:r>
              <a:rPr lang="tr-TR" sz="2800" dirty="0" smtClean="0"/>
              <a:t>savunur.</a:t>
            </a:r>
          </a:p>
          <a:p>
            <a:pPr algn="just"/>
            <a:r>
              <a:rPr lang="tr-TR" sz="2800" dirty="0"/>
              <a:t>Muhafazakârlar, yaşadığımız dünyanın sonsuz karmaşıklığından </a:t>
            </a:r>
            <a:r>
              <a:rPr lang="tr-TR" sz="2800" dirty="0" smtClean="0"/>
              <a:t>dolayı, insan </a:t>
            </a:r>
            <a:r>
              <a:rPr lang="tr-TR" sz="2800" dirty="0"/>
              <a:t>rasyonelliğinin sınırlılığına vurgu </a:t>
            </a:r>
            <a:r>
              <a:rPr lang="tr-TR" sz="2800" dirty="0" smtClean="0"/>
              <a:t>yapmaktadırlar.</a:t>
            </a:r>
          </a:p>
          <a:p>
            <a:pPr algn="just"/>
            <a:r>
              <a:rPr lang="tr-TR" sz="2800" dirty="0"/>
              <a:t>Muhafazakârlar mülk sahipliğini, insanlara güvenlik ve </a:t>
            </a:r>
            <a:r>
              <a:rPr lang="tr-TR" sz="2800" dirty="0" smtClean="0"/>
              <a:t>hükümetten bağımsızlık </a:t>
            </a:r>
            <a:r>
              <a:rPr lang="tr-TR" sz="2800" dirty="0"/>
              <a:t>düzeyi vermesi, onları kanunlara ve başkalarının mülkiyetine saygı göstermeye teşvik etmesi bakımından hayati öneme sahip olduğunu düşünmektedirler. </a:t>
            </a:r>
          </a:p>
        </p:txBody>
      </p:sp>
    </p:spTree>
    <p:extLst>
      <p:ext uri="{BB962C8B-B14F-4D97-AF65-F5344CB8AC3E}">
        <p14:creationId xmlns="" xmlns:p14="http://schemas.microsoft.com/office/powerpoint/2010/main" val="10435026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p:cNvSpPr>
            <a:spLocks noGrp="1"/>
          </p:cNvSpPr>
          <p:nvPr>
            <p:ph type="title"/>
          </p:nvPr>
        </p:nvSpPr>
        <p:spPr/>
        <p:txBody>
          <a:bodyPr/>
          <a:lstStyle/>
          <a:p>
            <a:r>
              <a:rPr lang="tr-TR" altLang="tr-TR" dirty="0" smtClean="0"/>
              <a:t>Kamu Tercihi Teorisi</a:t>
            </a:r>
          </a:p>
        </p:txBody>
      </p:sp>
      <p:sp>
        <p:nvSpPr>
          <p:cNvPr id="21507" name="İçerik Yer Tutucusu 2"/>
          <p:cNvSpPr>
            <a:spLocks noGrp="1"/>
          </p:cNvSpPr>
          <p:nvPr>
            <p:ph idx="1"/>
          </p:nvPr>
        </p:nvSpPr>
        <p:spPr/>
        <p:txBody>
          <a:bodyPr>
            <a:normAutofit fontScale="92500" lnSpcReduction="20000"/>
          </a:bodyPr>
          <a:lstStyle/>
          <a:p>
            <a:pPr algn="just"/>
            <a:r>
              <a:rPr lang="tr-TR" altLang="tr-TR" sz="3600" dirty="0" smtClean="0"/>
              <a:t>1950 ve 60’lı yılarda Amerika’da siyasal süreçleri eleştiren bir düşünce olarak ortaya çıkmıştır.</a:t>
            </a:r>
          </a:p>
          <a:p>
            <a:pPr algn="just"/>
            <a:r>
              <a:rPr lang="tr-TR" altLang="tr-TR" sz="3600" dirty="0" smtClean="0"/>
              <a:t>Bireye odaklanmaktadır.</a:t>
            </a:r>
          </a:p>
          <a:p>
            <a:pPr algn="just"/>
            <a:r>
              <a:rPr lang="tr-TR" altLang="tr-TR" sz="3600" dirty="0" smtClean="0"/>
              <a:t>Temsili demokrasinin kurum ve işleyişinin, toplumsal tercihin siyasal  karar alma mekanizmalarına taşınmadığını ön görmektedir.</a:t>
            </a:r>
          </a:p>
          <a:p>
            <a:endParaRPr lang="tr-TR" altLang="tr-TR" dirty="0" smtClean="0"/>
          </a:p>
        </p:txBody>
      </p:sp>
    </p:spTree>
    <p:extLst>
      <p:ext uri="{BB962C8B-B14F-4D97-AF65-F5344CB8AC3E}">
        <p14:creationId xmlns="" xmlns:p14="http://schemas.microsoft.com/office/powerpoint/2010/main" val="3507566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p:cNvSpPr>
            <a:spLocks noGrp="1"/>
          </p:cNvSpPr>
          <p:nvPr>
            <p:ph type="title"/>
          </p:nvPr>
        </p:nvSpPr>
        <p:spPr>
          <a:xfrm>
            <a:off x="762000" y="5229200"/>
            <a:ext cx="6781800" cy="943000"/>
          </a:xfrm>
        </p:spPr>
        <p:txBody>
          <a:bodyPr/>
          <a:lstStyle/>
          <a:p>
            <a:r>
              <a:rPr lang="tr-TR" altLang="tr-TR" dirty="0" smtClean="0"/>
              <a:t>Kamu Tercihi Teorisi</a:t>
            </a:r>
          </a:p>
        </p:txBody>
      </p:sp>
      <p:sp>
        <p:nvSpPr>
          <p:cNvPr id="22531" name="İçerik Yer Tutucusu 2"/>
          <p:cNvSpPr>
            <a:spLocks noGrp="1"/>
          </p:cNvSpPr>
          <p:nvPr>
            <p:ph idx="1"/>
          </p:nvPr>
        </p:nvSpPr>
        <p:spPr>
          <a:xfrm>
            <a:off x="762000" y="404664"/>
            <a:ext cx="7543800" cy="5040560"/>
          </a:xfrm>
        </p:spPr>
        <p:txBody>
          <a:bodyPr>
            <a:noAutofit/>
          </a:bodyPr>
          <a:lstStyle/>
          <a:p>
            <a:pPr algn="just"/>
            <a:r>
              <a:rPr lang="tr-TR" altLang="tr-TR" sz="3500" dirty="0" smtClean="0"/>
              <a:t>Kamu tercihi yaklaşımının temelinde “Devletin Başarısızlığı” teorisi vardır.</a:t>
            </a:r>
          </a:p>
          <a:p>
            <a:pPr algn="just"/>
            <a:r>
              <a:rPr lang="tr-TR" altLang="tr-TR" sz="3500" dirty="0" smtClean="0"/>
              <a:t>Siyasal insan-ekonomik insan ayrılmamalıdır. Bu bağlamda bireyler seçmen iken faydalarını, siyasi partiler oylarını, bürokratlar bütçelerini, çıkar grupları ise rantlarını maksimize etmek için çalışmaktadırlar.</a:t>
            </a:r>
          </a:p>
        </p:txBody>
      </p:sp>
    </p:spTree>
    <p:extLst>
      <p:ext uri="{BB962C8B-B14F-4D97-AF65-F5344CB8AC3E}">
        <p14:creationId xmlns="" xmlns:p14="http://schemas.microsoft.com/office/powerpoint/2010/main" val="17731149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Başlık"/>
          <p:cNvSpPr>
            <a:spLocks noGrp="1"/>
          </p:cNvSpPr>
          <p:nvPr>
            <p:ph type="title"/>
          </p:nvPr>
        </p:nvSpPr>
        <p:spPr/>
        <p:txBody>
          <a:bodyPr/>
          <a:lstStyle/>
          <a:p>
            <a:r>
              <a:rPr lang="tr-TR" altLang="tr-TR" smtClean="0"/>
              <a:t>Kamu Tercihi Teorisi</a:t>
            </a:r>
          </a:p>
        </p:txBody>
      </p:sp>
      <p:sp>
        <p:nvSpPr>
          <p:cNvPr id="24579" name="2 İçerik Yer Tutucusu"/>
          <p:cNvSpPr>
            <a:spLocks noGrp="1"/>
          </p:cNvSpPr>
          <p:nvPr>
            <p:ph idx="1"/>
          </p:nvPr>
        </p:nvSpPr>
        <p:spPr>
          <a:xfrm>
            <a:off x="762000" y="685800"/>
            <a:ext cx="7543800" cy="4615408"/>
          </a:xfrm>
        </p:spPr>
        <p:txBody>
          <a:bodyPr>
            <a:normAutofit lnSpcReduction="10000"/>
          </a:bodyPr>
          <a:lstStyle/>
          <a:p>
            <a:pPr algn="just"/>
            <a:r>
              <a:rPr lang="tr-TR" altLang="tr-TR" sz="3000" dirty="0" smtClean="0"/>
              <a:t>…Ama verginin daha da artması seçmeni memnun etmeyecektir. Bir başka deyişle seçmen daha fazla kamu hizmeti beklerken, buna karşılık daha az vergi ödeme gibi paradoksal bir eğilime sahiptir. Emisyon ve borçlanma yoluyla finanse edilen kamu hizmetleri uzun vadede ekonomide ciddi sorunları ortaya çıkarır. Öte yandan baskı ve çıkar gruplarının transfer istekleri kamu kesimini daha da genişletir.</a:t>
            </a:r>
          </a:p>
          <a:p>
            <a:endParaRPr lang="tr-TR" altLang="tr-TR" dirty="0" smtClean="0"/>
          </a:p>
        </p:txBody>
      </p:sp>
    </p:spTree>
    <p:extLst>
      <p:ext uri="{BB962C8B-B14F-4D97-AF65-F5344CB8AC3E}">
        <p14:creationId xmlns="" xmlns:p14="http://schemas.microsoft.com/office/powerpoint/2010/main" val="26309816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dirty="0" smtClean="0"/>
              <a:t>Kamu Tercihi Teorisi</a:t>
            </a:r>
            <a:endParaRPr lang="tr-TR" dirty="0"/>
          </a:p>
        </p:txBody>
      </p:sp>
      <p:sp>
        <p:nvSpPr>
          <p:cNvPr id="3" name="2 İçerik Yer Tutucusu"/>
          <p:cNvSpPr>
            <a:spLocks noGrp="1"/>
          </p:cNvSpPr>
          <p:nvPr>
            <p:ph idx="1"/>
          </p:nvPr>
        </p:nvSpPr>
        <p:spPr/>
        <p:txBody>
          <a:bodyPr>
            <a:normAutofit/>
          </a:bodyPr>
          <a:lstStyle/>
          <a:p>
            <a:pPr algn="just"/>
            <a:r>
              <a:rPr lang="tr-TR" sz="3200" dirty="0" smtClean="0"/>
              <a:t>Piyasa kendi kuralları doğrultusunda etkin bir şekilde işlemektedir, bu nedenle aşırı devlet müdahaleleri gereksizdir ayrıca devletin de mal ve hizmet üretiminde piyasa benzeri bir yapıya kavuşturulması önemlidir.</a:t>
            </a:r>
            <a:endParaRPr lang="tr-TR"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Başlık"/>
          <p:cNvSpPr>
            <a:spLocks noGrp="1"/>
          </p:cNvSpPr>
          <p:nvPr>
            <p:ph type="title"/>
          </p:nvPr>
        </p:nvSpPr>
        <p:spPr/>
        <p:txBody>
          <a:bodyPr/>
          <a:lstStyle/>
          <a:p>
            <a:r>
              <a:rPr lang="tr-TR" altLang="tr-TR" dirty="0" smtClean="0"/>
              <a:t>Yeni </a:t>
            </a:r>
            <a:r>
              <a:rPr lang="tr-TR" altLang="tr-TR" dirty="0" err="1" smtClean="0"/>
              <a:t>Kurumsalcılık</a:t>
            </a:r>
            <a:endParaRPr lang="tr-TR" altLang="tr-TR" dirty="0" smtClean="0"/>
          </a:p>
        </p:txBody>
      </p:sp>
      <p:sp>
        <p:nvSpPr>
          <p:cNvPr id="25603" name="2 İçerik Yer Tutucusu"/>
          <p:cNvSpPr>
            <a:spLocks noGrp="1"/>
          </p:cNvSpPr>
          <p:nvPr>
            <p:ph idx="1"/>
          </p:nvPr>
        </p:nvSpPr>
        <p:spPr>
          <a:xfrm>
            <a:off x="762000" y="548680"/>
            <a:ext cx="7543800" cy="4824536"/>
          </a:xfrm>
        </p:spPr>
        <p:txBody>
          <a:bodyPr>
            <a:normAutofit fontScale="92500" lnSpcReduction="10000"/>
          </a:bodyPr>
          <a:lstStyle/>
          <a:p>
            <a:pPr algn="just"/>
            <a:r>
              <a:rPr lang="tr-TR" sz="2800" dirty="0" smtClean="0"/>
              <a:t>Kurum, bireyin davranışını düzenleyerek belirsizliği azaltan ve bu anlamda istikrarı sağlayan yazılı olan veya olmayan her çeşit kuraldır.</a:t>
            </a:r>
            <a:endParaRPr lang="tr-TR" altLang="tr-TR" sz="2800" dirty="0" smtClean="0"/>
          </a:p>
          <a:p>
            <a:pPr algn="just"/>
            <a:r>
              <a:rPr lang="tr-TR" altLang="tr-TR" sz="2800" dirty="0" smtClean="0"/>
              <a:t>Kurumsal İktisat, 20. y.y.’</a:t>
            </a:r>
            <a:r>
              <a:rPr lang="tr-TR" altLang="tr-TR" sz="2800" dirty="0" err="1" smtClean="0"/>
              <a:t>ın</a:t>
            </a:r>
            <a:r>
              <a:rPr lang="tr-TR" altLang="tr-TR" sz="2800" dirty="0" smtClean="0"/>
              <a:t> başında ABD’de ortaya çıkan ve </a:t>
            </a:r>
            <a:r>
              <a:rPr lang="tr-TR" altLang="tr-TR" sz="2800" dirty="0" err="1" smtClean="0"/>
              <a:t>Thorstein</a:t>
            </a:r>
            <a:r>
              <a:rPr lang="tr-TR" altLang="tr-TR" sz="2800" dirty="0" smtClean="0"/>
              <a:t> B. </a:t>
            </a:r>
            <a:r>
              <a:rPr lang="tr-TR" altLang="tr-TR" sz="2800" dirty="0" err="1" smtClean="0"/>
              <a:t>Veblen</a:t>
            </a:r>
            <a:r>
              <a:rPr lang="tr-TR" altLang="tr-TR" sz="2800" dirty="0" smtClean="0"/>
              <a:t>, John R. </a:t>
            </a:r>
            <a:r>
              <a:rPr lang="tr-TR" altLang="tr-TR" sz="2800" dirty="0" err="1" smtClean="0"/>
              <a:t>Commons</a:t>
            </a:r>
            <a:r>
              <a:rPr lang="tr-TR" altLang="tr-TR" sz="2800" dirty="0" smtClean="0"/>
              <a:t> ve </a:t>
            </a:r>
            <a:r>
              <a:rPr lang="tr-TR" altLang="tr-TR" sz="2800" dirty="0" err="1" smtClean="0"/>
              <a:t>Wesley</a:t>
            </a:r>
            <a:r>
              <a:rPr lang="tr-TR" altLang="tr-TR" sz="2800" dirty="0" smtClean="0"/>
              <a:t> </a:t>
            </a:r>
            <a:r>
              <a:rPr lang="tr-TR" altLang="tr-TR" sz="2800" dirty="0" err="1" smtClean="0"/>
              <a:t>Mitchell’in</a:t>
            </a:r>
            <a:r>
              <a:rPr lang="tr-TR" altLang="tr-TR" sz="2800" dirty="0" smtClean="0"/>
              <a:t> öncülük ettiği bir iktisadi düşünce akımıdır.</a:t>
            </a:r>
          </a:p>
          <a:p>
            <a:pPr algn="just"/>
            <a:r>
              <a:rPr lang="tr-TR" sz="2800" dirty="0"/>
              <a:t>Ekonomide istikrar için devletin ekonomiyi sürekli olarak izlemesi ve yönlendirmesi gerekli olup </a:t>
            </a:r>
            <a:r>
              <a:rPr lang="tr-TR" sz="2800" dirty="0" smtClean="0"/>
              <a:t>gelir dağılımın</a:t>
            </a:r>
            <a:r>
              <a:rPr lang="tr-TR" sz="2800" dirty="0"/>
              <a:t> düzeltilmesi için de devlet müdahalesine ihtiyaç vardır</a:t>
            </a:r>
            <a:r>
              <a:rPr lang="tr-TR" sz="2800" dirty="0" smtClean="0"/>
              <a:t>. Çünkü piyasa kendiliğinden dengeye ulaşamaz.</a:t>
            </a:r>
            <a:endParaRPr lang="tr-TR" altLang="tr-TR" sz="2800" dirty="0" smtClean="0"/>
          </a:p>
          <a:p>
            <a:endParaRPr lang="tr-TR" altLang="tr-TR" dirty="0" smtClean="0"/>
          </a:p>
        </p:txBody>
      </p:sp>
    </p:spTree>
    <p:extLst>
      <p:ext uri="{BB962C8B-B14F-4D97-AF65-F5344CB8AC3E}">
        <p14:creationId xmlns="" xmlns:p14="http://schemas.microsoft.com/office/powerpoint/2010/main" val="13433571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dirty="0"/>
              <a:t>Yeni </a:t>
            </a:r>
            <a:r>
              <a:rPr lang="tr-TR" altLang="tr-TR" dirty="0" err="1"/>
              <a:t>Kurumsalcılık</a:t>
            </a:r>
            <a:endParaRPr lang="tr-TR" dirty="0"/>
          </a:p>
        </p:txBody>
      </p:sp>
      <p:sp>
        <p:nvSpPr>
          <p:cNvPr id="3" name="İçerik Yer Tutucusu 2"/>
          <p:cNvSpPr>
            <a:spLocks noGrp="1"/>
          </p:cNvSpPr>
          <p:nvPr>
            <p:ph idx="1"/>
          </p:nvPr>
        </p:nvSpPr>
        <p:spPr/>
        <p:txBody>
          <a:bodyPr>
            <a:normAutofit/>
          </a:bodyPr>
          <a:lstStyle/>
          <a:p>
            <a:pPr algn="just"/>
            <a:r>
              <a:rPr lang="tr-TR" altLang="tr-TR" sz="3200" dirty="0"/>
              <a:t>Yeni </a:t>
            </a:r>
            <a:r>
              <a:rPr lang="tr-TR" altLang="tr-TR" sz="3200" dirty="0" err="1"/>
              <a:t>kurumsalcılık</a:t>
            </a:r>
            <a:r>
              <a:rPr lang="tr-TR" altLang="tr-TR" sz="3200" dirty="0"/>
              <a:t> ise </a:t>
            </a:r>
            <a:r>
              <a:rPr lang="tr-TR" altLang="tr-TR" sz="3200" dirty="0" err="1"/>
              <a:t>Oliver</a:t>
            </a:r>
            <a:r>
              <a:rPr lang="tr-TR" altLang="tr-TR" sz="3200" dirty="0"/>
              <a:t> </a:t>
            </a:r>
            <a:r>
              <a:rPr lang="tr-TR" altLang="tr-TR" sz="3200" dirty="0" err="1"/>
              <a:t>Williamson’un</a:t>
            </a:r>
            <a:r>
              <a:rPr lang="tr-TR" altLang="tr-TR" sz="3200" dirty="0"/>
              <a:t> 1975 yılında yayınladığı "</a:t>
            </a:r>
            <a:r>
              <a:rPr lang="tr-TR" altLang="tr-TR" sz="3200" dirty="0" err="1"/>
              <a:t>Markets</a:t>
            </a:r>
            <a:r>
              <a:rPr lang="tr-TR" altLang="tr-TR" sz="3200" dirty="0"/>
              <a:t> </a:t>
            </a:r>
            <a:r>
              <a:rPr lang="tr-TR" altLang="tr-TR" sz="3200" dirty="0" err="1"/>
              <a:t>and</a:t>
            </a:r>
            <a:r>
              <a:rPr lang="tr-TR" altLang="tr-TR" sz="3200" dirty="0"/>
              <a:t> </a:t>
            </a:r>
            <a:r>
              <a:rPr lang="tr-TR" altLang="tr-TR" sz="3200" dirty="0" err="1"/>
              <a:t>Hierarchies</a:t>
            </a:r>
            <a:r>
              <a:rPr lang="tr-TR" altLang="tr-TR" sz="3200" dirty="0"/>
              <a:t>: Analysis </a:t>
            </a:r>
            <a:r>
              <a:rPr lang="tr-TR" altLang="tr-TR" sz="3200" dirty="0" err="1"/>
              <a:t>and</a:t>
            </a:r>
            <a:r>
              <a:rPr lang="tr-TR" altLang="tr-TR" sz="3200" dirty="0"/>
              <a:t> </a:t>
            </a:r>
            <a:r>
              <a:rPr lang="tr-TR" altLang="tr-TR" sz="3200" dirty="0" err="1"/>
              <a:t>Antitrost</a:t>
            </a:r>
            <a:r>
              <a:rPr lang="tr-TR" altLang="tr-TR" sz="3200" dirty="0"/>
              <a:t> </a:t>
            </a:r>
            <a:r>
              <a:rPr lang="tr-TR" altLang="tr-TR" sz="3200" dirty="0" err="1"/>
              <a:t>Implications</a:t>
            </a:r>
            <a:r>
              <a:rPr lang="tr-TR" altLang="tr-TR" sz="3200" dirty="0"/>
              <a:t> (Piyasalar ve Hiyerarşiler: Çözümleme ve </a:t>
            </a:r>
            <a:r>
              <a:rPr lang="tr-TR" altLang="tr-TR" sz="3200" dirty="0" err="1"/>
              <a:t>Antitröst</a:t>
            </a:r>
            <a:r>
              <a:rPr lang="tr-TR" altLang="tr-TR" sz="3200" dirty="0"/>
              <a:t> İçerimler)" isimli eserinden sonra popüler olmuştur.</a:t>
            </a:r>
          </a:p>
        </p:txBody>
      </p:sp>
    </p:spTree>
    <p:extLst>
      <p:ext uri="{BB962C8B-B14F-4D97-AF65-F5344CB8AC3E}">
        <p14:creationId xmlns="" xmlns:p14="http://schemas.microsoft.com/office/powerpoint/2010/main" val="22536093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Başlık"/>
          <p:cNvSpPr>
            <a:spLocks noGrp="1"/>
          </p:cNvSpPr>
          <p:nvPr>
            <p:ph type="title"/>
          </p:nvPr>
        </p:nvSpPr>
        <p:spPr/>
        <p:txBody>
          <a:bodyPr/>
          <a:lstStyle/>
          <a:p>
            <a:r>
              <a:rPr lang="tr-TR" altLang="tr-TR" smtClean="0"/>
              <a:t>Yeni Kurumsalcılık</a:t>
            </a:r>
          </a:p>
        </p:txBody>
      </p:sp>
      <p:sp>
        <p:nvSpPr>
          <p:cNvPr id="26627" name="2 İçerik Yer Tutucusu"/>
          <p:cNvSpPr>
            <a:spLocks noGrp="1"/>
          </p:cNvSpPr>
          <p:nvPr>
            <p:ph idx="1"/>
          </p:nvPr>
        </p:nvSpPr>
        <p:spPr>
          <a:xfrm>
            <a:off x="762000" y="685800"/>
            <a:ext cx="7543800" cy="4759424"/>
          </a:xfrm>
        </p:spPr>
        <p:txBody>
          <a:bodyPr>
            <a:normAutofit/>
          </a:bodyPr>
          <a:lstStyle/>
          <a:p>
            <a:pPr algn="just"/>
            <a:r>
              <a:rPr lang="tr-TR" altLang="tr-TR" sz="2600" dirty="0" smtClean="0"/>
              <a:t>İktisadi olayların ve faaliyetlerin gelişiminde kurumların önemi büyüktür. Özellikle mülkiyet, piyasa yapısı gibi kurumlar</a:t>
            </a:r>
            <a:r>
              <a:rPr lang="tr-TR" altLang="tr-TR" sz="2600" dirty="0"/>
              <a:t> </a:t>
            </a:r>
            <a:r>
              <a:rPr lang="tr-TR" altLang="tr-TR" sz="2600" dirty="0" smtClean="0"/>
              <a:t>ekonomik gelişme açısından oldukça önemlidir.</a:t>
            </a:r>
          </a:p>
          <a:p>
            <a:pPr algn="just"/>
            <a:r>
              <a:rPr lang="tr-TR" altLang="tr-TR" sz="2600" dirty="0" smtClean="0"/>
              <a:t>Ülkelerin geleneklerini ve sosyal çevrelerini şekillendiren kültürel ve tarihsel koşullardaki farklılıklar önemlidir.</a:t>
            </a:r>
          </a:p>
          <a:p>
            <a:pPr algn="just"/>
            <a:r>
              <a:rPr lang="tr-TR" altLang="tr-TR" sz="2600" dirty="0" smtClean="0"/>
              <a:t>Yeterli bir kurumsal temel üzerine oturtulmayan </a:t>
            </a:r>
            <a:r>
              <a:rPr lang="tr-TR" altLang="tr-TR" sz="2600" dirty="0" err="1" smtClean="0"/>
              <a:t>liberalizasyon</a:t>
            </a:r>
            <a:r>
              <a:rPr lang="tr-TR" altLang="tr-TR" sz="2600" dirty="0" smtClean="0"/>
              <a:t>, makro ekonomik istikrar ve özelleştirme politikaları başarılı sonuçlar vermez.</a:t>
            </a:r>
          </a:p>
        </p:txBody>
      </p:sp>
    </p:spTree>
    <p:extLst>
      <p:ext uri="{BB962C8B-B14F-4D97-AF65-F5344CB8AC3E}">
        <p14:creationId xmlns="" xmlns:p14="http://schemas.microsoft.com/office/powerpoint/2010/main" val="406028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hangingPunct="1"/>
            <a:r>
              <a:rPr lang="tr-TR" altLang="tr-TR" dirty="0" smtClean="0"/>
              <a:t>Reformların Başarısızlık Nedenleri</a:t>
            </a:r>
          </a:p>
        </p:txBody>
      </p:sp>
      <p:sp>
        <p:nvSpPr>
          <p:cNvPr id="5123" name="Rectangle 3"/>
          <p:cNvSpPr>
            <a:spLocks noGrp="1" noChangeArrowheads="1"/>
          </p:cNvSpPr>
          <p:nvPr>
            <p:ph idx="1"/>
          </p:nvPr>
        </p:nvSpPr>
        <p:spPr>
          <a:xfrm>
            <a:off x="683568" y="404664"/>
            <a:ext cx="7622232" cy="4167336"/>
          </a:xfrm>
        </p:spPr>
        <p:txBody>
          <a:bodyPr>
            <a:normAutofit fontScale="92500" lnSpcReduction="20000"/>
          </a:bodyPr>
          <a:lstStyle/>
          <a:p>
            <a:pPr algn="just" eaLnBrk="1" hangingPunct="1">
              <a:lnSpc>
                <a:spcPct val="90000"/>
              </a:lnSpc>
              <a:defRPr/>
            </a:pPr>
            <a:r>
              <a:rPr lang="tr-TR" sz="3600" dirty="0" smtClean="0"/>
              <a:t>Reform Çalışmalarında Bir Bütünlük Olmayışı</a:t>
            </a:r>
          </a:p>
          <a:p>
            <a:pPr algn="just" eaLnBrk="1" hangingPunct="1">
              <a:lnSpc>
                <a:spcPct val="90000"/>
              </a:lnSpc>
              <a:defRPr/>
            </a:pPr>
            <a:r>
              <a:rPr lang="tr-TR" sz="3600" dirty="0" smtClean="0"/>
              <a:t>Yabancı Uzman Raporlarının veya Yabancı Ülkelerdeki Uygulamaların Taklit Edilmesi</a:t>
            </a:r>
          </a:p>
          <a:p>
            <a:pPr algn="just" eaLnBrk="1" hangingPunct="1">
              <a:lnSpc>
                <a:spcPct val="90000"/>
              </a:lnSpc>
              <a:defRPr/>
            </a:pPr>
            <a:r>
              <a:rPr lang="tr-TR" sz="3600" dirty="0" smtClean="0"/>
              <a:t>Siyasi Kararlılık ve Arzu Eksikliği</a:t>
            </a:r>
          </a:p>
          <a:p>
            <a:pPr algn="just" eaLnBrk="1" hangingPunct="1">
              <a:lnSpc>
                <a:spcPct val="90000"/>
              </a:lnSpc>
              <a:defRPr/>
            </a:pPr>
            <a:r>
              <a:rPr lang="tr-TR" sz="3600" dirty="0" smtClean="0"/>
              <a:t>Reformlarda Strateji Eksikliği: Uzun vadeli bakış yok, gündelik sorunları aşma çabası var.</a:t>
            </a:r>
          </a:p>
          <a:p>
            <a:pPr algn="just" eaLnBrk="1" hangingPunct="1">
              <a:lnSpc>
                <a:spcPct val="90000"/>
              </a:lnSpc>
              <a:defRPr/>
            </a:pPr>
            <a:r>
              <a:rPr lang="tr-TR" sz="3600" dirty="0" smtClean="0"/>
              <a:t>Süreklilik yok.</a:t>
            </a:r>
          </a:p>
          <a:p>
            <a:pPr marL="0" indent="0" eaLnBrk="1" hangingPunct="1">
              <a:lnSpc>
                <a:spcPct val="90000"/>
              </a:lnSpc>
              <a:buFontTx/>
              <a:buNone/>
              <a:defRPr/>
            </a:pPr>
            <a:endParaRPr lang="tr-TR" sz="2400" dirty="0" smtClean="0"/>
          </a:p>
        </p:txBody>
      </p:sp>
    </p:spTree>
    <p:extLst>
      <p:ext uri="{BB962C8B-B14F-4D97-AF65-F5344CB8AC3E}">
        <p14:creationId xmlns="" xmlns:p14="http://schemas.microsoft.com/office/powerpoint/2010/main" val="28263844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Başlık"/>
          <p:cNvSpPr>
            <a:spLocks noGrp="1"/>
          </p:cNvSpPr>
          <p:nvPr>
            <p:ph type="title"/>
          </p:nvPr>
        </p:nvSpPr>
        <p:spPr>
          <a:xfrm>
            <a:off x="762000" y="5373216"/>
            <a:ext cx="6781800" cy="798984"/>
          </a:xfrm>
        </p:spPr>
        <p:txBody>
          <a:bodyPr>
            <a:normAutofit fontScale="90000"/>
          </a:bodyPr>
          <a:lstStyle/>
          <a:p>
            <a:r>
              <a:rPr lang="tr-TR" altLang="tr-TR" dirty="0" smtClean="0"/>
              <a:t>Yeni </a:t>
            </a:r>
            <a:r>
              <a:rPr lang="tr-TR" altLang="tr-TR" dirty="0" err="1" smtClean="0"/>
              <a:t>Kurumsalcılık</a:t>
            </a:r>
            <a:endParaRPr lang="tr-TR" altLang="tr-TR" dirty="0" smtClean="0"/>
          </a:p>
        </p:txBody>
      </p:sp>
      <p:sp>
        <p:nvSpPr>
          <p:cNvPr id="27651" name="2 İçerik Yer Tutucusu"/>
          <p:cNvSpPr>
            <a:spLocks noGrp="1"/>
          </p:cNvSpPr>
          <p:nvPr>
            <p:ph idx="1"/>
          </p:nvPr>
        </p:nvSpPr>
        <p:spPr>
          <a:xfrm>
            <a:off x="762000" y="685800"/>
            <a:ext cx="7543800" cy="4687416"/>
          </a:xfrm>
        </p:spPr>
        <p:txBody>
          <a:bodyPr>
            <a:noAutofit/>
          </a:bodyPr>
          <a:lstStyle/>
          <a:p>
            <a:pPr algn="just"/>
            <a:r>
              <a:rPr lang="tr-TR" altLang="tr-TR" sz="3400" dirty="0" smtClean="0"/>
              <a:t>Kurumların biçimsel çözümlenmesinin, ekonomi-siyaset ayrımından uzaklaşılarak, toplumsal, siyasal ve ekonomik etmenlerin birlikte ele alınmasıyla aşılacağı varsayılır.</a:t>
            </a:r>
          </a:p>
          <a:p>
            <a:pPr algn="just"/>
            <a:r>
              <a:rPr lang="tr-TR" altLang="tr-TR" sz="3400" dirty="0" smtClean="0"/>
              <a:t>Kurumlar ve çıkarların birbirinden ayrı olmadığı ve kurumların çıkarları belirlediği varsayımlarına dayanmaktadır.</a:t>
            </a:r>
          </a:p>
        </p:txBody>
      </p:sp>
    </p:spTree>
    <p:extLst>
      <p:ext uri="{BB962C8B-B14F-4D97-AF65-F5344CB8AC3E}">
        <p14:creationId xmlns="" xmlns:p14="http://schemas.microsoft.com/office/powerpoint/2010/main" val="35424201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157192"/>
            <a:ext cx="6781800" cy="1015008"/>
          </a:xfrm>
        </p:spPr>
        <p:txBody>
          <a:bodyPr/>
          <a:lstStyle/>
          <a:p>
            <a:r>
              <a:rPr lang="tr-TR" altLang="tr-TR" dirty="0" smtClean="0"/>
              <a:t>İşlem Maliyetleri</a:t>
            </a:r>
            <a:endParaRPr lang="tr-TR" dirty="0"/>
          </a:p>
        </p:txBody>
      </p:sp>
      <p:sp>
        <p:nvSpPr>
          <p:cNvPr id="3" name="İçerik Yer Tutucusu 2"/>
          <p:cNvSpPr>
            <a:spLocks noGrp="1"/>
          </p:cNvSpPr>
          <p:nvPr>
            <p:ph idx="1"/>
          </p:nvPr>
        </p:nvSpPr>
        <p:spPr>
          <a:xfrm>
            <a:off x="762000" y="685800"/>
            <a:ext cx="7543800" cy="4615408"/>
          </a:xfrm>
        </p:spPr>
        <p:txBody>
          <a:bodyPr>
            <a:normAutofit fontScale="92500" lnSpcReduction="20000"/>
          </a:bodyPr>
          <a:lstStyle/>
          <a:p>
            <a:pPr algn="just"/>
            <a:r>
              <a:rPr lang="tr-TR" sz="3200" dirty="0"/>
              <a:t> </a:t>
            </a:r>
            <a:r>
              <a:rPr lang="tr-TR" sz="3200" dirty="0">
                <a:solidFill>
                  <a:srgbClr val="FF0000"/>
                </a:solidFill>
                <a:hlinkClick r:id="rId2" tooltip="Ronald Coase"/>
              </a:rPr>
              <a:t>Ronald </a:t>
            </a:r>
            <a:r>
              <a:rPr lang="tr-TR" sz="3200" dirty="0" err="1" smtClean="0">
                <a:solidFill>
                  <a:srgbClr val="FF0000"/>
                </a:solidFill>
                <a:hlinkClick r:id="rId2" tooltip="Ronald Coase"/>
              </a:rPr>
              <a:t>Coase</a:t>
            </a:r>
            <a:r>
              <a:rPr lang="tr-TR" sz="3200" dirty="0">
                <a:solidFill>
                  <a:srgbClr val="FF0000"/>
                </a:solidFill>
              </a:rPr>
              <a:t> ve  </a:t>
            </a:r>
            <a:r>
              <a:rPr lang="tr-TR" sz="3200" dirty="0" err="1">
                <a:solidFill>
                  <a:srgbClr val="FF0000"/>
                </a:solidFill>
              </a:rPr>
              <a:t>Oliver</a:t>
            </a:r>
            <a:r>
              <a:rPr lang="tr-TR" sz="3200" dirty="0">
                <a:solidFill>
                  <a:srgbClr val="FF0000"/>
                </a:solidFill>
              </a:rPr>
              <a:t> </a:t>
            </a:r>
            <a:r>
              <a:rPr lang="tr-TR" sz="3200" dirty="0" err="1">
                <a:solidFill>
                  <a:srgbClr val="FF0000"/>
                </a:solidFill>
              </a:rPr>
              <a:t>Williamson</a:t>
            </a:r>
            <a:r>
              <a:rPr lang="tr-TR" sz="3200" dirty="0">
                <a:solidFill>
                  <a:srgbClr val="FF0000"/>
                </a:solidFill>
              </a:rPr>
              <a:t> </a:t>
            </a:r>
            <a:r>
              <a:rPr lang="tr-TR" sz="3200" dirty="0" smtClean="0">
                <a:solidFill>
                  <a:srgbClr val="FF0000"/>
                </a:solidFill>
              </a:rPr>
              <a:t>1937</a:t>
            </a:r>
          </a:p>
          <a:p>
            <a:pPr algn="just"/>
            <a:r>
              <a:rPr lang="tr-TR" sz="3200" dirty="0" smtClean="0"/>
              <a:t>Ekonomik analizlerde sadece fiyat yeterli olmayıp </a:t>
            </a:r>
            <a:r>
              <a:rPr lang="tr-TR" sz="3200" dirty="0"/>
              <a:t>fiyat ile birlikte kurumsal yapıların ve maliyetlerin de dikkate alınması gerekmektedir. </a:t>
            </a:r>
          </a:p>
          <a:p>
            <a:pPr algn="just"/>
            <a:r>
              <a:rPr lang="tr-TR" sz="3200" dirty="0" smtClean="0"/>
              <a:t>Genel </a:t>
            </a:r>
            <a:r>
              <a:rPr lang="tr-TR" sz="3200" dirty="0"/>
              <a:t>olarak firma ya da bireylerin herhangi bir mal ve/veya hizmete ulaşmak için geçirdiği zaman, istenilen mal ya da hizmete ulaşmak için yapılan tüm araştırma, ulaşma ve pazarlık-takip çabalarına ilişkin giderlerin toplamıdır.</a:t>
            </a:r>
          </a:p>
        </p:txBody>
      </p:sp>
    </p:spTree>
    <p:extLst>
      <p:ext uri="{BB962C8B-B14F-4D97-AF65-F5344CB8AC3E}">
        <p14:creationId xmlns="" xmlns:p14="http://schemas.microsoft.com/office/powerpoint/2010/main" val="28463196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229200"/>
            <a:ext cx="6781800" cy="943000"/>
          </a:xfrm>
        </p:spPr>
        <p:txBody>
          <a:bodyPr/>
          <a:lstStyle/>
          <a:p>
            <a:r>
              <a:rPr lang="tr-TR" dirty="0" smtClean="0"/>
              <a:t>Kamu İşletmeciliği</a:t>
            </a:r>
            <a:endParaRPr lang="tr-TR" dirty="0"/>
          </a:p>
        </p:txBody>
      </p:sp>
      <p:sp>
        <p:nvSpPr>
          <p:cNvPr id="3" name="İçerik Yer Tutucusu 2"/>
          <p:cNvSpPr>
            <a:spLocks noGrp="1"/>
          </p:cNvSpPr>
          <p:nvPr>
            <p:ph idx="1"/>
          </p:nvPr>
        </p:nvSpPr>
        <p:spPr>
          <a:xfrm>
            <a:off x="762000" y="685800"/>
            <a:ext cx="7543800" cy="4615408"/>
          </a:xfrm>
        </p:spPr>
        <p:txBody>
          <a:bodyPr>
            <a:normAutofit/>
          </a:bodyPr>
          <a:lstStyle/>
          <a:p>
            <a:pPr algn="just"/>
            <a:r>
              <a:rPr lang="tr-TR" altLang="tr-TR" sz="3800" dirty="0"/>
              <a:t>Devletin küçültülmesi, kamusal mal ve hizmet üretiminde piyasadan daha çok yararlanma, özelleştirme, yasal yapısal serbestleşme (</a:t>
            </a:r>
            <a:r>
              <a:rPr lang="tr-TR" altLang="tr-TR" sz="3800" dirty="0" err="1"/>
              <a:t>deregülasyon</a:t>
            </a:r>
            <a:r>
              <a:rPr lang="tr-TR" altLang="tr-TR" sz="3800" dirty="0"/>
              <a:t>), sübvansiyonların azaltılması ya da kesilmesi, sosyal fonların daraltılması</a:t>
            </a:r>
          </a:p>
          <a:p>
            <a:endParaRPr lang="tr-TR" dirty="0"/>
          </a:p>
        </p:txBody>
      </p:sp>
    </p:spTree>
    <p:extLst>
      <p:ext uri="{BB962C8B-B14F-4D97-AF65-F5344CB8AC3E}">
        <p14:creationId xmlns="" xmlns:p14="http://schemas.microsoft.com/office/powerpoint/2010/main" val="11814517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445224"/>
            <a:ext cx="6781800" cy="726976"/>
          </a:xfrm>
        </p:spPr>
        <p:txBody>
          <a:bodyPr>
            <a:normAutofit fontScale="90000"/>
          </a:bodyPr>
          <a:lstStyle/>
          <a:p>
            <a:r>
              <a:rPr lang="tr-TR" dirty="0"/>
              <a:t>Kamu İşletmeciliği</a:t>
            </a:r>
          </a:p>
        </p:txBody>
      </p:sp>
      <p:sp>
        <p:nvSpPr>
          <p:cNvPr id="3" name="İçerik Yer Tutucusu 2"/>
          <p:cNvSpPr>
            <a:spLocks noGrp="1"/>
          </p:cNvSpPr>
          <p:nvPr>
            <p:ph idx="1"/>
          </p:nvPr>
        </p:nvSpPr>
        <p:spPr>
          <a:xfrm>
            <a:off x="762000" y="685800"/>
            <a:ext cx="7543800" cy="4687416"/>
          </a:xfrm>
        </p:spPr>
        <p:txBody>
          <a:bodyPr>
            <a:noAutofit/>
          </a:bodyPr>
          <a:lstStyle/>
          <a:p>
            <a:pPr algn="just"/>
            <a:r>
              <a:rPr lang="tr-TR" sz="2900" dirty="0" smtClean="0"/>
              <a:t>ABD’de Kaliforniya Üniversitesi’nden James Perry ve </a:t>
            </a:r>
            <a:r>
              <a:rPr lang="tr-TR" sz="2900" dirty="0" err="1" smtClean="0"/>
              <a:t>Kenneth</a:t>
            </a:r>
            <a:r>
              <a:rPr lang="tr-TR" sz="2900" dirty="0" smtClean="0"/>
              <a:t> </a:t>
            </a:r>
            <a:r>
              <a:rPr lang="tr-TR" sz="2900" dirty="0" err="1" smtClean="0"/>
              <a:t>Kramer</a:t>
            </a:r>
            <a:r>
              <a:rPr lang="tr-TR" sz="2900" dirty="0" smtClean="0"/>
              <a:t> «</a:t>
            </a:r>
            <a:r>
              <a:rPr lang="tr-TR" sz="2900" dirty="0" err="1" smtClean="0"/>
              <a:t>Public</a:t>
            </a:r>
            <a:r>
              <a:rPr lang="tr-TR" sz="2900" dirty="0" smtClean="0"/>
              <a:t> </a:t>
            </a:r>
            <a:r>
              <a:rPr lang="tr-TR" sz="2900" dirty="0" err="1" smtClean="0"/>
              <a:t>Managemet</a:t>
            </a:r>
            <a:r>
              <a:rPr lang="tr-TR" sz="2900" dirty="0" smtClean="0"/>
              <a:t>: </a:t>
            </a:r>
            <a:r>
              <a:rPr lang="tr-TR" sz="2900" dirty="0" err="1" smtClean="0"/>
              <a:t>Public</a:t>
            </a:r>
            <a:r>
              <a:rPr lang="tr-TR" sz="2900" dirty="0" smtClean="0"/>
              <a:t> </a:t>
            </a:r>
            <a:r>
              <a:rPr lang="tr-TR" sz="2900" dirty="0" err="1"/>
              <a:t>a</a:t>
            </a:r>
            <a:r>
              <a:rPr lang="tr-TR" sz="2900" dirty="0" err="1" smtClean="0"/>
              <a:t>nd</a:t>
            </a:r>
            <a:r>
              <a:rPr lang="tr-TR" sz="2900" dirty="0" smtClean="0"/>
              <a:t> </a:t>
            </a:r>
            <a:r>
              <a:rPr lang="tr-TR" sz="2900" dirty="0" err="1" smtClean="0"/>
              <a:t>Private</a:t>
            </a:r>
            <a:r>
              <a:rPr lang="tr-TR" sz="2900" dirty="0" smtClean="0"/>
              <a:t> </a:t>
            </a:r>
            <a:r>
              <a:rPr lang="tr-TR" sz="2900" dirty="0" err="1" smtClean="0"/>
              <a:t>Perspectives</a:t>
            </a:r>
            <a:r>
              <a:rPr lang="tr-TR" sz="2900" dirty="0" smtClean="0"/>
              <a:t>» 1983</a:t>
            </a:r>
          </a:p>
          <a:p>
            <a:pPr algn="just"/>
            <a:r>
              <a:rPr lang="tr-TR" sz="2900" dirty="0" smtClean="0"/>
              <a:t>Özellikle kamu örgütlerine odaklı</a:t>
            </a:r>
          </a:p>
          <a:p>
            <a:pPr algn="just"/>
            <a:r>
              <a:rPr lang="tr-TR" sz="2900" dirty="0" smtClean="0"/>
              <a:t>Siyaset-yönetim ayrımına vurgu</a:t>
            </a:r>
          </a:p>
          <a:p>
            <a:pPr algn="just"/>
            <a:r>
              <a:rPr lang="tr-TR" sz="2900" dirty="0" smtClean="0"/>
              <a:t>Kamu yöneticileri nasıl daha donanımlı olabilir? </a:t>
            </a:r>
          </a:p>
          <a:p>
            <a:pPr algn="just"/>
            <a:r>
              <a:rPr lang="tr-TR" sz="2900" dirty="0" smtClean="0"/>
              <a:t>Kamu sektörü özel sektör gibi çalışmalıdır. Çünkü benzerlikler farklılıklardan daha fazladır.</a:t>
            </a:r>
            <a:endParaRPr lang="tr-TR" sz="2900" dirty="0"/>
          </a:p>
        </p:txBody>
      </p:sp>
    </p:spTree>
    <p:extLst>
      <p:ext uri="{BB962C8B-B14F-4D97-AF65-F5344CB8AC3E}">
        <p14:creationId xmlns="" xmlns:p14="http://schemas.microsoft.com/office/powerpoint/2010/main" val="18732398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762000" y="5229200"/>
            <a:ext cx="6781800" cy="943000"/>
          </a:xfrm>
        </p:spPr>
        <p:txBody>
          <a:bodyPr/>
          <a:lstStyle/>
          <a:p>
            <a:pPr eaLnBrk="1" hangingPunct="1"/>
            <a:r>
              <a:rPr lang="tr-TR" altLang="tr-TR" dirty="0" smtClean="0"/>
              <a:t>Temel İlkeler</a:t>
            </a:r>
          </a:p>
        </p:txBody>
      </p:sp>
      <p:sp>
        <p:nvSpPr>
          <p:cNvPr id="9219" name="Rectangle 3"/>
          <p:cNvSpPr>
            <a:spLocks noGrp="1" noChangeArrowheads="1"/>
          </p:cNvSpPr>
          <p:nvPr>
            <p:ph idx="1"/>
          </p:nvPr>
        </p:nvSpPr>
        <p:spPr/>
        <p:txBody>
          <a:bodyPr>
            <a:noAutofit/>
          </a:bodyPr>
          <a:lstStyle/>
          <a:p>
            <a:pPr algn="just" eaLnBrk="1" hangingPunct="1"/>
            <a:r>
              <a:rPr lang="tr-TR" altLang="tr-TR" sz="3600" dirty="0" err="1" smtClean="0">
                <a:solidFill>
                  <a:srgbClr val="FF0000"/>
                </a:solidFill>
              </a:rPr>
              <a:t>Deregülasyon</a:t>
            </a:r>
            <a:r>
              <a:rPr lang="tr-TR" altLang="tr-TR" sz="3600" dirty="0" smtClean="0">
                <a:solidFill>
                  <a:srgbClr val="FF0000"/>
                </a:solidFill>
              </a:rPr>
              <a:t>: </a:t>
            </a:r>
            <a:r>
              <a:rPr lang="tr-TR" altLang="tr-TR" sz="3600" dirty="0" smtClean="0"/>
              <a:t>Devletin tekelinde toplanmış üretim, dağıtım, karar, izin, onay yetkilerinin ortadan kaldırılmasını sağlayan düzenlemeler demektir. </a:t>
            </a:r>
          </a:p>
          <a:p>
            <a:pPr algn="just" eaLnBrk="1" hangingPunct="1"/>
            <a:r>
              <a:rPr lang="tr-TR" altLang="tr-TR" sz="3600" dirty="0" smtClean="0"/>
              <a:t>Çeşitli sektör ve endüstrilerdeki her türlü kamu düzenlemelerinin kaldırılması anlamına gelir. </a:t>
            </a:r>
          </a:p>
        </p:txBody>
      </p:sp>
    </p:spTree>
    <p:extLst>
      <p:ext uri="{BB962C8B-B14F-4D97-AF65-F5344CB8AC3E}">
        <p14:creationId xmlns="" xmlns:p14="http://schemas.microsoft.com/office/powerpoint/2010/main" val="18117051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62000" y="5157192"/>
            <a:ext cx="6781800" cy="1015008"/>
          </a:xfrm>
        </p:spPr>
        <p:txBody>
          <a:bodyPr/>
          <a:lstStyle/>
          <a:p>
            <a:pPr eaLnBrk="1" hangingPunct="1"/>
            <a:r>
              <a:rPr lang="tr-TR" altLang="tr-TR" dirty="0" smtClean="0"/>
              <a:t>Temel İlkeler</a:t>
            </a:r>
          </a:p>
        </p:txBody>
      </p:sp>
      <p:sp>
        <p:nvSpPr>
          <p:cNvPr id="10243" name="Rectangle 3"/>
          <p:cNvSpPr>
            <a:spLocks noGrp="1" noChangeArrowheads="1"/>
          </p:cNvSpPr>
          <p:nvPr>
            <p:ph idx="1"/>
          </p:nvPr>
        </p:nvSpPr>
        <p:spPr>
          <a:xfrm>
            <a:off x="762000" y="685800"/>
            <a:ext cx="7543800" cy="4399384"/>
          </a:xfrm>
        </p:spPr>
        <p:txBody>
          <a:bodyPr>
            <a:normAutofit/>
          </a:bodyPr>
          <a:lstStyle/>
          <a:p>
            <a:pPr algn="just" eaLnBrk="1" hangingPunct="1">
              <a:lnSpc>
                <a:spcPct val="90000"/>
              </a:lnSpc>
            </a:pPr>
            <a:r>
              <a:rPr lang="tr-TR" altLang="tr-TR" sz="4000" dirty="0" smtClean="0">
                <a:solidFill>
                  <a:srgbClr val="FF0000"/>
                </a:solidFill>
              </a:rPr>
              <a:t>Özelleştirme: </a:t>
            </a:r>
            <a:r>
              <a:rPr lang="tr-TR" altLang="tr-TR" sz="4000" dirty="0" smtClean="0"/>
              <a:t>Ekonomik-mali </a:t>
            </a:r>
            <a:r>
              <a:rPr lang="tr-TR" altLang="tr-TR" sz="4000" dirty="0" err="1" smtClean="0"/>
              <a:t>deregülasyon</a:t>
            </a:r>
            <a:r>
              <a:rPr lang="tr-TR" altLang="tr-TR" sz="4000" dirty="0" smtClean="0"/>
              <a:t> </a:t>
            </a:r>
          </a:p>
          <a:p>
            <a:pPr algn="just" eaLnBrk="1" hangingPunct="1">
              <a:lnSpc>
                <a:spcPct val="90000"/>
              </a:lnSpc>
            </a:pPr>
            <a:r>
              <a:rPr lang="tr-TR" altLang="tr-TR" sz="4000" dirty="0" smtClean="0"/>
              <a:t>Özel sektör aktörlerinin öneminin artması ve karar alma ve uygulama aşamasında devletin konumunun aşınmasıdır. </a:t>
            </a:r>
          </a:p>
          <a:p>
            <a:pPr eaLnBrk="1" hangingPunct="1">
              <a:lnSpc>
                <a:spcPct val="90000"/>
              </a:lnSpc>
            </a:pPr>
            <a:endParaRPr lang="tr-TR" altLang="tr-TR" dirty="0" smtClean="0"/>
          </a:p>
        </p:txBody>
      </p:sp>
    </p:spTree>
    <p:extLst>
      <p:ext uri="{BB962C8B-B14F-4D97-AF65-F5344CB8AC3E}">
        <p14:creationId xmlns="" xmlns:p14="http://schemas.microsoft.com/office/powerpoint/2010/main" val="23052060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941168"/>
            <a:ext cx="6781800" cy="1231032"/>
          </a:xfrm>
        </p:spPr>
        <p:txBody>
          <a:bodyPr>
            <a:normAutofit/>
          </a:bodyPr>
          <a:lstStyle/>
          <a:p>
            <a:r>
              <a:rPr lang="tr-TR" sz="3200" b="1" dirty="0"/>
              <a:t>27 Eylül 1980 tarihinde Milli Güvenlik Konseyinde okunan Hükümet Programı</a:t>
            </a:r>
            <a:endParaRPr lang="tr-TR" sz="3200" dirty="0"/>
          </a:p>
        </p:txBody>
      </p:sp>
      <p:sp>
        <p:nvSpPr>
          <p:cNvPr id="3" name="İçerik Yer Tutucusu 2"/>
          <p:cNvSpPr>
            <a:spLocks noGrp="1"/>
          </p:cNvSpPr>
          <p:nvPr>
            <p:ph idx="1"/>
          </p:nvPr>
        </p:nvSpPr>
        <p:spPr>
          <a:xfrm>
            <a:off x="755576" y="620688"/>
            <a:ext cx="7550224" cy="4392488"/>
          </a:xfrm>
        </p:spPr>
        <p:txBody>
          <a:bodyPr>
            <a:normAutofit lnSpcReduction="10000"/>
          </a:bodyPr>
          <a:lstStyle/>
          <a:p>
            <a:pPr algn="just"/>
            <a:r>
              <a:rPr lang="tr-TR" sz="3200" dirty="0"/>
              <a:t>Türkiye’nin </a:t>
            </a:r>
            <a:r>
              <a:rPr lang="tr-TR" sz="3200" dirty="0">
                <a:solidFill>
                  <a:srgbClr val="FF0000"/>
                </a:solidFill>
              </a:rPr>
              <a:t>ekonomik ve sosyal kalkınmasını engelleyen en önemli faktör </a:t>
            </a:r>
            <a:r>
              <a:rPr lang="tr-TR" sz="3200" dirty="0"/>
              <a:t>haline gelmiş bulunan Türk kamu </a:t>
            </a:r>
            <a:r>
              <a:rPr lang="tr-TR" sz="3200" dirty="0" smtClean="0"/>
              <a:t>yönetimini…</a:t>
            </a:r>
            <a:r>
              <a:rPr lang="tr-TR" sz="3200" dirty="0"/>
              <a:t> </a:t>
            </a:r>
          </a:p>
          <a:p>
            <a:pPr algn="just"/>
            <a:r>
              <a:rPr lang="tr-TR" sz="3200" dirty="0" smtClean="0"/>
              <a:t>Kamu </a:t>
            </a:r>
            <a:r>
              <a:rPr lang="tr-TR" sz="3200" dirty="0"/>
              <a:t>görevlilerini siyasi etkinin dışında bırakıcı önlemler almak,</a:t>
            </a:r>
          </a:p>
          <a:p>
            <a:pPr algn="just"/>
            <a:r>
              <a:rPr lang="tr-TR" sz="3200" dirty="0" smtClean="0"/>
              <a:t>Kamu </a:t>
            </a:r>
            <a:r>
              <a:rPr lang="tr-TR" sz="3200" dirty="0"/>
              <a:t>yönetimi örgütünün bütününün gözden geçirilmesi ve kısa sürede pratik düzenlemelerin yapılması,</a:t>
            </a:r>
          </a:p>
          <a:p>
            <a:endParaRPr lang="tr-TR" dirty="0"/>
          </a:p>
        </p:txBody>
      </p:sp>
    </p:spTree>
    <p:extLst>
      <p:ext uri="{BB962C8B-B14F-4D97-AF65-F5344CB8AC3E}">
        <p14:creationId xmlns="" xmlns:p14="http://schemas.microsoft.com/office/powerpoint/2010/main" val="32982344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013176"/>
            <a:ext cx="6781800" cy="1159024"/>
          </a:xfrm>
        </p:spPr>
        <p:txBody>
          <a:bodyPr>
            <a:normAutofit/>
          </a:bodyPr>
          <a:lstStyle/>
          <a:p>
            <a:r>
              <a:rPr lang="tr-TR" sz="3200" b="1" dirty="0"/>
              <a:t>27 Eylül 1980 tarihinde Milli Güvenlik Konseyinde okunan Hükümet Programı</a:t>
            </a:r>
            <a:endParaRPr lang="tr-TR" sz="3200" dirty="0"/>
          </a:p>
        </p:txBody>
      </p:sp>
      <p:sp>
        <p:nvSpPr>
          <p:cNvPr id="3" name="İçerik Yer Tutucusu 2"/>
          <p:cNvSpPr>
            <a:spLocks noGrp="1"/>
          </p:cNvSpPr>
          <p:nvPr>
            <p:ph idx="1"/>
          </p:nvPr>
        </p:nvSpPr>
        <p:spPr>
          <a:xfrm>
            <a:off x="762000" y="548680"/>
            <a:ext cx="7543800" cy="4392488"/>
          </a:xfrm>
        </p:spPr>
        <p:txBody>
          <a:bodyPr/>
          <a:lstStyle/>
          <a:p>
            <a:pPr algn="just"/>
            <a:r>
              <a:rPr lang="tr-TR" sz="3200" dirty="0"/>
              <a:t>Devlet Memurları Kanunu’nun ve diğer personel ile ilgili mevzuatın süratle ele alınması ve yeniden düzenlenmesi,</a:t>
            </a:r>
          </a:p>
          <a:p>
            <a:pPr algn="just"/>
            <a:r>
              <a:rPr lang="tr-TR" sz="3200" dirty="0"/>
              <a:t>Aşırı merkeziyetçiliğin terk edilerek, mülki ve mahalli idarelerin yetkilerinin arttırılması,</a:t>
            </a:r>
          </a:p>
          <a:p>
            <a:pPr algn="just"/>
            <a:r>
              <a:rPr lang="tr-TR" sz="3200" dirty="0"/>
              <a:t>Kırtasiyeciliğin ve bürokratik formalitelerin azaltılması…</a:t>
            </a:r>
          </a:p>
          <a:p>
            <a:endParaRPr lang="tr-TR" dirty="0"/>
          </a:p>
        </p:txBody>
      </p:sp>
    </p:spTree>
    <p:extLst>
      <p:ext uri="{BB962C8B-B14F-4D97-AF65-F5344CB8AC3E}">
        <p14:creationId xmlns="" xmlns:p14="http://schemas.microsoft.com/office/powerpoint/2010/main" val="21121442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762000" y="5229200"/>
            <a:ext cx="6781800" cy="943000"/>
          </a:xfrm>
        </p:spPr>
        <p:txBody>
          <a:bodyPr>
            <a:normAutofit fontScale="90000"/>
          </a:bodyPr>
          <a:lstStyle/>
          <a:p>
            <a:pPr eaLnBrk="1" hangingPunct="1"/>
            <a:r>
              <a:rPr lang="tr-TR" altLang="tr-TR" sz="3600" dirty="0" smtClean="0"/>
              <a:t>Beşinci beş yıllık kalkınma planı (1985-1989)</a:t>
            </a:r>
          </a:p>
        </p:txBody>
      </p:sp>
      <p:sp>
        <p:nvSpPr>
          <p:cNvPr id="47107" name="Rectangle 3"/>
          <p:cNvSpPr>
            <a:spLocks noGrp="1" noChangeArrowheads="1"/>
          </p:cNvSpPr>
          <p:nvPr>
            <p:ph idx="1"/>
          </p:nvPr>
        </p:nvSpPr>
        <p:spPr>
          <a:xfrm>
            <a:off x="762000" y="548680"/>
            <a:ext cx="7543800" cy="4536504"/>
          </a:xfrm>
        </p:spPr>
        <p:txBody>
          <a:bodyPr>
            <a:normAutofit/>
          </a:bodyPr>
          <a:lstStyle/>
          <a:p>
            <a:pPr algn="just" eaLnBrk="1" hangingPunct="1">
              <a:lnSpc>
                <a:spcPct val="90000"/>
              </a:lnSpc>
            </a:pPr>
            <a:r>
              <a:rPr lang="tr-TR" altLang="tr-TR" sz="3000" dirty="0" smtClean="0"/>
              <a:t>Yetki devri önem kazanıyor.</a:t>
            </a:r>
          </a:p>
          <a:p>
            <a:pPr algn="just" eaLnBrk="1" hangingPunct="1">
              <a:lnSpc>
                <a:spcPct val="90000"/>
              </a:lnSpc>
            </a:pPr>
            <a:r>
              <a:rPr lang="tr-TR" altLang="tr-TR" sz="3000" dirty="0" smtClean="0"/>
              <a:t>Kaynak israfını önlemek amaçlar arasında</a:t>
            </a:r>
          </a:p>
          <a:p>
            <a:pPr algn="just" eaLnBrk="1" hangingPunct="1">
              <a:lnSpc>
                <a:spcPct val="90000"/>
              </a:lnSpc>
            </a:pPr>
            <a:r>
              <a:rPr lang="tr-TR" altLang="tr-TR" sz="3000" dirty="0" smtClean="0"/>
              <a:t>Bürokrasinin azaltılması</a:t>
            </a:r>
          </a:p>
          <a:p>
            <a:pPr algn="just" eaLnBrk="1" hangingPunct="1">
              <a:lnSpc>
                <a:spcPct val="90000"/>
              </a:lnSpc>
            </a:pPr>
            <a:r>
              <a:rPr lang="tr-TR" altLang="tr-TR" sz="3000" dirty="0" smtClean="0"/>
              <a:t>Ekonomik, kaliteli ve hızlı işleyiş</a:t>
            </a:r>
          </a:p>
          <a:p>
            <a:pPr algn="just" eaLnBrk="1" hangingPunct="1">
              <a:lnSpc>
                <a:spcPct val="90000"/>
              </a:lnSpc>
            </a:pPr>
            <a:r>
              <a:rPr lang="tr-TR" altLang="tr-TR" sz="3000" dirty="0" smtClean="0"/>
              <a:t>Kamu hizmetlerinde etkinlik ve sürat esastır, bu amaçla bürokratik işlemler azaltılacaktır.</a:t>
            </a:r>
          </a:p>
          <a:p>
            <a:pPr algn="just" eaLnBrk="1" hangingPunct="1">
              <a:lnSpc>
                <a:spcPct val="90000"/>
              </a:lnSpc>
            </a:pPr>
            <a:r>
              <a:rPr lang="tr-TR" altLang="tr-TR" sz="3000" dirty="0" smtClean="0"/>
              <a:t>Merkezi hükümetin yükünü azaltmak amacıyla mahallî idarelerin fonksiyonları artırılacaktır.</a:t>
            </a:r>
          </a:p>
          <a:p>
            <a:pPr eaLnBrk="1" hangingPunct="1">
              <a:lnSpc>
                <a:spcPct val="90000"/>
              </a:lnSpc>
            </a:pPr>
            <a:endParaRPr lang="tr-TR" altLang="tr-TR" sz="2400" dirty="0" smtClean="0"/>
          </a:p>
        </p:txBody>
      </p:sp>
    </p:spTree>
    <p:extLst>
      <p:ext uri="{BB962C8B-B14F-4D97-AF65-F5344CB8AC3E}">
        <p14:creationId xmlns="" xmlns:p14="http://schemas.microsoft.com/office/powerpoint/2010/main" val="42399187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Bülent </a:t>
            </a:r>
            <a:r>
              <a:rPr lang="tr-TR" dirty="0" smtClean="0"/>
              <a:t>Ulusu:</a:t>
            </a:r>
            <a:endParaRPr lang="tr-TR" dirty="0"/>
          </a:p>
        </p:txBody>
      </p:sp>
      <p:sp>
        <p:nvSpPr>
          <p:cNvPr id="3" name="İçerik Yer Tutucusu 2"/>
          <p:cNvSpPr>
            <a:spLocks noGrp="1"/>
          </p:cNvSpPr>
          <p:nvPr>
            <p:ph idx="1"/>
          </p:nvPr>
        </p:nvSpPr>
        <p:spPr>
          <a:xfrm>
            <a:off x="762000" y="685800"/>
            <a:ext cx="7543800" cy="4615408"/>
          </a:xfrm>
        </p:spPr>
        <p:txBody>
          <a:bodyPr>
            <a:normAutofit/>
          </a:bodyPr>
          <a:lstStyle/>
          <a:p>
            <a:pPr algn="just"/>
            <a:r>
              <a:rPr lang="tr-TR" sz="2800" dirty="0"/>
              <a:t>“Mazisi yüzyıllara dayanan Türk idare yapısı, şartların değişmesiyle yeniliklere ve ihtiyaçlara ayak uyduramayarak eskimiş, ekonomik ve sosyal gelişmelerin gerisinde kalmıştır. Bunun sonucunda kamu yönetiminde, aşırı merkeziyetçilik, görev, yetki ve sorumlulukların dağılımında dengesizlik, normalin çok üstünde istihdam, atıl kapasite, verimsizlik, lüzumsuz formalite ve kırtasiyecilik hastalıkları meydana gelmiştir. </a:t>
            </a:r>
          </a:p>
        </p:txBody>
      </p:sp>
    </p:spTree>
    <p:extLst>
      <p:ext uri="{BB962C8B-B14F-4D97-AF65-F5344CB8AC3E}">
        <p14:creationId xmlns="" xmlns:p14="http://schemas.microsoft.com/office/powerpoint/2010/main" val="23844214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Başlık 1"/>
          <p:cNvSpPr>
            <a:spLocks noGrp="1"/>
          </p:cNvSpPr>
          <p:nvPr>
            <p:ph type="title"/>
          </p:nvPr>
        </p:nvSpPr>
        <p:spPr>
          <a:xfrm>
            <a:off x="762000" y="5013176"/>
            <a:ext cx="6781800" cy="1159024"/>
          </a:xfrm>
        </p:spPr>
        <p:txBody>
          <a:bodyPr/>
          <a:lstStyle/>
          <a:p>
            <a:pPr eaLnBrk="1" hangingPunct="1"/>
            <a:r>
              <a:rPr lang="tr-TR" altLang="tr-TR" dirty="0" smtClean="0"/>
              <a:t>Neden Reform: Mali kriz</a:t>
            </a:r>
          </a:p>
        </p:txBody>
      </p:sp>
      <p:sp>
        <p:nvSpPr>
          <p:cNvPr id="6147" name="İçerik Yer Tutucusu 2"/>
          <p:cNvSpPr>
            <a:spLocks noGrp="1"/>
          </p:cNvSpPr>
          <p:nvPr>
            <p:ph idx="1"/>
          </p:nvPr>
        </p:nvSpPr>
        <p:spPr>
          <a:xfrm>
            <a:off x="762000" y="685800"/>
            <a:ext cx="7543800" cy="4543400"/>
          </a:xfrm>
        </p:spPr>
        <p:txBody>
          <a:bodyPr>
            <a:noAutofit/>
          </a:bodyPr>
          <a:lstStyle/>
          <a:p>
            <a:pPr algn="just" eaLnBrk="1" hangingPunct="1"/>
            <a:r>
              <a:rPr lang="tr-TR" altLang="tr-TR" sz="3400" dirty="0" smtClean="0"/>
              <a:t>Ekonomik neden: 1970’lerin ortalarından itibaren petrol fiyatlarındaki artışın da etkisiyle baş gösteren kamudaki mali kriz (üretim maliyetleri ve durgunluk içinde enflasyon), bunu aşmak için uygulanan açık bütçe ve borçlanma politikaları.</a:t>
            </a:r>
          </a:p>
          <a:p>
            <a:pPr algn="just" eaLnBrk="1" hangingPunct="1"/>
            <a:r>
              <a:rPr lang="tr-TR" altLang="tr-TR" sz="3400" dirty="0" smtClean="0"/>
              <a:t>Sonuç: Yeni sağ yaklaşımları</a:t>
            </a:r>
          </a:p>
        </p:txBody>
      </p:sp>
    </p:spTree>
    <p:extLst>
      <p:ext uri="{BB962C8B-B14F-4D97-AF65-F5344CB8AC3E}">
        <p14:creationId xmlns="" xmlns:p14="http://schemas.microsoft.com/office/powerpoint/2010/main" val="33869012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157192"/>
            <a:ext cx="6781800" cy="1015008"/>
          </a:xfrm>
        </p:spPr>
        <p:txBody>
          <a:bodyPr/>
          <a:lstStyle/>
          <a:p>
            <a:r>
              <a:rPr lang="tr-TR" dirty="0"/>
              <a:t>Bülent Ulusu:</a:t>
            </a:r>
          </a:p>
        </p:txBody>
      </p:sp>
      <p:sp>
        <p:nvSpPr>
          <p:cNvPr id="3" name="İçerik Yer Tutucusu 2"/>
          <p:cNvSpPr>
            <a:spLocks noGrp="1"/>
          </p:cNvSpPr>
          <p:nvPr>
            <p:ph idx="1"/>
          </p:nvPr>
        </p:nvSpPr>
        <p:spPr/>
        <p:txBody>
          <a:bodyPr>
            <a:normAutofit fontScale="92500"/>
          </a:bodyPr>
          <a:lstStyle/>
          <a:p>
            <a:pPr algn="just"/>
            <a:r>
              <a:rPr lang="tr-TR" sz="3600" dirty="0"/>
              <a:t>Kalkınmakta olan bir ülke durumundaki Türkiye’nin ekonomik ve sosyal kalkınmasını engelleyen en önemli faktör, Türk idaresinin bu hastalıklarıdır. Bu tabloya, bir de son yıllardaki anarşik ortam eklenince, idare toplumun güven ve huzurunu sağlamada yetersiz kalmıştır.”</a:t>
            </a:r>
          </a:p>
          <a:p>
            <a:endParaRPr lang="tr-TR" dirty="0"/>
          </a:p>
        </p:txBody>
      </p:sp>
    </p:spTree>
    <p:extLst>
      <p:ext uri="{BB962C8B-B14F-4D97-AF65-F5344CB8AC3E}">
        <p14:creationId xmlns="" xmlns:p14="http://schemas.microsoft.com/office/powerpoint/2010/main" val="6910999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085184"/>
            <a:ext cx="6781800" cy="1087016"/>
          </a:xfrm>
        </p:spPr>
        <p:txBody>
          <a:bodyPr/>
          <a:lstStyle/>
          <a:p>
            <a:r>
              <a:rPr lang="tr-TR" dirty="0" smtClean="0"/>
              <a:t>Yöneylem Araştırması</a:t>
            </a:r>
            <a:endParaRPr lang="tr-TR" dirty="0"/>
          </a:p>
        </p:txBody>
      </p:sp>
      <p:sp>
        <p:nvSpPr>
          <p:cNvPr id="3" name="İçerik Yer Tutucusu 2"/>
          <p:cNvSpPr>
            <a:spLocks noGrp="1"/>
          </p:cNvSpPr>
          <p:nvPr>
            <p:ph idx="1"/>
          </p:nvPr>
        </p:nvSpPr>
        <p:spPr>
          <a:xfrm>
            <a:off x="762000" y="548680"/>
            <a:ext cx="7543800" cy="4608512"/>
          </a:xfrm>
        </p:spPr>
        <p:txBody>
          <a:bodyPr>
            <a:normAutofit/>
          </a:bodyPr>
          <a:lstStyle/>
          <a:p>
            <a:pPr algn="just"/>
            <a:r>
              <a:rPr lang="tr-TR" sz="2800" dirty="0"/>
              <a:t>K</a:t>
            </a:r>
            <a:r>
              <a:rPr lang="tr-TR" sz="2800" dirty="0" smtClean="0"/>
              <a:t>amu </a:t>
            </a:r>
            <a:r>
              <a:rPr lang="tr-TR" sz="2800" dirty="0"/>
              <a:t>personel sorunlarının üç temel </a:t>
            </a:r>
            <a:r>
              <a:rPr lang="tr-TR" sz="2800" dirty="0" smtClean="0"/>
              <a:t>nedenden kaynaklandığını ortaya koymuştur</a:t>
            </a:r>
            <a:r>
              <a:rPr lang="tr-TR" sz="2800" dirty="0"/>
              <a:t>. Bunlar; Devletin uyguladığı istihdam politikası, personel rejimi ve kamu yönetimindeki </a:t>
            </a:r>
            <a:r>
              <a:rPr lang="tr-TR" sz="2800" dirty="0" smtClean="0"/>
              <a:t>dengesizliklerdir.</a:t>
            </a:r>
            <a:endParaRPr lang="tr-TR" sz="2800" dirty="0"/>
          </a:p>
          <a:p>
            <a:pPr algn="just"/>
            <a:r>
              <a:rPr lang="tr-TR" sz="2800" dirty="0"/>
              <a:t>Bu saptamadan kısa bir süre sonra, üç temel sorun alanına ilişkin olarak, “Kamu İstihdam Politikası”, “Personel Rejimi” ve “Kamu Yönetiminin Yeniden Düzenlenmesi”  komisyonları oluşturularak çalışmaya </a:t>
            </a:r>
            <a:r>
              <a:rPr lang="tr-TR" sz="2800" dirty="0" smtClean="0"/>
              <a:t>başlamışlardır.</a:t>
            </a:r>
            <a:endParaRPr lang="tr-TR" sz="2800" dirty="0"/>
          </a:p>
          <a:p>
            <a:endParaRPr lang="tr-TR" dirty="0"/>
          </a:p>
        </p:txBody>
      </p:sp>
    </p:spTree>
    <p:extLst>
      <p:ext uri="{BB962C8B-B14F-4D97-AF65-F5344CB8AC3E}">
        <p14:creationId xmlns="" xmlns:p14="http://schemas.microsoft.com/office/powerpoint/2010/main" val="16574438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62000" y="5445224"/>
            <a:ext cx="6781800" cy="726976"/>
          </a:xfrm>
        </p:spPr>
        <p:txBody>
          <a:bodyPr>
            <a:normAutofit/>
          </a:bodyPr>
          <a:lstStyle/>
          <a:p>
            <a:r>
              <a:rPr lang="tr-TR" sz="4000" dirty="0" smtClean="0"/>
              <a:t>Kamu Yönetimi Komisyonu</a:t>
            </a:r>
            <a:endParaRPr lang="tr-TR" sz="4000" dirty="0"/>
          </a:p>
        </p:txBody>
      </p:sp>
      <p:sp>
        <p:nvSpPr>
          <p:cNvPr id="3" name="2 İçerik Yer Tutucusu"/>
          <p:cNvSpPr>
            <a:spLocks noGrp="1"/>
          </p:cNvSpPr>
          <p:nvPr>
            <p:ph idx="1"/>
          </p:nvPr>
        </p:nvSpPr>
        <p:spPr>
          <a:xfrm>
            <a:off x="762000" y="685800"/>
            <a:ext cx="7543800" cy="4759424"/>
          </a:xfrm>
        </p:spPr>
        <p:txBody>
          <a:bodyPr>
            <a:normAutofit fontScale="92500" lnSpcReduction="20000"/>
          </a:bodyPr>
          <a:lstStyle/>
          <a:p>
            <a:pPr algn="just"/>
            <a:r>
              <a:rPr lang="tr-TR" sz="3000" dirty="0" smtClean="0"/>
              <a:t>17.6.1982 tarihinde 2680 sayılı “Kamu Kurum ve Kuruluşlarının Görev ve Yetkilerinin Düzenlenmesi” ile ilgili </a:t>
            </a:r>
            <a:r>
              <a:rPr lang="tr-TR" sz="3000" dirty="0" smtClean="0">
                <a:solidFill>
                  <a:srgbClr val="FF0000"/>
                </a:solidFill>
              </a:rPr>
              <a:t>yetki kanunu</a:t>
            </a:r>
            <a:r>
              <a:rPr lang="tr-TR" sz="3000" dirty="0" smtClean="0"/>
              <a:t> çıkarılmıştır. Yetki kanunu uyarınca çok sayıda KHK hazırlanmıştır.</a:t>
            </a:r>
          </a:p>
          <a:p>
            <a:pPr algn="just"/>
            <a:r>
              <a:rPr lang="tr-TR" sz="3000" dirty="0" smtClean="0"/>
              <a:t>Komisyon, çerçeve niteliğinde 7, Başbakanlıkla ilgili 16, Başbakanlık bağlı kuruluşları ile ilgili 15, Bakanlıklar ile ilgili 20, yerel yönetimlerle ilgili 5, kamu iktisadi teşebbüsleri ile ilgili 3, kırtasiyecilikle savaş ile ilgili 18 ve çeşitli konularla ilgili 5 Kanun Hükmünde Kararname Tasarısı Taslağı hazırlamıştır</a:t>
            </a:r>
            <a:r>
              <a:rPr lang="tr-TR" sz="2800" dirty="0" smtClean="0"/>
              <a:t>.</a:t>
            </a:r>
            <a:endParaRPr lang="tr-TR" sz="2800" dirty="0"/>
          </a:p>
        </p:txBody>
      </p:sp>
    </p:spTree>
    <p:extLst>
      <p:ext uri="{BB962C8B-B14F-4D97-AF65-F5344CB8AC3E}">
        <p14:creationId xmlns="" xmlns:p14="http://schemas.microsoft.com/office/powerpoint/2010/main" val="10367674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Özal Hükümeti</a:t>
            </a:r>
            <a:endParaRPr lang="tr-TR" dirty="0"/>
          </a:p>
        </p:txBody>
      </p:sp>
      <p:sp>
        <p:nvSpPr>
          <p:cNvPr id="3" name="İçerik Yer Tutucusu 2"/>
          <p:cNvSpPr>
            <a:spLocks noGrp="1"/>
          </p:cNvSpPr>
          <p:nvPr>
            <p:ph idx="1"/>
          </p:nvPr>
        </p:nvSpPr>
        <p:spPr>
          <a:xfrm>
            <a:off x="762000" y="685800"/>
            <a:ext cx="7543800" cy="4615408"/>
          </a:xfrm>
        </p:spPr>
        <p:txBody>
          <a:bodyPr>
            <a:noAutofit/>
          </a:bodyPr>
          <a:lstStyle/>
          <a:p>
            <a:pPr algn="just"/>
            <a:r>
              <a:rPr lang="tr-TR" sz="3200" dirty="0"/>
              <a:t>D</a:t>
            </a:r>
            <a:r>
              <a:rPr lang="tr-TR" sz="3200" dirty="0" smtClean="0"/>
              <a:t>evletin </a:t>
            </a:r>
            <a:r>
              <a:rPr lang="tr-TR" sz="3200" dirty="0"/>
              <a:t>rolü adalet, emniyet, savunma gibi temel hizmetlerle sınırlandırılmıştır. </a:t>
            </a:r>
            <a:endParaRPr lang="tr-TR" sz="3200" dirty="0" smtClean="0"/>
          </a:p>
          <a:p>
            <a:pPr algn="just"/>
            <a:r>
              <a:rPr lang="tr-TR" sz="3200" dirty="0"/>
              <a:t>Devlete doğrudan biçilen rol özellikle karayolları, demiryolları, tersaneler, ulaşım, enerji ve iletişim gibi altyapı hizmetlerinin </a:t>
            </a:r>
            <a:r>
              <a:rPr lang="tr-TR" sz="3200" dirty="0" smtClean="0"/>
              <a:t>yapılmasıdır.</a:t>
            </a:r>
          </a:p>
          <a:p>
            <a:pPr algn="just"/>
            <a:r>
              <a:rPr lang="tr-TR" sz="3200" dirty="0" smtClean="0"/>
              <a:t>Temel amaç: Merkezileşmenin azaltılması, özelleştirme, kırtasiyecilik ve ekonomi yönetimini güçlendirmek.</a:t>
            </a:r>
            <a:endParaRPr lang="tr-TR" sz="3200" dirty="0"/>
          </a:p>
        </p:txBody>
      </p:sp>
    </p:spTree>
    <p:extLst>
      <p:ext uri="{BB962C8B-B14F-4D97-AF65-F5344CB8AC3E}">
        <p14:creationId xmlns="" xmlns:p14="http://schemas.microsoft.com/office/powerpoint/2010/main" val="3215420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229200"/>
            <a:ext cx="6781800" cy="943000"/>
          </a:xfrm>
        </p:spPr>
        <p:txBody>
          <a:bodyPr/>
          <a:lstStyle/>
          <a:p>
            <a:r>
              <a:rPr lang="tr-TR" dirty="0"/>
              <a:t>Özal Hükümeti</a:t>
            </a:r>
          </a:p>
        </p:txBody>
      </p:sp>
      <p:sp>
        <p:nvSpPr>
          <p:cNvPr id="3" name="İçerik Yer Tutucusu 2"/>
          <p:cNvSpPr>
            <a:spLocks noGrp="1"/>
          </p:cNvSpPr>
          <p:nvPr>
            <p:ph idx="1"/>
          </p:nvPr>
        </p:nvSpPr>
        <p:spPr>
          <a:xfrm>
            <a:off x="827584" y="620688"/>
            <a:ext cx="7478216" cy="4752528"/>
          </a:xfrm>
        </p:spPr>
        <p:txBody>
          <a:bodyPr>
            <a:normAutofit fontScale="92500" lnSpcReduction="10000"/>
          </a:bodyPr>
          <a:lstStyle/>
          <a:p>
            <a:pPr algn="just"/>
            <a:r>
              <a:rPr lang="tr-TR" sz="3200" dirty="0"/>
              <a:t>Hazine ve Dış Ticaret Müsteşarlığının kurulması ekonomideki merkezileşmeyi sağlama amaçlı bir adım. Bu müsteşarlığın kurulmasının temel amacı, ekonomi ve dış ticaret politikalarının tespit edilmesine yardımcı olmak ve belirlenen politikalar çerçevesinde uygulamaları hayata geçirmek, bu uygulamaları izlemek ve geliştirilmesini sağlamaktır. Maliye Bakanlığı ve Ticaret Bakanlığının önemli birimleri bu müsteşarlığa verilmiştir. </a:t>
            </a:r>
          </a:p>
          <a:p>
            <a:endParaRPr lang="tr-TR" dirty="0"/>
          </a:p>
        </p:txBody>
      </p:sp>
    </p:spTree>
    <p:extLst>
      <p:ext uri="{BB962C8B-B14F-4D97-AF65-F5344CB8AC3E}">
        <p14:creationId xmlns="" xmlns:p14="http://schemas.microsoft.com/office/powerpoint/2010/main" val="10620122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157192"/>
            <a:ext cx="6781800" cy="1015008"/>
          </a:xfrm>
        </p:spPr>
        <p:txBody>
          <a:bodyPr/>
          <a:lstStyle/>
          <a:p>
            <a:r>
              <a:rPr lang="tr-TR" dirty="0"/>
              <a:t>Özal Hükümeti</a:t>
            </a:r>
          </a:p>
        </p:txBody>
      </p:sp>
      <p:sp>
        <p:nvSpPr>
          <p:cNvPr id="3" name="İçerik Yer Tutucusu 2"/>
          <p:cNvSpPr>
            <a:spLocks noGrp="1"/>
          </p:cNvSpPr>
          <p:nvPr>
            <p:ph idx="1"/>
          </p:nvPr>
        </p:nvSpPr>
        <p:spPr>
          <a:xfrm>
            <a:off x="762000" y="685800"/>
            <a:ext cx="7543800" cy="4543400"/>
          </a:xfrm>
        </p:spPr>
        <p:txBody>
          <a:bodyPr>
            <a:normAutofit lnSpcReduction="10000"/>
          </a:bodyPr>
          <a:lstStyle/>
          <a:p>
            <a:pPr algn="just"/>
            <a:r>
              <a:rPr lang="tr-TR" sz="3600" dirty="0"/>
              <a:t>DPT, Merkez Bankası ile Hazine ve Dış Ticaret Müsteşarlığı aynı devlet bakanının veya başbakan yardımcısının yetkisi altına alınarak ekonomi tek bir merkezden yönetim altına alınmıştır.</a:t>
            </a:r>
          </a:p>
          <a:p>
            <a:pPr algn="just"/>
            <a:r>
              <a:rPr lang="tr-TR" sz="3600" dirty="0"/>
              <a:t>Yüksek Planlama Kurulunun yapısında değişikliğe gidilmiştir.</a:t>
            </a:r>
          </a:p>
          <a:p>
            <a:endParaRPr lang="tr-TR" dirty="0"/>
          </a:p>
        </p:txBody>
      </p:sp>
    </p:spTree>
    <p:extLst>
      <p:ext uri="{BB962C8B-B14F-4D97-AF65-F5344CB8AC3E}">
        <p14:creationId xmlns="" xmlns:p14="http://schemas.microsoft.com/office/powerpoint/2010/main" val="38258587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t>“İdareyi Geliştirme Başkanlığı”</a:t>
            </a:r>
            <a:endParaRPr lang="tr-TR" sz="3600" dirty="0"/>
          </a:p>
        </p:txBody>
      </p:sp>
      <p:sp>
        <p:nvSpPr>
          <p:cNvPr id="3" name="2 İçerik Yer Tutucusu"/>
          <p:cNvSpPr>
            <a:spLocks noGrp="1"/>
          </p:cNvSpPr>
          <p:nvPr>
            <p:ph idx="1"/>
          </p:nvPr>
        </p:nvSpPr>
        <p:spPr>
          <a:xfrm>
            <a:off x="762000" y="685800"/>
            <a:ext cx="7543800" cy="4831432"/>
          </a:xfrm>
        </p:spPr>
        <p:txBody>
          <a:bodyPr/>
          <a:lstStyle/>
          <a:p>
            <a:pPr algn="just"/>
            <a:r>
              <a:rPr lang="tr-TR" dirty="0" smtClean="0"/>
              <a:t> </a:t>
            </a:r>
            <a:r>
              <a:rPr lang="tr-TR" sz="3200" dirty="0" smtClean="0"/>
              <a:t>Başbakanlık teşkilatını düzenleyen 3056 sayılı kanunla başbakanlık örgütü içinde “İdareyi Geliştirme Başkanlığı” kurulmuştur.</a:t>
            </a:r>
          </a:p>
          <a:p>
            <a:pPr lvl="0" algn="just"/>
            <a:r>
              <a:rPr lang="tr-TR" sz="3200" dirty="0" smtClean="0"/>
              <a:t>Kamu yönetiminin geliştirilmesi ile ilgili hedeflerin, politikaların ve tedbirlerin tespiti için inceleme ve araştırmalar yapmak ve yaptırmak, bunları değerlendirmek ve teklifler hazırlamak,</a:t>
            </a:r>
          </a:p>
          <a:p>
            <a:endParaRPr lang="tr-TR" dirty="0"/>
          </a:p>
        </p:txBody>
      </p:sp>
    </p:spTree>
    <p:extLst>
      <p:ext uri="{BB962C8B-B14F-4D97-AF65-F5344CB8AC3E}">
        <p14:creationId xmlns="" xmlns:p14="http://schemas.microsoft.com/office/powerpoint/2010/main" val="76167493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Başlık 1"/>
          <p:cNvSpPr>
            <a:spLocks noGrp="1"/>
          </p:cNvSpPr>
          <p:nvPr>
            <p:ph type="title"/>
          </p:nvPr>
        </p:nvSpPr>
        <p:spPr/>
        <p:txBody>
          <a:bodyPr>
            <a:normAutofit/>
          </a:bodyPr>
          <a:lstStyle/>
          <a:p>
            <a:pPr eaLnBrk="1" hangingPunct="1"/>
            <a:r>
              <a:rPr lang="tr-TR" altLang="tr-TR" sz="3600" dirty="0" smtClean="0"/>
              <a:t>1980’li yıllarda ilk reform adımları</a:t>
            </a:r>
          </a:p>
        </p:txBody>
      </p:sp>
      <p:sp>
        <p:nvSpPr>
          <p:cNvPr id="36867" name="İçerik Yer Tutucusu 2"/>
          <p:cNvSpPr>
            <a:spLocks noGrp="1"/>
          </p:cNvSpPr>
          <p:nvPr>
            <p:ph idx="1"/>
          </p:nvPr>
        </p:nvSpPr>
        <p:spPr>
          <a:xfrm>
            <a:off x="762000" y="685800"/>
            <a:ext cx="7543800" cy="4831432"/>
          </a:xfrm>
        </p:spPr>
        <p:txBody>
          <a:bodyPr>
            <a:normAutofit lnSpcReduction="10000"/>
          </a:bodyPr>
          <a:lstStyle/>
          <a:p>
            <a:pPr algn="just" eaLnBrk="1" hangingPunct="1"/>
            <a:r>
              <a:rPr lang="tr-TR" altLang="tr-TR" sz="3200" dirty="0" smtClean="0">
                <a:solidFill>
                  <a:srgbClr val="FF0000"/>
                </a:solidFill>
              </a:rPr>
              <a:t>1988 yılında </a:t>
            </a:r>
            <a:r>
              <a:rPr lang="tr-TR" altLang="tr-TR" sz="3200" dirty="0" smtClean="0"/>
              <a:t>Kamu iktisadi Teşebbüslerinde tüm statülerde çalışan personel için </a:t>
            </a:r>
            <a:r>
              <a:rPr lang="tr-TR" altLang="tr-TR" sz="3200" dirty="0" smtClean="0">
                <a:solidFill>
                  <a:srgbClr val="FF0000"/>
                </a:solidFill>
              </a:rPr>
              <a:t>sözleşmeli istihdam </a:t>
            </a:r>
            <a:r>
              <a:rPr lang="tr-TR" altLang="tr-TR" sz="3200" dirty="0" smtClean="0"/>
              <a:t>sistemi getirilmiştir.</a:t>
            </a:r>
          </a:p>
          <a:p>
            <a:pPr algn="just" eaLnBrk="1" hangingPunct="1"/>
            <a:r>
              <a:rPr lang="tr-TR" altLang="tr-TR" sz="3200" dirty="0" smtClean="0">
                <a:solidFill>
                  <a:srgbClr val="FF0000"/>
                </a:solidFill>
              </a:rPr>
              <a:t>27.6.1984 tarihinde 3030 </a:t>
            </a:r>
            <a:r>
              <a:rPr lang="tr-TR" altLang="tr-TR" sz="3200" dirty="0" smtClean="0"/>
              <a:t>sayılı Kanunla </a:t>
            </a:r>
            <a:r>
              <a:rPr lang="tr-TR" altLang="tr-TR" sz="3200" dirty="0" smtClean="0">
                <a:solidFill>
                  <a:srgbClr val="FF0000"/>
                </a:solidFill>
              </a:rPr>
              <a:t>Büyükşehir Belediyeleri </a:t>
            </a:r>
            <a:r>
              <a:rPr lang="tr-TR" altLang="tr-TR" sz="3200" dirty="0" smtClean="0"/>
              <a:t>kurulmuştur. Belediye hizmetlerinin etkin ve verimli sunulması, düzenli kentleşmenin gerçekleştirilmesi ve yerel halkın hizmetlere daha etkin katılımı amacıyla…</a:t>
            </a:r>
          </a:p>
          <a:p>
            <a:pPr eaLnBrk="1" hangingPunct="1"/>
            <a:endParaRPr lang="tr-TR" altLang="tr-TR" dirty="0" smtClean="0"/>
          </a:p>
        </p:txBody>
      </p:sp>
    </p:spTree>
    <p:extLst>
      <p:ext uri="{BB962C8B-B14F-4D97-AF65-F5344CB8AC3E}">
        <p14:creationId xmlns="" xmlns:p14="http://schemas.microsoft.com/office/powerpoint/2010/main" val="34955085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Başlık 1"/>
          <p:cNvSpPr>
            <a:spLocks noGrp="1"/>
          </p:cNvSpPr>
          <p:nvPr>
            <p:ph type="title"/>
          </p:nvPr>
        </p:nvSpPr>
        <p:spPr/>
        <p:txBody>
          <a:bodyPr>
            <a:normAutofit/>
          </a:bodyPr>
          <a:lstStyle/>
          <a:p>
            <a:pPr eaLnBrk="1" hangingPunct="1"/>
            <a:r>
              <a:rPr lang="tr-TR" altLang="tr-TR" sz="3600" dirty="0" smtClean="0"/>
              <a:t>1980’li yıllarda ilk reform adımları</a:t>
            </a:r>
          </a:p>
        </p:txBody>
      </p:sp>
      <p:sp>
        <p:nvSpPr>
          <p:cNvPr id="37891" name="İçerik Yer Tutucusu 2"/>
          <p:cNvSpPr>
            <a:spLocks noGrp="1"/>
          </p:cNvSpPr>
          <p:nvPr>
            <p:ph idx="1"/>
          </p:nvPr>
        </p:nvSpPr>
        <p:spPr>
          <a:xfrm>
            <a:off x="762000" y="685800"/>
            <a:ext cx="7543800" cy="4903440"/>
          </a:xfrm>
        </p:spPr>
        <p:txBody>
          <a:bodyPr>
            <a:normAutofit/>
          </a:bodyPr>
          <a:lstStyle/>
          <a:p>
            <a:pPr algn="just" eaLnBrk="1" hangingPunct="1"/>
            <a:r>
              <a:rPr lang="tr-TR" altLang="tr-TR" sz="4000" dirty="0" smtClean="0">
                <a:solidFill>
                  <a:srgbClr val="FF0000"/>
                </a:solidFill>
              </a:rPr>
              <a:t>3360 sayılı yasa </a:t>
            </a:r>
            <a:r>
              <a:rPr lang="tr-TR" altLang="tr-TR" sz="4000" dirty="0" smtClean="0"/>
              <a:t>ile </a:t>
            </a:r>
            <a:r>
              <a:rPr lang="tr-TR" altLang="tr-TR" sz="4000" dirty="0" smtClean="0">
                <a:solidFill>
                  <a:srgbClr val="FF0000"/>
                </a:solidFill>
              </a:rPr>
              <a:t>il özel idaresi </a:t>
            </a:r>
            <a:r>
              <a:rPr lang="tr-TR" altLang="tr-TR" sz="4000" dirty="0" smtClean="0"/>
              <a:t>Kanunu değiştirilmiştir. (1987)</a:t>
            </a:r>
          </a:p>
          <a:p>
            <a:pPr algn="just" eaLnBrk="1" hangingPunct="1"/>
            <a:r>
              <a:rPr lang="tr-TR" altLang="tr-TR" sz="4000" dirty="0" smtClean="0"/>
              <a:t>Belediyelerin ve il özel idarelerinin mali yönden güçlendirilmesi yönünde düzenlemeler yapılmıştır.</a:t>
            </a:r>
          </a:p>
          <a:p>
            <a:pPr algn="just" eaLnBrk="1" hangingPunct="1"/>
            <a:endParaRPr lang="tr-TR" altLang="tr-TR" dirty="0" smtClean="0"/>
          </a:p>
        </p:txBody>
      </p:sp>
    </p:spTree>
    <p:extLst>
      <p:ext uri="{BB962C8B-B14F-4D97-AF65-F5344CB8AC3E}">
        <p14:creationId xmlns="" xmlns:p14="http://schemas.microsoft.com/office/powerpoint/2010/main" val="199099339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altLang="tr-TR" dirty="0"/>
              <a:t>1980’li yıllarda ilk reform adımları</a:t>
            </a:r>
            <a:endParaRPr lang="tr-TR" dirty="0"/>
          </a:p>
        </p:txBody>
      </p:sp>
      <p:sp>
        <p:nvSpPr>
          <p:cNvPr id="3" name="İçerik Yer Tutucusu 2"/>
          <p:cNvSpPr>
            <a:spLocks noGrp="1"/>
          </p:cNvSpPr>
          <p:nvPr>
            <p:ph idx="1"/>
          </p:nvPr>
        </p:nvSpPr>
        <p:spPr/>
        <p:txBody>
          <a:bodyPr>
            <a:normAutofit/>
          </a:bodyPr>
          <a:lstStyle/>
          <a:p>
            <a:pPr algn="just"/>
            <a:r>
              <a:rPr lang="tr-TR" sz="3200" dirty="0" smtClean="0">
                <a:solidFill>
                  <a:srgbClr val="FF0000"/>
                </a:solidFill>
              </a:rPr>
              <a:t>3046 Sayılı Kanun</a:t>
            </a:r>
          </a:p>
          <a:p>
            <a:pPr algn="just"/>
            <a:r>
              <a:rPr lang="tr-TR" sz="3200" dirty="0" smtClean="0"/>
              <a:t>Kanunun </a:t>
            </a:r>
            <a:r>
              <a:rPr lang="tr-TR" sz="3200" dirty="0"/>
              <a:t>amacının “kamu hizmetlerinin düzenli, süratli, etkili, verimli ve ekonomik bir şekilde yürütülebilmesi için bakanlıkların kurulması, teşkilat, görev ve yetkilerine ilişkin esas ve usulleri düzenlemek</a:t>
            </a:r>
            <a:r>
              <a:rPr lang="tr-TR" sz="3200" dirty="0" smtClean="0"/>
              <a:t>.”</a:t>
            </a:r>
            <a:endParaRPr lang="tr-TR" sz="3200" dirty="0"/>
          </a:p>
        </p:txBody>
      </p:sp>
    </p:spTree>
    <p:extLst>
      <p:ext uri="{BB962C8B-B14F-4D97-AF65-F5344CB8AC3E}">
        <p14:creationId xmlns="" xmlns:p14="http://schemas.microsoft.com/office/powerpoint/2010/main" val="3889316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dirty="0" smtClean="0"/>
              <a:t>Neden Reform: Mali kriz</a:t>
            </a:r>
            <a:endParaRPr lang="tr-TR" dirty="0"/>
          </a:p>
        </p:txBody>
      </p:sp>
      <p:sp>
        <p:nvSpPr>
          <p:cNvPr id="3" name="2 İçerik Yer Tutucusu"/>
          <p:cNvSpPr>
            <a:spLocks noGrp="1"/>
          </p:cNvSpPr>
          <p:nvPr>
            <p:ph idx="1"/>
          </p:nvPr>
        </p:nvSpPr>
        <p:spPr/>
        <p:txBody>
          <a:bodyPr>
            <a:normAutofit/>
          </a:bodyPr>
          <a:lstStyle/>
          <a:p>
            <a:pPr algn="just"/>
            <a:r>
              <a:rPr lang="tr-TR" sz="3200" dirty="0" smtClean="0"/>
              <a:t>1970’lerin krizi talebin daraldığı, ekonomik durgunluk ve işsizliğin tavan yaptığı bir krizdir. Yeni sağ politikalar üretimi çeşitlendirmeyi (post-</a:t>
            </a:r>
            <a:r>
              <a:rPr lang="tr-TR" sz="3200" dirty="0" err="1" smtClean="0"/>
              <a:t>fordizm</a:t>
            </a:r>
            <a:r>
              <a:rPr lang="tr-TR" sz="3200" dirty="0" smtClean="0"/>
              <a:t>) ve büyük ölçekli fabrikaları kapatarak az gelişmiş ülkelere taşınmayı bir çözüm olarak savunmuştur.</a:t>
            </a:r>
            <a:endParaRPr lang="tr-TR" sz="32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62000" y="4869160"/>
            <a:ext cx="6781800" cy="1303040"/>
          </a:xfrm>
        </p:spPr>
        <p:txBody>
          <a:bodyPr>
            <a:normAutofit fontScale="90000"/>
          </a:bodyPr>
          <a:lstStyle/>
          <a:p>
            <a:pPr eaLnBrk="1" hangingPunct="1"/>
            <a:r>
              <a:rPr lang="tr-TR" altLang="tr-TR" sz="4000" b="1" dirty="0" smtClean="0"/>
              <a:t>Kamu Yönetimi Araştırma Projesi (KAYA)-1988-1991</a:t>
            </a:r>
          </a:p>
        </p:txBody>
      </p:sp>
      <p:sp>
        <p:nvSpPr>
          <p:cNvPr id="31747" name="Rectangle 3"/>
          <p:cNvSpPr>
            <a:spLocks noGrp="1" noChangeArrowheads="1"/>
          </p:cNvSpPr>
          <p:nvPr>
            <p:ph idx="1"/>
          </p:nvPr>
        </p:nvSpPr>
        <p:spPr>
          <a:xfrm>
            <a:off x="762000" y="548680"/>
            <a:ext cx="7543800" cy="4464496"/>
          </a:xfrm>
        </p:spPr>
        <p:txBody>
          <a:bodyPr>
            <a:normAutofit/>
          </a:bodyPr>
          <a:lstStyle/>
          <a:p>
            <a:pPr algn="just" eaLnBrk="1" hangingPunct="1">
              <a:lnSpc>
                <a:spcPct val="80000"/>
              </a:lnSpc>
            </a:pPr>
            <a:r>
              <a:rPr lang="tr-TR" altLang="tr-TR" sz="2800" dirty="0" smtClean="0"/>
              <a:t>TODAİE</a:t>
            </a:r>
          </a:p>
          <a:p>
            <a:pPr algn="just" eaLnBrk="1" hangingPunct="1">
              <a:lnSpc>
                <a:spcPct val="80000"/>
              </a:lnSpc>
            </a:pPr>
            <a:r>
              <a:rPr lang="tr-TR" altLang="tr-TR" sz="2800" dirty="0" smtClean="0"/>
              <a:t>Önceki reform çabalarının uygulamaya ne ölçüde yansıdığına bakmak</a:t>
            </a:r>
          </a:p>
          <a:p>
            <a:pPr algn="just" eaLnBrk="1" hangingPunct="1">
              <a:lnSpc>
                <a:spcPct val="80000"/>
              </a:lnSpc>
            </a:pPr>
            <a:r>
              <a:rPr lang="tr-TR" altLang="tr-TR" sz="2800" dirty="0" smtClean="0"/>
              <a:t>Bakanlıkların yurt dışı teşkilatlanması ve Avrupa topluluklarına yönetsel uyum ilk kez kapsama giriyor.</a:t>
            </a:r>
          </a:p>
          <a:p>
            <a:pPr algn="just" eaLnBrk="1" hangingPunct="1">
              <a:lnSpc>
                <a:spcPct val="80000"/>
              </a:lnSpc>
            </a:pPr>
            <a:r>
              <a:rPr lang="tr-TR" altLang="tr-TR" sz="2800" dirty="0" smtClean="0"/>
              <a:t>KİT’ler yine kapsam dışı.</a:t>
            </a:r>
          </a:p>
          <a:p>
            <a:pPr algn="just" eaLnBrk="1" hangingPunct="1">
              <a:lnSpc>
                <a:spcPct val="80000"/>
              </a:lnSpc>
            </a:pPr>
            <a:r>
              <a:rPr lang="tr-TR" altLang="tr-TR" sz="2800" dirty="0" smtClean="0"/>
              <a:t>Kamu hizmeti gören merkezi yönetimin merkez ve taşra örgütü ile yerel yönetimleri etkili, süratli, ekonomik, verimli ve nitelikli hizmet görecek bir düzene kavuşturmak,</a:t>
            </a:r>
          </a:p>
          <a:p>
            <a:pPr algn="just" eaLnBrk="1" hangingPunct="1">
              <a:lnSpc>
                <a:spcPct val="80000"/>
              </a:lnSpc>
            </a:pPr>
            <a:endParaRPr lang="tr-TR" altLang="tr-TR" sz="2100" dirty="0" smtClean="0"/>
          </a:p>
        </p:txBody>
      </p:sp>
    </p:spTree>
    <p:extLst>
      <p:ext uri="{BB962C8B-B14F-4D97-AF65-F5344CB8AC3E}">
        <p14:creationId xmlns="" xmlns:p14="http://schemas.microsoft.com/office/powerpoint/2010/main" val="408246563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62000" y="5085184"/>
            <a:ext cx="6781800" cy="1087016"/>
          </a:xfrm>
        </p:spPr>
        <p:txBody>
          <a:bodyPr/>
          <a:lstStyle/>
          <a:p>
            <a:pPr eaLnBrk="1" hangingPunct="1"/>
            <a:r>
              <a:rPr lang="tr-TR" altLang="tr-TR" b="1" dirty="0" smtClean="0"/>
              <a:t>(KAYA)-Amaçlar</a:t>
            </a:r>
          </a:p>
        </p:txBody>
      </p:sp>
      <p:sp>
        <p:nvSpPr>
          <p:cNvPr id="32771" name="Rectangle 3"/>
          <p:cNvSpPr>
            <a:spLocks noGrp="1" noChangeArrowheads="1"/>
          </p:cNvSpPr>
          <p:nvPr>
            <p:ph idx="1"/>
          </p:nvPr>
        </p:nvSpPr>
        <p:spPr>
          <a:xfrm>
            <a:off x="762000" y="685800"/>
            <a:ext cx="7543800" cy="4615408"/>
          </a:xfrm>
        </p:spPr>
        <p:txBody>
          <a:bodyPr>
            <a:normAutofit/>
          </a:bodyPr>
          <a:lstStyle/>
          <a:p>
            <a:pPr algn="just" eaLnBrk="1" hangingPunct="1">
              <a:lnSpc>
                <a:spcPct val="80000"/>
              </a:lnSpc>
            </a:pPr>
            <a:r>
              <a:rPr lang="tr-TR" altLang="tr-TR" sz="3000" dirty="0" smtClean="0"/>
              <a:t>Kamu yönetiminin gelişen çağdaş şartlara uyumunu sağlamak,</a:t>
            </a:r>
          </a:p>
          <a:p>
            <a:pPr algn="just" eaLnBrk="1" hangingPunct="1">
              <a:lnSpc>
                <a:spcPct val="80000"/>
              </a:lnSpc>
            </a:pPr>
            <a:r>
              <a:rPr lang="tr-TR" altLang="tr-TR" sz="3000" dirty="0" smtClean="0"/>
              <a:t>Kamu kuruluşlarının amaçlarında, görev, yetki ve sorumluluklarında ve bunların bölünüşünde, örgüt yapılarında, personel sisteminde, kaynaklarında ve bu kaynakların kullanılış biçimlerinde, yöntemlerinde, mevzuatında, haberleşme ve halkla ilişkiler sistemlerinde </a:t>
            </a:r>
            <a:r>
              <a:rPr lang="tr-TR" altLang="tr-TR" sz="3000" dirty="0" err="1" smtClean="0"/>
              <a:t>varolan</a:t>
            </a:r>
            <a:r>
              <a:rPr lang="tr-TR" altLang="tr-TR" sz="3000" dirty="0" smtClean="0"/>
              <a:t> aksaklıkları ve eksiklikleri tespit etmek ve bu konularda yapılması gerekenleri incelemek ve önermek.</a:t>
            </a:r>
          </a:p>
          <a:p>
            <a:pPr eaLnBrk="1" hangingPunct="1">
              <a:lnSpc>
                <a:spcPct val="80000"/>
              </a:lnSpc>
            </a:pPr>
            <a:endParaRPr lang="tr-TR" altLang="tr-TR" sz="2300" dirty="0" smtClean="0"/>
          </a:p>
        </p:txBody>
      </p:sp>
    </p:spTree>
    <p:extLst>
      <p:ext uri="{BB962C8B-B14F-4D97-AF65-F5344CB8AC3E}">
        <p14:creationId xmlns="" xmlns:p14="http://schemas.microsoft.com/office/powerpoint/2010/main" val="294009422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Başlık 1"/>
          <p:cNvSpPr>
            <a:spLocks noGrp="1"/>
          </p:cNvSpPr>
          <p:nvPr>
            <p:ph type="title"/>
          </p:nvPr>
        </p:nvSpPr>
        <p:spPr>
          <a:xfrm>
            <a:off x="762000" y="5229200"/>
            <a:ext cx="6781800" cy="943000"/>
          </a:xfrm>
        </p:spPr>
        <p:txBody>
          <a:bodyPr/>
          <a:lstStyle/>
          <a:p>
            <a:pPr eaLnBrk="1" hangingPunct="1"/>
            <a:r>
              <a:rPr lang="tr-TR" altLang="tr-TR" dirty="0" smtClean="0"/>
              <a:t>KAYA-Öneriler</a:t>
            </a:r>
          </a:p>
        </p:txBody>
      </p:sp>
      <p:sp>
        <p:nvSpPr>
          <p:cNvPr id="33795" name="İçerik Yer Tutucusu 2"/>
          <p:cNvSpPr>
            <a:spLocks noGrp="1"/>
          </p:cNvSpPr>
          <p:nvPr>
            <p:ph idx="1"/>
          </p:nvPr>
        </p:nvSpPr>
        <p:spPr>
          <a:xfrm>
            <a:off x="762000" y="685800"/>
            <a:ext cx="7543800" cy="4471392"/>
          </a:xfrm>
        </p:spPr>
        <p:txBody>
          <a:bodyPr>
            <a:normAutofit/>
          </a:bodyPr>
          <a:lstStyle/>
          <a:p>
            <a:pPr algn="just" eaLnBrk="1" hangingPunct="1"/>
            <a:r>
              <a:rPr lang="tr-TR" altLang="tr-TR" sz="3200" dirty="0" smtClean="0"/>
              <a:t>Bakanlar Kurulunun görev sahası sadece hükümetin ortak sorumluluğunu gerektiren konularla, ortak siyasetin yürütülmesine ilişkin olmalıdır.</a:t>
            </a:r>
          </a:p>
          <a:p>
            <a:pPr algn="just" eaLnBrk="1" hangingPunct="1"/>
            <a:r>
              <a:rPr lang="tr-TR" altLang="tr-TR" sz="3200" dirty="0" smtClean="0"/>
              <a:t>Başbakanlığa bağlı birçok kuruluşun </a:t>
            </a:r>
            <a:r>
              <a:rPr lang="tr-TR" altLang="tr-TR" sz="3200" dirty="0" smtClean="0">
                <a:solidFill>
                  <a:srgbClr val="FF0000"/>
                </a:solidFill>
              </a:rPr>
              <a:t>diğer bakanlıklarda toplanması </a:t>
            </a:r>
            <a:r>
              <a:rPr lang="tr-TR" altLang="tr-TR" sz="3200" dirty="0" smtClean="0"/>
              <a:t>sağlanmalı.</a:t>
            </a:r>
          </a:p>
          <a:p>
            <a:pPr algn="just" eaLnBrk="1" hangingPunct="1"/>
            <a:r>
              <a:rPr lang="tr-TR" altLang="tr-TR" sz="3200" dirty="0" smtClean="0">
                <a:solidFill>
                  <a:srgbClr val="FF0000"/>
                </a:solidFill>
              </a:rPr>
              <a:t>Bölgesel ve yerel planlama </a:t>
            </a:r>
            <a:r>
              <a:rPr lang="tr-TR" altLang="tr-TR" sz="3200" dirty="0" smtClean="0"/>
              <a:t>geliştirilmelidir.</a:t>
            </a:r>
          </a:p>
        </p:txBody>
      </p:sp>
    </p:spTree>
    <p:extLst>
      <p:ext uri="{BB962C8B-B14F-4D97-AF65-F5344CB8AC3E}">
        <p14:creationId xmlns="" xmlns:p14="http://schemas.microsoft.com/office/powerpoint/2010/main" val="159451029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Başlık 1"/>
          <p:cNvSpPr>
            <a:spLocks noGrp="1"/>
          </p:cNvSpPr>
          <p:nvPr>
            <p:ph type="title"/>
          </p:nvPr>
        </p:nvSpPr>
        <p:spPr/>
        <p:txBody>
          <a:bodyPr/>
          <a:lstStyle/>
          <a:p>
            <a:pPr eaLnBrk="1" hangingPunct="1"/>
            <a:r>
              <a:rPr lang="tr-TR" altLang="tr-TR" smtClean="0"/>
              <a:t>KAYA-Öneriler</a:t>
            </a:r>
          </a:p>
        </p:txBody>
      </p:sp>
      <p:sp>
        <p:nvSpPr>
          <p:cNvPr id="34819" name="İçerik Yer Tutucusu 2"/>
          <p:cNvSpPr>
            <a:spLocks noGrp="1"/>
          </p:cNvSpPr>
          <p:nvPr>
            <p:ph idx="1"/>
          </p:nvPr>
        </p:nvSpPr>
        <p:spPr>
          <a:xfrm>
            <a:off x="762000" y="685800"/>
            <a:ext cx="7543800" cy="4471392"/>
          </a:xfrm>
        </p:spPr>
        <p:txBody>
          <a:bodyPr>
            <a:normAutofit/>
          </a:bodyPr>
          <a:lstStyle/>
          <a:p>
            <a:pPr algn="just" eaLnBrk="1" hangingPunct="1"/>
            <a:r>
              <a:rPr lang="tr-TR" altLang="tr-TR" sz="3400" dirty="0" smtClean="0">
                <a:solidFill>
                  <a:srgbClr val="FF0000"/>
                </a:solidFill>
              </a:rPr>
              <a:t>Denetim işlevi</a:t>
            </a:r>
            <a:r>
              <a:rPr lang="tr-TR" altLang="tr-TR" sz="3400" dirty="0" smtClean="0"/>
              <a:t>, amaç ve planlar ile </a:t>
            </a:r>
            <a:r>
              <a:rPr lang="tr-TR" altLang="tr-TR" sz="3400" dirty="0" smtClean="0">
                <a:solidFill>
                  <a:srgbClr val="FF0000"/>
                </a:solidFill>
              </a:rPr>
              <a:t>uygulamayı karşılaştırarak </a:t>
            </a:r>
            <a:r>
              <a:rPr lang="tr-TR" altLang="tr-TR" sz="3400" dirty="0" smtClean="0"/>
              <a:t>aksaklıkları ortaya koyacak ve bunların düzeltilmesini sağlayacak bir yaklaşım içinde düşünülmelidir.</a:t>
            </a:r>
          </a:p>
          <a:p>
            <a:pPr algn="just" eaLnBrk="1" hangingPunct="1"/>
            <a:r>
              <a:rPr lang="tr-TR" altLang="tr-TR" sz="3400" dirty="0" smtClean="0">
                <a:solidFill>
                  <a:srgbClr val="FF0000"/>
                </a:solidFill>
              </a:rPr>
              <a:t>Yerel yönetimler, idari ve mali açıdan güçlendirilmelidir</a:t>
            </a:r>
            <a:r>
              <a:rPr lang="tr-TR" altLang="tr-TR" sz="3400" dirty="0" smtClean="0"/>
              <a:t>.</a:t>
            </a:r>
          </a:p>
          <a:p>
            <a:pPr algn="just" eaLnBrk="1" hangingPunct="1"/>
            <a:r>
              <a:rPr lang="tr-TR" altLang="tr-TR" sz="3400" dirty="0" smtClean="0">
                <a:solidFill>
                  <a:srgbClr val="FF0000"/>
                </a:solidFill>
              </a:rPr>
              <a:t>Merkezi sınav sistemine geçilmelidir</a:t>
            </a:r>
            <a:r>
              <a:rPr lang="tr-TR" altLang="tr-TR" sz="3400" dirty="0" smtClean="0"/>
              <a:t>.</a:t>
            </a:r>
          </a:p>
        </p:txBody>
      </p:sp>
    </p:spTree>
    <p:extLst>
      <p:ext uri="{BB962C8B-B14F-4D97-AF65-F5344CB8AC3E}">
        <p14:creationId xmlns="" xmlns:p14="http://schemas.microsoft.com/office/powerpoint/2010/main" val="295202826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62000" y="5157192"/>
            <a:ext cx="6781800" cy="1015008"/>
          </a:xfrm>
        </p:spPr>
        <p:txBody>
          <a:bodyPr>
            <a:normAutofit/>
          </a:bodyPr>
          <a:lstStyle/>
          <a:p>
            <a:r>
              <a:rPr lang="tr-TR" dirty="0" smtClean="0"/>
              <a:t>(KAYA) 1988-1991</a:t>
            </a:r>
            <a:endParaRPr lang="tr-TR" dirty="0"/>
          </a:p>
        </p:txBody>
      </p:sp>
      <p:sp>
        <p:nvSpPr>
          <p:cNvPr id="3" name="2 İçerik Yer Tutucusu"/>
          <p:cNvSpPr>
            <a:spLocks noGrp="1"/>
          </p:cNvSpPr>
          <p:nvPr>
            <p:ph idx="1"/>
          </p:nvPr>
        </p:nvSpPr>
        <p:spPr>
          <a:xfrm>
            <a:off x="762000" y="685800"/>
            <a:ext cx="7543800" cy="4471392"/>
          </a:xfrm>
        </p:spPr>
        <p:txBody>
          <a:bodyPr>
            <a:normAutofit/>
          </a:bodyPr>
          <a:lstStyle/>
          <a:p>
            <a:pPr algn="just"/>
            <a:r>
              <a:rPr lang="tr-TR" sz="2800" dirty="0" smtClean="0"/>
              <a:t>Proje kapsamında oluşturulan “araştırma grupları” şunlardır: Merkezi Yönetim Araştırma Grubu, Mali ve Ekonomik Kuruluşlar Araştırma Grubu, Avrupa Topluluklarına Yönetsel Uyum Araştırma Grubu, Taşra ve Yurt Dışı Kuruluşları Araştırma Grubu, Yerel Yönetimler Araştırma Grubu, Personel Rejimi Araştırma Grubu ve Bürokratik İşlemlerin Basitleştirilmesi Araştırma Grubu</a:t>
            </a:r>
            <a:endParaRPr lang="tr-TR" sz="2800" dirty="0"/>
          </a:p>
        </p:txBody>
      </p:sp>
    </p:spTree>
    <p:extLst>
      <p:ext uri="{BB962C8B-B14F-4D97-AF65-F5344CB8AC3E}">
        <p14:creationId xmlns="" xmlns:p14="http://schemas.microsoft.com/office/powerpoint/2010/main" val="37495209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62000" y="5373216"/>
            <a:ext cx="6781800" cy="798984"/>
          </a:xfrm>
        </p:spPr>
        <p:txBody>
          <a:bodyPr>
            <a:normAutofit/>
          </a:bodyPr>
          <a:lstStyle/>
          <a:p>
            <a:r>
              <a:rPr lang="tr-TR" sz="4000" dirty="0" smtClean="0"/>
              <a:t>(KAYA) 1988-1991</a:t>
            </a:r>
            <a:endParaRPr lang="tr-TR" sz="4000" dirty="0"/>
          </a:p>
        </p:txBody>
      </p:sp>
      <p:sp>
        <p:nvSpPr>
          <p:cNvPr id="3" name="2 İçerik Yer Tutucusu"/>
          <p:cNvSpPr>
            <a:spLocks noGrp="1"/>
          </p:cNvSpPr>
          <p:nvPr>
            <p:ph idx="1"/>
          </p:nvPr>
        </p:nvSpPr>
        <p:spPr/>
        <p:txBody>
          <a:bodyPr>
            <a:normAutofit/>
          </a:bodyPr>
          <a:lstStyle/>
          <a:p>
            <a:pPr algn="just"/>
            <a:r>
              <a:rPr lang="tr-TR" sz="4000" dirty="0" smtClean="0"/>
              <a:t>Projenin genel kapsamı, merkezi yönetimi oluşturan genel ve katma bütçeli kuruluşlarla, bunların taşra örgütleri, yerel yönetimler ve öteki kamu kurumlarından oluşmuştur.</a:t>
            </a:r>
            <a:endParaRPr lang="tr-TR" sz="4000" dirty="0"/>
          </a:p>
        </p:txBody>
      </p:sp>
    </p:spTree>
    <p:extLst>
      <p:ext uri="{BB962C8B-B14F-4D97-AF65-F5344CB8AC3E}">
        <p14:creationId xmlns="" xmlns:p14="http://schemas.microsoft.com/office/powerpoint/2010/main" val="183584106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Başlık 1"/>
          <p:cNvSpPr>
            <a:spLocks noGrp="1"/>
          </p:cNvSpPr>
          <p:nvPr>
            <p:ph type="title"/>
          </p:nvPr>
        </p:nvSpPr>
        <p:spPr>
          <a:xfrm>
            <a:off x="762000" y="5013176"/>
            <a:ext cx="6781800" cy="1159024"/>
          </a:xfrm>
        </p:spPr>
        <p:txBody>
          <a:bodyPr/>
          <a:lstStyle/>
          <a:p>
            <a:pPr eaLnBrk="1" hangingPunct="1"/>
            <a:r>
              <a:rPr lang="tr-TR" altLang="tr-TR" dirty="0" smtClean="0"/>
              <a:t>KAYA-Özellikleri</a:t>
            </a:r>
          </a:p>
        </p:txBody>
      </p:sp>
      <p:sp>
        <p:nvSpPr>
          <p:cNvPr id="35843" name="İçerik Yer Tutucusu 2"/>
          <p:cNvSpPr>
            <a:spLocks noGrp="1"/>
          </p:cNvSpPr>
          <p:nvPr>
            <p:ph idx="1"/>
          </p:nvPr>
        </p:nvSpPr>
        <p:spPr>
          <a:xfrm>
            <a:off x="762000" y="685800"/>
            <a:ext cx="7543800" cy="4615408"/>
          </a:xfrm>
        </p:spPr>
        <p:txBody>
          <a:bodyPr>
            <a:normAutofit/>
          </a:bodyPr>
          <a:lstStyle/>
          <a:p>
            <a:pPr algn="just" eaLnBrk="1" hangingPunct="1">
              <a:lnSpc>
                <a:spcPct val="80000"/>
              </a:lnSpc>
            </a:pPr>
            <a:r>
              <a:rPr lang="tr-TR" altLang="tr-TR" sz="4000" dirty="0" smtClean="0"/>
              <a:t>Dünyada meydana gelen siyasi ve ekonomik ilişkiler es geçiliyor.</a:t>
            </a:r>
          </a:p>
          <a:p>
            <a:pPr algn="just" eaLnBrk="1" hangingPunct="1">
              <a:lnSpc>
                <a:spcPct val="80000"/>
              </a:lnSpc>
            </a:pPr>
            <a:r>
              <a:rPr lang="tr-TR" altLang="tr-TR" sz="4000" dirty="0" smtClean="0"/>
              <a:t>Devletin ekonomik ve toplumsal konumu-işlevleri yine sorgulanmıyor.</a:t>
            </a:r>
          </a:p>
          <a:p>
            <a:pPr algn="just" eaLnBrk="1" hangingPunct="1">
              <a:lnSpc>
                <a:spcPct val="80000"/>
              </a:lnSpc>
            </a:pPr>
            <a:r>
              <a:rPr lang="tr-TR" altLang="tr-TR" sz="4000" dirty="0" smtClean="0"/>
              <a:t>Yine geleneksel bürokrasiye ve bunun düzeltilmesine ilişkin görüşler var.</a:t>
            </a:r>
          </a:p>
          <a:p>
            <a:pPr eaLnBrk="1" hangingPunct="1"/>
            <a:endParaRPr lang="tr-TR" altLang="tr-TR" dirty="0" smtClean="0"/>
          </a:p>
        </p:txBody>
      </p:sp>
    </p:spTree>
    <p:extLst>
      <p:ext uri="{BB962C8B-B14F-4D97-AF65-F5344CB8AC3E}">
        <p14:creationId xmlns="" xmlns:p14="http://schemas.microsoft.com/office/powerpoint/2010/main" val="32903378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62000" y="5301208"/>
            <a:ext cx="6781800" cy="870992"/>
          </a:xfrm>
        </p:spPr>
        <p:txBody>
          <a:bodyPr>
            <a:normAutofit fontScale="90000"/>
          </a:bodyPr>
          <a:lstStyle/>
          <a:p>
            <a:pPr eaLnBrk="1" hangingPunct="1"/>
            <a:r>
              <a:rPr lang="tr-TR" altLang="tr-TR" dirty="0" smtClean="0"/>
              <a:t>Washington </a:t>
            </a:r>
            <a:r>
              <a:rPr lang="tr-TR" altLang="tr-TR" dirty="0" err="1" smtClean="0"/>
              <a:t>Oydaşması</a:t>
            </a:r>
            <a:endParaRPr lang="tr-TR" altLang="tr-TR" dirty="0" smtClean="0"/>
          </a:p>
        </p:txBody>
      </p:sp>
      <p:sp>
        <p:nvSpPr>
          <p:cNvPr id="8195" name="Rectangle 3"/>
          <p:cNvSpPr>
            <a:spLocks noGrp="1" noChangeArrowheads="1"/>
          </p:cNvSpPr>
          <p:nvPr>
            <p:ph idx="1"/>
          </p:nvPr>
        </p:nvSpPr>
        <p:spPr>
          <a:xfrm>
            <a:off x="762000" y="685800"/>
            <a:ext cx="7543800" cy="4687416"/>
          </a:xfrm>
        </p:spPr>
        <p:txBody>
          <a:bodyPr>
            <a:normAutofit/>
          </a:bodyPr>
          <a:lstStyle/>
          <a:p>
            <a:pPr algn="just" eaLnBrk="1" hangingPunct="1">
              <a:lnSpc>
                <a:spcPct val="80000"/>
              </a:lnSpc>
            </a:pPr>
            <a:r>
              <a:rPr lang="tr-TR" altLang="tr-TR" sz="5400" dirty="0" smtClean="0"/>
              <a:t>John </a:t>
            </a:r>
            <a:r>
              <a:rPr lang="tr-TR" altLang="tr-TR" sz="5400" dirty="0" err="1" smtClean="0"/>
              <a:t>Williamson</a:t>
            </a:r>
            <a:endParaRPr lang="tr-TR" altLang="tr-TR" sz="5400" dirty="0" smtClean="0"/>
          </a:p>
          <a:p>
            <a:pPr algn="just" eaLnBrk="1" hangingPunct="1">
              <a:lnSpc>
                <a:spcPct val="80000"/>
              </a:lnSpc>
            </a:pPr>
            <a:r>
              <a:rPr lang="tr-TR" altLang="tr-TR" sz="5400" dirty="0" smtClean="0"/>
              <a:t>Formül: Piyasa için piyasa/Güçlü piyasa için küçük devlet</a:t>
            </a:r>
          </a:p>
          <a:p>
            <a:pPr algn="just" eaLnBrk="1" hangingPunct="1">
              <a:lnSpc>
                <a:spcPct val="80000"/>
              </a:lnSpc>
            </a:pPr>
            <a:endParaRPr lang="tr-TR" altLang="tr-TR" sz="2800" dirty="0" smtClean="0"/>
          </a:p>
        </p:txBody>
      </p:sp>
    </p:spTree>
    <p:extLst>
      <p:ext uri="{BB962C8B-B14F-4D97-AF65-F5344CB8AC3E}">
        <p14:creationId xmlns="" xmlns:p14="http://schemas.microsoft.com/office/powerpoint/2010/main" val="3143480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085184"/>
            <a:ext cx="6781800" cy="1087016"/>
          </a:xfrm>
        </p:spPr>
        <p:txBody>
          <a:bodyPr>
            <a:normAutofit fontScale="90000"/>
          </a:bodyPr>
          <a:lstStyle/>
          <a:p>
            <a:r>
              <a:rPr lang="tr-TR" altLang="tr-TR" dirty="0"/>
              <a:t>Washington </a:t>
            </a:r>
            <a:r>
              <a:rPr lang="tr-TR" altLang="tr-TR" dirty="0" err="1"/>
              <a:t>Oydaşması</a:t>
            </a:r>
            <a:endParaRPr lang="tr-TR" dirty="0"/>
          </a:p>
        </p:txBody>
      </p:sp>
      <p:sp>
        <p:nvSpPr>
          <p:cNvPr id="3" name="İçerik Yer Tutucusu 2"/>
          <p:cNvSpPr>
            <a:spLocks noGrp="1"/>
          </p:cNvSpPr>
          <p:nvPr>
            <p:ph idx="1"/>
          </p:nvPr>
        </p:nvSpPr>
        <p:spPr>
          <a:xfrm>
            <a:off x="762000" y="685800"/>
            <a:ext cx="7543800" cy="4543400"/>
          </a:xfrm>
        </p:spPr>
        <p:txBody>
          <a:bodyPr>
            <a:normAutofit fontScale="85000" lnSpcReduction="20000"/>
          </a:bodyPr>
          <a:lstStyle/>
          <a:p>
            <a:pPr fontAlgn="t"/>
            <a:r>
              <a:rPr lang="tr-TR" b="1" i="1" dirty="0"/>
              <a:t>1- MALİ DİSİPLİN</a:t>
            </a:r>
            <a:endParaRPr lang="tr-TR" dirty="0"/>
          </a:p>
          <a:p>
            <a:pPr fontAlgn="t"/>
            <a:r>
              <a:rPr lang="tr-TR" dirty="0"/>
              <a:t>Bütçe açıklarının azaltılması: Genel bütçenin, yerel yönetim bütçelerinin, KİT bütçelerinin azaltılması ve merkez bankasının küçültülmesi,</a:t>
            </a:r>
          </a:p>
          <a:p>
            <a:pPr fontAlgn="t"/>
            <a:r>
              <a:rPr lang="tr-TR" dirty="0"/>
              <a:t>Enflasyon vergisine başvurulmaması,</a:t>
            </a:r>
          </a:p>
          <a:p>
            <a:pPr fontAlgn="t"/>
            <a:r>
              <a:rPr lang="tr-TR" dirty="0"/>
              <a:t>GSYH’nin bir yüzdesi olarak birincil fazla sağlanması,</a:t>
            </a:r>
          </a:p>
          <a:p>
            <a:pPr fontAlgn="t"/>
            <a:r>
              <a:rPr lang="tr-TR" b="1" i="1" dirty="0"/>
              <a:t>2-KAMU HARCAMA ÖNCELİKLERİ</a:t>
            </a:r>
            <a:endParaRPr lang="tr-TR" dirty="0"/>
          </a:p>
          <a:p>
            <a:pPr fontAlgn="t"/>
            <a:r>
              <a:rPr lang="tr-TR" dirty="0"/>
              <a:t>Ekonomik getirisi küçük olan (idari, askeri, sübvansiyon vb. harcamalar) harcamaların azaltılması,</a:t>
            </a:r>
          </a:p>
          <a:p>
            <a:pPr fontAlgn="t"/>
            <a:r>
              <a:rPr lang="tr-TR" dirty="0"/>
              <a:t>Ekonomik getirisi yüksek ve gelir dağılımını iyileştiren (sağlık, eğitim) artırılması,</a:t>
            </a:r>
          </a:p>
          <a:p>
            <a:pPr fontAlgn="t"/>
            <a:r>
              <a:rPr lang="tr-TR" b="1" i="1" dirty="0"/>
              <a:t>3-VERGİ REFORMU</a:t>
            </a:r>
            <a:endParaRPr lang="tr-TR" dirty="0"/>
          </a:p>
          <a:p>
            <a:pPr fontAlgn="ctr"/>
            <a:r>
              <a:rPr lang="tr-TR" dirty="0"/>
              <a:t>Vergi tabanının genişletilmesi,</a:t>
            </a:r>
          </a:p>
          <a:p>
            <a:pPr fontAlgn="ctr"/>
            <a:r>
              <a:rPr lang="tr-TR" dirty="0"/>
              <a:t>Vergi yönetiminin iyileştirilmesi,</a:t>
            </a:r>
          </a:p>
          <a:p>
            <a:pPr fontAlgn="ctr"/>
            <a:r>
              <a:rPr lang="tr-TR" dirty="0"/>
              <a:t>Marjinal vergi oranlarının düşürülmesi,</a:t>
            </a:r>
          </a:p>
          <a:p>
            <a:endParaRPr lang="tr-TR" dirty="0"/>
          </a:p>
        </p:txBody>
      </p:sp>
    </p:spTree>
    <p:extLst>
      <p:ext uri="{BB962C8B-B14F-4D97-AF65-F5344CB8AC3E}">
        <p14:creationId xmlns="" xmlns:p14="http://schemas.microsoft.com/office/powerpoint/2010/main" val="36273151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085184"/>
            <a:ext cx="6781800" cy="1087016"/>
          </a:xfrm>
        </p:spPr>
        <p:txBody>
          <a:bodyPr>
            <a:normAutofit fontScale="90000"/>
          </a:bodyPr>
          <a:lstStyle/>
          <a:p>
            <a:r>
              <a:rPr lang="tr-TR" altLang="tr-TR" dirty="0"/>
              <a:t>Washington </a:t>
            </a:r>
            <a:r>
              <a:rPr lang="tr-TR" altLang="tr-TR" dirty="0" err="1"/>
              <a:t>Oydaşması</a:t>
            </a:r>
            <a:endParaRPr lang="tr-TR" dirty="0"/>
          </a:p>
        </p:txBody>
      </p:sp>
      <p:sp>
        <p:nvSpPr>
          <p:cNvPr id="3" name="İçerik Yer Tutucusu 2"/>
          <p:cNvSpPr>
            <a:spLocks noGrp="1"/>
          </p:cNvSpPr>
          <p:nvPr>
            <p:ph idx="1"/>
          </p:nvPr>
        </p:nvSpPr>
        <p:spPr>
          <a:xfrm>
            <a:off x="762000" y="685800"/>
            <a:ext cx="7543800" cy="4615408"/>
          </a:xfrm>
        </p:spPr>
        <p:txBody>
          <a:bodyPr/>
          <a:lstStyle/>
          <a:p>
            <a:pPr algn="just" fontAlgn="t"/>
            <a:r>
              <a:rPr lang="tr-TR" sz="2800" b="1" i="1" dirty="0"/>
              <a:t>4-FİNANSAL LİBERALİZASYON</a:t>
            </a:r>
            <a:endParaRPr lang="tr-TR" sz="2800" dirty="0"/>
          </a:p>
          <a:p>
            <a:pPr algn="just" fontAlgn="t"/>
            <a:r>
              <a:rPr lang="tr-TR" sz="2800" dirty="0"/>
              <a:t>Faiz oranlarının </a:t>
            </a:r>
            <a:r>
              <a:rPr lang="tr-TR" sz="2800" dirty="0" smtClean="0"/>
              <a:t>serbestçe belirlenmesinin </a:t>
            </a:r>
            <a:r>
              <a:rPr lang="tr-TR" sz="2800" dirty="0"/>
              <a:t>sağlanması,</a:t>
            </a:r>
          </a:p>
          <a:p>
            <a:pPr algn="just" fontAlgn="t"/>
            <a:r>
              <a:rPr lang="tr-TR" sz="2800" dirty="0"/>
              <a:t>Reel faiz oranı verilmesi,</a:t>
            </a:r>
          </a:p>
          <a:p>
            <a:pPr algn="just" fontAlgn="t"/>
            <a:r>
              <a:rPr lang="tr-TR" sz="2800" dirty="0"/>
              <a:t>İmtiyazlı ödünç alanlara yönelik düşük faiz oranlarının ortadan kaldırılması,</a:t>
            </a:r>
          </a:p>
          <a:p>
            <a:pPr algn="just" fontAlgn="t"/>
            <a:r>
              <a:rPr lang="tr-TR" sz="2800" b="1" i="1" dirty="0"/>
              <a:t>5-DÖVİZ KURLARI</a:t>
            </a:r>
            <a:endParaRPr lang="tr-TR" sz="2800" dirty="0"/>
          </a:p>
          <a:p>
            <a:pPr algn="just" fontAlgn="t"/>
            <a:r>
              <a:rPr lang="tr-TR" sz="2800" dirty="0"/>
              <a:t>İhracatta rekabeti artıran tekli döviz kuru uygulamasına geçilmesi,</a:t>
            </a:r>
          </a:p>
          <a:p>
            <a:endParaRPr lang="tr-TR" dirty="0"/>
          </a:p>
        </p:txBody>
      </p:sp>
    </p:spTree>
    <p:extLst>
      <p:ext uri="{BB962C8B-B14F-4D97-AF65-F5344CB8AC3E}">
        <p14:creationId xmlns="" xmlns:p14="http://schemas.microsoft.com/office/powerpoint/2010/main" val="21789537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altLang="tr-TR" dirty="0"/>
              <a:t>Washington </a:t>
            </a:r>
            <a:r>
              <a:rPr lang="tr-TR" altLang="tr-TR" dirty="0" err="1"/>
              <a:t>Oydaşması</a:t>
            </a:r>
            <a:endParaRPr lang="tr-TR" dirty="0"/>
          </a:p>
        </p:txBody>
      </p:sp>
      <p:sp>
        <p:nvSpPr>
          <p:cNvPr id="3" name="İçerik Yer Tutucusu 2"/>
          <p:cNvSpPr>
            <a:spLocks noGrp="1"/>
          </p:cNvSpPr>
          <p:nvPr>
            <p:ph idx="1"/>
          </p:nvPr>
        </p:nvSpPr>
        <p:spPr>
          <a:xfrm>
            <a:off x="683568" y="476672"/>
            <a:ext cx="7622232" cy="4968552"/>
          </a:xfrm>
        </p:spPr>
        <p:txBody>
          <a:bodyPr>
            <a:normAutofit/>
          </a:bodyPr>
          <a:lstStyle/>
          <a:p>
            <a:pPr algn="just" fontAlgn="t"/>
            <a:r>
              <a:rPr lang="tr-TR" sz="3000" b="1" i="1" dirty="0"/>
              <a:t>6-TİCARETİN LİBERALLEŞTİRİLMESİ</a:t>
            </a:r>
            <a:endParaRPr lang="tr-TR" sz="3000" dirty="0"/>
          </a:p>
          <a:p>
            <a:pPr algn="just" fontAlgn="t"/>
            <a:r>
              <a:rPr lang="tr-TR" sz="3000" dirty="0"/>
              <a:t>Tarifelerin aşama </a:t>
            </a:r>
            <a:r>
              <a:rPr lang="tr-TR" sz="3000" dirty="0" err="1"/>
              <a:t>aşama</a:t>
            </a:r>
            <a:r>
              <a:rPr lang="tr-TR" sz="3000" dirty="0"/>
              <a:t> düşürülmesi,</a:t>
            </a:r>
          </a:p>
          <a:p>
            <a:pPr algn="just" fontAlgn="t"/>
            <a:r>
              <a:rPr lang="tr-TR" sz="3000" dirty="0"/>
              <a:t>Miktar kısıtlamalarından tarifelere geçilmesi,</a:t>
            </a:r>
          </a:p>
          <a:p>
            <a:pPr algn="just" fontAlgn="t"/>
            <a:r>
              <a:rPr lang="tr-TR" sz="3000" b="1" i="1" dirty="0"/>
              <a:t>7-DOĞRUDAN YABANCI YATIRIMCILARIN TEŞVİKİ</a:t>
            </a:r>
            <a:endParaRPr lang="tr-TR" sz="3000" dirty="0"/>
          </a:p>
          <a:p>
            <a:pPr algn="just" fontAlgn="t"/>
            <a:r>
              <a:rPr lang="tr-TR" sz="3000" dirty="0"/>
              <a:t>Yabancı firmaların giriş engellerinin kaldırılması,</a:t>
            </a:r>
          </a:p>
          <a:p>
            <a:pPr algn="just" fontAlgn="t"/>
            <a:r>
              <a:rPr lang="tr-TR" sz="3000" dirty="0"/>
              <a:t>Yabancı firmaların yerli firmalarla eşit koşullarda rekabet yapmalarının sağlanması,</a:t>
            </a:r>
          </a:p>
          <a:p>
            <a:endParaRPr lang="tr-TR" dirty="0"/>
          </a:p>
        </p:txBody>
      </p:sp>
    </p:spTree>
    <p:extLst>
      <p:ext uri="{BB962C8B-B14F-4D97-AF65-F5344CB8AC3E}">
        <p14:creationId xmlns="" xmlns:p14="http://schemas.microsoft.com/office/powerpoint/2010/main" val="7721104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157192"/>
            <a:ext cx="6781800" cy="1015008"/>
          </a:xfrm>
        </p:spPr>
        <p:txBody>
          <a:bodyPr>
            <a:normAutofit fontScale="90000"/>
          </a:bodyPr>
          <a:lstStyle/>
          <a:p>
            <a:r>
              <a:rPr lang="tr-TR" altLang="tr-TR" dirty="0"/>
              <a:t>Washington </a:t>
            </a:r>
            <a:r>
              <a:rPr lang="tr-TR" altLang="tr-TR" dirty="0" err="1"/>
              <a:t>Oydaşması</a:t>
            </a:r>
            <a:endParaRPr lang="tr-TR" dirty="0"/>
          </a:p>
        </p:txBody>
      </p:sp>
      <p:sp>
        <p:nvSpPr>
          <p:cNvPr id="3" name="İçerik Yer Tutucusu 2"/>
          <p:cNvSpPr>
            <a:spLocks noGrp="1"/>
          </p:cNvSpPr>
          <p:nvPr>
            <p:ph idx="1"/>
          </p:nvPr>
        </p:nvSpPr>
        <p:spPr>
          <a:xfrm>
            <a:off x="762000" y="685800"/>
            <a:ext cx="7543800" cy="4543400"/>
          </a:xfrm>
        </p:spPr>
        <p:txBody>
          <a:bodyPr>
            <a:normAutofit fontScale="92500" lnSpcReduction="10000"/>
          </a:bodyPr>
          <a:lstStyle/>
          <a:p>
            <a:pPr fontAlgn="t"/>
            <a:r>
              <a:rPr lang="tr-TR" sz="2600" b="1" i="1" dirty="0"/>
              <a:t>8-BAZI DÜZENLEMELERİN KALDIRILMASI</a:t>
            </a:r>
            <a:endParaRPr lang="tr-TR" sz="2600" dirty="0"/>
          </a:p>
          <a:p>
            <a:pPr fontAlgn="t"/>
            <a:r>
              <a:rPr lang="tr-TR" sz="2600" dirty="0"/>
              <a:t>Rekabeti düzenleyen engellerin kaldırılması,</a:t>
            </a:r>
          </a:p>
          <a:p>
            <a:pPr fontAlgn="t"/>
            <a:r>
              <a:rPr lang="tr-TR" sz="2600" dirty="0"/>
              <a:t>Piyasaya yeni girişleri engelleyen düzenlemelerin kaldırılması,</a:t>
            </a:r>
          </a:p>
          <a:p>
            <a:pPr fontAlgn="t"/>
            <a:r>
              <a:rPr lang="tr-TR" sz="2600" dirty="0"/>
              <a:t>Çevrenin korunması, güvenlik ve finansal kurumların gözetimine/denetimine yönelik düzenlemelerin yapılması,</a:t>
            </a:r>
          </a:p>
          <a:p>
            <a:pPr fontAlgn="t"/>
            <a:r>
              <a:rPr lang="tr-TR" sz="2600" b="1" i="1" dirty="0"/>
              <a:t>9-ÖZELLEŞTİRME</a:t>
            </a:r>
            <a:endParaRPr lang="tr-TR" sz="2600" dirty="0"/>
          </a:p>
          <a:p>
            <a:pPr fontAlgn="t"/>
            <a:r>
              <a:rPr lang="tr-TR" sz="2600" dirty="0"/>
              <a:t>KİT’lerin özelleştirilmesi,</a:t>
            </a:r>
          </a:p>
          <a:p>
            <a:pPr fontAlgn="t"/>
            <a:r>
              <a:rPr lang="tr-TR" sz="2600" b="1" i="1" dirty="0"/>
              <a:t>10-MÜLKİYET HAKLARININ KORUNMASI</a:t>
            </a:r>
            <a:endParaRPr lang="tr-TR" sz="2600" dirty="0"/>
          </a:p>
          <a:p>
            <a:pPr fontAlgn="t"/>
            <a:r>
              <a:rPr lang="tr-TR" sz="2600" dirty="0"/>
              <a:t>Ekonomide mülkiyet haklarını koruyan bir yasal sistemin oluşturulması,</a:t>
            </a:r>
          </a:p>
          <a:p>
            <a:endParaRPr lang="tr-TR" dirty="0"/>
          </a:p>
        </p:txBody>
      </p:sp>
    </p:spTree>
    <p:extLst>
      <p:ext uri="{BB962C8B-B14F-4D97-AF65-F5344CB8AC3E}">
        <p14:creationId xmlns="" xmlns:p14="http://schemas.microsoft.com/office/powerpoint/2010/main" val="21574737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651</TotalTime>
  <Words>1879</Words>
  <Application>Microsoft Office PowerPoint</Application>
  <PresentationFormat>Ekran Gösterisi (4:3)</PresentationFormat>
  <Paragraphs>176</Paragraphs>
  <Slides>46</Slides>
  <Notes>0</Notes>
  <HiddenSlides>0</HiddenSlides>
  <MMClips>0</MMClips>
  <ScaleCrop>false</ScaleCrop>
  <HeadingPairs>
    <vt:vector size="4" baseType="variant">
      <vt:variant>
        <vt:lpstr>Tema</vt:lpstr>
      </vt:variant>
      <vt:variant>
        <vt:i4>1</vt:i4>
      </vt:variant>
      <vt:variant>
        <vt:lpstr>Slayt Başlıkları</vt:lpstr>
      </vt:variant>
      <vt:variant>
        <vt:i4>46</vt:i4>
      </vt:variant>
    </vt:vector>
  </HeadingPairs>
  <TitlesOfParts>
    <vt:vector size="47" baseType="lpstr">
      <vt:lpstr>NewsPrint</vt:lpstr>
      <vt:lpstr>1980-1990 Devlette Reformun İlk Adımları</vt:lpstr>
      <vt:lpstr>Reformların Başarısızlık Nedenleri</vt:lpstr>
      <vt:lpstr>Neden Reform: Mali kriz</vt:lpstr>
      <vt:lpstr>Neden Reform: Mali kriz</vt:lpstr>
      <vt:lpstr>Washington Oydaşması</vt:lpstr>
      <vt:lpstr>Washington Oydaşması</vt:lpstr>
      <vt:lpstr>Washington Oydaşması</vt:lpstr>
      <vt:lpstr>Washington Oydaşması</vt:lpstr>
      <vt:lpstr>Washington Oydaşması</vt:lpstr>
      <vt:lpstr>Yapısal Uyum Programları</vt:lpstr>
      <vt:lpstr>        Yeni sağ yaklaşımları </vt:lpstr>
      <vt:lpstr>Muhafazakarlık</vt:lpstr>
      <vt:lpstr>Kamu Tercihi Teorisi</vt:lpstr>
      <vt:lpstr>Kamu Tercihi Teorisi</vt:lpstr>
      <vt:lpstr>Kamu Tercihi Teorisi</vt:lpstr>
      <vt:lpstr>Kamu Tercihi Teorisi</vt:lpstr>
      <vt:lpstr>Yeni Kurumsalcılık</vt:lpstr>
      <vt:lpstr>Yeni Kurumsalcılık</vt:lpstr>
      <vt:lpstr>Yeni Kurumsalcılık</vt:lpstr>
      <vt:lpstr>Yeni Kurumsalcılık</vt:lpstr>
      <vt:lpstr>İşlem Maliyetleri</vt:lpstr>
      <vt:lpstr>Kamu İşletmeciliği</vt:lpstr>
      <vt:lpstr>Kamu İşletmeciliği</vt:lpstr>
      <vt:lpstr>Temel İlkeler</vt:lpstr>
      <vt:lpstr>Temel İlkeler</vt:lpstr>
      <vt:lpstr>27 Eylül 1980 tarihinde Milli Güvenlik Konseyinde okunan Hükümet Programı</vt:lpstr>
      <vt:lpstr>27 Eylül 1980 tarihinde Milli Güvenlik Konseyinde okunan Hükümet Programı</vt:lpstr>
      <vt:lpstr>Beşinci beş yıllık kalkınma planı (1985-1989)</vt:lpstr>
      <vt:lpstr>Bülent Ulusu:</vt:lpstr>
      <vt:lpstr>Bülent Ulusu:</vt:lpstr>
      <vt:lpstr>Yöneylem Araştırması</vt:lpstr>
      <vt:lpstr>Kamu Yönetimi Komisyonu</vt:lpstr>
      <vt:lpstr>Özal Hükümeti</vt:lpstr>
      <vt:lpstr>Özal Hükümeti</vt:lpstr>
      <vt:lpstr>Özal Hükümeti</vt:lpstr>
      <vt:lpstr>“İdareyi Geliştirme Başkanlığı”</vt:lpstr>
      <vt:lpstr>1980’li yıllarda ilk reform adımları</vt:lpstr>
      <vt:lpstr>1980’li yıllarda ilk reform adımları</vt:lpstr>
      <vt:lpstr>1980’li yıllarda ilk reform adımları</vt:lpstr>
      <vt:lpstr>Kamu Yönetimi Araştırma Projesi (KAYA)-1988-1991</vt:lpstr>
      <vt:lpstr>(KAYA)-Amaçlar</vt:lpstr>
      <vt:lpstr>KAYA-Öneriler</vt:lpstr>
      <vt:lpstr>KAYA-Öneriler</vt:lpstr>
      <vt:lpstr>(KAYA) 1988-1991</vt:lpstr>
      <vt:lpstr>(KAYA) 1988-1991</vt:lpstr>
      <vt:lpstr>KAYA-Özellikleri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BARIS OVGUN</cp:lastModifiedBy>
  <cp:revision>83</cp:revision>
  <dcterms:created xsi:type="dcterms:W3CDTF">2014-12-04T07:08:51Z</dcterms:created>
  <dcterms:modified xsi:type="dcterms:W3CDTF">2017-11-09T09:08:20Z</dcterms:modified>
</cp:coreProperties>
</file>