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6" r:id="rId8"/>
    <p:sldId id="263" r:id="rId9"/>
    <p:sldId id="267" r:id="rId10"/>
    <p:sldId id="264" r:id="rId11"/>
    <p:sldId id="268" r:id="rId12"/>
    <p:sldId id="265" r:id="rId13"/>
    <p:sldId id="260" r:id="rId14"/>
    <p:sldId id="269" r:id="rId15"/>
    <p:sldId id="270"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660"/>
  </p:normalViewPr>
  <p:slideViewPr>
    <p:cSldViewPr>
      <p:cViewPr varScale="1">
        <p:scale>
          <a:sx n="83" d="100"/>
          <a:sy n="83" d="100"/>
        </p:scale>
        <p:origin x="-1406"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CE790C2-9C3F-47E5-BEF9-D7E06A800964}" type="datetimeFigureOut">
              <a:rPr lang="en-US"/>
              <a:pPr>
                <a:defRPr/>
              </a:pPr>
              <a:t>3/28/2017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D4637C-77B4-4224-BED8-6C7576B0684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339F14-51ED-4777-B864-304503E649B2}" type="datetimeFigureOut">
              <a:rPr lang="en-US"/>
              <a:pPr>
                <a:defRPr/>
              </a:pPr>
              <a:t>3/28/2017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D234C4-14F9-42EE-9F99-A21A099C530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0F629D-A2AB-485B-9948-D2703A315B2A}" type="datetimeFigureOut">
              <a:rPr lang="en-US"/>
              <a:pPr>
                <a:defRPr/>
              </a:pPr>
              <a:t>3/28/2017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B62FB8-6C1D-43BE-8697-B18DA284732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2460A5-CAAC-438F-B2F9-49DB4A91C198}" type="datetimeFigureOut">
              <a:rPr lang="en-US"/>
              <a:pPr>
                <a:defRPr/>
              </a:pPr>
              <a:t>3/28/2017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42088A-0D99-42B7-9A05-B99CFD919A8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A100819-FCB0-4941-82E1-C8C38E993C02}" type="datetimeFigureOut">
              <a:rPr lang="en-US"/>
              <a:pPr>
                <a:defRPr/>
              </a:pPr>
              <a:t>3/28/2017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023376-35A2-4EF5-9663-E2E1155CAF9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8B9BDB3-9119-4AE8-B32C-DE5835A25538}" type="datetimeFigureOut">
              <a:rPr lang="en-US"/>
              <a:pPr>
                <a:defRPr/>
              </a:pPr>
              <a:t>3/28/2017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182DBC-B3D0-4599-8168-08668E35554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9B0EAD2-C392-4F68-A7E7-99BF7BC02C3E}" type="datetimeFigureOut">
              <a:rPr lang="en-US"/>
              <a:pPr>
                <a:defRPr/>
              </a:pPr>
              <a:t>3/28/2017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FA68F8-1838-41FF-BB05-62E44EE12E0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380ACEB-DD1B-49A9-B155-003CF8A35431}" type="datetimeFigureOut">
              <a:rPr lang="en-US"/>
              <a:pPr>
                <a:defRPr/>
              </a:pPr>
              <a:t>3/28/2017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134E4FB-9C2C-427D-8234-21453E31B20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3A836F-8A3E-4B70-8B63-A4EA246421DA}" type="datetimeFigureOut">
              <a:rPr lang="en-US"/>
              <a:pPr>
                <a:defRPr/>
              </a:pPr>
              <a:t>3/28/2017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90B1644-DA48-440A-88ED-984C63F9024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8EB9E9-2CE6-48A8-A0CE-7C51B76F490A}" type="datetimeFigureOut">
              <a:rPr lang="en-US"/>
              <a:pPr>
                <a:defRPr/>
              </a:pPr>
              <a:t>3/28/2017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8DAE82-2372-43A6-B50F-EDDFB786663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4FA9AD-98E6-4FC3-BE9D-D1E096EE3CE9}" type="datetimeFigureOut">
              <a:rPr lang="en-US"/>
              <a:pPr>
                <a:defRPr/>
              </a:pPr>
              <a:t>3/28/2017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56723-2AD9-4901-B4A4-DB3AB7E1F66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D50926A-2792-4B58-85E4-C264C77A263E}" type="datetimeFigureOut">
              <a:rPr lang="en-US"/>
              <a:pPr>
                <a:defRPr/>
              </a:pPr>
              <a:t>3/28/2017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33C092A-FC80-447E-816D-3AAA52E484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0" y="228600"/>
            <a:ext cx="9144000" cy="914400"/>
          </a:xfrm>
        </p:spPr>
        <p:txBody>
          <a:bodyPr/>
          <a:lstStyle/>
          <a:p>
            <a:pPr eaLnBrk="1" hangingPunct="1"/>
            <a:r>
              <a:rPr lang="tr-TR" b="1" dirty="0" smtClean="0">
                <a:solidFill>
                  <a:schemeClr val="bg1"/>
                </a:solidFill>
              </a:rPr>
              <a:t>Tarım Hukuku</a:t>
            </a:r>
            <a:endParaRPr lang="en-US" b="1" dirty="0" smtClean="0">
              <a:solidFill>
                <a:schemeClr val="bg1"/>
              </a:solidFill>
            </a:endParaRPr>
          </a:p>
        </p:txBody>
      </p:sp>
      <p:sp>
        <p:nvSpPr>
          <p:cNvPr id="2051" name="Subtitle 2"/>
          <p:cNvSpPr>
            <a:spLocks noGrp="1"/>
          </p:cNvSpPr>
          <p:nvPr>
            <p:ph type="subTitle" idx="1"/>
          </p:nvPr>
        </p:nvSpPr>
        <p:spPr>
          <a:xfrm>
            <a:off x="0" y="990600"/>
            <a:ext cx="9144000" cy="762000"/>
          </a:xfrm>
        </p:spPr>
        <p:txBody>
          <a:bodyPr/>
          <a:lstStyle/>
          <a:p>
            <a:pPr eaLnBrk="1" hangingPunct="1"/>
            <a:r>
              <a:rPr lang="tr-TR" i="1" smtClean="0">
                <a:solidFill>
                  <a:schemeClr val="bg1"/>
                </a:solidFill>
              </a:rPr>
              <a:t>5</a:t>
            </a:r>
            <a:endParaRPr lang="en-US" i="1"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1295400" y="152400"/>
            <a:ext cx="7543800" cy="5973763"/>
          </a:xfrm>
        </p:spPr>
        <p:txBody>
          <a:bodyPr/>
          <a:lstStyle/>
          <a:p>
            <a:pPr>
              <a:buNone/>
            </a:pPr>
            <a:r>
              <a:rPr lang="tr-TR" sz="1400" b="1" dirty="0" smtClean="0"/>
              <a:t>ARAZİ KANUNNAMESİNE GÖRE TOPRAK REJİMİ</a:t>
            </a:r>
            <a:endParaRPr lang="tr-TR" sz="1400" dirty="0" smtClean="0"/>
          </a:p>
          <a:p>
            <a:pPr>
              <a:buNone/>
            </a:pPr>
            <a:endParaRPr lang="tr-TR" sz="1400" dirty="0" smtClean="0"/>
          </a:p>
          <a:p>
            <a:pPr marL="0" indent="0">
              <a:spcBef>
                <a:spcPts val="0"/>
              </a:spcBef>
              <a:buNone/>
            </a:pPr>
            <a:r>
              <a:rPr lang="tr-TR" sz="1400" b="1" u="sng" dirty="0" smtClean="0"/>
              <a:t>Mülk Topraklar</a:t>
            </a:r>
            <a:endParaRPr lang="tr-TR" sz="1400" dirty="0" smtClean="0"/>
          </a:p>
          <a:p>
            <a:pPr marL="0" indent="0">
              <a:spcBef>
                <a:spcPts val="0"/>
              </a:spcBef>
              <a:buNone/>
            </a:pPr>
            <a:r>
              <a:rPr lang="tr-TR" sz="1400" b="1" dirty="0" smtClean="0"/>
              <a:t> </a:t>
            </a:r>
            <a:endParaRPr lang="tr-TR" sz="1400" dirty="0" smtClean="0"/>
          </a:p>
          <a:p>
            <a:pPr marL="0" indent="0">
              <a:spcBef>
                <a:spcPts val="0"/>
              </a:spcBef>
              <a:buNone/>
            </a:pPr>
            <a:r>
              <a:rPr lang="tr-TR" sz="1400" dirty="0" smtClean="0"/>
              <a:t>Kişilerin özel mülkiyetinde olan topraklardır(</a:t>
            </a:r>
            <a:r>
              <a:rPr lang="tr-TR" sz="1400" dirty="0" err="1" smtClean="0"/>
              <a:t>Rakabe</a:t>
            </a:r>
            <a:r>
              <a:rPr lang="tr-TR" sz="1400" dirty="0" smtClean="0"/>
              <a:t> ve intifa hakkı).</a:t>
            </a:r>
          </a:p>
          <a:p>
            <a:pPr marL="0" indent="0">
              <a:spcBef>
                <a:spcPts val="0"/>
              </a:spcBef>
              <a:buNone/>
            </a:pPr>
            <a:r>
              <a:rPr lang="tr-TR" sz="1400" dirty="0" smtClean="0"/>
              <a:t>Bu topraklar üzerinde malik, mülkiyet hakkının üç temel öğesinden faydalanır</a:t>
            </a:r>
          </a:p>
          <a:p>
            <a:pPr marL="0" indent="0">
              <a:spcBef>
                <a:spcPts val="0"/>
              </a:spcBef>
              <a:buNone/>
            </a:pPr>
            <a:r>
              <a:rPr lang="tr-TR" sz="1400" dirty="0" smtClean="0"/>
              <a:t>(</a:t>
            </a:r>
            <a:r>
              <a:rPr lang="tr-TR" sz="1400" dirty="0" err="1" smtClean="0"/>
              <a:t>usus</a:t>
            </a:r>
            <a:r>
              <a:rPr lang="tr-TR" sz="1400" dirty="0" smtClean="0"/>
              <a:t>, </a:t>
            </a:r>
            <a:r>
              <a:rPr lang="tr-TR" sz="1400" dirty="0" err="1" smtClean="0"/>
              <a:t>fructus</a:t>
            </a:r>
            <a:r>
              <a:rPr lang="tr-TR" sz="1400" dirty="0" smtClean="0"/>
              <a:t>, </a:t>
            </a:r>
            <a:r>
              <a:rPr lang="tr-TR" sz="1400" dirty="0" err="1" smtClean="0"/>
              <a:t>abusus</a:t>
            </a:r>
            <a:r>
              <a:rPr lang="tr-TR" sz="1400" dirty="0" smtClean="0"/>
              <a:t>).</a:t>
            </a:r>
          </a:p>
          <a:p>
            <a:pPr marL="0" indent="0">
              <a:spcBef>
                <a:spcPts val="0"/>
              </a:spcBef>
              <a:buNone/>
            </a:pPr>
            <a:r>
              <a:rPr lang="tr-TR" sz="1400" dirty="0" smtClean="0"/>
              <a:t> </a:t>
            </a:r>
          </a:p>
          <a:p>
            <a:pPr marL="0" lvl="0" indent="0">
              <a:spcBef>
                <a:spcPts val="0"/>
              </a:spcBef>
              <a:buNone/>
            </a:pPr>
            <a:r>
              <a:rPr lang="tr-TR" sz="1400" dirty="0" smtClean="0"/>
              <a:t>Eski köy ve kasabalarda miktarı ne olursa olsun arsalarla, köy ve kent kenarlarında bulunup konutların tamamlayıcısı sayılan ve yarım dönümü geçmeyen yerlerdir. Bunlardan resim ve vergi alınmaz.</a:t>
            </a:r>
          </a:p>
          <a:p>
            <a:pPr marL="0" indent="0">
              <a:spcBef>
                <a:spcPts val="0"/>
              </a:spcBef>
              <a:buNone/>
            </a:pPr>
            <a:r>
              <a:rPr lang="tr-TR" sz="1400" dirty="0" smtClean="0"/>
              <a:t> </a:t>
            </a:r>
          </a:p>
          <a:p>
            <a:pPr marL="0" lvl="0" indent="0">
              <a:spcBef>
                <a:spcPts val="0"/>
              </a:spcBef>
              <a:buNone/>
            </a:pPr>
            <a:r>
              <a:rPr lang="tr-TR" sz="1400" dirty="0" smtClean="0"/>
              <a:t>Miri toprakların bazı kayıt ve koşullar altında üçüncü bir kişi tarafından satın alınması durumunda olan topraklar(temlik-i sahih)</a:t>
            </a:r>
          </a:p>
          <a:p>
            <a:pPr marL="0" indent="0">
              <a:spcBef>
                <a:spcPts val="0"/>
              </a:spcBef>
              <a:buNone/>
            </a:pPr>
            <a:r>
              <a:rPr lang="tr-TR" sz="1400" dirty="0" smtClean="0"/>
              <a:t> </a:t>
            </a:r>
          </a:p>
          <a:p>
            <a:pPr marL="0" lvl="0" indent="0">
              <a:spcBef>
                <a:spcPts val="0"/>
              </a:spcBef>
              <a:buNone/>
            </a:pPr>
            <a:r>
              <a:rPr lang="tr-TR" sz="1400" dirty="0" smtClean="0"/>
              <a:t>Fetih sırasında fatihlere ya da fatihlerden başka Müslümanlara dağıtılan ve temlik olunan veya ahalisi fetihten önce Müslüman olmuş ve ellerinde bırakılmış olan öşür topraklar “arz-ı sadaka”(hasılatın 1/10 u öşür)</a:t>
            </a:r>
          </a:p>
          <a:p>
            <a:pPr marL="0" indent="0">
              <a:spcBef>
                <a:spcPts val="0"/>
              </a:spcBef>
              <a:buNone/>
            </a:pPr>
            <a:r>
              <a:rPr lang="tr-TR" sz="1400" dirty="0" smtClean="0"/>
              <a:t> </a:t>
            </a:r>
          </a:p>
          <a:p>
            <a:pPr marL="0" lvl="0" indent="0">
              <a:spcBef>
                <a:spcPts val="0"/>
              </a:spcBef>
              <a:buNone/>
            </a:pPr>
            <a:r>
              <a:rPr lang="tr-TR" sz="1400" dirty="0" smtClean="0"/>
              <a:t>Fethedilen yerlerde gerek fetihten önce gerek sonra Müslüman olmayan asıl yerli ahalinin elinde bırakılmış olan haraç topraklar. </a:t>
            </a:r>
          </a:p>
          <a:p>
            <a:pPr marL="0" indent="0">
              <a:spcBef>
                <a:spcPts val="0"/>
              </a:spcBef>
              <a:buNone/>
            </a:pPr>
            <a:r>
              <a:rPr lang="tr-TR" sz="1400" dirty="0" smtClean="0"/>
              <a:t> </a:t>
            </a:r>
          </a:p>
          <a:p>
            <a:pPr marL="0" indent="0">
              <a:spcBef>
                <a:spcPts val="0"/>
              </a:spcBef>
              <a:buNone/>
            </a:pPr>
            <a:r>
              <a:rPr lang="tr-TR" sz="1400" dirty="0" smtClean="0"/>
              <a:t>Haracı mukasseme: Ürünün 1/10 undan yarısına kadar alınan vergi.</a:t>
            </a:r>
          </a:p>
          <a:p>
            <a:pPr marL="0" indent="0">
              <a:spcBef>
                <a:spcPts val="0"/>
              </a:spcBef>
              <a:buNone/>
            </a:pPr>
            <a:r>
              <a:rPr lang="tr-TR" sz="1400" dirty="0" smtClean="0"/>
              <a:t>Haracı muvazzaf: Ürün ne olursa olsun, önceden saptanan, her yıl ödenen vergi</a:t>
            </a:r>
          </a:p>
          <a:p>
            <a:pPr marL="0" indent="0">
              <a:spcBef>
                <a:spcPts val="0"/>
              </a:spcBef>
              <a:buNone/>
            </a:pPr>
            <a:r>
              <a:rPr lang="tr-TR" sz="1400" dirty="0" smtClean="0"/>
              <a:t> </a:t>
            </a:r>
          </a:p>
          <a:p>
            <a:pPr marL="0" indent="0">
              <a:spcBef>
                <a:spcPts val="0"/>
              </a:spcBef>
              <a:buNone/>
            </a:pPr>
            <a:r>
              <a:rPr lang="tr-TR" sz="1400" dirty="0" smtClean="0"/>
              <a:t>Öşür ve haraç toprakların sahipleri mirasçı bırakmadan ölürse bu topraklar devlete kalır ve miri topraklar arasına girerdi.</a:t>
            </a:r>
          </a:p>
          <a:p>
            <a:r>
              <a:rPr lang="tr-TR" sz="1400" dirty="0" smtClean="0"/>
              <a:t> </a:t>
            </a:r>
          </a:p>
          <a:p>
            <a:pPr>
              <a:buNone/>
            </a:pPr>
            <a:endParaRPr lang="tr-TR"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28600" y="1754591"/>
            <a:ext cx="868680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1600" b="1" i="0" u="sng" strike="noStrike" cap="none" normalizeH="0" baseline="0" dirty="0" smtClean="0">
                <a:ln>
                  <a:noFill/>
                </a:ln>
                <a:solidFill>
                  <a:schemeClr val="tx1"/>
                </a:solidFill>
                <a:effectLst/>
                <a:latin typeface="+mn-lt"/>
                <a:ea typeface="Times New Roman" pitchFamily="18" charset="0"/>
                <a:cs typeface="Arial" pitchFamily="34" charset="0"/>
              </a:rPr>
              <a:t>Miri Topraklar</a:t>
            </a:r>
            <a:endParaRPr kumimoji="0" lang="tr-T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ea typeface="Times New Roman" pitchFamily="18" charset="0"/>
                <a:cs typeface="Arial" pitchFamily="34" charset="0"/>
              </a:rPr>
              <a:t>Rakabesi devletin olan ve kişilere ancak intifa hakkı bırakılan topraklar</a:t>
            </a:r>
            <a:endParaRPr kumimoji="0" lang="tr-T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ea typeface="Times New Roman" pitchFamily="18" charset="0"/>
                <a:cs typeface="Arial" pitchFamily="34" charset="0"/>
              </a:rPr>
              <a:t>Bu topraklar üzerindeki egenim hakkını devreden sözleşme: </a:t>
            </a:r>
            <a:r>
              <a:rPr kumimoji="0" lang="tr-TR" sz="1600" b="1" i="0" u="none" strike="noStrike" cap="none" normalizeH="0" baseline="0" dirty="0" smtClean="0">
                <a:ln>
                  <a:noFill/>
                </a:ln>
                <a:solidFill>
                  <a:schemeClr val="tx1"/>
                </a:solidFill>
                <a:effectLst/>
                <a:latin typeface="+mn-lt"/>
                <a:ea typeface="Times New Roman" pitchFamily="18" charset="0"/>
                <a:cs typeface="Arial" pitchFamily="34" charset="0"/>
              </a:rPr>
              <a:t>tefviz</a:t>
            </a:r>
            <a:endParaRPr kumimoji="0" lang="tr-T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ea typeface="Times New Roman" pitchFamily="18" charset="0"/>
                <a:cs typeface="Arial" pitchFamily="34" charset="0"/>
              </a:rPr>
              <a:t>Bu devirde toprağın bedeline yakın miktarda alınan peşin para: </a:t>
            </a:r>
            <a:r>
              <a:rPr kumimoji="0" lang="tr-TR" sz="1600" b="1" i="0" u="none" strike="noStrike" cap="none" normalizeH="0" baseline="0" dirty="0" smtClean="0">
                <a:ln>
                  <a:noFill/>
                </a:ln>
                <a:solidFill>
                  <a:schemeClr val="tx1"/>
                </a:solidFill>
                <a:effectLst/>
                <a:latin typeface="+mn-lt"/>
                <a:ea typeface="Times New Roman" pitchFamily="18" charset="0"/>
                <a:cs typeface="Arial" pitchFamily="34" charset="0"/>
              </a:rPr>
              <a:t>tapu veya muaccele</a:t>
            </a:r>
            <a:endParaRPr kumimoji="0" lang="tr-T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ea typeface="Times New Roman" pitchFamily="18" charset="0"/>
                <a:cs typeface="Arial" pitchFamily="34" charset="0"/>
              </a:rPr>
              <a:t>Her yıl toprağın ürününden 1/10 oranında alınan vergi: </a:t>
            </a:r>
            <a:r>
              <a:rPr kumimoji="0" lang="tr-TR" sz="1600" b="1" i="0" u="none" strike="noStrike" cap="none" normalizeH="0" baseline="0" dirty="0" smtClean="0">
                <a:ln>
                  <a:noFill/>
                </a:ln>
                <a:solidFill>
                  <a:schemeClr val="tx1"/>
                </a:solidFill>
                <a:effectLst/>
                <a:latin typeface="+mn-lt"/>
                <a:ea typeface="Times New Roman" pitchFamily="18" charset="0"/>
                <a:cs typeface="Arial" pitchFamily="34" charset="0"/>
              </a:rPr>
              <a:t>öşür veya müeccele</a:t>
            </a:r>
            <a:endParaRPr kumimoji="0" lang="tr-T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ea typeface="Times New Roman" pitchFamily="18" charset="0"/>
                <a:cs typeface="Arial" pitchFamily="34" charset="0"/>
              </a:rPr>
              <a:t>Yararlanma hakkının devri:</a:t>
            </a:r>
            <a:r>
              <a:rPr kumimoji="0" lang="tr-TR" sz="1600" b="1" i="0" u="none" strike="noStrike" cap="none" normalizeH="0" baseline="0" dirty="0" smtClean="0">
                <a:ln>
                  <a:noFill/>
                </a:ln>
                <a:solidFill>
                  <a:schemeClr val="tx1"/>
                </a:solidFill>
                <a:effectLst/>
                <a:latin typeface="+mn-lt"/>
                <a:ea typeface="Times New Roman" pitchFamily="18" charset="0"/>
                <a:cs typeface="Arial" pitchFamily="34" charset="0"/>
              </a:rPr>
              <a:t> ferağ</a:t>
            </a:r>
            <a:endParaRPr kumimoji="0" lang="tr-T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ea typeface="Times New Roman" pitchFamily="18" charset="0"/>
                <a:cs typeface="Arial" pitchFamily="34" charset="0"/>
              </a:rPr>
              <a:t>Bu devirde devletin aldığı vergi:</a:t>
            </a:r>
            <a:r>
              <a:rPr kumimoji="0" lang="tr-TR" sz="1600" b="1" i="0" u="none" strike="noStrike" cap="none" normalizeH="0" baseline="0" dirty="0" smtClean="0">
                <a:ln>
                  <a:noFill/>
                </a:ln>
                <a:solidFill>
                  <a:schemeClr val="tx1"/>
                </a:solidFill>
                <a:effectLst/>
                <a:latin typeface="+mn-lt"/>
                <a:ea typeface="Times New Roman" pitchFamily="18" charset="0"/>
                <a:cs typeface="Arial" pitchFamily="34" charset="0"/>
              </a:rPr>
              <a:t> ferağ harcı</a:t>
            </a:r>
            <a:endParaRPr kumimoji="0" lang="tr-T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ea typeface="Times New Roman" pitchFamily="18" charset="0"/>
                <a:cs typeface="Arial" pitchFamily="34" charset="0"/>
              </a:rPr>
              <a:t>Bu topraklar mirasçılarına kaldığında alınan harç: </a:t>
            </a:r>
            <a:r>
              <a:rPr kumimoji="0" lang="tr-TR" sz="1600" b="1" i="0" u="none" strike="noStrike" cap="none" normalizeH="0" baseline="0" dirty="0" smtClean="0">
                <a:ln>
                  <a:noFill/>
                </a:ln>
                <a:solidFill>
                  <a:schemeClr val="tx1"/>
                </a:solidFill>
                <a:effectLst/>
                <a:latin typeface="+mn-lt"/>
                <a:ea typeface="Times New Roman" pitchFamily="18" charset="0"/>
                <a:cs typeface="Arial" pitchFamily="34" charset="0"/>
              </a:rPr>
              <a:t>intikal harcı</a:t>
            </a:r>
            <a:endParaRPr kumimoji="0" lang="tr-T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ea typeface="Times New Roman" pitchFamily="18" charset="0"/>
                <a:cs typeface="Arial" pitchFamily="34" charset="0"/>
              </a:rPr>
              <a:t>Köylü toprağı üzerinde istediği biçimde tarım yapabilir.</a:t>
            </a:r>
            <a:endParaRPr kumimoji="0" lang="tr-T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ea typeface="Times New Roman" pitchFamily="18" charset="0"/>
                <a:cs typeface="Arial" pitchFamily="34" charset="0"/>
              </a:rPr>
              <a:t>İstediği ürünü ekebilir veya icar ve iare yoluyla ektirebilir.</a:t>
            </a:r>
            <a:endParaRPr kumimoji="0" lang="tr-T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ea typeface="Times New Roman" pitchFamily="18" charset="0"/>
                <a:cs typeface="Arial" pitchFamily="34" charset="0"/>
              </a:rPr>
              <a:t>Tarlaları üzerinden başkalarının geçmesini, ark ve harman yapmasını yasaklayabilir.</a:t>
            </a:r>
            <a:endParaRPr kumimoji="0" lang="tr-T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ea typeface="Times New Roman" pitchFamily="18" charset="0"/>
                <a:cs typeface="Arial" pitchFamily="34" charset="0"/>
              </a:rPr>
              <a:t>Kendiliğinden yetişmiş ağaçların meyvelerini alabilir ve başkalarının faydalanmasına engel olabilir.</a:t>
            </a:r>
            <a:endParaRPr kumimoji="0" lang="tr-T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ea typeface="Times New Roman" pitchFamily="18" charset="0"/>
                <a:cs typeface="Arial" pitchFamily="34" charset="0"/>
              </a:rPr>
              <a:t>Topraklar üç yıl boş bırakılamaz.</a:t>
            </a:r>
            <a:endParaRPr kumimoji="0" lang="tr-T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ea typeface="Times New Roman" pitchFamily="18" charset="0"/>
                <a:cs typeface="Arial" pitchFamily="34" charset="0"/>
              </a:rPr>
              <a:t>Memurun izni olmadıkça kiremit ve tuğla gibi şeyler yapılamaz.</a:t>
            </a:r>
            <a:endParaRPr kumimoji="0" lang="tr-T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ea typeface="Times New Roman" pitchFamily="18" charset="0"/>
                <a:cs typeface="Arial" pitchFamily="34" charset="0"/>
              </a:rPr>
              <a:t>Ölü gömülemez.</a:t>
            </a:r>
            <a:endParaRPr kumimoji="0" lang="tr-T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ea typeface="Times New Roman" pitchFamily="18" charset="0"/>
                <a:cs typeface="Arial" pitchFamily="34" charset="0"/>
              </a:rPr>
              <a:t>Ağaç dikilip bağ ve bahçe yapılamaz.</a:t>
            </a:r>
            <a:endParaRPr kumimoji="0" lang="tr-T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ea typeface="Times New Roman" pitchFamily="18" charset="0"/>
                <a:cs typeface="Arial" pitchFamily="34" charset="0"/>
              </a:rPr>
              <a:t>Bina yapılamaz.</a:t>
            </a:r>
            <a:endParaRPr kumimoji="0" lang="tr-T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ea typeface="Times New Roman" pitchFamily="18" charset="0"/>
                <a:cs typeface="Arial" pitchFamily="34" charset="0"/>
              </a:rPr>
              <a:t>Miri topraklar çiftlikler yoluyla küçük tarımsal işletmeler biçiminde düzenlenmiş olup işletme genişliğinin bir üst sınırı konmamıştır. </a:t>
            </a:r>
            <a:endParaRPr kumimoji="0" lang="tr-TR" sz="1600" b="0" i="0" u="none" strike="noStrike" cap="none" normalizeH="0" baseline="0" dirty="0" smtClean="0">
              <a:ln>
                <a:noFill/>
              </a:ln>
              <a:solidFill>
                <a:schemeClr val="tx1"/>
              </a:solidFill>
              <a:effectLst/>
              <a:latin typeface="+mn-lt"/>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1295400" y="152400"/>
            <a:ext cx="7543800" cy="5973763"/>
          </a:xfrm>
        </p:spPr>
        <p:txBody>
          <a:bodyPr/>
          <a:lstStyle/>
          <a:p>
            <a:pPr marL="0" indent="0">
              <a:spcBef>
                <a:spcPts val="0"/>
              </a:spcBef>
              <a:buNone/>
            </a:pPr>
            <a:r>
              <a:rPr lang="tr-TR" sz="1600" b="1" u="sng" dirty="0" smtClean="0"/>
              <a:t>Vakıf Topraklar</a:t>
            </a:r>
            <a:endParaRPr lang="tr-TR" sz="1600" dirty="0" smtClean="0"/>
          </a:p>
          <a:p>
            <a:pPr marL="0" indent="0">
              <a:spcBef>
                <a:spcPts val="0"/>
              </a:spcBef>
              <a:buNone/>
            </a:pPr>
            <a:r>
              <a:rPr lang="tr-TR" sz="1600" b="1" dirty="0" smtClean="0"/>
              <a:t> </a:t>
            </a:r>
            <a:endParaRPr lang="tr-TR" sz="1600" dirty="0" smtClean="0"/>
          </a:p>
          <a:p>
            <a:pPr marL="0" indent="0">
              <a:spcBef>
                <a:spcPts val="0"/>
              </a:spcBef>
              <a:buNone/>
            </a:pPr>
            <a:r>
              <a:rPr lang="tr-TR" sz="1600" dirty="0" smtClean="0"/>
              <a:t>Osmanlıda vakıflar yoluyla başka mülkiyet ilişkilerinden bir kaçamak yolu bulunmakta ve böylece özel mülkiyete yaklaşılmaktadır.</a:t>
            </a:r>
          </a:p>
          <a:p>
            <a:pPr marL="0" indent="0">
              <a:spcBef>
                <a:spcPts val="0"/>
              </a:spcBef>
              <a:buNone/>
            </a:pPr>
            <a:r>
              <a:rPr lang="tr-TR" sz="1600" dirty="0" smtClean="0"/>
              <a:t> </a:t>
            </a:r>
          </a:p>
          <a:p>
            <a:pPr marL="0" indent="0">
              <a:spcBef>
                <a:spcPts val="0"/>
              </a:spcBef>
              <a:buNone/>
            </a:pPr>
            <a:r>
              <a:rPr lang="tr-TR" sz="1600" dirty="0" smtClean="0"/>
              <a:t>Vakıf yoluyla mülk müsadereden kurtarıldığı gibi bölünmeye uğramadan ve veraset vergisi de vermeden mirasçılara kalabiliyordu.</a:t>
            </a:r>
          </a:p>
          <a:p>
            <a:pPr marL="0" indent="0">
              <a:spcBef>
                <a:spcPts val="0"/>
              </a:spcBef>
              <a:buNone/>
            </a:pPr>
            <a:r>
              <a:rPr lang="tr-TR" sz="1600" dirty="0" smtClean="0"/>
              <a:t> </a:t>
            </a:r>
          </a:p>
          <a:p>
            <a:pPr marL="0" indent="0">
              <a:spcBef>
                <a:spcPts val="0"/>
              </a:spcBef>
              <a:buNone/>
            </a:pPr>
            <a:r>
              <a:rPr lang="tr-TR" sz="1600" b="1" u="sng" dirty="0" smtClean="0"/>
              <a:t>Gayri sahih vakıflar</a:t>
            </a:r>
            <a:r>
              <a:rPr lang="tr-TR" sz="1600" dirty="0" smtClean="0"/>
              <a:t>: Miri topraklardan ayrılmış bir yerin vakfedilmesi. Amaç devletçe yapılması gereken bazı kamu hizmetlerinin görülmesidir. Rakabe yine devlette kalır. </a:t>
            </a:r>
          </a:p>
          <a:p>
            <a:pPr marL="0" indent="0">
              <a:spcBef>
                <a:spcPts val="0"/>
              </a:spcBef>
              <a:buNone/>
            </a:pPr>
            <a:r>
              <a:rPr lang="tr-TR" sz="1600" dirty="0" smtClean="0"/>
              <a:t> </a:t>
            </a:r>
          </a:p>
          <a:p>
            <a:pPr marL="0" indent="0">
              <a:spcBef>
                <a:spcPts val="0"/>
              </a:spcBef>
              <a:buNone/>
            </a:pPr>
            <a:r>
              <a:rPr lang="tr-TR" sz="1600" dirty="0" smtClean="0"/>
              <a:t>Yalnız hazine gelirleri bir hayır kurumuna terk edilen ve özgülenenler(muaccele, müeccele, ferağ ve intikal harçları)</a:t>
            </a:r>
          </a:p>
          <a:p>
            <a:pPr marL="0" indent="0">
              <a:spcBef>
                <a:spcPts val="0"/>
              </a:spcBef>
              <a:buNone/>
            </a:pPr>
            <a:r>
              <a:rPr lang="tr-TR" sz="1600" dirty="0" smtClean="0"/>
              <a:t> </a:t>
            </a:r>
          </a:p>
          <a:p>
            <a:pPr marL="0" indent="0">
              <a:spcBef>
                <a:spcPts val="0"/>
              </a:spcBef>
              <a:buNone/>
            </a:pPr>
            <a:r>
              <a:rPr lang="tr-TR" sz="1600" dirty="0" smtClean="0"/>
              <a:t> Yalnız egenim hakkı bir hayır kurumuna terk edilen ve özgülenenler</a:t>
            </a:r>
          </a:p>
          <a:p>
            <a:pPr marL="0" indent="0">
              <a:spcBef>
                <a:spcPts val="0"/>
              </a:spcBef>
              <a:buNone/>
            </a:pPr>
            <a:endParaRPr lang="tr-TR" sz="1600" dirty="0" smtClean="0"/>
          </a:p>
          <a:p>
            <a:pPr marL="0" indent="0">
              <a:spcBef>
                <a:spcPts val="0"/>
              </a:spcBef>
              <a:buNone/>
            </a:pPr>
            <a:r>
              <a:rPr lang="tr-TR" sz="1600" dirty="0" smtClean="0"/>
              <a:t>Hem hazine gelirleri ve hem de egenim hakkı bir hayır kurumuna terk edilen ve özgülenenler</a:t>
            </a:r>
          </a:p>
          <a:p>
            <a:pPr marL="0" indent="0">
              <a:spcBef>
                <a:spcPts val="0"/>
              </a:spcBef>
              <a:buNone/>
            </a:pPr>
            <a:r>
              <a:rPr lang="tr-TR" sz="1600" dirty="0" smtClean="0"/>
              <a:t> </a:t>
            </a:r>
          </a:p>
          <a:p>
            <a:pPr marL="0" indent="0">
              <a:spcBef>
                <a:spcPts val="0"/>
              </a:spcBef>
              <a:buNone/>
            </a:pPr>
            <a:r>
              <a:rPr lang="tr-TR" sz="1600" b="1" u="sng" dirty="0" smtClean="0"/>
              <a:t>Sahih vakıflar</a:t>
            </a:r>
            <a:r>
              <a:rPr lang="tr-TR" sz="1600" dirty="0" smtClean="0"/>
              <a:t>: Mülk toprakların vakfedilmesi. Bu vakıflarla ilgili bir yasa metni yoktu. Burada vakfedenin iradesi ve koşulları yürürdü. </a:t>
            </a:r>
          </a:p>
          <a:p>
            <a:pPr marL="0" indent="0">
              <a:spcBef>
                <a:spcPts val="0"/>
              </a:spcBef>
              <a:buNone/>
            </a:pPr>
            <a:r>
              <a:rPr lang="tr-TR" sz="1600" b="1" dirty="0" smtClean="0"/>
              <a:t> </a:t>
            </a:r>
            <a:endParaRPr lang="tr-TR" sz="1600" dirty="0" smtClean="0"/>
          </a:p>
          <a:p>
            <a:pPr marL="0" indent="0">
              <a:spcBef>
                <a:spcPts val="0"/>
              </a:spcBef>
              <a:buNone/>
            </a:pPr>
            <a:r>
              <a:rPr lang="tr-TR" sz="1600" b="1" u="sng" dirty="0" smtClean="0"/>
              <a:t>Aynı ile yararlanılan vakıflar</a:t>
            </a:r>
            <a:r>
              <a:rPr lang="tr-TR" sz="1600" dirty="0" smtClean="0"/>
              <a:t>: Hayır kurumları: Camiler, medreseler, mektepler, sebiller, kütüphaneler, misafirhaneler, hastaneler, fukara yurtları, havuzlar, kuyular…</a:t>
            </a:r>
          </a:p>
          <a:p>
            <a:pPr marL="0" indent="0">
              <a:spcBef>
                <a:spcPts val="0"/>
              </a:spcBef>
              <a:buNone/>
            </a:pPr>
            <a:r>
              <a:rPr lang="tr-TR" sz="1600" b="1" u="sng" dirty="0" smtClean="0"/>
              <a:t>Aynı ile yararlanılmayan vakıflar</a:t>
            </a:r>
            <a:r>
              <a:rPr lang="tr-TR" sz="1600" dirty="0" smtClean="0"/>
              <a:t>: Sadece gelirlerinden yararlanılır. </a:t>
            </a:r>
          </a:p>
          <a:p>
            <a:pPr marL="0" indent="0">
              <a:spcBef>
                <a:spcPts val="0"/>
              </a:spcBef>
              <a:buNone/>
            </a:pPr>
            <a:r>
              <a:rPr lang="tr-TR" sz="1600" dirty="0" smtClean="0"/>
              <a:t> </a:t>
            </a:r>
          </a:p>
          <a:p>
            <a:pPr>
              <a:buNone/>
            </a:pPr>
            <a:endParaRPr lang="tr-TR"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228600" y="1905000"/>
            <a:ext cx="8686800" cy="4267200"/>
          </a:xfrm>
        </p:spPr>
        <p:txBody>
          <a:bodyPr/>
          <a:lstStyle/>
          <a:p>
            <a:pPr marL="0" indent="0">
              <a:spcBef>
                <a:spcPts val="0"/>
              </a:spcBef>
              <a:buNone/>
            </a:pPr>
            <a:r>
              <a:rPr lang="tr-TR" sz="1600" b="1" u="sng" dirty="0" smtClean="0"/>
              <a:t>Metruk Topraklar</a:t>
            </a:r>
            <a:endParaRPr lang="tr-TR" sz="1600" dirty="0" smtClean="0"/>
          </a:p>
          <a:p>
            <a:pPr marL="0" indent="0">
              <a:spcBef>
                <a:spcPts val="0"/>
              </a:spcBef>
              <a:buNone/>
            </a:pPr>
            <a:r>
              <a:rPr lang="tr-TR" sz="1600" b="1" dirty="0" smtClean="0"/>
              <a:t> </a:t>
            </a:r>
            <a:endParaRPr lang="tr-TR" sz="1600" dirty="0" smtClean="0"/>
          </a:p>
          <a:p>
            <a:pPr marL="0" indent="0">
              <a:spcBef>
                <a:spcPts val="0"/>
              </a:spcBef>
              <a:buNone/>
            </a:pPr>
            <a:r>
              <a:rPr lang="tr-TR" sz="1600" dirty="0" smtClean="0"/>
              <a:t>Kamunun kullanma ve faydalanmasına özgülenen topraklar.</a:t>
            </a:r>
          </a:p>
          <a:p>
            <a:pPr marL="0" indent="0">
              <a:spcBef>
                <a:spcPts val="0"/>
              </a:spcBef>
              <a:buNone/>
            </a:pPr>
            <a:r>
              <a:rPr lang="tr-TR" sz="1600" dirty="0" smtClean="0"/>
              <a:t> </a:t>
            </a:r>
          </a:p>
          <a:p>
            <a:pPr marL="0" indent="0">
              <a:spcBef>
                <a:spcPts val="0"/>
              </a:spcBef>
              <a:buNone/>
            </a:pPr>
            <a:r>
              <a:rPr lang="tr-TR" sz="1600" dirty="0" smtClean="0"/>
              <a:t>Rakabe Beytülmale aittir. Devlet bunları ya bütün bir toplumun ya da belirli toplulukların kullanılmasına terk eder.</a:t>
            </a:r>
          </a:p>
          <a:p>
            <a:pPr marL="0" indent="0">
              <a:spcBef>
                <a:spcPts val="0"/>
              </a:spcBef>
              <a:buNone/>
            </a:pPr>
            <a:r>
              <a:rPr lang="tr-TR" sz="1600" dirty="0" smtClean="0"/>
              <a:t> </a:t>
            </a:r>
          </a:p>
          <a:p>
            <a:pPr marL="0" indent="0">
              <a:spcBef>
                <a:spcPts val="0"/>
              </a:spcBef>
              <a:buNone/>
            </a:pPr>
            <a:r>
              <a:rPr lang="tr-TR" sz="1600" dirty="0" smtClean="0"/>
              <a:t>Yararlanılması kamuya yani herkese bütün halka ayrılmış olan topraklar: Genel yollar, namazgahlar, mesire yerleri, Pazar, panayır ve iskele yerleri</a:t>
            </a:r>
          </a:p>
          <a:p>
            <a:pPr marL="0" indent="0">
              <a:spcBef>
                <a:spcPts val="0"/>
              </a:spcBef>
              <a:buNone/>
            </a:pPr>
            <a:r>
              <a:rPr lang="tr-TR" sz="1600" dirty="0" smtClean="0"/>
              <a:t> </a:t>
            </a:r>
          </a:p>
          <a:p>
            <a:pPr marL="0" indent="0">
              <a:spcBef>
                <a:spcPts val="0"/>
              </a:spcBef>
              <a:buNone/>
            </a:pPr>
            <a:r>
              <a:rPr lang="tr-TR" sz="1600" dirty="0" smtClean="0"/>
              <a:t>Yararlanılması bir ya da birkaç köy ya da kasaba halkına özgülenen topraklar: Baltalık denilen koru ve ormanlar, harman yeri, mer’alar, yaylak ve kışlaklar.</a:t>
            </a:r>
          </a:p>
          <a:p>
            <a:pPr marL="0" indent="0">
              <a:spcBef>
                <a:spcPts val="0"/>
              </a:spcBef>
              <a:buNone/>
            </a:pPr>
            <a:r>
              <a:rPr lang="tr-TR" sz="1600" dirty="0" smtClean="0"/>
              <a:t> </a:t>
            </a:r>
          </a:p>
          <a:p>
            <a:pPr marL="0" indent="0">
              <a:spcBef>
                <a:spcPts val="0"/>
              </a:spcBef>
              <a:buNone/>
            </a:pPr>
            <a:r>
              <a:rPr lang="tr-TR" sz="1600" dirty="0" smtClean="0"/>
              <a:t>Yararlanma kural olarak ücretsizdi. Sadece bazı yaylak ve kışlaklardan vergi alınmaktaydı.</a:t>
            </a:r>
          </a:p>
          <a:p>
            <a:pPr marL="0" indent="0">
              <a:spcBef>
                <a:spcPts val="0"/>
              </a:spcBef>
              <a:buNone/>
            </a:pPr>
            <a:r>
              <a:rPr lang="tr-TR" sz="1600" dirty="0" smtClean="0"/>
              <a:t> </a:t>
            </a:r>
          </a:p>
          <a:p>
            <a:pPr marL="0" indent="0">
              <a:spcBef>
                <a:spcPts val="0"/>
              </a:spcBef>
              <a:buNone/>
            </a:pPr>
            <a:r>
              <a:rPr lang="tr-TR" sz="1600" dirty="0" smtClean="0"/>
              <a:t>Köylülerin bu topraklar üzerindeki hakları Defterhanede tutulan sicillerle ya da başka kanıtlarla kanıtlanabilirdi(kadim).</a:t>
            </a:r>
          </a:p>
          <a:p>
            <a:pPr marL="0" indent="0">
              <a:spcBef>
                <a:spcPts val="0"/>
              </a:spcBef>
              <a:buNone/>
            </a:pPr>
            <a:r>
              <a:rPr lang="tr-TR" sz="1600" dirty="0" smtClean="0"/>
              <a:t> </a:t>
            </a:r>
          </a:p>
          <a:p>
            <a:pPr eaLnBrk="1" hangingPunct="1">
              <a:buNone/>
            </a:pPr>
            <a:endParaRPr lang="tr-TR" sz="16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1295400" y="152400"/>
            <a:ext cx="7543800" cy="5973763"/>
          </a:xfrm>
        </p:spPr>
        <p:txBody>
          <a:bodyPr/>
          <a:lstStyle/>
          <a:p>
            <a:pPr marL="0" indent="0">
              <a:spcBef>
                <a:spcPts val="0"/>
              </a:spcBef>
              <a:buNone/>
            </a:pPr>
            <a:r>
              <a:rPr lang="tr-TR" sz="1600" b="1" u="sng" dirty="0" smtClean="0"/>
              <a:t>Ölü Topraklar</a:t>
            </a:r>
            <a:endParaRPr lang="tr-TR" sz="1600" dirty="0" smtClean="0"/>
          </a:p>
          <a:p>
            <a:pPr marL="0" indent="0">
              <a:spcBef>
                <a:spcPts val="0"/>
              </a:spcBef>
              <a:buNone/>
            </a:pPr>
            <a:r>
              <a:rPr lang="tr-TR" sz="1600" b="1" dirty="0" smtClean="0"/>
              <a:t> </a:t>
            </a:r>
            <a:endParaRPr lang="tr-TR" sz="1600" dirty="0" smtClean="0"/>
          </a:p>
          <a:p>
            <a:pPr marL="0" indent="0">
              <a:spcBef>
                <a:spcPts val="0"/>
              </a:spcBef>
              <a:buNone/>
            </a:pPr>
            <a:r>
              <a:rPr lang="tr-TR" sz="1600" dirty="0" smtClean="0"/>
              <a:t>Henüz tarım yapılmayan çorak ve boş topraklar.</a:t>
            </a:r>
          </a:p>
          <a:p>
            <a:pPr marL="0" indent="0">
              <a:spcBef>
                <a:spcPts val="0"/>
              </a:spcBef>
              <a:buNone/>
            </a:pPr>
            <a:r>
              <a:rPr lang="tr-TR" sz="1600" dirty="0" smtClean="0"/>
              <a:t> </a:t>
            </a:r>
          </a:p>
          <a:p>
            <a:pPr marL="0" indent="0">
              <a:spcBef>
                <a:spcPts val="0"/>
              </a:spcBef>
              <a:buNone/>
            </a:pPr>
            <a:r>
              <a:rPr lang="tr-TR" sz="1600" dirty="0" smtClean="0"/>
              <a:t>Kimsenin egeniminde bulunmayan ve ahaliye özgülenmeyen yerlerden sesi gür olan bir kimsenin sesinin mamur yerlerden duyulamayacak derecede uzak olan taşlık, kıraç ve fundalık gibi boş yerler.</a:t>
            </a:r>
          </a:p>
          <a:p>
            <a:pPr marL="0" indent="0">
              <a:spcBef>
                <a:spcPts val="0"/>
              </a:spcBef>
              <a:buNone/>
            </a:pPr>
            <a:r>
              <a:rPr lang="tr-TR" sz="1600" dirty="0" smtClean="0"/>
              <a:t> </a:t>
            </a:r>
          </a:p>
          <a:p>
            <a:pPr marL="0" indent="0">
              <a:spcBef>
                <a:spcPts val="0"/>
              </a:spcBef>
              <a:buNone/>
            </a:pPr>
            <a:r>
              <a:rPr lang="tr-TR" sz="1600" dirty="0" smtClean="0"/>
              <a:t>Nitelikleri:</a:t>
            </a:r>
          </a:p>
          <a:p>
            <a:pPr marL="0" indent="0">
              <a:spcBef>
                <a:spcPts val="0"/>
              </a:spcBef>
              <a:buNone/>
            </a:pPr>
            <a:r>
              <a:rPr lang="tr-TR" sz="1600" dirty="0" smtClean="0"/>
              <a:t> </a:t>
            </a:r>
          </a:p>
          <a:p>
            <a:pPr marL="0" indent="0">
              <a:spcBef>
                <a:spcPts val="0"/>
              </a:spcBef>
              <a:buNone/>
            </a:pPr>
            <a:r>
              <a:rPr lang="tr-TR" sz="1600" dirty="0" smtClean="0"/>
              <a:t>Bu yer kimsenin mülkiyetinde olmamalıdır.</a:t>
            </a:r>
          </a:p>
          <a:p>
            <a:pPr marL="0" indent="0">
              <a:spcBef>
                <a:spcPts val="0"/>
              </a:spcBef>
              <a:buNone/>
            </a:pPr>
            <a:r>
              <a:rPr lang="tr-TR" sz="1600" dirty="0" smtClean="0"/>
              <a:t>Bu yer kimsenin egenimi altında bulunmamalıdır.</a:t>
            </a:r>
          </a:p>
          <a:p>
            <a:pPr marL="0" indent="0">
              <a:spcBef>
                <a:spcPts val="0"/>
              </a:spcBef>
              <a:buNone/>
            </a:pPr>
            <a:r>
              <a:rPr lang="tr-TR" sz="1600" dirty="0" smtClean="0"/>
              <a:t>Bu yer halka özgülenmemiş olmalıdır.</a:t>
            </a:r>
          </a:p>
          <a:p>
            <a:pPr marL="0" indent="0">
              <a:spcBef>
                <a:spcPts val="0"/>
              </a:spcBef>
              <a:buNone/>
            </a:pPr>
            <a:r>
              <a:rPr lang="tr-TR" sz="1600" dirty="0" smtClean="0"/>
              <a:t>Bu yer köy ve kasabalara yakın olmamalıdır(bir buçuk mil, yarım saat mesafe)</a:t>
            </a:r>
          </a:p>
          <a:p>
            <a:pPr marL="0" indent="0">
              <a:spcBef>
                <a:spcPts val="0"/>
              </a:spcBef>
              <a:buNone/>
            </a:pPr>
            <a:r>
              <a:rPr lang="tr-TR" sz="1600" dirty="0" smtClean="0"/>
              <a:t>Bu yer yararlanır bir durumda bulunmamalıdır(ihya)</a:t>
            </a:r>
          </a:p>
          <a:p>
            <a:pPr>
              <a:buNone/>
            </a:pPr>
            <a:endParaRPr lang="tr-TR"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152400" y="1874775"/>
            <a:ext cx="89916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tr-TR" b="1" i="0" u="sng" strike="noStrike" cap="none" normalizeH="0" baseline="0" dirty="0" smtClean="0">
                <a:ln>
                  <a:noFill/>
                </a:ln>
                <a:solidFill>
                  <a:schemeClr val="tx1"/>
                </a:solidFill>
                <a:effectLst/>
                <a:latin typeface="+mn-lt"/>
                <a:ea typeface="Times New Roman" pitchFamily="18" charset="0"/>
                <a:cs typeface="Arial" pitchFamily="34" charset="0"/>
              </a:rPr>
              <a:t>Toprak Çeşitlerinde Değişmezlik Kuralı</a:t>
            </a: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lang="tr-TR" b="1" u="sng" dirty="0">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tr-TR"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tr-TR" b="0" i="0" u="none" strike="noStrike" cap="none" normalizeH="0" baseline="0" dirty="0" smtClean="0">
                <a:ln>
                  <a:noFill/>
                </a:ln>
                <a:solidFill>
                  <a:schemeClr val="tx1"/>
                </a:solidFill>
                <a:effectLst/>
                <a:latin typeface="+mn-lt"/>
                <a:ea typeface="Times New Roman" pitchFamily="18" charset="0"/>
                <a:cs typeface="Arial" pitchFamily="34" charset="0"/>
              </a:rPr>
              <a:t>Devletin köy ve kasaba toprakları dışında kalan mülk topraklara mirasçı olması durumunda; miri topraklar</a:t>
            </a:r>
          </a:p>
          <a:p>
            <a:pPr marL="0" marR="0" lvl="0" indent="0" algn="l" defTabSz="914400" rtl="0" eaLnBrk="0" fontAlgn="base" latinLnBrk="0" hangingPunct="0">
              <a:lnSpc>
                <a:spcPct val="100000"/>
              </a:lnSpc>
              <a:spcBef>
                <a:spcPct val="0"/>
              </a:spcBef>
              <a:spcAft>
                <a:spcPct val="0"/>
              </a:spcAft>
              <a:buClrTx/>
              <a:buSzTx/>
              <a:tabLst>
                <a:tab pos="685800" algn="l"/>
              </a:tabLst>
            </a:pPr>
            <a:endParaRPr kumimoji="0" lang="tr-TR"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tr-TR" b="0" i="0" u="none" strike="noStrike" cap="none" normalizeH="0" baseline="0" dirty="0" smtClean="0">
                <a:ln>
                  <a:noFill/>
                </a:ln>
                <a:solidFill>
                  <a:schemeClr val="tx1"/>
                </a:solidFill>
                <a:effectLst/>
                <a:latin typeface="+mn-lt"/>
                <a:ea typeface="Times New Roman" pitchFamily="18" charset="0"/>
                <a:cs typeface="Arial" pitchFamily="34" charset="0"/>
              </a:rPr>
              <a:t>Mülk toprakların vakfedilmesiyle; vakıf topraklar</a:t>
            </a:r>
          </a:p>
          <a:p>
            <a:pPr marL="0" marR="0" lvl="0" indent="0" algn="l" defTabSz="914400" rtl="0" eaLnBrk="0" fontAlgn="base" latinLnBrk="0" hangingPunct="0">
              <a:lnSpc>
                <a:spcPct val="100000"/>
              </a:lnSpc>
              <a:spcBef>
                <a:spcPct val="0"/>
              </a:spcBef>
              <a:spcAft>
                <a:spcPct val="0"/>
              </a:spcAft>
              <a:buClrTx/>
              <a:buSzTx/>
              <a:tabLst>
                <a:tab pos="685800" algn="l"/>
              </a:tabLst>
            </a:pPr>
            <a:endParaRPr kumimoji="0" lang="tr-TR"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tr-TR" b="0" i="0" u="none" strike="noStrike" cap="none" normalizeH="0" baseline="0" dirty="0" smtClean="0">
                <a:ln>
                  <a:noFill/>
                </a:ln>
                <a:solidFill>
                  <a:schemeClr val="tx1"/>
                </a:solidFill>
                <a:effectLst/>
                <a:latin typeface="+mn-lt"/>
                <a:ea typeface="Times New Roman" pitchFamily="18" charset="0"/>
                <a:cs typeface="Arial" pitchFamily="34" charset="0"/>
              </a:rPr>
              <a:t>Miri toprakların satışı halinde; mülk topraklar</a:t>
            </a:r>
          </a:p>
          <a:p>
            <a:pPr marL="0" marR="0" lvl="0" indent="0" algn="l" defTabSz="914400" rtl="0" eaLnBrk="0" fontAlgn="base" latinLnBrk="0" hangingPunct="0">
              <a:lnSpc>
                <a:spcPct val="100000"/>
              </a:lnSpc>
              <a:spcBef>
                <a:spcPct val="0"/>
              </a:spcBef>
              <a:spcAft>
                <a:spcPct val="0"/>
              </a:spcAft>
              <a:buClrTx/>
              <a:buSzTx/>
              <a:tabLst>
                <a:tab pos="685800" algn="l"/>
              </a:tabLst>
            </a:pPr>
            <a:endParaRPr kumimoji="0" lang="tr-TR"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tr-TR" b="0" i="0" u="none" strike="noStrike" cap="none" normalizeH="0" baseline="0" dirty="0" smtClean="0">
                <a:ln>
                  <a:noFill/>
                </a:ln>
                <a:solidFill>
                  <a:schemeClr val="tx1"/>
                </a:solidFill>
                <a:effectLst/>
                <a:latin typeface="+mn-lt"/>
                <a:ea typeface="Times New Roman" pitchFamily="18" charset="0"/>
                <a:cs typeface="Arial" pitchFamily="34" charset="0"/>
              </a:rPr>
              <a:t>Vakıf bir yerin satışı durumunda; mülk topraklar</a:t>
            </a:r>
          </a:p>
          <a:p>
            <a:pPr marL="0" marR="0" lvl="0" indent="0" algn="l" defTabSz="914400" rtl="0" eaLnBrk="0" fontAlgn="base" latinLnBrk="0" hangingPunct="0">
              <a:lnSpc>
                <a:spcPct val="100000"/>
              </a:lnSpc>
              <a:spcBef>
                <a:spcPct val="0"/>
              </a:spcBef>
              <a:spcAft>
                <a:spcPct val="0"/>
              </a:spcAft>
              <a:buClrTx/>
              <a:buSzTx/>
              <a:tabLst>
                <a:tab pos="685800" algn="l"/>
              </a:tabLst>
            </a:pPr>
            <a:endParaRPr kumimoji="0" lang="tr-TR"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tr-TR" b="0" i="0" u="none" strike="noStrike" cap="none" normalizeH="0" baseline="0" dirty="0" smtClean="0">
                <a:ln>
                  <a:noFill/>
                </a:ln>
                <a:solidFill>
                  <a:schemeClr val="tx1"/>
                </a:solidFill>
                <a:effectLst/>
                <a:latin typeface="+mn-lt"/>
                <a:ea typeface="Times New Roman" pitchFamily="18" charset="0"/>
                <a:cs typeface="Arial" pitchFamily="34" charset="0"/>
              </a:rPr>
              <a:t>Yol fazlalarının satışı durumunda; mülk topraklar</a:t>
            </a:r>
          </a:p>
          <a:p>
            <a:pPr marL="0" marR="0" lvl="0" indent="0" algn="l" defTabSz="914400" rtl="0" eaLnBrk="0" fontAlgn="base" latinLnBrk="0" hangingPunct="0">
              <a:lnSpc>
                <a:spcPct val="100000"/>
              </a:lnSpc>
              <a:spcBef>
                <a:spcPct val="0"/>
              </a:spcBef>
              <a:spcAft>
                <a:spcPct val="0"/>
              </a:spcAft>
              <a:buClrTx/>
              <a:buSzTx/>
              <a:tabLst>
                <a:tab pos="685800" algn="l"/>
              </a:tabLst>
            </a:pPr>
            <a:endParaRPr kumimoji="0" lang="tr-TR"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tr-TR" b="0" i="0" u="none" strike="noStrike" cap="none" normalizeH="0" baseline="0" dirty="0" smtClean="0">
                <a:ln>
                  <a:noFill/>
                </a:ln>
                <a:solidFill>
                  <a:schemeClr val="tx1"/>
                </a:solidFill>
                <a:effectLst/>
                <a:latin typeface="+mn-lt"/>
                <a:ea typeface="Times New Roman" pitchFamily="18" charset="0"/>
                <a:cs typeface="Arial" pitchFamily="34" charset="0"/>
              </a:rPr>
              <a:t>İhya kurumu ile; miri ya da mülk topraklar</a:t>
            </a:r>
            <a:endParaRPr kumimoji="0" lang="tr-TR"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1295400" y="152400"/>
            <a:ext cx="7543800" cy="5973763"/>
          </a:xfrm>
        </p:spPr>
        <p:txBody>
          <a:bodyPr/>
          <a:lstStyle/>
          <a:p>
            <a:pPr>
              <a:buNone/>
            </a:pPr>
            <a:r>
              <a:rPr lang="tr-TR" sz="1600" b="1" dirty="0" smtClean="0"/>
              <a:t>OSMANLI İMPARATORLUĞUNDA TOPRAK REJİMİ</a:t>
            </a:r>
            <a:endParaRPr lang="tr-TR" sz="1600" dirty="0" smtClean="0"/>
          </a:p>
          <a:p>
            <a:pPr>
              <a:buNone/>
            </a:pPr>
            <a:r>
              <a:rPr lang="tr-TR" sz="1600" dirty="0" smtClean="0"/>
              <a:t> </a:t>
            </a:r>
          </a:p>
          <a:p>
            <a:pPr>
              <a:buNone/>
            </a:pPr>
            <a:r>
              <a:rPr lang="tr-TR" sz="1600" dirty="0" smtClean="0"/>
              <a:t>Osmanlı Devletindeki toprak sistemi ve hukuku ulusal ve yerlidir.</a:t>
            </a:r>
          </a:p>
          <a:p>
            <a:pPr>
              <a:buNone/>
            </a:pPr>
            <a:r>
              <a:rPr lang="tr-TR" sz="1600" dirty="0" smtClean="0"/>
              <a:t>Toprak Hukuku askeri yapısına uygun kendine özgü özellikler gösterir.</a:t>
            </a:r>
          </a:p>
          <a:p>
            <a:pPr>
              <a:buNone/>
            </a:pPr>
            <a:r>
              <a:rPr lang="tr-TR" sz="1600" dirty="0" smtClean="0"/>
              <a:t> </a:t>
            </a:r>
          </a:p>
          <a:p>
            <a:pPr>
              <a:buNone/>
            </a:pPr>
            <a:r>
              <a:rPr lang="tr-TR" sz="1600" b="1" u="sng" dirty="0" smtClean="0"/>
              <a:t>Osmanlı Toprak Sisteminin Nitelikleri</a:t>
            </a:r>
            <a:endParaRPr lang="tr-TR" sz="1600" dirty="0" smtClean="0"/>
          </a:p>
          <a:p>
            <a:pPr>
              <a:buNone/>
            </a:pPr>
            <a:r>
              <a:rPr lang="tr-TR" sz="1600" b="1" dirty="0" smtClean="0"/>
              <a:t> </a:t>
            </a:r>
            <a:endParaRPr lang="tr-TR" sz="1600" dirty="0" smtClean="0"/>
          </a:p>
          <a:p>
            <a:pPr marL="0">
              <a:spcBef>
                <a:spcPts val="0"/>
              </a:spcBef>
              <a:buNone/>
            </a:pPr>
            <a:r>
              <a:rPr lang="tr-TR" sz="1600" dirty="0" smtClean="0"/>
              <a:t>Osmanlı </a:t>
            </a:r>
            <a:r>
              <a:rPr lang="tr-TR" sz="1600" b="1" dirty="0" smtClean="0"/>
              <a:t>fetih</a:t>
            </a:r>
            <a:r>
              <a:rPr lang="tr-TR" sz="1600" dirty="0" smtClean="0"/>
              <a:t> temeli üzerine kurulmuştur. Osmanlı Devletinin tarımsal ve askeri niteliği vardır. İç sömürü ve dış sömürü</a:t>
            </a:r>
          </a:p>
          <a:p>
            <a:pPr marL="0">
              <a:spcBef>
                <a:spcPts val="0"/>
              </a:spcBef>
              <a:buNone/>
            </a:pPr>
            <a:r>
              <a:rPr lang="tr-TR" sz="1600" dirty="0" smtClean="0"/>
              <a:t> </a:t>
            </a:r>
          </a:p>
          <a:p>
            <a:pPr marL="0">
              <a:spcBef>
                <a:spcPts val="0"/>
              </a:spcBef>
              <a:buNone/>
            </a:pPr>
            <a:r>
              <a:rPr lang="tr-TR" sz="1600" dirty="0" smtClean="0"/>
              <a:t>Dış ülkelerin </a:t>
            </a:r>
            <a:r>
              <a:rPr lang="tr-TR" sz="1600" b="1" dirty="0" smtClean="0"/>
              <a:t>talanları</a:t>
            </a:r>
            <a:r>
              <a:rPr lang="tr-TR" sz="1600" dirty="0" smtClean="0"/>
              <a:t> ve onların ödedikleri </a:t>
            </a:r>
            <a:r>
              <a:rPr lang="tr-TR" sz="1600" b="1" dirty="0" smtClean="0"/>
              <a:t>haraçlar ve </a:t>
            </a:r>
            <a:r>
              <a:rPr lang="tr-TR" sz="1600" dirty="0" smtClean="0"/>
              <a:t>tarım üzerine konulan</a:t>
            </a:r>
            <a:r>
              <a:rPr lang="tr-TR" sz="1600" b="1" dirty="0" smtClean="0"/>
              <a:t> vergiler </a:t>
            </a:r>
            <a:r>
              <a:rPr lang="tr-TR" sz="1600" dirty="0" smtClean="0"/>
              <a:t>devlete gelir sağlar.</a:t>
            </a:r>
          </a:p>
          <a:p>
            <a:pPr marL="0">
              <a:spcBef>
                <a:spcPts val="0"/>
              </a:spcBef>
              <a:buNone/>
            </a:pPr>
            <a:r>
              <a:rPr lang="tr-TR" sz="1600" dirty="0" smtClean="0"/>
              <a:t> </a:t>
            </a:r>
          </a:p>
          <a:p>
            <a:pPr marL="0">
              <a:spcBef>
                <a:spcPts val="0"/>
              </a:spcBef>
              <a:buNone/>
            </a:pPr>
            <a:r>
              <a:rPr lang="tr-TR" sz="1600" dirty="0" smtClean="0"/>
              <a:t>İmparatorluk fetih ilkesine uygun olarak </a:t>
            </a:r>
            <a:r>
              <a:rPr lang="tr-TR" sz="1600" b="1" dirty="0" smtClean="0"/>
              <a:t>sosyal yapı ve örgütlenme</a:t>
            </a:r>
            <a:r>
              <a:rPr lang="tr-TR" sz="1600" dirty="0" smtClean="0"/>
              <a:t> yönünden askeri bir nitelik taşır. </a:t>
            </a:r>
            <a:r>
              <a:rPr lang="tr-TR" sz="1600" b="1" dirty="0" smtClean="0"/>
              <a:t>Mülki ve idari örgütlenme</a:t>
            </a:r>
            <a:r>
              <a:rPr lang="tr-TR" sz="1600" dirty="0" smtClean="0"/>
              <a:t> bu askeri gereksinimleri karşılayacak bir biçimde düzenlenmiştir. Merkeziyetçi bir örgütlenme vardır.</a:t>
            </a:r>
          </a:p>
          <a:p>
            <a:pPr marL="0">
              <a:spcBef>
                <a:spcPts val="0"/>
              </a:spcBef>
              <a:buNone/>
            </a:pPr>
            <a:r>
              <a:rPr lang="tr-TR" sz="1600" dirty="0" smtClean="0"/>
              <a:t> </a:t>
            </a:r>
          </a:p>
          <a:p>
            <a:pPr marL="0">
              <a:spcBef>
                <a:spcPts val="0"/>
              </a:spcBef>
              <a:buNone/>
            </a:pPr>
            <a:r>
              <a:rPr lang="tr-TR" sz="1600" dirty="0" smtClean="0"/>
              <a:t>Sultanın otoritesi tam ve mutlaktır. Toprak hükümdarın hassa mülküdür. Mülk…Sultanındır. Avrupa feodalizminden farklı bir yapısı vardır.</a:t>
            </a:r>
          </a:p>
          <a:p>
            <a:pPr marL="0">
              <a:spcBef>
                <a:spcPts val="0"/>
              </a:spcBef>
              <a:buNone/>
            </a:pPr>
            <a:r>
              <a:rPr lang="tr-TR" sz="1600" dirty="0" smtClean="0"/>
              <a:t> </a:t>
            </a:r>
          </a:p>
          <a:p>
            <a:pPr marL="0">
              <a:spcBef>
                <a:spcPts val="0"/>
              </a:spcBef>
              <a:buNone/>
            </a:pPr>
            <a:r>
              <a:rPr lang="tr-TR" sz="1600" dirty="0" smtClean="0"/>
              <a:t>Osmanlı teokratik bir devlettir. İslamiyet'in özel hukuk alanında etkileri vardır   (</a:t>
            </a:r>
            <a:r>
              <a:rPr lang="tr-TR" sz="1600" dirty="0" err="1" smtClean="0"/>
              <a:t>Kavaid</a:t>
            </a:r>
            <a:r>
              <a:rPr lang="tr-TR" sz="1600" dirty="0" smtClean="0"/>
              <a:t>-i </a:t>
            </a:r>
            <a:r>
              <a:rPr lang="tr-TR" sz="1600" dirty="0" err="1" smtClean="0"/>
              <a:t>Fıkhiye</a:t>
            </a:r>
            <a:r>
              <a:rPr lang="tr-TR" sz="1600" dirty="0" smtClean="0"/>
              <a:t>).</a:t>
            </a:r>
          </a:p>
          <a:p>
            <a:pPr marL="0">
              <a:spcBef>
                <a:spcPts val="0"/>
              </a:spcBef>
              <a:buNone/>
            </a:pPr>
            <a:r>
              <a:rPr lang="tr-TR" sz="1600" dirty="0" smtClean="0"/>
              <a:t>İslam Hukukunun Kaynağı; Kuran, Sünnet, </a:t>
            </a:r>
            <a:r>
              <a:rPr lang="tr-TR" sz="1600" dirty="0" err="1" smtClean="0"/>
              <a:t>İcma</a:t>
            </a:r>
            <a:r>
              <a:rPr lang="tr-TR" sz="1600" dirty="0" smtClean="0"/>
              <a:t>, Kıyas</a:t>
            </a:r>
          </a:p>
          <a:p>
            <a:pPr>
              <a:buNone/>
            </a:pPr>
            <a:endParaRPr lang="tr-TR"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304800" y="1905000"/>
            <a:ext cx="8610600" cy="4724400"/>
          </a:xfrm>
        </p:spPr>
        <p:txBody>
          <a:bodyPr/>
          <a:lstStyle/>
          <a:p>
            <a:pPr marL="0" indent="0" algn="just">
              <a:spcBef>
                <a:spcPts val="0"/>
              </a:spcBef>
              <a:buNone/>
            </a:pPr>
            <a:r>
              <a:rPr lang="tr-TR" sz="2000" dirty="0" smtClean="0"/>
              <a:t>Yönetim hukukuyla kamu kurumları alanında ulusal ve örfi denilebilecek bir hukuk geleneksel bir biçimde oluşmuştur. Bu durum eski Türk Devletlerinden gelme geleneklerin ve fethedilen ülkelerdeki düzenin etkisi ile açıklanabilir. Bu hukuk farklı bir yapı ve gelişmeye sahip görünen ve yasalarla düzenlenen bir siyasi hukuk ya da devlet hukuku biçimini almıştır.</a:t>
            </a:r>
          </a:p>
          <a:p>
            <a:pPr marL="0" indent="0" algn="just">
              <a:spcBef>
                <a:spcPts val="0"/>
              </a:spcBef>
              <a:buNone/>
            </a:pPr>
            <a:r>
              <a:rPr lang="tr-TR" sz="2000" dirty="0" smtClean="0"/>
              <a:t> </a:t>
            </a:r>
          </a:p>
          <a:p>
            <a:pPr marL="0" indent="0" algn="just">
              <a:spcBef>
                <a:spcPts val="0"/>
              </a:spcBef>
              <a:buNone/>
            </a:pPr>
            <a:r>
              <a:rPr lang="tr-TR" sz="2000" dirty="0" smtClean="0"/>
              <a:t>İmparatorluk topraklarının çeşitli bölgelerinde koşulların gerektirdiği çeşitli toprak mülkiyet sistemleri uygulanmıştır:</a:t>
            </a:r>
          </a:p>
          <a:p>
            <a:pPr marL="0" indent="0" algn="just">
              <a:spcBef>
                <a:spcPts val="0"/>
              </a:spcBef>
              <a:buNone/>
            </a:pPr>
            <a:r>
              <a:rPr lang="tr-TR" sz="2000" dirty="0" smtClean="0"/>
              <a:t> </a:t>
            </a:r>
          </a:p>
          <a:p>
            <a:pPr marL="0" indent="0" algn="just">
              <a:spcBef>
                <a:spcPts val="0"/>
              </a:spcBef>
              <a:buNone/>
            </a:pPr>
            <a:r>
              <a:rPr lang="tr-TR" sz="2000" dirty="0" smtClean="0"/>
              <a:t>Girit, Sakız, Midilli gibi yerler </a:t>
            </a:r>
            <a:r>
              <a:rPr lang="tr-TR" sz="2000" dirty="0" err="1" smtClean="0"/>
              <a:t>haraci</a:t>
            </a:r>
            <a:r>
              <a:rPr lang="tr-TR" sz="2000" dirty="0" smtClean="0"/>
              <a:t> topraklar</a:t>
            </a:r>
          </a:p>
          <a:p>
            <a:pPr marL="0" indent="0" algn="just">
              <a:spcBef>
                <a:spcPts val="0"/>
              </a:spcBef>
              <a:buNone/>
            </a:pPr>
            <a:r>
              <a:rPr lang="tr-TR" sz="2000" dirty="0" smtClean="0"/>
              <a:t>Kürt sancak beylerinin toprağa tam mülkiyet üzere tasarruf etmeleri(yurtluk, ocaklık, hükümet sancakları)bu toprakların sahipleri defter dışı tutulmuştur ve yerlerinin tasarrufuna götürü bir şekilde sahiptirler.</a:t>
            </a:r>
          </a:p>
          <a:p>
            <a:pPr marL="0" indent="0" algn="just">
              <a:spcBef>
                <a:spcPts val="0"/>
              </a:spcBef>
              <a:buNone/>
            </a:pPr>
            <a:r>
              <a:rPr lang="tr-TR" sz="2000" dirty="0" smtClean="0"/>
              <a:t>Eflak ve Buğdan eyaletlerinde tam mülkiyet ilkesi devam etmiştir.</a:t>
            </a:r>
          </a:p>
          <a:p>
            <a:pPr marL="0" indent="0" algn="just">
              <a:spcBef>
                <a:spcPts val="0"/>
              </a:spcBef>
              <a:buNone/>
            </a:pPr>
            <a:r>
              <a:rPr lang="tr-TR" sz="2000" dirty="0" smtClean="0"/>
              <a:t>Mısır’da Kölemen beyleri</a:t>
            </a:r>
          </a:p>
          <a:p>
            <a:pPr eaLnBrk="1" hangingPunct="1">
              <a:buNone/>
            </a:pPr>
            <a:endParaRPr lang="tr-TR" sz="1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1295400" y="152400"/>
            <a:ext cx="7543800" cy="5973763"/>
          </a:xfrm>
        </p:spPr>
        <p:txBody>
          <a:bodyPr/>
          <a:lstStyle/>
          <a:p>
            <a:pPr marL="0" indent="0">
              <a:spcBef>
                <a:spcPts val="0"/>
              </a:spcBef>
              <a:buNone/>
            </a:pPr>
            <a:r>
              <a:rPr lang="tr-TR" sz="2000" b="1" dirty="0" smtClean="0"/>
              <a:t>OSMANLI İMPARATORLUĞUNDA TOPRAKLARIN ÖRGÜTLENMESİ: DİRLİKLER</a:t>
            </a:r>
            <a:endParaRPr lang="tr-TR" sz="2000" dirty="0" smtClean="0"/>
          </a:p>
          <a:p>
            <a:pPr marL="0" indent="0">
              <a:spcBef>
                <a:spcPts val="0"/>
              </a:spcBef>
              <a:buNone/>
            </a:pPr>
            <a:r>
              <a:rPr lang="tr-TR" sz="2000" dirty="0" smtClean="0"/>
              <a:t> </a:t>
            </a:r>
          </a:p>
          <a:p>
            <a:pPr marL="0" indent="0">
              <a:spcBef>
                <a:spcPts val="0"/>
              </a:spcBef>
              <a:buNone/>
            </a:pPr>
            <a:r>
              <a:rPr lang="tr-TR" sz="2000" dirty="0" smtClean="0"/>
              <a:t>Osmanlı bir ülkeyi fethedince buranın topraklarını, nüfusunu, hasılatını, kaç hane olduğunu saptarlar ve bu toprakları çeşitli değerlerde olmak üzere büyük kumandanlar arasında paylaştırırlardı. Mir’i topraklar ya da </a:t>
            </a:r>
            <a:r>
              <a:rPr lang="tr-TR" sz="2000" b="1" dirty="0" smtClean="0"/>
              <a:t>arz-ı memleket </a:t>
            </a:r>
            <a:r>
              <a:rPr lang="tr-TR" sz="2000" dirty="0" smtClean="0"/>
              <a:t>denilen bu yerler öşür ve resimlerine ve hizmete göre </a:t>
            </a:r>
            <a:r>
              <a:rPr lang="tr-TR" sz="2000" b="1" dirty="0" smtClean="0"/>
              <a:t>büyük orta ve küçük </a:t>
            </a:r>
            <a:r>
              <a:rPr lang="tr-TR" sz="2000" dirty="0" smtClean="0"/>
              <a:t>parçalara ayrılırdı(dirlik). Dirlikler de büyüklüklerine göre </a:t>
            </a:r>
            <a:r>
              <a:rPr lang="tr-TR" sz="2000" b="1" dirty="0" smtClean="0"/>
              <a:t>has, zeamet ve timar</a:t>
            </a:r>
            <a:r>
              <a:rPr lang="tr-TR" sz="2000" dirty="0" smtClean="0"/>
              <a:t> olarak üçe ayrılırdı. Dirlik sahiplerine </a:t>
            </a:r>
            <a:r>
              <a:rPr lang="tr-TR" sz="2000" b="1" dirty="0" err="1" smtClean="0"/>
              <a:t>sahib</a:t>
            </a:r>
            <a:r>
              <a:rPr lang="tr-TR" sz="2000" b="1" dirty="0" smtClean="0"/>
              <a:t>-i arz</a:t>
            </a:r>
            <a:r>
              <a:rPr lang="tr-TR" sz="2000" dirty="0" smtClean="0"/>
              <a:t> denirdi.</a:t>
            </a:r>
          </a:p>
          <a:p>
            <a:pPr marL="0" indent="0">
              <a:spcBef>
                <a:spcPts val="0"/>
              </a:spcBef>
              <a:buNone/>
            </a:pPr>
            <a:r>
              <a:rPr lang="tr-TR" sz="2000" dirty="0" smtClean="0"/>
              <a:t> </a:t>
            </a:r>
          </a:p>
          <a:p>
            <a:pPr marL="0" indent="0">
              <a:spcBef>
                <a:spcPts val="0"/>
              </a:spcBef>
              <a:buNone/>
            </a:pPr>
            <a:r>
              <a:rPr lang="tr-TR" sz="2000" dirty="0" smtClean="0"/>
              <a:t>Bir yer fethedildiği zaman buranın geliri üç baş olurdu. Birincisi </a:t>
            </a:r>
            <a:r>
              <a:rPr lang="tr-TR" sz="2000" dirty="0" err="1" smtClean="0"/>
              <a:t>hassai</a:t>
            </a:r>
            <a:r>
              <a:rPr lang="tr-TR" sz="2000" dirty="0" smtClean="0"/>
              <a:t> hümayun(padişah hassı), ikincisi vüzera ve ümera hassı, üçüncüsü zeamet ve </a:t>
            </a:r>
            <a:r>
              <a:rPr lang="tr-TR" sz="2000" dirty="0" err="1" smtClean="0"/>
              <a:t>timardı</a:t>
            </a:r>
            <a:r>
              <a:rPr lang="tr-TR" sz="2000" dirty="0" smtClean="0"/>
              <a:t>.</a:t>
            </a:r>
          </a:p>
          <a:p>
            <a:pPr marL="0" indent="0">
              <a:spcBef>
                <a:spcPts val="0"/>
              </a:spcBef>
              <a:buNone/>
            </a:pPr>
            <a:r>
              <a:rPr lang="tr-TR" sz="2000" dirty="0" smtClean="0"/>
              <a:t> </a:t>
            </a:r>
          </a:p>
          <a:p>
            <a:pPr marL="0" indent="0">
              <a:spcBef>
                <a:spcPts val="0"/>
              </a:spcBef>
              <a:buNone/>
            </a:pPr>
            <a:r>
              <a:rPr lang="tr-TR" sz="2000" dirty="0" smtClean="0"/>
              <a:t>Örnek: Bir sancağın 100 akçe geliri olduğu varsayıldığında</a:t>
            </a:r>
          </a:p>
          <a:p>
            <a:pPr marL="0" indent="0">
              <a:spcBef>
                <a:spcPts val="0"/>
              </a:spcBef>
              <a:buNone/>
            </a:pPr>
            <a:r>
              <a:rPr lang="tr-TR" sz="2000" dirty="0" smtClean="0"/>
              <a:t> </a:t>
            </a:r>
          </a:p>
          <a:p>
            <a:pPr marL="0" indent="0">
              <a:spcBef>
                <a:spcPts val="0"/>
              </a:spcBef>
              <a:buNone/>
            </a:pPr>
            <a:r>
              <a:rPr lang="tr-TR" sz="2000" dirty="0" smtClean="0"/>
              <a:t>20 has</a:t>
            </a:r>
          </a:p>
          <a:p>
            <a:pPr marL="0" indent="0">
              <a:spcBef>
                <a:spcPts val="0"/>
              </a:spcBef>
              <a:buNone/>
            </a:pPr>
            <a:r>
              <a:rPr lang="tr-TR" sz="2000" dirty="0" smtClean="0"/>
              <a:t>10 zeamet</a:t>
            </a:r>
          </a:p>
          <a:p>
            <a:pPr marL="0" indent="0">
              <a:spcBef>
                <a:spcPts val="0"/>
              </a:spcBef>
              <a:buNone/>
            </a:pPr>
            <a:r>
              <a:rPr lang="tr-TR" sz="2000" dirty="0" smtClean="0"/>
              <a:t>40 timar</a:t>
            </a:r>
          </a:p>
          <a:p>
            <a:pPr marL="0" indent="0">
              <a:spcBef>
                <a:spcPts val="0"/>
              </a:spcBef>
              <a:buNone/>
            </a:pPr>
            <a:r>
              <a:rPr lang="tr-TR" sz="2000" dirty="0" smtClean="0"/>
              <a:t>20 evkaf</a:t>
            </a:r>
          </a:p>
          <a:p>
            <a:pPr marL="0" indent="0">
              <a:spcBef>
                <a:spcPts val="0"/>
              </a:spcBef>
              <a:buNone/>
            </a:pPr>
            <a:r>
              <a:rPr lang="tr-TR" sz="2000" dirty="0" smtClean="0"/>
              <a:t>10 yurtluk ocaklık</a:t>
            </a:r>
          </a:p>
          <a:p>
            <a:pPr>
              <a:buNone/>
            </a:pPr>
            <a:endParaRPr lang="tr-TR"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152400" y="1600200"/>
            <a:ext cx="8839200" cy="4572000"/>
          </a:xfrm>
        </p:spPr>
        <p:txBody>
          <a:bodyPr/>
          <a:lstStyle/>
          <a:p>
            <a:pPr marL="0" indent="0">
              <a:spcBef>
                <a:spcPts val="0"/>
              </a:spcBef>
              <a:buNone/>
            </a:pPr>
            <a:r>
              <a:rPr lang="tr-TR" sz="1800" b="1" dirty="0" smtClean="0"/>
              <a:t>Has</a:t>
            </a:r>
            <a:endParaRPr lang="tr-TR" sz="1800" dirty="0" smtClean="0"/>
          </a:p>
          <a:p>
            <a:pPr marL="0" indent="0">
              <a:spcBef>
                <a:spcPts val="0"/>
              </a:spcBef>
              <a:buNone/>
            </a:pPr>
            <a:r>
              <a:rPr lang="tr-TR" sz="1800" dirty="0" smtClean="0"/>
              <a:t> </a:t>
            </a:r>
          </a:p>
          <a:p>
            <a:pPr marL="0" indent="0">
              <a:spcBef>
                <a:spcPts val="0"/>
              </a:spcBef>
              <a:buNone/>
            </a:pPr>
            <a:r>
              <a:rPr lang="tr-TR" sz="1800" dirty="0" smtClean="0"/>
              <a:t>Şehzadelere veziriazam vüzera ümera beylerbeyine ayrılan topraklar, yıllık hasılatı </a:t>
            </a:r>
            <a:r>
              <a:rPr lang="tr-TR" sz="1800" b="1" dirty="0" smtClean="0"/>
              <a:t>yüz bin akçe</a:t>
            </a:r>
            <a:r>
              <a:rPr lang="tr-TR" sz="1800" dirty="0" smtClean="0"/>
              <a:t>den fazla, savaşta her </a:t>
            </a:r>
            <a:r>
              <a:rPr lang="tr-TR" sz="1800" b="1" dirty="0" smtClean="0"/>
              <a:t>beş bin akçe </a:t>
            </a:r>
            <a:r>
              <a:rPr lang="tr-TR" sz="1800" dirty="0" smtClean="0"/>
              <a:t>için bir cebeli(silahlı asker)</a:t>
            </a:r>
          </a:p>
          <a:p>
            <a:pPr marL="0" indent="0">
              <a:spcBef>
                <a:spcPts val="0"/>
              </a:spcBef>
              <a:buNone/>
            </a:pPr>
            <a:r>
              <a:rPr lang="tr-TR" sz="1800" dirty="0" smtClean="0"/>
              <a:t> </a:t>
            </a:r>
          </a:p>
          <a:p>
            <a:pPr marL="0" indent="0">
              <a:spcBef>
                <a:spcPts val="0"/>
              </a:spcBef>
              <a:buNone/>
            </a:pPr>
            <a:r>
              <a:rPr lang="tr-TR" sz="1800" b="1" dirty="0" smtClean="0"/>
              <a:t>Zeamet</a:t>
            </a:r>
            <a:endParaRPr lang="tr-TR" sz="1800" dirty="0" smtClean="0"/>
          </a:p>
          <a:p>
            <a:pPr marL="0" indent="0">
              <a:spcBef>
                <a:spcPts val="0"/>
              </a:spcBef>
              <a:buNone/>
            </a:pPr>
            <a:r>
              <a:rPr lang="tr-TR" sz="1800" dirty="0" smtClean="0"/>
              <a:t> </a:t>
            </a:r>
          </a:p>
          <a:p>
            <a:pPr marL="0" indent="0">
              <a:spcBef>
                <a:spcPts val="0"/>
              </a:spcBef>
              <a:buNone/>
            </a:pPr>
            <a:r>
              <a:rPr lang="tr-TR" sz="1800" dirty="0" smtClean="0"/>
              <a:t>Hasılatı </a:t>
            </a:r>
            <a:r>
              <a:rPr lang="tr-TR" sz="1800" b="1" dirty="0" smtClean="0"/>
              <a:t>yirmi bin akçeden yüz bin akçe</a:t>
            </a:r>
            <a:r>
              <a:rPr lang="tr-TR" sz="1800" dirty="0" smtClean="0"/>
              <a:t>ye kadar olan topraklar, ikinci derece ümera ve sancak beylerine ayrılan topraklar, savaşta her </a:t>
            </a:r>
            <a:r>
              <a:rPr lang="tr-TR" sz="1800" b="1" dirty="0" smtClean="0"/>
              <a:t>beş bin akçe </a:t>
            </a:r>
            <a:r>
              <a:rPr lang="tr-TR" sz="1800" dirty="0" smtClean="0"/>
              <a:t>için bir cebeli</a:t>
            </a:r>
          </a:p>
          <a:p>
            <a:pPr marL="0" indent="0">
              <a:spcBef>
                <a:spcPts val="0"/>
              </a:spcBef>
              <a:buNone/>
            </a:pPr>
            <a:r>
              <a:rPr lang="tr-TR" sz="1800" dirty="0" smtClean="0"/>
              <a:t> </a:t>
            </a:r>
          </a:p>
          <a:p>
            <a:pPr marL="0" indent="0">
              <a:spcBef>
                <a:spcPts val="0"/>
              </a:spcBef>
              <a:buNone/>
            </a:pPr>
            <a:r>
              <a:rPr lang="tr-TR" sz="1800" b="1" dirty="0" smtClean="0"/>
              <a:t>Timar</a:t>
            </a:r>
            <a:endParaRPr lang="tr-TR" sz="1800" dirty="0" smtClean="0"/>
          </a:p>
          <a:p>
            <a:pPr marL="0" indent="0">
              <a:spcBef>
                <a:spcPts val="0"/>
              </a:spcBef>
              <a:buNone/>
            </a:pPr>
            <a:r>
              <a:rPr lang="tr-TR" sz="1800" dirty="0" smtClean="0"/>
              <a:t> </a:t>
            </a:r>
          </a:p>
          <a:p>
            <a:pPr marL="0" indent="0">
              <a:spcBef>
                <a:spcPts val="0"/>
              </a:spcBef>
              <a:buNone/>
            </a:pPr>
            <a:r>
              <a:rPr lang="tr-TR" sz="1800" dirty="0" smtClean="0"/>
              <a:t>Hasılatı </a:t>
            </a:r>
            <a:r>
              <a:rPr lang="tr-TR" sz="1800" b="1" dirty="0" smtClean="0"/>
              <a:t>üç bin akçeden yirmi bin akçe</a:t>
            </a:r>
            <a:r>
              <a:rPr lang="tr-TR" sz="1800" dirty="0" smtClean="0"/>
              <a:t>ye kadar olan topraklar, sipahi beyleri, savaşta her </a:t>
            </a:r>
            <a:r>
              <a:rPr lang="tr-TR" sz="1800" b="1" dirty="0" smtClean="0"/>
              <a:t>üç bin akçe</a:t>
            </a:r>
            <a:r>
              <a:rPr lang="tr-TR" sz="1800" dirty="0" smtClean="0"/>
              <a:t> için bir cebeli</a:t>
            </a:r>
          </a:p>
          <a:p>
            <a:pPr marL="0" indent="0">
              <a:spcBef>
                <a:spcPts val="0"/>
              </a:spcBef>
              <a:buNone/>
            </a:pPr>
            <a:r>
              <a:rPr lang="tr-TR" sz="1800" dirty="0" smtClean="0"/>
              <a:t> </a:t>
            </a:r>
          </a:p>
          <a:p>
            <a:pPr marL="0" indent="0">
              <a:spcBef>
                <a:spcPts val="0"/>
              </a:spcBef>
              <a:buNone/>
            </a:pPr>
            <a:r>
              <a:rPr lang="tr-TR" sz="1800" b="1" dirty="0" smtClean="0"/>
              <a:t>Has zeamet ve timar miri toprakların yani rakabesi devletin olan toprakların mali çıkarları dirlik sahiplerine terk edilerek savaş sırasında onların gelirlerine göre belirli miktarda asker istenmesi temeline dayanır.</a:t>
            </a:r>
          </a:p>
          <a:p>
            <a:pPr marL="0" indent="0">
              <a:spcBef>
                <a:spcPts val="0"/>
              </a:spcBef>
              <a:buNone/>
            </a:pPr>
            <a:r>
              <a:rPr lang="tr-TR" sz="1800" dirty="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1295400" y="152400"/>
            <a:ext cx="7543800" cy="5973763"/>
          </a:xfrm>
        </p:spPr>
        <p:txBody>
          <a:bodyPr/>
          <a:lstStyle/>
          <a:p>
            <a:pPr marL="0" indent="0">
              <a:spcBef>
                <a:spcPts val="0"/>
              </a:spcBef>
              <a:buNone/>
            </a:pPr>
            <a:r>
              <a:rPr lang="tr-TR" sz="1600" b="1" dirty="0" smtClean="0"/>
              <a:t>Tezkeresiz Timar</a:t>
            </a:r>
            <a:endParaRPr lang="tr-TR" sz="1600" dirty="0" smtClean="0"/>
          </a:p>
          <a:p>
            <a:pPr marL="0" indent="0">
              <a:spcBef>
                <a:spcPts val="0"/>
              </a:spcBef>
              <a:buNone/>
            </a:pPr>
            <a:r>
              <a:rPr lang="tr-TR" sz="1600" dirty="0" smtClean="0"/>
              <a:t> </a:t>
            </a:r>
          </a:p>
          <a:p>
            <a:pPr marL="0" indent="0">
              <a:spcBef>
                <a:spcPts val="0"/>
              </a:spcBef>
              <a:buNone/>
            </a:pPr>
            <a:r>
              <a:rPr lang="tr-TR" sz="1600" dirty="0" smtClean="0"/>
              <a:t>Valilerin verebilecekleri ve iki üç köyün toprağını kapsayan küçük timarlar</a:t>
            </a:r>
          </a:p>
          <a:p>
            <a:pPr marL="0" indent="0">
              <a:spcBef>
                <a:spcPts val="0"/>
              </a:spcBef>
              <a:buNone/>
            </a:pPr>
            <a:r>
              <a:rPr lang="tr-TR" sz="1600" dirty="0" smtClean="0"/>
              <a:t> </a:t>
            </a:r>
          </a:p>
          <a:p>
            <a:pPr marL="0" indent="0">
              <a:spcBef>
                <a:spcPts val="0"/>
              </a:spcBef>
              <a:buNone/>
            </a:pPr>
            <a:r>
              <a:rPr lang="tr-TR" sz="1600" b="1" dirty="0" smtClean="0"/>
              <a:t>Tezkereli Timar</a:t>
            </a:r>
            <a:endParaRPr lang="tr-TR" sz="1600" dirty="0" smtClean="0"/>
          </a:p>
          <a:p>
            <a:pPr marL="0" indent="0">
              <a:spcBef>
                <a:spcPts val="0"/>
              </a:spcBef>
              <a:buNone/>
            </a:pPr>
            <a:r>
              <a:rPr lang="tr-TR" sz="1600" dirty="0" smtClean="0"/>
              <a:t> </a:t>
            </a:r>
          </a:p>
          <a:p>
            <a:pPr marL="0" indent="0">
              <a:spcBef>
                <a:spcPts val="0"/>
              </a:spcBef>
              <a:buNone/>
            </a:pPr>
            <a:r>
              <a:rPr lang="tr-TR" sz="1600" dirty="0" smtClean="0"/>
              <a:t>Padişah fermanıyla verilen büyük timarlar</a:t>
            </a:r>
          </a:p>
          <a:p>
            <a:pPr marL="0" indent="0">
              <a:spcBef>
                <a:spcPts val="0"/>
              </a:spcBef>
              <a:buNone/>
            </a:pPr>
            <a:r>
              <a:rPr lang="tr-TR" sz="1600" dirty="0" smtClean="0"/>
              <a:t> </a:t>
            </a:r>
          </a:p>
          <a:p>
            <a:pPr marL="0" indent="0">
              <a:spcBef>
                <a:spcPts val="0"/>
              </a:spcBef>
              <a:buNone/>
            </a:pPr>
            <a:r>
              <a:rPr lang="tr-TR" sz="1600" b="1" u="sng" dirty="0" smtClean="0"/>
              <a:t>Nitelikleri Bakımından Timarlar</a:t>
            </a:r>
            <a:endParaRPr lang="tr-TR" sz="1600" dirty="0" smtClean="0"/>
          </a:p>
          <a:p>
            <a:pPr marL="0" indent="0">
              <a:spcBef>
                <a:spcPts val="0"/>
              </a:spcBef>
              <a:buNone/>
            </a:pPr>
            <a:r>
              <a:rPr lang="tr-TR" sz="1600" b="1" dirty="0" smtClean="0"/>
              <a:t> </a:t>
            </a:r>
            <a:endParaRPr lang="tr-TR" sz="1600" dirty="0" smtClean="0"/>
          </a:p>
          <a:p>
            <a:pPr marL="0" indent="0">
              <a:spcBef>
                <a:spcPts val="0"/>
              </a:spcBef>
              <a:buNone/>
            </a:pPr>
            <a:r>
              <a:rPr lang="tr-TR" sz="1600" b="1" dirty="0" smtClean="0"/>
              <a:t>Eşkinci timarı: </a:t>
            </a:r>
            <a:r>
              <a:rPr lang="tr-TR" sz="1600" dirty="0" smtClean="0"/>
              <a:t>Sipahiler sancak beylerinin yönetiminde sefere katılırlardı.</a:t>
            </a:r>
          </a:p>
          <a:p>
            <a:pPr marL="0" indent="0">
              <a:spcBef>
                <a:spcPts val="0"/>
              </a:spcBef>
              <a:buNone/>
            </a:pPr>
            <a:r>
              <a:rPr lang="tr-TR" sz="1600" b="1" dirty="0" smtClean="0"/>
              <a:t> </a:t>
            </a:r>
            <a:endParaRPr lang="tr-TR" sz="1600" dirty="0" smtClean="0"/>
          </a:p>
          <a:p>
            <a:pPr marL="0" indent="0">
              <a:spcBef>
                <a:spcPts val="0"/>
              </a:spcBef>
              <a:buNone/>
            </a:pPr>
            <a:r>
              <a:rPr lang="tr-TR" sz="1600" b="1" dirty="0" smtClean="0"/>
              <a:t>Mustahfaz timarı: </a:t>
            </a:r>
            <a:r>
              <a:rPr lang="tr-TR" sz="1600" dirty="0" smtClean="0"/>
              <a:t>Bulundukları yerlerin kalelerini korurlardı.</a:t>
            </a:r>
          </a:p>
          <a:p>
            <a:pPr marL="0" indent="0">
              <a:spcBef>
                <a:spcPts val="0"/>
              </a:spcBef>
              <a:buNone/>
            </a:pPr>
            <a:r>
              <a:rPr lang="tr-TR" sz="1600" b="1" dirty="0" smtClean="0"/>
              <a:t> </a:t>
            </a:r>
            <a:endParaRPr lang="tr-TR" sz="1600" dirty="0" smtClean="0"/>
          </a:p>
          <a:p>
            <a:pPr marL="0" indent="0">
              <a:spcBef>
                <a:spcPts val="0"/>
              </a:spcBef>
              <a:buNone/>
            </a:pPr>
            <a:r>
              <a:rPr lang="tr-TR" sz="1600" b="1" dirty="0" smtClean="0"/>
              <a:t>Hizmet timarı: </a:t>
            </a:r>
            <a:r>
              <a:rPr lang="tr-TR" sz="1600" dirty="0" smtClean="0"/>
              <a:t>Sayıları az olup sınırlarda bulunan camilerin imam ve hatiplerine ve saray hizmetlerine ayrılmıştı.</a:t>
            </a:r>
          </a:p>
          <a:p>
            <a:pPr marL="0" indent="0">
              <a:spcBef>
                <a:spcPts val="0"/>
              </a:spcBef>
              <a:buNone/>
            </a:pPr>
            <a:endParaRPr lang="tr-TR" sz="2000" dirty="0" smtClean="0"/>
          </a:p>
          <a:p>
            <a:pPr marL="0" indent="0">
              <a:spcBef>
                <a:spcPts val="0"/>
              </a:spcBef>
              <a:buNone/>
            </a:pPr>
            <a:r>
              <a:rPr lang="tr-TR" sz="2000" dirty="0" smtClean="0"/>
              <a:t> </a:t>
            </a:r>
            <a:r>
              <a:rPr lang="tr-TR" sz="1600" b="1" u="sng" dirty="0" smtClean="0"/>
              <a:t>Osmanlıda Askerler</a:t>
            </a:r>
            <a:endParaRPr lang="tr-TR" sz="1600" dirty="0" smtClean="0"/>
          </a:p>
          <a:p>
            <a:pPr marL="0" indent="0">
              <a:spcBef>
                <a:spcPts val="0"/>
              </a:spcBef>
              <a:buNone/>
            </a:pPr>
            <a:r>
              <a:rPr lang="tr-TR" sz="1600" b="1" dirty="0" smtClean="0"/>
              <a:t> </a:t>
            </a:r>
            <a:endParaRPr lang="tr-TR" sz="1600" dirty="0" smtClean="0"/>
          </a:p>
          <a:p>
            <a:pPr marL="0" indent="0">
              <a:spcBef>
                <a:spcPts val="0"/>
              </a:spcBef>
              <a:buNone/>
            </a:pPr>
            <a:r>
              <a:rPr lang="tr-TR" sz="1600" b="1" dirty="0" smtClean="0"/>
              <a:t>Askeri Hassa, Kapu Kulu, Kapu Halkı:</a:t>
            </a:r>
            <a:r>
              <a:rPr lang="tr-TR" sz="1600" dirty="0" smtClean="0"/>
              <a:t> Devlet hazinesinden ulufe ve gündelik alan ve padişahın bulunduğu yerde kışlada oturan askerler, </a:t>
            </a:r>
          </a:p>
          <a:p>
            <a:pPr marL="0" indent="0">
              <a:spcBef>
                <a:spcPts val="0"/>
              </a:spcBef>
              <a:buNone/>
            </a:pPr>
            <a:r>
              <a:rPr lang="tr-TR" sz="1600" dirty="0" smtClean="0"/>
              <a:t> </a:t>
            </a:r>
          </a:p>
          <a:p>
            <a:pPr marL="0" indent="0">
              <a:spcBef>
                <a:spcPts val="0"/>
              </a:spcBef>
              <a:buNone/>
            </a:pPr>
            <a:r>
              <a:rPr lang="tr-TR" sz="1600" b="1" dirty="0" smtClean="0"/>
              <a:t>Eyalet Askeri:</a:t>
            </a:r>
            <a:r>
              <a:rPr lang="tr-TR" sz="1600" dirty="0" smtClean="0"/>
              <a:t> Zeamet ve timarlardan gelen </a:t>
            </a:r>
            <a:r>
              <a:rPr lang="tr-TR" sz="1600" b="1" dirty="0" smtClean="0"/>
              <a:t>sipahiler</a:t>
            </a:r>
            <a:r>
              <a:rPr lang="tr-TR" sz="1600" dirty="0" smtClean="0"/>
              <a:t> ve beraberinde getirdikleri </a:t>
            </a:r>
            <a:r>
              <a:rPr lang="tr-TR" sz="1600" b="1" dirty="0" smtClean="0"/>
              <a:t>cebeliler</a:t>
            </a:r>
            <a:r>
              <a:rPr lang="tr-TR" sz="1600" dirty="0" smtClean="0"/>
              <a:t>.</a:t>
            </a:r>
          </a:p>
          <a:p>
            <a:pPr marL="0" indent="0">
              <a:spcBef>
                <a:spcPts val="0"/>
              </a:spcBef>
              <a:buNone/>
            </a:pPr>
            <a:r>
              <a:rPr lang="tr-TR" sz="1600" dirty="0" smtClean="0"/>
              <a:t> </a:t>
            </a:r>
          </a:p>
          <a:p>
            <a:pPr marL="0" indent="0">
              <a:spcBef>
                <a:spcPts val="0"/>
              </a:spcBef>
              <a:buNone/>
            </a:pPr>
            <a:r>
              <a:rPr lang="tr-TR" sz="1600" b="1" dirty="0" smtClean="0"/>
              <a:t>İmparatorluk toprakları; askerleri bir boru sesinde ata binebilen bir kışlayı andıran dirlikler biçiminde örgütlenmiştir.</a:t>
            </a:r>
          </a:p>
          <a:p>
            <a:pPr marL="0" indent="0">
              <a:spcBef>
                <a:spcPts val="0"/>
              </a:spcBef>
              <a:buNone/>
            </a:pPr>
            <a:endParaRPr lang="tr-TR" sz="2000" dirty="0" smtClean="0"/>
          </a:p>
          <a:p>
            <a:pPr marL="0" indent="0" eaLnBrk="1" hangingPunct="1">
              <a:spcBef>
                <a:spcPts val="0"/>
              </a:spcBef>
              <a:buNone/>
            </a:pPr>
            <a:endParaRPr lang="tr-TR" sz="1400" dirty="0" smtClean="0"/>
          </a:p>
          <a:p>
            <a:pPr>
              <a:buNone/>
            </a:pPr>
            <a:endParaRPr lang="tr-TR"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1328872"/>
            <a:ext cx="89916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mn-lt"/>
                <a:ea typeface="Times New Roman" pitchFamily="18" charset="0"/>
                <a:cs typeface="Arial" pitchFamily="34" charset="0"/>
              </a:rPr>
              <a:t>MİRİ TOPRAKLARIN HUKUKSAL DURUMU</a:t>
            </a:r>
            <a:endParaRPr kumimoji="0" lang="tr-T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600" b="0"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ea typeface="Times New Roman" pitchFamily="18" charset="0"/>
                <a:cs typeface="Arial" pitchFamily="34" charset="0"/>
              </a:rPr>
              <a:t>Miri topraklar üzerinde 2 çeşit egenim hakkından söz edilebilir.</a:t>
            </a:r>
            <a:endParaRPr kumimoji="0" lang="tr-T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ea typeface="Times New Roman" pitchFamily="18" charset="0"/>
                <a:cs typeface="Arial" pitchFamily="34" charset="0"/>
              </a:rPr>
              <a:t>1.Reayanın bu topraklar üzerine tarım yapma hakkı ve görevi(tapu senedi)</a:t>
            </a:r>
            <a:endParaRPr kumimoji="0" lang="tr-T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ea typeface="Times New Roman" pitchFamily="18" charset="0"/>
                <a:cs typeface="Arial" pitchFamily="34" charset="0"/>
              </a:rPr>
              <a:t>2. Üzerinde tarım yapılan bu toprakların öşrünü almak ve mahlul(ölüm ya da başka bir nedenle devlete kaldığında) olduğunda isteklisine vermek ve ferağ ve intikalde de belirli harcı alarak tapu senedi vermek gibi haklar(timar sahipleri)</a:t>
            </a:r>
            <a:endParaRPr kumimoji="0" lang="tr-T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ea typeface="Times New Roman" pitchFamily="18" charset="0"/>
                <a:cs typeface="Arial" pitchFamily="34" charset="0"/>
              </a:rPr>
              <a:t>Reaya miri topraklar üzerinde </a:t>
            </a:r>
            <a:r>
              <a:rPr kumimoji="0" lang="tr-TR" sz="1600" b="0" i="0" u="sng" strike="noStrike" cap="none" normalizeH="0" baseline="0" dirty="0" smtClean="0">
                <a:ln>
                  <a:noFill/>
                </a:ln>
                <a:solidFill>
                  <a:schemeClr val="tx1"/>
                </a:solidFill>
                <a:effectLst/>
                <a:latin typeface="+mn-lt"/>
                <a:ea typeface="Times New Roman" pitchFamily="18" charset="0"/>
                <a:cs typeface="Arial" pitchFamily="34" charset="0"/>
              </a:rPr>
              <a:t>sürekli ve </a:t>
            </a:r>
            <a:r>
              <a:rPr kumimoji="0" lang="tr-TR" sz="1600" b="0" i="0" u="sng" strike="noStrike" cap="none" normalizeH="0" baseline="0" dirty="0" err="1" smtClean="0">
                <a:ln>
                  <a:noFill/>
                </a:ln>
                <a:solidFill>
                  <a:schemeClr val="tx1"/>
                </a:solidFill>
                <a:effectLst/>
                <a:latin typeface="+mn-lt"/>
                <a:ea typeface="Times New Roman" pitchFamily="18" charset="0"/>
                <a:cs typeface="Arial" pitchFamily="34" charset="0"/>
              </a:rPr>
              <a:t>ırsi</a:t>
            </a:r>
            <a:r>
              <a:rPr kumimoji="0" lang="tr-TR" sz="1600" b="0" i="0" u="sng" strike="noStrike" cap="none" normalizeH="0" baseline="0" dirty="0" smtClean="0">
                <a:ln>
                  <a:noFill/>
                </a:ln>
                <a:solidFill>
                  <a:schemeClr val="tx1"/>
                </a:solidFill>
                <a:effectLst/>
                <a:latin typeface="+mn-lt"/>
                <a:ea typeface="Times New Roman" pitchFamily="18" charset="0"/>
                <a:cs typeface="Arial" pitchFamily="34" charset="0"/>
              </a:rPr>
              <a:t> bir kiracılık</a:t>
            </a:r>
            <a:r>
              <a:rPr kumimoji="0" lang="tr-TR" sz="1600" b="0" i="0" u="none" strike="noStrike" cap="none" normalizeH="0" baseline="0" dirty="0" smtClean="0">
                <a:ln>
                  <a:noFill/>
                </a:ln>
                <a:solidFill>
                  <a:schemeClr val="tx1"/>
                </a:solidFill>
                <a:effectLst/>
                <a:latin typeface="+mn-lt"/>
                <a:ea typeface="Times New Roman" pitchFamily="18" charset="0"/>
                <a:cs typeface="Arial" pitchFamily="34" charset="0"/>
              </a:rPr>
              <a:t> sözleşmesi sayılabilecek bir sözleşmeyle yerleştirilmişlerdir.</a:t>
            </a:r>
            <a:endParaRPr kumimoji="0" lang="tr-T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ea typeface="Times New Roman" pitchFamily="18" charset="0"/>
                <a:cs typeface="Arial" pitchFamily="34" charset="0"/>
              </a:rPr>
              <a:t>Reaya genellikle bir çift öküzle işlenebilecek ve bir çiftçi ailesinin geçimini sağlayacak büyüklükte olan ve </a:t>
            </a:r>
            <a:r>
              <a:rPr kumimoji="0" lang="tr-TR" sz="1600" b="0" i="0" u="sng" strike="noStrike" cap="none" normalizeH="0" baseline="0" dirty="0" smtClean="0">
                <a:ln>
                  <a:noFill/>
                </a:ln>
                <a:solidFill>
                  <a:schemeClr val="tx1"/>
                </a:solidFill>
                <a:effectLst/>
                <a:latin typeface="+mn-lt"/>
                <a:ea typeface="Times New Roman" pitchFamily="18" charset="0"/>
                <a:cs typeface="Arial" pitchFamily="34" charset="0"/>
              </a:rPr>
              <a:t>çift </a:t>
            </a:r>
            <a:r>
              <a:rPr kumimoji="0" lang="tr-TR" sz="1600" b="0" i="0" u="none" strike="noStrike" cap="none" normalizeH="0" baseline="0" dirty="0" smtClean="0">
                <a:ln>
                  <a:noFill/>
                </a:ln>
                <a:solidFill>
                  <a:schemeClr val="tx1"/>
                </a:solidFill>
                <a:effectLst/>
                <a:latin typeface="+mn-lt"/>
                <a:ea typeface="Times New Roman" pitchFamily="18" charset="0"/>
                <a:cs typeface="Arial" pitchFamily="34" charset="0"/>
              </a:rPr>
              <a:t>diye anılan işletmelerden birini peşin kira(tapu resmi) vererek kiralamıştır.</a:t>
            </a:r>
            <a:endParaRPr kumimoji="0" lang="tr-T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ea typeface="Times New Roman" pitchFamily="18" charset="0"/>
                <a:cs typeface="Arial" pitchFamily="34" charset="0"/>
              </a:rPr>
              <a:t>Ürünün onda birden yarıya kadar varan kısmını ve çift akçesi denilen belli bir parayı kira olarak her yıl timar sahibine vermekle yükümlüdür.</a:t>
            </a:r>
            <a:endParaRPr kumimoji="0" lang="tr-T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ea typeface="Times New Roman" pitchFamily="18" charset="0"/>
                <a:cs typeface="Arial" pitchFamily="34" charset="0"/>
              </a:rPr>
              <a:t>Reayanın tarımsal üretim kararları, mülkiyet ve tasarruf hakları kısıtlıdır. Üç yıl boş bırakılan toprak reayanın elinden alınır. </a:t>
            </a:r>
            <a:endParaRPr kumimoji="0" lang="tr-T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ea typeface="Times New Roman" pitchFamily="18" charset="0"/>
                <a:cs typeface="Arial" pitchFamily="34" charset="0"/>
              </a:rPr>
              <a:t>Devletle kişiler arasında yapılan bu sözleşmenin koşulları belli ve değişmezdi. Pazarlık yoktu ve toprak artırma yoluyla kiralanamazdı. Babadan oğla mülk gibi geçer ve miras ya da satış yoluyla parçalanamazdı.</a:t>
            </a:r>
            <a:endParaRPr kumimoji="0" lang="tr-T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ea typeface="Times New Roman" pitchFamily="18" charset="0"/>
                <a:cs typeface="Arial" pitchFamily="34" charset="0"/>
              </a:rPr>
              <a:t>Timarlar; sipahilerin kendilerine ayrılan topraklar üzerinde reayadan vergileri kendi adlarına toplayıp, kendi bildikleri gibi harcadıkları özerk mali birlikler niteliğindeydi.</a:t>
            </a:r>
            <a:endParaRPr kumimoji="0" lang="tr-TR" sz="1600" b="0" i="0" u="none" strike="noStrike" cap="none" normalizeH="0" baseline="0" dirty="0" smtClean="0">
              <a:ln>
                <a:noFill/>
              </a:ln>
              <a:solidFill>
                <a:schemeClr val="tx1"/>
              </a:solidFill>
              <a:effectLst/>
              <a:latin typeface="+mn-lt"/>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1295400" y="152400"/>
            <a:ext cx="7543800" cy="5973763"/>
          </a:xfrm>
        </p:spPr>
        <p:txBody>
          <a:bodyPr/>
          <a:lstStyle/>
          <a:p>
            <a:pPr marL="0" indent="0">
              <a:spcBef>
                <a:spcPts val="0"/>
              </a:spcBef>
              <a:buNone/>
            </a:pPr>
            <a:r>
              <a:rPr lang="tr-TR" sz="1600" b="1" dirty="0" smtClean="0"/>
              <a:t>SİPAHİNİN VE REAYANIN HUKUKSAL DURUMU</a:t>
            </a:r>
            <a:endParaRPr lang="tr-TR" sz="1600" dirty="0" smtClean="0"/>
          </a:p>
          <a:p>
            <a:pPr marL="0" indent="0">
              <a:spcBef>
                <a:spcPts val="0"/>
              </a:spcBef>
              <a:buNone/>
            </a:pPr>
            <a:r>
              <a:rPr lang="tr-TR" sz="1600" b="1" dirty="0" smtClean="0"/>
              <a:t> </a:t>
            </a:r>
            <a:endParaRPr lang="tr-TR" sz="1600" dirty="0" smtClean="0"/>
          </a:p>
          <a:p>
            <a:pPr marL="0" indent="0">
              <a:spcBef>
                <a:spcPts val="0"/>
              </a:spcBef>
              <a:buNone/>
            </a:pPr>
            <a:r>
              <a:rPr lang="tr-TR" sz="1600" dirty="0" smtClean="0"/>
              <a:t>Sipahi; Asker-memur, ziraat siyaseti memuru</a:t>
            </a:r>
          </a:p>
          <a:p>
            <a:pPr marL="0" indent="0">
              <a:spcBef>
                <a:spcPts val="0"/>
              </a:spcBef>
              <a:buNone/>
            </a:pPr>
            <a:r>
              <a:rPr lang="tr-TR" sz="1600" dirty="0" smtClean="0"/>
              <a:t> </a:t>
            </a:r>
          </a:p>
          <a:p>
            <a:pPr marL="0" indent="0">
              <a:spcBef>
                <a:spcPts val="0"/>
              </a:spcBef>
              <a:buNone/>
            </a:pPr>
            <a:r>
              <a:rPr lang="tr-TR" sz="1600" dirty="0" smtClean="0"/>
              <a:t>Batı Avrupa’daki senyörler ekonomik olduğu kadar siyasal ve yönetim açısından da kendi kendine yeter ve dışa kapalı bir düzen olarak örgütlenmişlerdir. Sipahinin mülkiyet hakkı olmadığı gibi, siyasal gücü de kısırdı. Sipahi, mülkün sahibi olan Sultanın “</a:t>
            </a:r>
            <a:r>
              <a:rPr lang="tr-TR" sz="1600" u="sng" dirty="0" smtClean="0"/>
              <a:t>mülkten gelir alma</a:t>
            </a:r>
            <a:r>
              <a:rPr lang="tr-TR" sz="1600" dirty="0" smtClean="0"/>
              <a:t>” biçiminde bir ortağıdır. </a:t>
            </a:r>
          </a:p>
          <a:p>
            <a:pPr marL="0" indent="0">
              <a:spcBef>
                <a:spcPts val="0"/>
              </a:spcBef>
              <a:buNone/>
            </a:pPr>
            <a:r>
              <a:rPr lang="tr-TR" sz="1600" dirty="0" smtClean="0"/>
              <a:t> </a:t>
            </a:r>
          </a:p>
          <a:p>
            <a:pPr marL="0" indent="0">
              <a:spcBef>
                <a:spcPts val="0"/>
              </a:spcBef>
              <a:buNone/>
            </a:pPr>
            <a:r>
              <a:rPr lang="tr-TR" sz="1600" dirty="0" smtClean="0"/>
              <a:t>Has ve zeamet sahiplerinin kendi topraklarında oturma zorunluluğu bulunmazken sipahiler kendi timarlarına yerleşmek zorundaydılar.</a:t>
            </a:r>
          </a:p>
          <a:p>
            <a:pPr marL="0" indent="0">
              <a:spcBef>
                <a:spcPts val="0"/>
              </a:spcBef>
              <a:buNone/>
            </a:pPr>
            <a:r>
              <a:rPr lang="tr-TR" sz="1600" dirty="0" smtClean="0"/>
              <a:t> </a:t>
            </a:r>
          </a:p>
          <a:p>
            <a:pPr marL="0" indent="0">
              <a:spcBef>
                <a:spcPts val="0"/>
              </a:spcBef>
              <a:buNone/>
            </a:pPr>
            <a:r>
              <a:rPr lang="tr-TR" sz="1600" dirty="0" smtClean="0"/>
              <a:t>Askeri yükümlülüğü yerine getirmeme, toprağın ekimini sağlamama, “bila sebep” timarlar sahiplerinin elinden alınabilirdi.</a:t>
            </a:r>
          </a:p>
          <a:p>
            <a:pPr marL="0" indent="0">
              <a:spcBef>
                <a:spcPts val="0"/>
              </a:spcBef>
              <a:buNone/>
            </a:pPr>
            <a:r>
              <a:rPr lang="tr-TR" sz="1600" dirty="0" smtClean="0"/>
              <a:t> </a:t>
            </a:r>
          </a:p>
          <a:p>
            <a:pPr marL="0" indent="0">
              <a:spcBef>
                <a:spcPts val="0"/>
              </a:spcBef>
              <a:buNone/>
            </a:pPr>
            <a:r>
              <a:rPr lang="tr-TR" sz="1600" dirty="0" smtClean="0"/>
              <a:t>Reaya en esaslı bir vergi kaynağıydı.</a:t>
            </a:r>
          </a:p>
          <a:p>
            <a:pPr marL="0" indent="0">
              <a:spcBef>
                <a:spcPts val="0"/>
              </a:spcBef>
              <a:buNone/>
            </a:pPr>
            <a:r>
              <a:rPr lang="tr-TR" sz="1600" dirty="0" smtClean="0"/>
              <a:t>Çiftin tam veya yarım olmasına göre alınan çift resmi</a:t>
            </a:r>
          </a:p>
          <a:p>
            <a:pPr marL="0" indent="0">
              <a:spcBef>
                <a:spcPts val="0"/>
              </a:spcBef>
              <a:buNone/>
            </a:pPr>
            <a:r>
              <a:rPr lang="tr-TR" sz="1600" dirty="0" smtClean="0"/>
              <a:t>Her yıl alınan çift akçesi</a:t>
            </a:r>
          </a:p>
          <a:p>
            <a:pPr marL="0" indent="0">
              <a:spcBef>
                <a:spcPts val="0"/>
              </a:spcBef>
              <a:buNone/>
            </a:pPr>
            <a:r>
              <a:rPr lang="tr-TR" sz="1600" dirty="0" smtClean="0"/>
              <a:t>Hububattan alınan </a:t>
            </a:r>
            <a:r>
              <a:rPr lang="tr-TR" sz="1600" u="sng" dirty="0" smtClean="0"/>
              <a:t>öşür</a:t>
            </a:r>
            <a:endParaRPr lang="tr-TR" sz="1600" dirty="0" smtClean="0"/>
          </a:p>
          <a:p>
            <a:pPr marL="0" indent="0">
              <a:spcBef>
                <a:spcPts val="0"/>
              </a:spcBef>
              <a:buNone/>
            </a:pPr>
            <a:r>
              <a:rPr lang="tr-TR" sz="1600" dirty="0" smtClean="0"/>
              <a:t>Olağanüstü durumlarda </a:t>
            </a:r>
            <a:r>
              <a:rPr lang="tr-TR" sz="1600" u="sng" dirty="0" err="1" smtClean="0"/>
              <a:t>nüzül</a:t>
            </a:r>
            <a:r>
              <a:rPr lang="tr-TR" sz="1600" u="sng" dirty="0" smtClean="0"/>
              <a:t> ve sürsat vergileri, avarız </a:t>
            </a:r>
            <a:r>
              <a:rPr lang="tr-TR" sz="1600" u="sng" dirty="0" err="1" smtClean="0"/>
              <a:t>ekçesi</a:t>
            </a:r>
            <a:r>
              <a:rPr lang="tr-TR" sz="1600" u="sng" dirty="0" smtClean="0"/>
              <a:t>,</a:t>
            </a:r>
            <a:endParaRPr lang="tr-TR" sz="1600" dirty="0" smtClean="0"/>
          </a:p>
          <a:p>
            <a:pPr marL="0" indent="0">
              <a:spcBef>
                <a:spcPts val="0"/>
              </a:spcBef>
              <a:buNone/>
            </a:pPr>
            <a:r>
              <a:rPr lang="tr-TR" sz="1600" dirty="0" smtClean="0"/>
              <a:t>Diğer vergiler(çift bozan, gerdek harcı…)</a:t>
            </a:r>
          </a:p>
          <a:p>
            <a:pPr marL="0" indent="0">
              <a:spcBef>
                <a:spcPts val="0"/>
              </a:spcBef>
              <a:buNone/>
            </a:pPr>
            <a:r>
              <a:rPr lang="tr-TR" sz="1600" dirty="0" smtClean="0"/>
              <a:t>Angarya hizmetler(ürünü saklamak için sipahiye yapılan ambar, vergi olarak ödediği ürünü ambara ya da en yakın-bir günlük mesafe- pazara taşıma)</a:t>
            </a:r>
          </a:p>
          <a:p>
            <a:pPr marL="0" indent="0">
              <a:spcBef>
                <a:spcPts val="0"/>
              </a:spcBef>
              <a:buNone/>
            </a:pPr>
            <a:r>
              <a:rPr lang="tr-TR" sz="1600" dirty="0" smtClean="0"/>
              <a:t> </a:t>
            </a:r>
          </a:p>
          <a:p>
            <a:pPr>
              <a:buNone/>
            </a:pPr>
            <a:endParaRPr lang="tr-TR"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28600" y="2225829"/>
            <a:ext cx="89154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mn-lt"/>
                <a:ea typeface="Times New Roman" pitchFamily="18" charset="0"/>
                <a:cs typeface="Arial" pitchFamily="34" charset="0"/>
              </a:rPr>
              <a:t>Devletin resmi tanımlamasına göre çiftlik; </a:t>
            </a:r>
            <a:r>
              <a:rPr kumimoji="0" lang="tr-TR" b="1" i="0" u="none" strike="noStrike" cap="none" normalizeH="0" baseline="0" dirty="0" smtClean="0">
                <a:ln>
                  <a:noFill/>
                </a:ln>
                <a:solidFill>
                  <a:schemeClr val="tx1"/>
                </a:solidFill>
                <a:effectLst/>
                <a:latin typeface="+mn-lt"/>
                <a:ea typeface="Times New Roman" pitchFamily="18" charset="0"/>
                <a:cs typeface="Arial" pitchFamily="34" charset="0"/>
              </a:rPr>
              <a:t>toprakların verimine göre değişen ve eni boyu kırk adım olarak dönüm </a:t>
            </a:r>
            <a:r>
              <a:rPr kumimoji="0" lang="tr-TR" b="0" i="0" u="none" strike="noStrike" cap="none" normalizeH="0" baseline="0" dirty="0" smtClean="0">
                <a:ln>
                  <a:noFill/>
                </a:ln>
                <a:solidFill>
                  <a:schemeClr val="tx1"/>
                </a:solidFill>
                <a:effectLst/>
                <a:latin typeface="+mn-lt"/>
                <a:ea typeface="Times New Roman" pitchFamily="18" charset="0"/>
                <a:cs typeface="Arial" pitchFamily="34" charset="0"/>
              </a:rPr>
              <a:t>ölçüsüyle hesaplanırdı. Buna göre bir çiftlik iyi topraklarda 60-80 dönüm, orta topraklarda 80-120 dönüm, verimsiz kıraç topraklarda 130-150 dönüm arasındaydı.</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mn-lt"/>
                <a:ea typeface="Times New Roman" pitchFamily="18" charset="0"/>
                <a:cs typeface="Arial" pitchFamily="34" charset="0"/>
              </a:rPr>
              <a:t>Sipahi beyinin toprağını bırakıp kaçan reayayı on yıl izleyerek yeniden yerine getirmek hakkı vardı. Kural olarak </a:t>
            </a:r>
            <a:r>
              <a:rPr kumimoji="0" lang="tr-TR" b="0" i="0" u="none" strike="noStrike" cap="none" normalizeH="0" baseline="0" dirty="0" err="1" smtClean="0">
                <a:ln>
                  <a:noFill/>
                </a:ln>
                <a:solidFill>
                  <a:schemeClr val="tx1"/>
                </a:solidFill>
                <a:effectLst/>
                <a:latin typeface="+mn-lt"/>
                <a:ea typeface="Times New Roman" pitchFamily="18" charset="0"/>
                <a:cs typeface="Arial" pitchFamily="34" charset="0"/>
              </a:rPr>
              <a:t>raiyet</a:t>
            </a:r>
            <a:r>
              <a:rPr kumimoji="0" lang="tr-TR" b="0" i="0" u="none" strike="noStrike" cap="none" normalizeH="0" baseline="0" dirty="0" smtClean="0">
                <a:ln>
                  <a:noFill/>
                </a:ln>
                <a:solidFill>
                  <a:schemeClr val="tx1"/>
                </a:solidFill>
                <a:effectLst/>
                <a:latin typeface="+mn-lt"/>
                <a:ea typeface="Times New Roman" pitchFamily="18" charset="0"/>
                <a:cs typeface="Arial" pitchFamily="34" charset="0"/>
              </a:rPr>
              <a:t> hukuki statüsünü değiştiremezdi.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mn-lt"/>
                <a:ea typeface="Times New Roman" pitchFamily="18" charset="0"/>
                <a:cs typeface="Arial" pitchFamily="34" charset="0"/>
              </a:rPr>
              <a:t>“Sipahi amma atası köhne defterde reaya diye kayıtlı”</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sng" strike="noStrike" cap="none" normalizeH="0" baseline="0" dirty="0" smtClean="0">
                <a:ln>
                  <a:noFill/>
                </a:ln>
                <a:solidFill>
                  <a:schemeClr val="tx1"/>
                </a:solidFill>
                <a:effectLst/>
                <a:latin typeface="+mn-lt"/>
                <a:ea typeface="Times New Roman" pitchFamily="18" charset="0"/>
                <a:cs typeface="Arial" pitchFamily="34" charset="0"/>
              </a:rPr>
              <a:t>Ortakçı ya da ortakçı kullar ;  </a:t>
            </a:r>
            <a:r>
              <a:rPr kumimoji="0" lang="tr-TR" b="0" i="0" u="none" strike="noStrike" cap="none" normalizeH="0" baseline="0" dirty="0" smtClean="0">
                <a:ln>
                  <a:noFill/>
                </a:ln>
                <a:solidFill>
                  <a:schemeClr val="tx1"/>
                </a:solidFill>
                <a:effectLst/>
                <a:latin typeface="+mn-lt"/>
                <a:ea typeface="Times New Roman" pitchFamily="18" charset="0"/>
                <a:cs typeface="Arial" pitchFamily="34" charset="0"/>
              </a:rPr>
              <a:t>XV. Ve XVI. Yüzyıllarda savaş esirlerinden oluşan ve esaret sisteminin bir artığı gibi görünen kişisel özgürlük, içevlilik, angarya ve miras konularında reayaya göre daha düşük bir durumda bulunan köylüler.</a:t>
            </a:r>
            <a:endParaRPr kumimoji="0" lang="tr-TR"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882</TotalTime>
  <Words>611</Words>
  <Application>Microsoft Office PowerPoint</Application>
  <PresentationFormat>Ekran Gösterisi (4:3)</PresentationFormat>
  <Paragraphs>215</Paragraphs>
  <Slides>15</Slides>
  <Notes>0</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Office Theme</vt:lpstr>
      <vt:lpstr>Tarım Hukuku</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Owner</dc:creator>
  <cp:lastModifiedBy>Sema</cp:lastModifiedBy>
  <cp:revision>48</cp:revision>
  <dcterms:created xsi:type="dcterms:W3CDTF">2009-05-18T14:11:59Z</dcterms:created>
  <dcterms:modified xsi:type="dcterms:W3CDTF">2017-03-28T10:09:46Z</dcterms:modified>
</cp:coreProperties>
</file>