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417" r:id="rId2"/>
    <p:sldId id="378" r:id="rId3"/>
    <p:sldId id="418" r:id="rId4"/>
    <p:sldId id="379" r:id="rId5"/>
    <p:sldId id="383" r:id="rId6"/>
    <p:sldId id="387" r:id="rId7"/>
    <p:sldId id="388" r:id="rId8"/>
    <p:sldId id="389" r:id="rId9"/>
    <p:sldId id="390" r:id="rId10"/>
    <p:sldId id="391" r:id="rId11"/>
    <p:sldId id="392" r:id="rId12"/>
    <p:sldId id="393" r:id="rId13"/>
    <p:sldId id="398" r:id="rId14"/>
    <p:sldId id="399" r:id="rId15"/>
    <p:sldId id="400" r:id="rId16"/>
    <p:sldId id="401" r:id="rId17"/>
    <p:sldId id="402" r:id="rId18"/>
    <p:sldId id="403" r:id="rId19"/>
    <p:sldId id="404" r:id="rId20"/>
    <p:sldId id="405" r:id="rId21"/>
    <p:sldId id="407" r:id="rId22"/>
    <p:sldId id="408" r:id="rId23"/>
    <p:sldId id="409" r:id="rId24"/>
    <p:sldId id="410" r:id="rId25"/>
    <p:sldId id="411" r:id="rId26"/>
    <p:sldId id="297" r:id="rId27"/>
    <p:sldId id="295" r:id="rId28"/>
    <p:sldId id="296" r:id="rId29"/>
    <p:sldId id="441" r:id="rId30"/>
    <p:sldId id="442" r:id="rId31"/>
    <p:sldId id="412" r:id="rId32"/>
    <p:sldId id="445" r:id="rId33"/>
    <p:sldId id="447" r:id="rId34"/>
    <p:sldId id="448" r:id="rId35"/>
    <p:sldId id="449" r:id="rId36"/>
    <p:sldId id="450" r:id="rId37"/>
    <p:sldId id="451" r:id="rId38"/>
    <p:sldId id="452" r:id="rId39"/>
    <p:sldId id="453" r:id="rId40"/>
    <p:sldId id="454" r:id="rId41"/>
    <p:sldId id="455" r:id="rId42"/>
    <p:sldId id="437" r:id="rId4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05" autoAdjust="0"/>
    <p:restoredTop sz="9469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8CF55-4E27-4C25-A288-817D1E05B648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10D8B-C0A9-4EFD-8A05-5E8C3652CFB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9261-E317-4BC8-928F-47519920BFEE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7956-26C4-4236-BAC7-85469D839C9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ubmed/?term=Carnagarin%20R%5bAuthor%5d&amp;cauthor=true&amp;cauthor_uid=31506798" TargetMode="External"/><Relationship Id="rId3" Type="http://schemas.openxmlformats.org/officeDocument/2006/relationships/hyperlink" Target="https://www.ncbi.nlm.nih.gov/pubmed/?term=Kiuchi%20MG%5bAuthor%5d&amp;cauthor=true&amp;cauthor_uid=31506798" TargetMode="External"/><Relationship Id="rId7" Type="http://schemas.openxmlformats.org/officeDocument/2006/relationships/hyperlink" Target="https://www.ncbi.nlm.nih.gov/pubmed/?term=Nolde%20JM%5bAuthor%5d&amp;cauthor=true&amp;cauthor_uid=31506798" TargetMode="External"/><Relationship Id="rId2" Type="http://schemas.openxmlformats.org/officeDocument/2006/relationships/hyperlink" Target="https://www.ncbi.nlm.nih.gov/pubmed/?term=Azzam%20O%5bAuthor%5d&amp;cauthor=true&amp;cauthor_uid=3150679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cbi.nlm.nih.gov/pubmed/?term=Gavidia%20LML%5bAuthor%5d&amp;cauthor=true&amp;cauthor_uid=31506798" TargetMode="External"/><Relationship Id="rId5" Type="http://schemas.openxmlformats.org/officeDocument/2006/relationships/hyperlink" Target="https://www.ncbi.nlm.nih.gov/pubmed/?term=Matthews%20VB%5bAuthor%5d&amp;cauthor=true&amp;cauthor_uid=31506798" TargetMode="External"/><Relationship Id="rId10" Type="http://schemas.openxmlformats.org/officeDocument/2006/relationships/hyperlink" Target="https://www.ncbi.nlm.nih.gov/pubmed/31506798" TargetMode="External"/><Relationship Id="rId4" Type="http://schemas.openxmlformats.org/officeDocument/2006/relationships/hyperlink" Target="https://www.ncbi.nlm.nih.gov/pubmed/?term=Ho%20JK%5bAuthor%5d&amp;cauthor=true&amp;cauthor_uid=31506798" TargetMode="External"/><Relationship Id="rId9" Type="http://schemas.openxmlformats.org/officeDocument/2006/relationships/hyperlink" Target="https://www.ncbi.nlm.nih.gov/pubmed/?term=Schlaich%20MP%5bAuthor%5d&amp;cauthor=true&amp;cauthor_uid=31506798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phasebio/" TargetMode="Externa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ubmed/?term=Carnagarin%20R%5bAuthor%5d&amp;cauthor=true&amp;cauthor_uid=31506798" TargetMode="External"/><Relationship Id="rId3" Type="http://schemas.openxmlformats.org/officeDocument/2006/relationships/hyperlink" Target="https://www.ncbi.nlm.nih.gov/pubmed/?term=Kiuchi%20MG%5bAuthor%5d&amp;cauthor=true&amp;cauthor_uid=31506798" TargetMode="External"/><Relationship Id="rId7" Type="http://schemas.openxmlformats.org/officeDocument/2006/relationships/hyperlink" Target="https://www.ncbi.nlm.nih.gov/pubmed/?term=Nolde%20JM%5bAuthor%5d&amp;cauthor=true&amp;cauthor_uid=31506798" TargetMode="External"/><Relationship Id="rId2" Type="http://schemas.openxmlformats.org/officeDocument/2006/relationships/hyperlink" Target="https://www.ncbi.nlm.nih.gov/pubmed/?term=Azzam%20O%5bAuthor%5d&amp;cauthor=true&amp;cauthor_uid=3150679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cbi.nlm.nih.gov/pubmed/?term=Gavidia%20LML%5bAuthor%5d&amp;cauthor=true&amp;cauthor_uid=31506798" TargetMode="External"/><Relationship Id="rId5" Type="http://schemas.openxmlformats.org/officeDocument/2006/relationships/hyperlink" Target="https://www.ncbi.nlm.nih.gov/pubmed/?term=Matthews%20VB%5bAuthor%5d&amp;cauthor=true&amp;cauthor_uid=31506798" TargetMode="External"/><Relationship Id="rId10" Type="http://schemas.openxmlformats.org/officeDocument/2006/relationships/hyperlink" Target="https://www.ncbi.nlm.nih.gov/pubmed/31506798" TargetMode="External"/><Relationship Id="rId4" Type="http://schemas.openxmlformats.org/officeDocument/2006/relationships/hyperlink" Target="https://www.ncbi.nlm.nih.gov/pubmed/?term=Ho%20JK%5bAuthor%5d&amp;cauthor=true&amp;cauthor_uid=31506798" TargetMode="External"/><Relationship Id="rId9" Type="http://schemas.openxmlformats.org/officeDocument/2006/relationships/hyperlink" Target="https://www.ncbi.nlm.nih.gov/pubmed/?term=Schlaich%20MP%5bAuthor%5d&amp;cauthor=true&amp;cauthor_uid=31506798" TargetMode="Externa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ubmed/?term=Carnagarin%20R%5bAuthor%5d&amp;cauthor=true&amp;cauthor_uid=31506798" TargetMode="External"/><Relationship Id="rId3" Type="http://schemas.openxmlformats.org/officeDocument/2006/relationships/hyperlink" Target="https://www.ncbi.nlm.nih.gov/pubmed/?term=Kiuchi%20MG%5bAuthor%5d&amp;cauthor=true&amp;cauthor_uid=31506798" TargetMode="External"/><Relationship Id="rId7" Type="http://schemas.openxmlformats.org/officeDocument/2006/relationships/hyperlink" Target="https://www.ncbi.nlm.nih.gov/pubmed/?term=Nolde%20JM%5bAuthor%5d&amp;cauthor=true&amp;cauthor_uid=31506798" TargetMode="External"/><Relationship Id="rId2" Type="http://schemas.openxmlformats.org/officeDocument/2006/relationships/hyperlink" Target="https://www.ncbi.nlm.nih.gov/pubmed/?term=Azzam%20O%5bAuthor%5d&amp;cauthor=true&amp;cauthor_uid=3150679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cbi.nlm.nih.gov/pubmed/?term=Gavidia%20LML%5bAuthor%5d&amp;cauthor=true&amp;cauthor_uid=31506798" TargetMode="External"/><Relationship Id="rId5" Type="http://schemas.openxmlformats.org/officeDocument/2006/relationships/hyperlink" Target="https://www.ncbi.nlm.nih.gov/pubmed/?term=Matthews%20VB%5bAuthor%5d&amp;cauthor=true&amp;cauthor_uid=31506798" TargetMode="External"/><Relationship Id="rId10" Type="http://schemas.openxmlformats.org/officeDocument/2006/relationships/hyperlink" Target="https://www.ncbi.nlm.nih.gov/pubmed/31506798" TargetMode="External"/><Relationship Id="rId4" Type="http://schemas.openxmlformats.org/officeDocument/2006/relationships/hyperlink" Target="https://www.ncbi.nlm.nih.gov/pubmed/?term=Ho%20JK%5bAuthor%5d&amp;cauthor=true&amp;cauthor_uid=31506798" TargetMode="External"/><Relationship Id="rId9" Type="http://schemas.openxmlformats.org/officeDocument/2006/relationships/hyperlink" Target="https://www.ncbi.nlm.nih.gov/pubmed/?term=Schlaich%20MP%5bAuthor%5d&amp;cauthor=true&amp;cauthor_uid=31506798" TargetMode="Externa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ubmed/?term=Carnagarin%20R%5bAuthor%5d&amp;cauthor=true&amp;cauthor_uid=31506798" TargetMode="External"/><Relationship Id="rId3" Type="http://schemas.openxmlformats.org/officeDocument/2006/relationships/hyperlink" Target="https://www.ncbi.nlm.nih.gov/pubmed/?term=Kiuchi%20MG%5bAuthor%5d&amp;cauthor=true&amp;cauthor_uid=31506798" TargetMode="External"/><Relationship Id="rId7" Type="http://schemas.openxmlformats.org/officeDocument/2006/relationships/hyperlink" Target="https://www.ncbi.nlm.nih.gov/pubmed/?term=Nolde%20JM%5bAuthor%5d&amp;cauthor=true&amp;cauthor_uid=31506798" TargetMode="External"/><Relationship Id="rId2" Type="http://schemas.openxmlformats.org/officeDocument/2006/relationships/hyperlink" Target="https://www.ncbi.nlm.nih.gov/pubmed/?term=Azzam%20O%5bAuthor%5d&amp;cauthor=true&amp;cauthor_uid=3150679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cbi.nlm.nih.gov/pubmed/?term=Gavidia%20LML%5bAuthor%5d&amp;cauthor=true&amp;cauthor_uid=31506798" TargetMode="External"/><Relationship Id="rId5" Type="http://schemas.openxmlformats.org/officeDocument/2006/relationships/hyperlink" Target="https://www.ncbi.nlm.nih.gov/pubmed/?term=Matthews%20VB%5bAuthor%5d&amp;cauthor=true&amp;cauthor_uid=31506798" TargetMode="External"/><Relationship Id="rId10" Type="http://schemas.openxmlformats.org/officeDocument/2006/relationships/hyperlink" Target="https://www.ncbi.nlm.nih.gov/pubmed/31506798" TargetMode="External"/><Relationship Id="rId4" Type="http://schemas.openxmlformats.org/officeDocument/2006/relationships/hyperlink" Target="https://www.ncbi.nlm.nih.gov/pubmed/?term=Ho%20JK%5bAuthor%5d&amp;cauthor=true&amp;cauthor_uid=31506798" TargetMode="External"/><Relationship Id="rId9" Type="http://schemas.openxmlformats.org/officeDocument/2006/relationships/hyperlink" Target="https://www.ncbi.nlm.nih.gov/pubmed/?term=Schlaich%20MP%5bAuthor%5d&amp;cauthor=true&amp;cauthor_uid=3150679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ubmed/?term=Nolde%20JM%5bAuthor%5d&amp;cauthor=true&amp;cauthor_uid=31506798" TargetMode="External"/><Relationship Id="rId3" Type="http://schemas.openxmlformats.org/officeDocument/2006/relationships/hyperlink" Target="https://www.ncbi.nlm.nih.gov/pubmed/?term=Azzam%20O%5bAuthor%5d&amp;cauthor=true&amp;cauthor_uid=31506798" TargetMode="External"/><Relationship Id="rId7" Type="http://schemas.openxmlformats.org/officeDocument/2006/relationships/hyperlink" Target="https://www.ncbi.nlm.nih.gov/pubmed/?term=Gavidia%20LML%5bAuthor%5d&amp;cauthor=true&amp;cauthor_uid=31506798" TargetMode="External"/><Relationship Id="rId2" Type="http://schemas.openxmlformats.org/officeDocument/2006/relationships/hyperlink" Target="https://www.businesswire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cbi.nlm.nih.gov/pubmed/?term=Matthews%20VB%5bAuthor%5d&amp;cauthor=true&amp;cauthor_uid=31506798" TargetMode="External"/><Relationship Id="rId11" Type="http://schemas.openxmlformats.org/officeDocument/2006/relationships/hyperlink" Target="https://www.ncbi.nlm.nih.gov/pubmed/31506798" TargetMode="External"/><Relationship Id="rId5" Type="http://schemas.openxmlformats.org/officeDocument/2006/relationships/hyperlink" Target="https://www.ncbi.nlm.nih.gov/pubmed/?term=Ho%20JK%5bAuthor%5d&amp;cauthor=true&amp;cauthor_uid=31506798" TargetMode="External"/><Relationship Id="rId10" Type="http://schemas.openxmlformats.org/officeDocument/2006/relationships/hyperlink" Target="https://www.ncbi.nlm.nih.gov/pubmed/?term=Schlaich%20MP%5bAuthor%5d&amp;cauthor=true&amp;cauthor_uid=31506798" TargetMode="External"/><Relationship Id="rId4" Type="http://schemas.openxmlformats.org/officeDocument/2006/relationships/hyperlink" Target="https://www.ncbi.nlm.nih.gov/pubmed/?term=Kiuchi%20MG%5bAuthor%5d&amp;cauthor=true&amp;cauthor_uid=31506798" TargetMode="External"/><Relationship Id="rId9" Type="http://schemas.openxmlformats.org/officeDocument/2006/relationships/hyperlink" Target="https://www.ncbi.nlm.nih.gov/pubmed/?term=Carnagarin%20R%5bAuthor%5d&amp;cauthor=true&amp;cauthor_uid=31506798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nterwatch.com/drug-information/fda-approved-drugs/drug/1136/edarbi-azilsartan-medoxomil" TargetMode="External"/><Relationship Id="rId2" Type="http://schemas.openxmlformats.org/officeDocument/2006/relationships/hyperlink" Target="https://www.centerwatch.com/drug-information/fda-approved-drugs/drug/1290/opsumit-macitenta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enterwatch.com/drug-information/fda-approved-drugs/drug/1113/tekamlo-aliskiren--amlodipine" TargetMode="External"/><Relationship Id="rId5" Type="http://schemas.openxmlformats.org/officeDocument/2006/relationships/hyperlink" Target="https://www.centerwatch.com/drug-information/fda-approved-drugs/drug/1128/amturnide-aliskiren--amlodipine--hydrochlorothiazide" TargetMode="External"/><Relationship Id="rId4" Type="http://schemas.openxmlformats.org/officeDocument/2006/relationships/hyperlink" Target="https://www.centerwatch.com/drug-information/fda-approved-drugs/drug/1178/edarbyclor-azilsartan-medoxomil-and-chlorthalidon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Renin</a:t>
            </a:r>
            <a:r>
              <a:rPr lang="tr-TR" dirty="0"/>
              <a:t> </a:t>
            </a:r>
            <a:r>
              <a:rPr lang="tr-TR" dirty="0" err="1"/>
              <a:t>inhibitors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u="sng" dirty="0" err="1"/>
              <a:t>Aliskiren</a:t>
            </a:r>
            <a:r>
              <a:rPr lang="tr-TR" u="sng" dirty="0"/>
              <a:t> </a:t>
            </a:r>
          </a:p>
          <a:p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hypertension</a:t>
            </a:r>
            <a:r>
              <a:rPr lang="tr-TR" dirty="0"/>
              <a:t> as </a:t>
            </a:r>
            <a:r>
              <a:rPr lang="tr-TR" dirty="0" err="1"/>
              <a:t>monotherapy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in </a:t>
            </a:r>
            <a:r>
              <a:rPr lang="tr-TR" dirty="0" err="1"/>
              <a:t>combination</a:t>
            </a:r>
            <a:r>
              <a:rPr lang="tr-TR" dirty="0"/>
              <a:t> </a:t>
            </a:r>
            <a:r>
              <a:rPr lang="tr-TR" dirty="0" err="1"/>
              <a:t>therapy</a:t>
            </a:r>
            <a:endParaRPr lang="tr-TR" dirty="0"/>
          </a:p>
          <a:p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; </a:t>
            </a:r>
            <a:r>
              <a:rPr lang="tr-TR" dirty="0" err="1"/>
              <a:t>diarrhea</a:t>
            </a:r>
            <a:r>
              <a:rPr lang="tr-TR" dirty="0"/>
              <a:t>, </a:t>
            </a:r>
            <a:r>
              <a:rPr lang="tr-TR" dirty="0" err="1"/>
              <a:t>rash</a:t>
            </a:r>
            <a:r>
              <a:rPr lang="tr-TR" dirty="0"/>
              <a:t>, </a:t>
            </a:r>
            <a:r>
              <a:rPr lang="tr-TR" dirty="0" err="1"/>
              <a:t>anemia</a:t>
            </a:r>
            <a:r>
              <a:rPr lang="tr-TR" dirty="0"/>
              <a:t>, </a:t>
            </a:r>
            <a:r>
              <a:rPr lang="tr-TR" dirty="0" err="1"/>
              <a:t>hyperkalemia</a:t>
            </a:r>
            <a:endParaRPr lang="tr-TR" dirty="0"/>
          </a:p>
          <a:p>
            <a:r>
              <a:rPr lang="tr-TR" dirty="0" err="1" smtClean="0"/>
              <a:t>Contraindicated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pregnancy</a:t>
            </a:r>
            <a:r>
              <a:rPr lang="tr-TR" dirty="0"/>
              <a:t> and </a:t>
            </a:r>
            <a:r>
              <a:rPr lang="tr-TR" dirty="0" err="1"/>
              <a:t>lactation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Beta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Pindolol</a:t>
            </a:r>
            <a:r>
              <a:rPr lang="tr-TR" dirty="0"/>
              <a:t>, </a:t>
            </a:r>
            <a:r>
              <a:rPr lang="tr-TR" dirty="0" err="1"/>
              <a:t>acebutolol</a:t>
            </a:r>
            <a:r>
              <a:rPr lang="tr-TR" dirty="0"/>
              <a:t> ve </a:t>
            </a:r>
            <a:r>
              <a:rPr lang="tr-TR" dirty="0" err="1" smtClean="0"/>
              <a:t>penbutolol</a:t>
            </a:r>
            <a:r>
              <a:rPr lang="tr-TR" dirty="0" smtClean="0"/>
              <a:t>: </a:t>
            </a:r>
            <a:r>
              <a:rPr lang="tr-TR" dirty="0" err="1" smtClean="0"/>
              <a:t>partial</a:t>
            </a:r>
            <a:r>
              <a:rPr lang="tr-TR" dirty="0" smtClean="0"/>
              <a:t> </a:t>
            </a:r>
            <a:r>
              <a:rPr lang="tr-TR" dirty="0" err="1"/>
              <a:t>agonist</a:t>
            </a:r>
            <a:r>
              <a:rPr lang="tr-TR" dirty="0"/>
              <a:t> (</a:t>
            </a:r>
            <a:r>
              <a:rPr lang="tr-TR" dirty="0" err="1"/>
              <a:t>intrinsic</a:t>
            </a:r>
            <a:r>
              <a:rPr lang="tr-TR" dirty="0"/>
              <a:t>  </a:t>
            </a:r>
            <a:r>
              <a:rPr lang="tr-TR" dirty="0" err="1"/>
              <a:t>sympathomimetic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/>
              <a:t>)</a:t>
            </a:r>
          </a:p>
          <a:p>
            <a:r>
              <a:rPr lang="tr-TR" dirty="0" err="1"/>
              <a:t>Decrease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resistance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decrease</a:t>
            </a:r>
            <a:r>
              <a:rPr lang="tr-TR" dirty="0"/>
              <a:t> in CO and HR is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others</a:t>
            </a:r>
            <a:endParaRPr lang="tr-TR" dirty="0"/>
          </a:p>
          <a:p>
            <a:r>
              <a:rPr lang="tr-TR" dirty="0" err="1"/>
              <a:t>Could</a:t>
            </a:r>
            <a:r>
              <a:rPr lang="tr-TR" dirty="0"/>
              <a:t> be </a:t>
            </a:r>
            <a:r>
              <a:rPr lang="tr-TR" dirty="0" err="1"/>
              <a:t>particularly</a:t>
            </a:r>
            <a:r>
              <a:rPr lang="tr-TR" dirty="0"/>
              <a:t> </a:t>
            </a:r>
            <a:r>
              <a:rPr lang="tr-TR" dirty="0" err="1"/>
              <a:t>useful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bradyaritmia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/>
              <a:t>artery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Beta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Labetalol</a:t>
            </a:r>
            <a:r>
              <a:rPr lang="tr-TR" dirty="0"/>
              <a:t>, </a:t>
            </a:r>
            <a:r>
              <a:rPr lang="tr-TR" dirty="0" err="1"/>
              <a:t>carvedilol</a:t>
            </a:r>
            <a:r>
              <a:rPr lang="tr-TR" dirty="0"/>
              <a:t> and </a:t>
            </a:r>
            <a:r>
              <a:rPr lang="tr-TR" dirty="0" err="1"/>
              <a:t>nebivolol</a:t>
            </a:r>
            <a:r>
              <a:rPr lang="tr-TR" dirty="0"/>
              <a:t>; </a:t>
            </a:r>
            <a:r>
              <a:rPr lang="tr-TR" dirty="0" err="1"/>
              <a:t>both</a:t>
            </a:r>
            <a:r>
              <a:rPr lang="tr-TR" dirty="0"/>
              <a:t> beta </a:t>
            </a:r>
            <a:r>
              <a:rPr lang="tr-TR" dirty="0" err="1"/>
              <a:t>blocker</a:t>
            </a:r>
            <a:r>
              <a:rPr lang="tr-TR" dirty="0"/>
              <a:t> and </a:t>
            </a:r>
            <a:r>
              <a:rPr lang="tr-TR" dirty="0" err="1" smtClean="0"/>
              <a:t>vasodilatory</a:t>
            </a:r>
            <a:r>
              <a:rPr lang="tr-TR" dirty="0" smtClean="0"/>
              <a:t> </a:t>
            </a:r>
            <a:r>
              <a:rPr lang="tr-TR" dirty="0" err="1"/>
              <a:t>effect</a:t>
            </a:r>
            <a:endParaRPr lang="tr-TR" dirty="0"/>
          </a:p>
          <a:p>
            <a:r>
              <a:rPr lang="tr-TR" dirty="0" err="1"/>
              <a:t>Labetalol</a:t>
            </a:r>
            <a:r>
              <a:rPr lang="tr-TR" dirty="0"/>
              <a:t>; </a:t>
            </a:r>
            <a:r>
              <a:rPr lang="tr-TR" dirty="0" err="1"/>
              <a:t>decreases</a:t>
            </a:r>
            <a:r>
              <a:rPr lang="tr-TR" dirty="0"/>
              <a:t> PVR, no </a:t>
            </a:r>
            <a:r>
              <a:rPr lang="tr-TR" dirty="0" err="1"/>
              <a:t>effect</a:t>
            </a:r>
            <a:r>
              <a:rPr lang="tr-TR" dirty="0"/>
              <a:t> on CO </a:t>
            </a:r>
            <a:r>
              <a:rPr lang="tr-TR" dirty="0" err="1"/>
              <a:t>or</a:t>
            </a:r>
            <a:r>
              <a:rPr lang="tr-TR" dirty="0"/>
              <a:t> HR.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hypertensive</a:t>
            </a:r>
            <a:r>
              <a:rPr lang="tr-TR" dirty="0"/>
              <a:t> </a:t>
            </a:r>
            <a:r>
              <a:rPr lang="tr-TR" dirty="0" err="1"/>
              <a:t>emergency</a:t>
            </a:r>
            <a:r>
              <a:rPr lang="tr-TR" dirty="0"/>
              <a:t> and </a:t>
            </a:r>
            <a:r>
              <a:rPr lang="tr-TR" dirty="0" err="1"/>
              <a:t>pheochromacytoma</a:t>
            </a:r>
            <a:r>
              <a:rPr lang="tr-TR" dirty="0"/>
              <a:t> as it has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alpha</a:t>
            </a:r>
            <a:r>
              <a:rPr lang="tr-TR" dirty="0"/>
              <a:t> and beta </a:t>
            </a:r>
            <a:r>
              <a:rPr lang="tr-TR" dirty="0" err="1"/>
              <a:t>blocker</a:t>
            </a:r>
            <a:r>
              <a:rPr lang="tr-TR" dirty="0"/>
              <a:t> </a:t>
            </a:r>
            <a:r>
              <a:rPr lang="tr-TR" dirty="0" err="1"/>
              <a:t>effect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Beta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Carvedilol</a:t>
            </a:r>
            <a:r>
              <a:rPr lang="tr-TR" dirty="0"/>
              <a:t>, </a:t>
            </a:r>
            <a:r>
              <a:rPr lang="tr-TR" dirty="0" err="1"/>
              <a:t>nonselective</a:t>
            </a:r>
            <a:r>
              <a:rPr lang="tr-TR" dirty="0"/>
              <a:t> beta </a:t>
            </a:r>
            <a:r>
              <a:rPr lang="tr-TR" dirty="0" err="1"/>
              <a:t>blocker</a:t>
            </a:r>
            <a:r>
              <a:rPr lang="tr-TR" dirty="0"/>
              <a:t> and </a:t>
            </a:r>
            <a:r>
              <a:rPr lang="tr-TR" dirty="0" err="1"/>
              <a:t>vasodilator</a:t>
            </a:r>
            <a:r>
              <a:rPr lang="tr-TR" dirty="0"/>
              <a:t>. </a:t>
            </a:r>
            <a:r>
              <a:rPr lang="tr-TR" dirty="0" err="1"/>
              <a:t>Useful</a:t>
            </a:r>
            <a:r>
              <a:rPr lang="tr-TR" dirty="0"/>
              <a:t> in HF and </a:t>
            </a:r>
            <a:r>
              <a:rPr lang="tr-TR" dirty="0" err="1"/>
              <a:t>hypertension</a:t>
            </a:r>
            <a:endParaRPr lang="tr-TR" dirty="0"/>
          </a:p>
          <a:p>
            <a:r>
              <a:rPr lang="tr-TR" dirty="0" err="1"/>
              <a:t>Nebivolol</a:t>
            </a:r>
            <a:r>
              <a:rPr lang="tr-TR" dirty="0"/>
              <a:t>, beta 1 AR </a:t>
            </a:r>
            <a:r>
              <a:rPr lang="tr-TR" dirty="0" err="1"/>
              <a:t>selective</a:t>
            </a:r>
            <a:r>
              <a:rPr lang="tr-TR" dirty="0"/>
              <a:t> </a:t>
            </a:r>
            <a:r>
              <a:rPr lang="tr-TR" dirty="0" err="1"/>
              <a:t>blocker</a:t>
            </a:r>
            <a:r>
              <a:rPr lang="tr-TR" dirty="0"/>
              <a:t> and </a:t>
            </a:r>
            <a:r>
              <a:rPr lang="tr-TR" dirty="0" err="1"/>
              <a:t>vasodilator</a:t>
            </a:r>
            <a:r>
              <a:rPr lang="tr-TR" dirty="0"/>
              <a:t>. </a:t>
            </a:r>
            <a:r>
              <a:rPr lang="tr-TR" dirty="0" err="1"/>
              <a:t>Decreases</a:t>
            </a:r>
            <a:r>
              <a:rPr lang="tr-TR" dirty="0"/>
              <a:t> PVR (NO </a:t>
            </a:r>
            <a:r>
              <a:rPr lang="tr-TR" dirty="0" err="1"/>
              <a:t>mediated</a:t>
            </a:r>
            <a:r>
              <a:rPr lang="tr-TR" dirty="0"/>
              <a:t>?)</a:t>
            </a:r>
          </a:p>
          <a:p>
            <a:r>
              <a:rPr lang="tr-TR" dirty="0" err="1"/>
              <a:t>Esmolol</a:t>
            </a:r>
            <a:r>
              <a:rPr lang="tr-TR" dirty="0"/>
              <a:t>,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 life (9-10 </a:t>
            </a:r>
            <a:r>
              <a:rPr lang="tr-TR" dirty="0" err="1"/>
              <a:t>min</a:t>
            </a:r>
            <a:r>
              <a:rPr lang="tr-TR" dirty="0"/>
              <a:t>), iv </a:t>
            </a:r>
            <a:r>
              <a:rPr lang="tr-TR" dirty="0" err="1"/>
              <a:t>infusion</a:t>
            </a:r>
            <a:r>
              <a:rPr lang="tr-TR" dirty="0"/>
              <a:t>. </a:t>
            </a:r>
            <a:r>
              <a:rPr lang="tr-TR" dirty="0" err="1" smtClean="0"/>
              <a:t>Intraoperative</a:t>
            </a:r>
            <a:r>
              <a:rPr lang="tr-TR" dirty="0" smtClean="0"/>
              <a:t>-</a:t>
            </a:r>
            <a:r>
              <a:rPr lang="tr-TR" dirty="0" err="1" smtClean="0"/>
              <a:t>postoperative</a:t>
            </a:r>
            <a:r>
              <a:rPr lang="tr-TR" dirty="0" smtClean="0"/>
              <a:t> </a:t>
            </a:r>
            <a:r>
              <a:rPr lang="tr-TR" dirty="0" err="1"/>
              <a:t>hypertension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, </a:t>
            </a:r>
            <a:r>
              <a:rPr lang="tr-TR" dirty="0" err="1"/>
              <a:t>hypertension</a:t>
            </a:r>
            <a:r>
              <a:rPr lang="tr-TR" dirty="0"/>
              <a:t> </a:t>
            </a:r>
            <a:r>
              <a:rPr lang="tr-TR" dirty="0" err="1"/>
              <a:t>emergency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Alpha</a:t>
            </a:r>
            <a:r>
              <a:rPr lang="tr-TR" dirty="0"/>
              <a:t> 1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Vasodilatation</a:t>
            </a:r>
            <a:endParaRPr lang="tr-TR" dirty="0"/>
          </a:p>
          <a:p>
            <a:r>
              <a:rPr lang="tr-TR" dirty="0" err="1"/>
              <a:t>Reflex</a:t>
            </a:r>
            <a:r>
              <a:rPr lang="tr-TR" dirty="0"/>
              <a:t> </a:t>
            </a:r>
            <a:r>
              <a:rPr lang="tr-TR" dirty="0" err="1"/>
              <a:t>tachycardia</a:t>
            </a:r>
            <a:r>
              <a:rPr lang="tr-TR" dirty="0"/>
              <a:t> is </a:t>
            </a:r>
            <a:r>
              <a:rPr lang="tr-TR" dirty="0" err="1"/>
              <a:t>uncommon</a:t>
            </a:r>
            <a:endParaRPr lang="tr-TR" dirty="0"/>
          </a:p>
          <a:p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efective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combined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beta </a:t>
            </a:r>
            <a:r>
              <a:rPr lang="tr-TR" dirty="0" err="1"/>
              <a:t>blocker</a:t>
            </a:r>
            <a:r>
              <a:rPr lang="tr-TR" dirty="0"/>
              <a:t> and </a:t>
            </a:r>
            <a:r>
              <a:rPr lang="tr-TR" dirty="0" err="1"/>
              <a:t>diuretics</a:t>
            </a:r>
            <a:endParaRPr lang="tr-TR" dirty="0"/>
          </a:p>
          <a:p>
            <a:r>
              <a:rPr lang="tr-TR" u="sng" dirty="0" err="1"/>
              <a:t>Advers</a:t>
            </a:r>
            <a:r>
              <a:rPr lang="tr-TR" u="sng" dirty="0"/>
              <a:t> </a:t>
            </a:r>
            <a:r>
              <a:rPr lang="tr-TR" u="sng" dirty="0" err="1"/>
              <a:t>effects</a:t>
            </a:r>
            <a:r>
              <a:rPr lang="tr-TR" dirty="0"/>
              <a:t>;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dose</a:t>
            </a:r>
            <a:r>
              <a:rPr lang="tr-TR" dirty="0"/>
              <a:t> </a:t>
            </a:r>
            <a:r>
              <a:rPr lang="tr-TR" dirty="0" err="1"/>
              <a:t>phenomenon</a:t>
            </a:r>
            <a:r>
              <a:rPr lang="tr-TR" dirty="0"/>
              <a:t>, </a:t>
            </a:r>
            <a:r>
              <a:rPr lang="tr-TR" dirty="0" err="1"/>
              <a:t>headache</a:t>
            </a:r>
            <a:r>
              <a:rPr lang="tr-TR" dirty="0"/>
              <a:t>, </a:t>
            </a:r>
            <a:r>
              <a:rPr lang="tr-TR" dirty="0" err="1"/>
              <a:t>dizziness</a:t>
            </a:r>
            <a:r>
              <a:rPr lang="tr-TR" dirty="0"/>
              <a:t>, </a:t>
            </a:r>
            <a:r>
              <a:rPr lang="tr-TR" dirty="0" err="1"/>
              <a:t>palpitations</a:t>
            </a:r>
            <a:r>
              <a:rPr lang="tr-TR" dirty="0"/>
              <a:t>, </a:t>
            </a:r>
            <a:r>
              <a:rPr lang="tr-TR" dirty="0" err="1"/>
              <a:t>lassitude</a:t>
            </a:r>
            <a:endParaRPr lang="tr-TR" dirty="0"/>
          </a:p>
          <a:p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in </a:t>
            </a:r>
            <a:r>
              <a:rPr lang="tr-TR" dirty="0" err="1"/>
              <a:t>benign</a:t>
            </a:r>
            <a:r>
              <a:rPr lang="tr-TR" dirty="0"/>
              <a:t> </a:t>
            </a:r>
            <a:r>
              <a:rPr lang="tr-TR" dirty="0" err="1"/>
              <a:t>prostatic</a:t>
            </a:r>
            <a:r>
              <a:rPr lang="tr-TR" dirty="0"/>
              <a:t> </a:t>
            </a:r>
            <a:r>
              <a:rPr lang="tr-TR" dirty="0" err="1"/>
              <a:t>hyperplasia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Alpha</a:t>
            </a:r>
            <a:r>
              <a:rPr lang="tr-TR" dirty="0"/>
              <a:t> 1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Prazosin</a:t>
            </a:r>
            <a:endParaRPr lang="tr-TR" dirty="0"/>
          </a:p>
          <a:p>
            <a:r>
              <a:rPr lang="tr-TR" dirty="0" err="1" smtClean="0"/>
              <a:t>Terazosine</a:t>
            </a:r>
            <a:endParaRPr lang="tr-TR" dirty="0"/>
          </a:p>
          <a:p>
            <a:r>
              <a:rPr lang="tr-TR" dirty="0" err="1" smtClean="0"/>
              <a:t>Doxazosine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Drugs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alter</a:t>
            </a:r>
            <a:r>
              <a:rPr lang="tr-TR" dirty="0"/>
              <a:t> SNS </a:t>
            </a:r>
            <a:r>
              <a:rPr lang="tr-TR" dirty="0" err="1"/>
              <a:t>function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/>
              <a:t>Centrally</a:t>
            </a:r>
            <a:r>
              <a:rPr lang="tr-TR" dirty="0"/>
              <a:t> </a:t>
            </a:r>
            <a:r>
              <a:rPr lang="tr-TR" dirty="0" err="1"/>
              <a:t>acting</a:t>
            </a:r>
            <a:r>
              <a:rPr lang="tr-TR" dirty="0"/>
              <a:t> </a:t>
            </a:r>
            <a:r>
              <a:rPr lang="tr-TR" dirty="0" err="1"/>
              <a:t>sympathoplegic</a:t>
            </a:r>
            <a:r>
              <a:rPr lang="tr-TR" dirty="0"/>
              <a:t> </a:t>
            </a:r>
            <a:r>
              <a:rPr lang="tr-TR" dirty="0" err="1"/>
              <a:t>drugs</a:t>
            </a:r>
            <a:r>
              <a:rPr lang="tr-TR" dirty="0"/>
              <a:t>:</a:t>
            </a:r>
          </a:p>
          <a:p>
            <a:r>
              <a:rPr lang="tr-TR" dirty="0" err="1"/>
              <a:t>Methyldopa</a:t>
            </a:r>
            <a:endParaRPr lang="tr-TR" dirty="0"/>
          </a:p>
          <a:p>
            <a:r>
              <a:rPr lang="tr-TR" dirty="0" err="1"/>
              <a:t>Clonidine</a:t>
            </a:r>
            <a:endParaRPr lang="tr-TR" dirty="0"/>
          </a:p>
          <a:p>
            <a:pPr>
              <a:buNone/>
            </a:pPr>
            <a:r>
              <a:rPr lang="tr-TR" dirty="0" err="1"/>
              <a:t>Adrenergic</a:t>
            </a:r>
            <a:r>
              <a:rPr lang="tr-TR" dirty="0"/>
              <a:t> </a:t>
            </a:r>
            <a:r>
              <a:rPr lang="tr-TR" dirty="0" err="1"/>
              <a:t>neuron</a:t>
            </a:r>
            <a:r>
              <a:rPr lang="tr-TR" dirty="0"/>
              <a:t> </a:t>
            </a:r>
            <a:r>
              <a:rPr lang="tr-TR" dirty="0" err="1"/>
              <a:t>blockers</a:t>
            </a:r>
            <a:r>
              <a:rPr lang="tr-TR" dirty="0"/>
              <a:t>:</a:t>
            </a:r>
          </a:p>
          <a:p>
            <a:r>
              <a:rPr lang="tr-TR" dirty="0" err="1" smtClean="0"/>
              <a:t>Guanethidine</a:t>
            </a:r>
            <a:endParaRPr lang="tr-TR" dirty="0"/>
          </a:p>
          <a:p>
            <a:r>
              <a:rPr lang="tr-TR" dirty="0" err="1"/>
              <a:t>Reserpine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u="sng" dirty="0" err="1"/>
              <a:t>Methyldopa</a:t>
            </a:r>
            <a:r>
              <a:rPr lang="tr-TR" dirty="0"/>
              <a:t>;</a:t>
            </a:r>
          </a:p>
          <a:p>
            <a:pPr>
              <a:buNone/>
            </a:pPr>
            <a:endParaRPr lang="tr-TR" dirty="0"/>
          </a:p>
          <a:p>
            <a:r>
              <a:rPr lang="tr-TR" u="sng" dirty="0" err="1"/>
              <a:t>First</a:t>
            </a:r>
            <a:r>
              <a:rPr lang="tr-TR" u="sng" dirty="0"/>
              <a:t> </a:t>
            </a:r>
            <a:r>
              <a:rPr lang="tr-TR" u="sng" dirty="0" err="1"/>
              <a:t>choice</a:t>
            </a:r>
            <a:r>
              <a:rPr lang="tr-TR" u="sng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 in </a:t>
            </a:r>
            <a:r>
              <a:rPr lang="tr-TR" dirty="0" err="1" smtClean="0"/>
              <a:t>pregnancy</a:t>
            </a:r>
            <a:endParaRPr lang="tr-TR" dirty="0" smtClean="0"/>
          </a:p>
          <a:p>
            <a:r>
              <a:rPr lang="tr-TR" dirty="0" smtClean="0"/>
              <a:t>Has role in NE </a:t>
            </a:r>
            <a:r>
              <a:rPr lang="tr-TR" dirty="0" err="1" smtClean="0"/>
              <a:t>synthesis</a:t>
            </a:r>
            <a:r>
              <a:rPr lang="tr-TR" dirty="0" smtClean="0"/>
              <a:t> </a:t>
            </a:r>
            <a:r>
              <a:rPr lang="tr-TR" dirty="0" err="1" smtClean="0"/>
              <a:t>pathway</a:t>
            </a:r>
            <a:r>
              <a:rPr lang="tr-TR" dirty="0" smtClean="0"/>
              <a:t>. </a:t>
            </a:r>
            <a:r>
              <a:rPr lang="tr-TR" dirty="0" err="1" smtClean="0"/>
              <a:t>Coverted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alpha</a:t>
            </a:r>
            <a:r>
              <a:rPr lang="tr-TR" dirty="0" smtClean="0"/>
              <a:t>-</a:t>
            </a:r>
            <a:r>
              <a:rPr lang="tr-TR" dirty="0" err="1" smtClean="0"/>
              <a:t>methyl</a:t>
            </a:r>
            <a:r>
              <a:rPr lang="tr-TR" dirty="0" smtClean="0"/>
              <a:t> </a:t>
            </a:r>
            <a:r>
              <a:rPr lang="tr-TR" dirty="0" err="1" smtClean="0"/>
              <a:t>norepinephrine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molecule</a:t>
            </a:r>
            <a:r>
              <a:rPr lang="tr-TR" dirty="0" smtClean="0"/>
              <a:t> is </a:t>
            </a:r>
            <a:r>
              <a:rPr lang="tr-TR" dirty="0" err="1" smtClean="0"/>
              <a:t>agonist</a:t>
            </a:r>
            <a:r>
              <a:rPr lang="tr-TR" dirty="0" smtClean="0"/>
              <a:t> of </a:t>
            </a:r>
            <a:r>
              <a:rPr lang="tr-TR" dirty="0" err="1" smtClean="0"/>
              <a:t>presynaptic</a:t>
            </a:r>
            <a:r>
              <a:rPr lang="tr-TR" dirty="0" smtClean="0"/>
              <a:t> </a:t>
            </a:r>
            <a:r>
              <a:rPr lang="tr-TR" dirty="0" err="1" smtClean="0"/>
              <a:t>alpha</a:t>
            </a:r>
            <a:r>
              <a:rPr lang="tr-TR" dirty="0" smtClean="0"/>
              <a:t> 2 </a:t>
            </a:r>
            <a:r>
              <a:rPr lang="tr-TR" dirty="0" err="1" smtClean="0"/>
              <a:t>ARs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err="1"/>
              <a:t>Decreases</a:t>
            </a:r>
            <a:r>
              <a:rPr lang="tr-TR" dirty="0"/>
              <a:t> PVR, HR and CO</a:t>
            </a:r>
          </a:p>
          <a:p>
            <a:r>
              <a:rPr lang="tr-TR" dirty="0"/>
              <a:t>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beginning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, </a:t>
            </a:r>
            <a:r>
              <a:rPr lang="tr-TR" dirty="0" err="1"/>
              <a:t>sedation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stage</a:t>
            </a:r>
            <a:r>
              <a:rPr lang="tr-TR" dirty="0"/>
              <a:t>,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lassitude</a:t>
            </a:r>
            <a:r>
              <a:rPr lang="tr-TR" dirty="0"/>
              <a:t>,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difficulties</a:t>
            </a:r>
            <a:r>
              <a:rPr lang="tr-TR" dirty="0"/>
              <a:t> (</a:t>
            </a:r>
            <a:r>
              <a:rPr lang="tr-TR" dirty="0" err="1"/>
              <a:t>infrequently</a:t>
            </a:r>
            <a:r>
              <a:rPr lang="tr-TR" dirty="0"/>
              <a:t> </a:t>
            </a:r>
            <a:r>
              <a:rPr lang="tr-TR" dirty="0" err="1"/>
              <a:t>depression</a:t>
            </a:r>
            <a:r>
              <a:rPr lang="tr-TR" dirty="0"/>
              <a:t>, </a:t>
            </a:r>
            <a:r>
              <a:rPr lang="tr-TR" dirty="0" err="1"/>
              <a:t>nightmares</a:t>
            </a:r>
            <a:r>
              <a:rPr lang="tr-TR" dirty="0"/>
              <a:t>, </a:t>
            </a:r>
            <a:r>
              <a:rPr lang="tr-TR" dirty="0" err="1"/>
              <a:t>vertigo</a:t>
            </a:r>
            <a:r>
              <a:rPr lang="tr-TR" dirty="0"/>
              <a:t>)</a:t>
            </a:r>
          </a:p>
          <a:p>
            <a:r>
              <a:rPr lang="tr-TR" dirty="0" err="1"/>
              <a:t>Could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lactation</a:t>
            </a:r>
            <a:r>
              <a:rPr lang="tr-TR" dirty="0"/>
              <a:t> (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prolactin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u="sng" dirty="0" err="1"/>
              <a:t>Clonidine</a:t>
            </a:r>
            <a:r>
              <a:rPr lang="tr-TR" dirty="0"/>
              <a:t>;</a:t>
            </a:r>
          </a:p>
          <a:p>
            <a:r>
              <a:rPr lang="tr-TR" dirty="0" err="1"/>
              <a:t>stimulates</a:t>
            </a:r>
            <a:r>
              <a:rPr lang="tr-TR" dirty="0"/>
              <a:t> </a:t>
            </a:r>
            <a:r>
              <a:rPr lang="tr-TR" dirty="0" err="1"/>
              <a:t>presinaptic</a:t>
            </a:r>
            <a:r>
              <a:rPr lang="tr-TR" dirty="0"/>
              <a:t> </a:t>
            </a:r>
            <a:r>
              <a:rPr lang="tr-TR" dirty="0" err="1"/>
              <a:t>alpha</a:t>
            </a:r>
            <a:r>
              <a:rPr lang="tr-TR" dirty="0"/>
              <a:t> 2 </a:t>
            </a:r>
            <a:r>
              <a:rPr lang="tr-TR" dirty="0" err="1"/>
              <a:t>ARs</a:t>
            </a:r>
            <a:r>
              <a:rPr lang="tr-TR" dirty="0"/>
              <a:t>, </a:t>
            </a:r>
            <a:r>
              <a:rPr lang="tr-TR" dirty="0" err="1"/>
              <a:t>decerases</a:t>
            </a:r>
            <a:r>
              <a:rPr lang="tr-TR" dirty="0"/>
              <a:t> NE </a:t>
            </a:r>
            <a:r>
              <a:rPr lang="tr-TR" dirty="0" err="1"/>
              <a:t>release</a:t>
            </a:r>
            <a:r>
              <a:rPr lang="tr-TR" dirty="0"/>
              <a:t>, </a:t>
            </a:r>
            <a:r>
              <a:rPr lang="tr-TR" dirty="0" err="1"/>
              <a:t>decreased</a:t>
            </a:r>
            <a:r>
              <a:rPr lang="tr-TR" dirty="0"/>
              <a:t> HR and CO</a:t>
            </a:r>
          </a:p>
          <a:p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, </a:t>
            </a:r>
            <a:r>
              <a:rPr lang="tr-TR" dirty="0" err="1"/>
              <a:t>dry</a:t>
            </a:r>
            <a:r>
              <a:rPr lang="tr-TR" dirty="0"/>
              <a:t> </a:t>
            </a:r>
            <a:r>
              <a:rPr lang="tr-TR" dirty="0" err="1"/>
              <a:t>mouth</a:t>
            </a:r>
            <a:r>
              <a:rPr lang="tr-TR" dirty="0"/>
              <a:t> and </a:t>
            </a:r>
            <a:r>
              <a:rPr lang="tr-TR" dirty="0" err="1"/>
              <a:t>sedation</a:t>
            </a:r>
            <a:endParaRPr lang="tr-TR" dirty="0"/>
          </a:p>
          <a:p>
            <a:r>
              <a:rPr lang="tr-TR" dirty="0" err="1"/>
              <a:t>Should</a:t>
            </a:r>
            <a:r>
              <a:rPr lang="tr-TR" dirty="0"/>
              <a:t> not be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depression</a:t>
            </a:r>
            <a:endParaRPr lang="tr-TR" dirty="0"/>
          </a:p>
          <a:p>
            <a:r>
              <a:rPr lang="tr-TR" dirty="0" err="1"/>
              <a:t>Concomitant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TCAs</a:t>
            </a:r>
            <a:r>
              <a:rPr lang="tr-TR" dirty="0"/>
              <a:t> </a:t>
            </a:r>
            <a:r>
              <a:rPr lang="tr-TR" dirty="0" err="1"/>
              <a:t>inhibits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of </a:t>
            </a:r>
            <a:r>
              <a:rPr lang="tr-TR" dirty="0" err="1"/>
              <a:t>clonidine</a:t>
            </a:r>
            <a:endParaRPr lang="tr-TR" dirty="0"/>
          </a:p>
          <a:p>
            <a:r>
              <a:rPr lang="tr-TR" dirty="0" err="1"/>
              <a:t>Sudden</a:t>
            </a:r>
            <a:r>
              <a:rPr lang="tr-TR" dirty="0"/>
              <a:t> </a:t>
            </a:r>
            <a:r>
              <a:rPr lang="tr-TR" dirty="0" err="1"/>
              <a:t>withdrawn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could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hypertensive</a:t>
            </a:r>
            <a:r>
              <a:rPr lang="tr-TR" dirty="0"/>
              <a:t> </a:t>
            </a:r>
            <a:r>
              <a:rPr lang="tr-TR" dirty="0" err="1"/>
              <a:t>crisis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u="sng" dirty="0" err="1"/>
              <a:t>Guanethidine</a:t>
            </a:r>
            <a:r>
              <a:rPr lang="tr-TR" dirty="0"/>
              <a:t>;</a:t>
            </a:r>
          </a:p>
          <a:p>
            <a:r>
              <a:rPr lang="tr-TR" dirty="0" err="1"/>
              <a:t>Inhibits</a:t>
            </a:r>
            <a:r>
              <a:rPr lang="tr-TR" dirty="0"/>
              <a:t> NE </a:t>
            </a:r>
            <a:r>
              <a:rPr lang="tr-TR" dirty="0" err="1"/>
              <a:t>release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sympathomimetic</a:t>
            </a:r>
            <a:r>
              <a:rPr lang="tr-TR" dirty="0"/>
              <a:t> </a:t>
            </a:r>
            <a:r>
              <a:rPr lang="tr-TR" dirty="0" err="1"/>
              <a:t>nerve</a:t>
            </a:r>
            <a:r>
              <a:rPr lang="tr-TR" dirty="0"/>
              <a:t> </a:t>
            </a:r>
            <a:r>
              <a:rPr lang="tr-TR" dirty="0" err="1"/>
              <a:t>endings</a:t>
            </a:r>
            <a:endParaRPr lang="tr-TR" dirty="0"/>
          </a:p>
          <a:p>
            <a:r>
              <a:rPr lang="tr-TR" dirty="0" err="1"/>
              <a:t>Transported</a:t>
            </a:r>
            <a:r>
              <a:rPr lang="tr-TR" dirty="0"/>
              <a:t> </a:t>
            </a:r>
            <a:r>
              <a:rPr lang="tr-TR" dirty="0" err="1"/>
              <a:t>across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nerve</a:t>
            </a:r>
            <a:r>
              <a:rPr lang="tr-TR" dirty="0"/>
              <a:t> </a:t>
            </a:r>
            <a:r>
              <a:rPr lang="tr-TR" dirty="0" err="1"/>
              <a:t>membrane</a:t>
            </a:r>
            <a:r>
              <a:rPr lang="tr-TR" dirty="0"/>
              <a:t>, </a:t>
            </a:r>
            <a:r>
              <a:rPr lang="tr-TR" dirty="0" err="1"/>
              <a:t>concentrated</a:t>
            </a:r>
            <a:r>
              <a:rPr lang="tr-TR" dirty="0"/>
              <a:t> in </a:t>
            </a:r>
            <a:r>
              <a:rPr lang="tr-TR" dirty="0" err="1"/>
              <a:t>vesicles</a:t>
            </a:r>
            <a:r>
              <a:rPr lang="tr-TR" dirty="0"/>
              <a:t>, </a:t>
            </a:r>
            <a:r>
              <a:rPr lang="tr-TR" dirty="0" err="1"/>
              <a:t>replaces</a:t>
            </a:r>
            <a:r>
              <a:rPr lang="tr-TR" dirty="0"/>
              <a:t> NE, </a:t>
            </a:r>
            <a:r>
              <a:rPr lang="tr-TR" dirty="0" err="1"/>
              <a:t>causes</a:t>
            </a:r>
            <a:r>
              <a:rPr lang="tr-TR" dirty="0"/>
              <a:t> </a:t>
            </a:r>
            <a:r>
              <a:rPr lang="tr-TR" dirty="0" err="1"/>
              <a:t>depletion</a:t>
            </a:r>
            <a:r>
              <a:rPr lang="tr-TR" dirty="0"/>
              <a:t> of NE</a:t>
            </a:r>
          </a:p>
          <a:p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; </a:t>
            </a:r>
            <a:r>
              <a:rPr lang="tr-TR" dirty="0" err="1"/>
              <a:t>postural</a:t>
            </a:r>
            <a:r>
              <a:rPr lang="tr-TR" dirty="0"/>
              <a:t> </a:t>
            </a:r>
            <a:r>
              <a:rPr lang="tr-TR" dirty="0" err="1"/>
              <a:t>hypotension</a:t>
            </a:r>
            <a:r>
              <a:rPr lang="tr-TR" dirty="0"/>
              <a:t> </a:t>
            </a:r>
            <a:r>
              <a:rPr lang="tr-TR" dirty="0" smtClean="0"/>
              <a:t>and </a:t>
            </a:r>
            <a:r>
              <a:rPr lang="tr-TR" dirty="0" err="1"/>
              <a:t>hypotension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exercise</a:t>
            </a:r>
            <a:r>
              <a:rPr lang="tr-TR" dirty="0"/>
              <a:t> (</a:t>
            </a:r>
            <a:r>
              <a:rPr lang="tr-TR" dirty="0" err="1"/>
              <a:t>particularly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)</a:t>
            </a:r>
          </a:p>
          <a:p>
            <a:r>
              <a:rPr lang="tr-TR" dirty="0" err="1"/>
              <a:t>Could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hypertensive</a:t>
            </a:r>
            <a:r>
              <a:rPr lang="tr-TR" dirty="0"/>
              <a:t> </a:t>
            </a:r>
            <a:r>
              <a:rPr lang="tr-TR" dirty="0" err="1"/>
              <a:t>crisis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pheochromacytoma</a:t>
            </a:r>
            <a:endParaRPr lang="tr-TR" dirty="0"/>
          </a:p>
          <a:p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antihypertensive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is </a:t>
            </a:r>
            <a:r>
              <a:rPr lang="tr-TR" dirty="0" err="1"/>
              <a:t>decreased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TCAs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u="sng" dirty="0" err="1"/>
              <a:t>Reserpine</a:t>
            </a:r>
            <a:r>
              <a:rPr lang="tr-TR" dirty="0"/>
              <a:t>;</a:t>
            </a:r>
          </a:p>
          <a:p>
            <a:r>
              <a:rPr lang="tr-TR" dirty="0" err="1"/>
              <a:t>Blocks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ability</a:t>
            </a:r>
            <a:r>
              <a:rPr lang="tr-TR" dirty="0"/>
              <a:t> of </a:t>
            </a:r>
            <a:r>
              <a:rPr lang="tr-TR" dirty="0" err="1"/>
              <a:t>aminergic</a:t>
            </a:r>
            <a:r>
              <a:rPr lang="tr-TR" dirty="0"/>
              <a:t> </a:t>
            </a:r>
            <a:r>
              <a:rPr lang="tr-TR" dirty="0" err="1"/>
              <a:t>transmitter</a:t>
            </a:r>
            <a:r>
              <a:rPr lang="tr-TR" dirty="0"/>
              <a:t> </a:t>
            </a:r>
            <a:r>
              <a:rPr lang="tr-TR" dirty="0" err="1"/>
              <a:t>vesicles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and </a:t>
            </a:r>
            <a:r>
              <a:rPr lang="tr-TR" dirty="0" err="1"/>
              <a:t>store</a:t>
            </a:r>
            <a:r>
              <a:rPr lang="tr-TR" dirty="0"/>
              <a:t> </a:t>
            </a:r>
            <a:r>
              <a:rPr lang="tr-TR" dirty="0" err="1"/>
              <a:t>biogenic</a:t>
            </a:r>
            <a:r>
              <a:rPr lang="tr-TR" dirty="0"/>
              <a:t> </a:t>
            </a:r>
            <a:r>
              <a:rPr lang="tr-TR" dirty="0" err="1"/>
              <a:t>amines</a:t>
            </a:r>
            <a:endParaRPr lang="tr-TR" dirty="0"/>
          </a:p>
          <a:p>
            <a:r>
              <a:rPr lang="tr-TR" dirty="0" err="1"/>
              <a:t>Results</a:t>
            </a:r>
            <a:r>
              <a:rPr lang="tr-TR" dirty="0"/>
              <a:t> in </a:t>
            </a:r>
            <a:r>
              <a:rPr lang="tr-TR" dirty="0" err="1"/>
              <a:t>depletion</a:t>
            </a:r>
            <a:r>
              <a:rPr lang="tr-TR" dirty="0"/>
              <a:t> of NE, </a:t>
            </a:r>
            <a:r>
              <a:rPr lang="tr-TR" dirty="0" err="1"/>
              <a:t>dopamine</a:t>
            </a:r>
            <a:r>
              <a:rPr lang="tr-TR" dirty="0"/>
              <a:t> and </a:t>
            </a:r>
            <a:r>
              <a:rPr lang="tr-TR" dirty="0" err="1"/>
              <a:t>serotonin</a:t>
            </a:r>
            <a:r>
              <a:rPr lang="tr-TR" dirty="0"/>
              <a:t> in </a:t>
            </a:r>
            <a:r>
              <a:rPr lang="tr-TR" dirty="0" err="1"/>
              <a:t>central</a:t>
            </a:r>
            <a:r>
              <a:rPr lang="tr-TR" dirty="0"/>
              <a:t> and </a:t>
            </a:r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/>
              <a:t>neurons</a:t>
            </a:r>
            <a:endParaRPr lang="tr-TR" dirty="0"/>
          </a:p>
          <a:p>
            <a:r>
              <a:rPr lang="tr-TR" dirty="0" err="1"/>
              <a:t>Decreases</a:t>
            </a:r>
            <a:r>
              <a:rPr lang="tr-TR" dirty="0"/>
              <a:t> PVR and CO</a:t>
            </a:r>
          </a:p>
          <a:p>
            <a:r>
              <a:rPr lang="tr-TR" dirty="0" err="1"/>
              <a:t>Used</a:t>
            </a:r>
            <a:r>
              <a:rPr lang="tr-TR" dirty="0"/>
              <a:t> at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in </a:t>
            </a:r>
            <a:r>
              <a:rPr lang="tr-TR" dirty="0" err="1"/>
              <a:t>mild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endParaRPr lang="tr-TR" dirty="0"/>
          </a:p>
          <a:p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; </a:t>
            </a:r>
            <a:r>
              <a:rPr lang="tr-TR" dirty="0" err="1"/>
              <a:t>sedation</a:t>
            </a:r>
            <a:r>
              <a:rPr lang="tr-TR" dirty="0"/>
              <a:t>,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depression</a:t>
            </a:r>
            <a:r>
              <a:rPr lang="tr-TR" dirty="0"/>
              <a:t> and </a:t>
            </a:r>
            <a:r>
              <a:rPr lang="tr-TR" dirty="0" err="1"/>
              <a:t>extrapyramidal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</a:t>
            </a:r>
            <a:r>
              <a:rPr lang="tr-TR" dirty="0" err="1"/>
              <a:t>resembling</a:t>
            </a:r>
            <a:r>
              <a:rPr lang="tr-TR" dirty="0"/>
              <a:t> </a:t>
            </a:r>
            <a:r>
              <a:rPr lang="tr-TR" dirty="0" err="1"/>
              <a:t>Parkinson’s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/>
              <a:t>Inhibit</a:t>
            </a:r>
            <a:r>
              <a:rPr lang="tr-TR" dirty="0"/>
              <a:t> </a:t>
            </a:r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influx</a:t>
            </a:r>
            <a:r>
              <a:rPr lang="tr-TR" dirty="0"/>
              <a:t> in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smooth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, </a:t>
            </a:r>
            <a:r>
              <a:rPr lang="tr-TR" dirty="0" err="1"/>
              <a:t>vasodilatation</a:t>
            </a:r>
            <a:endParaRPr lang="tr-TR" dirty="0"/>
          </a:p>
          <a:p>
            <a:r>
              <a:rPr lang="tr-TR" dirty="0" err="1"/>
              <a:t>Inhibit</a:t>
            </a:r>
            <a:r>
              <a:rPr lang="tr-TR" dirty="0"/>
              <a:t> </a:t>
            </a:r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influx</a:t>
            </a:r>
            <a:r>
              <a:rPr lang="tr-TR" dirty="0"/>
              <a:t> in </a:t>
            </a:r>
            <a:r>
              <a:rPr lang="tr-TR" dirty="0" err="1"/>
              <a:t>cardiac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, </a:t>
            </a:r>
            <a:r>
              <a:rPr lang="tr-TR" dirty="0" err="1"/>
              <a:t>impairs</a:t>
            </a:r>
            <a:r>
              <a:rPr lang="tr-TR" dirty="0"/>
              <a:t> </a:t>
            </a:r>
            <a:r>
              <a:rPr lang="tr-TR" dirty="0" err="1"/>
              <a:t>excitation-contraction</a:t>
            </a:r>
            <a:r>
              <a:rPr lang="tr-TR" dirty="0"/>
              <a:t> </a:t>
            </a:r>
            <a:r>
              <a:rPr lang="tr-TR" dirty="0" err="1"/>
              <a:t>coupling</a:t>
            </a:r>
            <a:r>
              <a:rPr lang="tr-TR" dirty="0"/>
              <a:t>, </a:t>
            </a:r>
            <a:r>
              <a:rPr lang="tr-TR" dirty="0" err="1"/>
              <a:t>cardiac</a:t>
            </a:r>
            <a:r>
              <a:rPr lang="tr-TR" dirty="0"/>
              <a:t> </a:t>
            </a:r>
            <a:r>
              <a:rPr lang="tr-TR" dirty="0" err="1"/>
              <a:t>contractility</a:t>
            </a:r>
            <a:r>
              <a:rPr lang="tr-TR" dirty="0"/>
              <a:t> is </a:t>
            </a:r>
            <a:r>
              <a:rPr lang="tr-TR" dirty="0" err="1"/>
              <a:t>decreased</a:t>
            </a: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Do not </a:t>
            </a:r>
            <a:r>
              <a:rPr lang="tr-TR" dirty="0" err="1">
                <a:solidFill>
                  <a:srgbClr val="FF0000"/>
                </a:solidFill>
              </a:rPr>
              <a:t>depress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skeletal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muscle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which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uses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intracellular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Ca</a:t>
            </a:r>
            <a:r>
              <a:rPr lang="tr-TR" dirty="0">
                <a:solidFill>
                  <a:srgbClr val="FF0000"/>
                </a:solidFill>
              </a:rPr>
              <a:t>++ </a:t>
            </a:r>
            <a:r>
              <a:rPr lang="tr-TR" dirty="0" err="1">
                <a:solidFill>
                  <a:srgbClr val="FF0000"/>
                </a:solidFill>
              </a:rPr>
              <a:t>pool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  <a:p>
            <a:r>
              <a:rPr lang="tr-TR" dirty="0" err="1"/>
              <a:t>Nimodipine</a:t>
            </a:r>
            <a:r>
              <a:rPr lang="tr-TR" dirty="0"/>
              <a:t> has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affinity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cerebral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vessels</a:t>
            </a:r>
            <a:r>
              <a:rPr lang="tr-TR" dirty="0"/>
              <a:t> (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subarachnoidal</a:t>
            </a:r>
            <a:r>
              <a:rPr lang="tr-TR" dirty="0"/>
              <a:t> </a:t>
            </a:r>
            <a:r>
              <a:rPr lang="tr-TR" dirty="0" err="1"/>
              <a:t>hemorrhage</a:t>
            </a:r>
            <a:r>
              <a:rPr lang="tr-TR" dirty="0"/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Vazodilators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Hydralazine</a:t>
            </a:r>
            <a:endParaRPr lang="tr-TR" dirty="0"/>
          </a:p>
          <a:p>
            <a:r>
              <a:rPr lang="tr-TR" dirty="0" err="1"/>
              <a:t>Minoxidil</a:t>
            </a:r>
            <a:endParaRPr lang="tr-TR" dirty="0"/>
          </a:p>
          <a:p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Nitroprusside</a:t>
            </a:r>
            <a:endParaRPr lang="tr-TR" dirty="0"/>
          </a:p>
          <a:p>
            <a:r>
              <a:rPr lang="tr-TR" dirty="0" err="1"/>
              <a:t>Diazoxide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Vasodilators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Relaxes</a:t>
            </a:r>
            <a:r>
              <a:rPr lang="tr-TR" dirty="0"/>
              <a:t> </a:t>
            </a:r>
            <a:r>
              <a:rPr lang="tr-TR" dirty="0" err="1"/>
              <a:t>smooth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of </a:t>
            </a:r>
            <a:r>
              <a:rPr lang="tr-TR" dirty="0" err="1"/>
              <a:t>arterioles</a:t>
            </a:r>
            <a:r>
              <a:rPr lang="tr-TR" dirty="0"/>
              <a:t>, </a:t>
            </a:r>
            <a:r>
              <a:rPr lang="tr-TR" dirty="0" err="1"/>
              <a:t>decreases</a:t>
            </a:r>
            <a:r>
              <a:rPr lang="tr-TR" dirty="0"/>
              <a:t> PVR</a:t>
            </a:r>
          </a:p>
          <a:p>
            <a:r>
              <a:rPr lang="tr-TR" dirty="0" err="1"/>
              <a:t>Nitrates</a:t>
            </a:r>
            <a:r>
              <a:rPr lang="tr-TR" dirty="0"/>
              <a:t> and </a:t>
            </a:r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nitroprusside</a:t>
            </a:r>
            <a:r>
              <a:rPr lang="tr-TR" dirty="0"/>
              <a:t> </a:t>
            </a:r>
            <a:r>
              <a:rPr lang="tr-TR" dirty="0" err="1" smtClean="0"/>
              <a:t>relax</a:t>
            </a:r>
            <a:r>
              <a:rPr lang="tr-TR" dirty="0" smtClean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arteries</a:t>
            </a:r>
            <a:r>
              <a:rPr lang="tr-TR" dirty="0"/>
              <a:t> and </a:t>
            </a:r>
            <a:r>
              <a:rPr lang="tr-TR" dirty="0" err="1"/>
              <a:t>veins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Vasodilators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err="1"/>
              <a:t>Hydralazine</a:t>
            </a:r>
            <a:r>
              <a:rPr lang="tr-TR" dirty="0"/>
              <a:t> </a:t>
            </a:r>
            <a:r>
              <a:rPr lang="tr-TR" dirty="0" err="1"/>
              <a:t>relaxes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arteries</a:t>
            </a:r>
            <a:endParaRPr lang="tr-TR" dirty="0"/>
          </a:p>
          <a:p>
            <a:r>
              <a:rPr lang="tr-TR" dirty="0"/>
              <a:t>Not </a:t>
            </a:r>
            <a:r>
              <a:rPr lang="tr-TR" dirty="0" err="1"/>
              <a:t>efective</a:t>
            </a:r>
            <a:r>
              <a:rPr lang="tr-TR" dirty="0"/>
              <a:t> (</a:t>
            </a:r>
            <a:r>
              <a:rPr lang="tr-TR" dirty="0" err="1"/>
              <a:t>tachycardia</a:t>
            </a:r>
            <a:r>
              <a:rPr lang="tr-TR" dirty="0"/>
              <a:t> </a:t>
            </a:r>
            <a:r>
              <a:rPr lang="tr-TR" dirty="0" err="1"/>
              <a:t>occurs</a:t>
            </a:r>
            <a:r>
              <a:rPr lang="tr-TR" dirty="0"/>
              <a:t>)</a:t>
            </a:r>
          </a:p>
          <a:p>
            <a:r>
              <a:rPr lang="tr-TR" dirty="0" err="1"/>
              <a:t>Used</a:t>
            </a:r>
            <a:r>
              <a:rPr lang="tr-TR" dirty="0"/>
              <a:t> in severe </a:t>
            </a:r>
            <a:r>
              <a:rPr lang="tr-TR" dirty="0" err="1"/>
              <a:t>hypertension</a:t>
            </a:r>
            <a:endParaRPr lang="tr-TR" dirty="0"/>
          </a:p>
          <a:p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; </a:t>
            </a:r>
            <a:r>
              <a:rPr lang="tr-TR" dirty="0" err="1"/>
              <a:t>headache</a:t>
            </a:r>
            <a:r>
              <a:rPr lang="tr-TR" dirty="0"/>
              <a:t>, </a:t>
            </a:r>
            <a:r>
              <a:rPr lang="tr-TR" dirty="0" err="1"/>
              <a:t>nausea</a:t>
            </a:r>
            <a:r>
              <a:rPr lang="tr-TR" dirty="0"/>
              <a:t>, </a:t>
            </a:r>
            <a:r>
              <a:rPr lang="tr-TR" dirty="0" err="1"/>
              <a:t>anorexia</a:t>
            </a:r>
            <a:r>
              <a:rPr lang="tr-TR" dirty="0"/>
              <a:t>, </a:t>
            </a:r>
            <a:r>
              <a:rPr lang="tr-TR" dirty="0" err="1"/>
              <a:t>palpitation</a:t>
            </a:r>
            <a:r>
              <a:rPr lang="tr-TR" dirty="0"/>
              <a:t>, </a:t>
            </a:r>
            <a:r>
              <a:rPr lang="tr-TR" dirty="0" err="1"/>
              <a:t>sweating</a:t>
            </a:r>
            <a:r>
              <a:rPr lang="tr-TR" dirty="0"/>
              <a:t> and </a:t>
            </a:r>
            <a:r>
              <a:rPr lang="tr-TR" dirty="0" err="1"/>
              <a:t>flushing</a:t>
            </a:r>
            <a:endParaRPr lang="tr-TR" dirty="0"/>
          </a:p>
          <a:p>
            <a:r>
              <a:rPr lang="tr-TR" dirty="0" err="1"/>
              <a:t>Angina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ischemic</a:t>
            </a:r>
            <a:r>
              <a:rPr lang="tr-TR" dirty="0"/>
              <a:t> </a:t>
            </a:r>
            <a:r>
              <a:rPr lang="tr-TR" dirty="0" err="1"/>
              <a:t>arythmia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provoked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ischemic</a:t>
            </a:r>
            <a:r>
              <a:rPr lang="tr-TR" dirty="0"/>
              <a:t> </a:t>
            </a:r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Vasodilators</a:t>
            </a:r>
            <a:r>
              <a:rPr lang="tr-TR" dirty="0"/>
              <a:t>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/>
          </a:p>
          <a:p>
            <a:r>
              <a:rPr lang="tr-TR" u="sng" dirty="0" err="1"/>
              <a:t>Minoxidil</a:t>
            </a:r>
            <a:r>
              <a:rPr lang="tr-TR" dirty="0"/>
              <a:t>, </a:t>
            </a:r>
            <a:r>
              <a:rPr lang="tr-TR" dirty="0" err="1"/>
              <a:t>opens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K+ </a:t>
            </a:r>
            <a:r>
              <a:rPr lang="tr-TR" dirty="0" err="1"/>
              <a:t>channels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membrane</a:t>
            </a:r>
            <a:r>
              <a:rPr lang="tr-TR" dirty="0"/>
              <a:t> of </a:t>
            </a:r>
            <a:r>
              <a:rPr lang="tr-TR" dirty="0" err="1"/>
              <a:t>smooth</a:t>
            </a:r>
            <a:r>
              <a:rPr lang="tr-TR" dirty="0"/>
              <a:t> </a:t>
            </a:r>
            <a:r>
              <a:rPr lang="tr-TR" dirty="0" err="1"/>
              <a:t>muscle</a:t>
            </a:r>
            <a:endParaRPr lang="tr-TR" dirty="0"/>
          </a:p>
          <a:p>
            <a:r>
              <a:rPr lang="tr-TR" dirty="0" err="1"/>
              <a:t>Relaxes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arterioles</a:t>
            </a:r>
            <a:endParaRPr lang="tr-TR" dirty="0"/>
          </a:p>
          <a:p>
            <a:r>
              <a:rPr lang="tr-TR" dirty="0" err="1"/>
              <a:t>Tachycardia</a:t>
            </a:r>
            <a:r>
              <a:rPr lang="tr-TR" dirty="0"/>
              <a:t>, </a:t>
            </a:r>
            <a:r>
              <a:rPr lang="tr-TR" dirty="0" err="1"/>
              <a:t>palipitation</a:t>
            </a:r>
            <a:r>
              <a:rPr lang="tr-TR" dirty="0"/>
              <a:t>, </a:t>
            </a:r>
            <a:r>
              <a:rPr lang="tr-TR" dirty="0" err="1"/>
              <a:t>angina</a:t>
            </a:r>
            <a:r>
              <a:rPr lang="tr-TR" dirty="0"/>
              <a:t>, </a:t>
            </a:r>
            <a:r>
              <a:rPr lang="tr-TR" dirty="0" err="1"/>
              <a:t>edema</a:t>
            </a:r>
            <a:endParaRPr lang="tr-TR" dirty="0"/>
          </a:p>
          <a:p>
            <a:r>
              <a:rPr lang="tr-TR" dirty="0" err="1"/>
              <a:t>Headache</a:t>
            </a:r>
            <a:r>
              <a:rPr lang="tr-TR" dirty="0"/>
              <a:t>, </a:t>
            </a:r>
            <a:r>
              <a:rPr lang="tr-TR" dirty="0" err="1"/>
              <a:t>sweating</a:t>
            </a:r>
            <a:r>
              <a:rPr lang="tr-TR" dirty="0"/>
              <a:t>, </a:t>
            </a:r>
            <a:r>
              <a:rPr lang="tr-TR" dirty="0" err="1"/>
              <a:t>hypertrichosis</a:t>
            </a:r>
            <a:endParaRPr lang="tr-TR" dirty="0"/>
          </a:p>
          <a:p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baldness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Vasodilators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err="1" smtClean="0"/>
              <a:t>Sodium</a:t>
            </a:r>
            <a:r>
              <a:rPr lang="tr-TR" u="sng" dirty="0" smtClean="0"/>
              <a:t> </a:t>
            </a:r>
            <a:r>
              <a:rPr lang="tr-TR" u="sng" dirty="0" err="1" smtClean="0"/>
              <a:t>nitroprusside</a:t>
            </a:r>
            <a:r>
              <a:rPr lang="tr-TR" dirty="0" smtClean="0"/>
              <a:t>, </a:t>
            </a:r>
            <a:r>
              <a:rPr lang="tr-TR" dirty="0" err="1" smtClean="0"/>
              <a:t>parenteral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/>
              <a:t>(iv </a:t>
            </a:r>
            <a:r>
              <a:rPr lang="tr-TR" dirty="0" err="1" smtClean="0"/>
              <a:t>infusion</a:t>
            </a:r>
            <a:endParaRPr lang="tr-TR" dirty="0" smtClean="0"/>
          </a:p>
          <a:p>
            <a:r>
              <a:rPr lang="tr-TR" dirty="0" err="1" smtClean="0"/>
              <a:t>Hypertensive</a:t>
            </a:r>
            <a:r>
              <a:rPr lang="tr-TR" dirty="0" smtClean="0"/>
              <a:t> </a:t>
            </a:r>
            <a:r>
              <a:rPr lang="tr-TR" dirty="0" err="1" smtClean="0"/>
              <a:t>emergency</a:t>
            </a:r>
            <a:endParaRPr lang="tr-TR" dirty="0" smtClean="0"/>
          </a:p>
          <a:p>
            <a:r>
              <a:rPr lang="tr-TR" dirty="0" err="1" smtClean="0"/>
              <a:t>Vasodilatation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on </a:t>
            </a:r>
            <a:r>
              <a:rPr lang="tr-TR" dirty="0" err="1" smtClean="0"/>
              <a:t>arteries</a:t>
            </a:r>
            <a:r>
              <a:rPr lang="tr-TR" dirty="0" smtClean="0"/>
              <a:t> and </a:t>
            </a:r>
            <a:r>
              <a:rPr lang="tr-TR" dirty="0" err="1" smtClean="0"/>
              <a:t>veins</a:t>
            </a:r>
            <a:endParaRPr lang="tr-TR" dirty="0"/>
          </a:p>
          <a:p>
            <a:r>
              <a:rPr lang="tr-TR" dirty="0" err="1" smtClean="0"/>
              <a:t>Activates</a:t>
            </a:r>
            <a:r>
              <a:rPr lang="tr-TR" dirty="0" smtClean="0"/>
              <a:t> GC, </a:t>
            </a:r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cGMP</a:t>
            </a:r>
            <a:r>
              <a:rPr lang="tr-TR" dirty="0" smtClean="0"/>
              <a:t>, </a:t>
            </a:r>
            <a:r>
              <a:rPr lang="tr-TR" dirty="0" err="1" smtClean="0"/>
              <a:t>relaxation</a:t>
            </a:r>
            <a:r>
              <a:rPr lang="tr-TR" dirty="0" smtClean="0"/>
              <a:t> on </a:t>
            </a:r>
            <a:r>
              <a:rPr lang="tr-TR" dirty="0" err="1" smtClean="0"/>
              <a:t>vascular</a:t>
            </a:r>
            <a:r>
              <a:rPr lang="tr-TR" dirty="0" smtClean="0"/>
              <a:t> </a:t>
            </a:r>
            <a:r>
              <a:rPr lang="tr-TR" dirty="0" err="1" smtClean="0"/>
              <a:t>smooth</a:t>
            </a:r>
            <a:r>
              <a:rPr lang="tr-TR" dirty="0" smtClean="0"/>
              <a:t> </a:t>
            </a:r>
            <a:r>
              <a:rPr lang="tr-TR" dirty="0" err="1" smtClean="0"/>
              <a:t>muscle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Vasodilators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err="1"/>
              <a:t>Diazoxide</a:t>
            </a:r>
            <a:r>
              <a:rPr lang="tr-TR" dirty="0"/>
              <a:t>, </a:t>
            </a:r>
            <a:r>
              <a:rPr lang="tr-TR" dirty="0" err="1"/>
              <a:t>parenteral</a:t>
            </a:r>
            <a:r>
              <a:rPr lang="tr-TR" dirty="0"/>
              <a:t> </a:t>
            </a:r>
            <a:r>
              <a:rPr lang="tr-TR" dirty="0" err="1"/>
              <a:t>use</a:t>
            </a:r>
            <a:endParaRPr lang="tr-TR" dirty="0"/>
          </a:p>
          <a:p>
            <a:r>
              <a:rPr lang="tr-TR" dirty="0" err="1" smtClean="0"/>
              <a:t>Effective</a:t>
            </a:r>
            <a:r>
              <a:rPr lang="tr-TR" dirty="0" smtClean="0"/>
              <a:t> </a:t>
            </a:r>
            <a:r>
              <a:rPr lang="tr-TR" dirty="0"/>
              <a:t>and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acting</a:t>
            </a:r>
            <a:endParaRPr lang="tr-TR" dirty="0"/>
          </a:p>
          <a:p>
            <a:r>
              <a:rPr lang="tr-TR" dirty="0" err="1"/>
              <a:t>Opens</a:t>
            </a:r>
            <a:r>
              <a:rPr lang="tr-TR" dirty="0"/>
              <a:t> K+ </a:t>
            </a:r>
            <a:r>
              <a:rPr lang="tr-TR" dirty="0" err="1"/>
              <a:t>channels</a:t>
            </a:r>
            <a:r>
              <a:rPr lang="tr-TR" dirty="0"/>
              <a:t>, </a:t>
            </a:r>
            <a:r>
              <a:rPr lang="tr-TR" dirty="0" err="1"/>
              <a:t>relaxes</a:t>
            </a:r>
            <a:r>
              <a:rPr lang="tr-TR" dirty="0"/>
              <a:t> </a:t>
            </a:r>
            <a:r>
              <a:rPr lang="tr-TR" dirty="0" err="1"/>
              <a:t>arterioles</a:t>
            </a:r>
            <a:endParaRPr lang="tr-TR" dirty="0"/>
          </a:p>
          <a:p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hypertensive</a:t>
            </a:r>
            <a:r>
              <a:rPr lang="tr-TR" dirty="0"/>
              <a:t> </a:t>
            </a:r>
            <a:r>
              <a:rPr lang="tr-TR" dirty="0" err="1"/>
              <a:t>emergency</a:t>
            </a:r>
            <a:endParaRPr lang="tr-TR" dirty="0"/>
          </a:p>
          <a:p>
            <a:r>
              <a:rPr lang="tr-TR" dirty="0" err="1"/>
              <a:t>Could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hypotension</a:t>
            </a:r>
            <a:r>
              <a:rPr lang="tr-TR" dirty="0"/>
              <a:t> (MI and </a:t>
            </a:r>
            <a:r>
              <a:rPr lang="tr-TR" dirty="0" err="1"/>
              <a:t>stroke</a:t>
            </a:r>
            <a:r>
              <a:rPr lang="tr-TR" dirty="0"/>
              <a:t> risk!)</a:t>
            </a:r>
          </a:p>
          <a:p>
            <a:r>
              <a:rPr lang="tr-TR" dirty="0" err="1"/>
              <a:t>Inhibits</a:t>
            </a:r>
            <a:r>
              <a:rPr lang="tr-TR" dirty="0"/>
              <a:t> </a:t>
            </a:r>
            <a:r>
              <a:rPr lang="tr-TR" dirty="0" err="1"/>
              <a:t>insulin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pancreas</a:t>
            </a:r>
            <a:r>
              <a:rPr lang="tr-TR" dirty="0"/>
              <a:t>,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hypoglycemia</a:t>
            </a:r>
            <a:r>
              <a:rPr lang="tr-TR" dirty="0"/>
              <a:t> </a:t>
            </a:r>
            <a:r>
              <a:rPr lang="tr-TR" dirty="0" err="1"/>
              <a:t>secondary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insulinoma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Hypertensive</a:t>
            </a:r>
            <a:r>
              <a:rPr lang="tr-TR" dirty="0"/>
              <a:t> </a:t>
            </a:r>
            <a:r>
              <a:rPr lang="tr-TR" dirty="0" err="1"/>
              <a:t>emergency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buFont typeface="Arial" pitchFamily="34" charset="0"/>
              <a:buChar char="•"/>
            </a:pPr>
            <a:r>
              <a:rPr lang="tr-TR" sz="3200" dirty="0" err="1">
                <a:solidFill>
                  <a:srgbClr val="00B0F0"/>
                </a:solidFill>
              </a:rPr>
              <a:t>Sodium</a:t>
            </a:r>
            <a:r>
              <a:rPr lang="tr-TR" sz="3200" dirty="0">
                <a:solidFill>
                  <a:srgbClr val="00B0F0"/>
                </a:solidFill>
              </a:rPr>
              <a:t> </a:t>
            </a:r>
            <a:r>
              <a:rPr lang="tr-TR" sz="3200" dirty="0" err="1">
                <a:solidFill>
                  <a:srgbClr val="00B0F0"/>
                </a:solidFill>
              </a:rPr>
              <a:t>nitroprusside</a:t>
            </a:r>
            <a:r>
              <a:rPr lang="tr-TR" sz="3200" dirty="0">
                <a:solidFill>
                  <a:srgbClr val="00B0F0"/>
                </a:solidFill>
              </a:rPr>
              <a:t> </a:t>
            </a:r>
            <a:r>
              <a:rPr lang="tr-TR" sz="3200" dirty="0"/>
              <a:t>(i.v. </a:t>
            </a:r>
            <a:r>
              <a:rPr lang="tr-TR" sz="3200" dirty="0" err="1"/>
              <a:t>infusion</a:t>
            </a:r>
            <a:r>
              <a:rPr lang="tr-TR" sz="3200" dirty="0"/>
              <a:t>) , </a:t>
            </a:r>
            <a:r>
              <a:rPr lang="tr-TR" sz="3200" dirty="0" err="1"/>
              <a:t>first</a:t>
            </a:r>
            <a:r>
              <a:rPr lang="tr-TR" sz="3200" dirty="0"/>
              <a:t> </a:t>
            </a:r>
            <a:r>
              <a:rPr lang="tr-TR" sz="3200" dirty="0" err="1"/>
              <a:t>choice</a:t>
            </a:r>
            <a:endParaRPr lang="tr-TR" sz="3200" dirty="0"/>
          </a:p>
          <a:p>
            <a:pPr marL="342900" lvl="3" indent="-342900">
              <a:buFont typeface="Arial" pitchFamily="34" charset="0"/>
              <a:buChar char="•"/>
            </a:pPr>
            <a:r>
              <a:rPr lang="tr-TR" sz="3200" dirty="0" err="1"/>
              <a:t>Nifedipine</a:t>
            </a:r>
            <a:r>
              <a:rPr lang="tr-TR" sz="3200" dirty="0"/>
              <a:t>, </a:t>
            </a:r>
            <a:r>
              <a:rPr lang="tr-TR" sz="3200" dirty="0" err="1"/>
              <a:t>labetolol</a:t>
            </a:r>
            <a:r>
              <a:rPr lang="tr-TR" sz="3200" dirty="0"/>
              <a:t> ve </a:t>
            </a:r>
            <a:r>
              <a:rPr lang="tr-TR" sz="3200" dirty="0" err="1"/>
              <a:t>captopril</a:t>
            </a:r>
            <a:r>
              <a:rPr lang="tr-TR" sz="3200" dirty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979712" y="404664"/>
            <a:ext cx="4572000" cy="25699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300" dirty="0" err="1">
                <a:solidFill>
                  <a:srgbClr val="0070C0"/>
                </a:solidFill>
              </a:rPr>
              <a:t>Preeclampsia</a:t>
            </a:r>
            <a:r>
              <a:rPr lang="tr-TR" sz="2300" dirty="0">
                <a:solidFill>
                  <a:srgbClr val="0070C0"/>
                </a:solidFill>
              </a:rPr>
              <a:t>:</a:t>
            </a:r>
          </a:p>
          <a:p>
            <a:pPr algn="ctr"/>
            <a:r>
              <a:rPr lang="tr-TR" sz="2300" dirty="0"/>
              <a:t>BP </a:t>
            </a:r>
            <a:r>
              <a:rPr lang="tr-TR" sz="2300" dirty="0" err="1"/>
              <a:t>increase</a:t>
            </a:r>
            <a:r>
              <a:rPr lang="tr-TR" sz="2300" dirty="0"/>
              <a:t> in </a:t>
            </a:r>
            <a:r>
              <a:rPr lang="tr-TR" sz="2300" dirty="0" err="1"/>
              <a:t>pregnacy</a:t>
            </a:r>
            <a:r>
              <a:rPr lang="tr-TR" sz="2300" dirty="0"/>
              <a:t> (</a:t>
            </a:r>
            <a:r>
              <a:rPr lang="tr-TR" sz="2300" dirty="0">
                <a:solidFill>
                  <a:srgbClr val="FF66CC"/>
                </a:solidFill>
              </a:rPr>
              <a:t>30/15</a:t>
            </a:r>
            <a:r>
              <a:rPr lang="tr-TR" sz="2300" dirty="0"/>
              <a:t> </a:t>
            </a:r>
            <a:r>
              <a:rPr lang="tr-TR" sz="2300" dirty="0" err="1"/>
              <a:t>mmHg</a:t>
            </a:r>
            <a:r>
              <a:rPr lang="tr-TR" sz="2300" dirty="0"/>
              <a:t> </a:t>
            </a:r>
            <a:r>
              <a:rPr lang="tr-TR" sz="2300" dirty="0" err="1"/>
              <a:t>compared</a:t>
            </a:r>
            <a:r>
              <a:rPr lang="tr-TR" sz="2300" dirty="0"/>
              <a:t> </a:t>
            </a:r>
            <a:r>
              <a:rPr lang="tr-TR" sz="2300" dirty="0" err="1"/>
              <a:t>to</a:t>
            </a:r>
            <a:r>
              <a:rPr lang="tr-TR" sz="2300" dirty="0"/>
              <a:t> </a:t>
            </a:r>
            <a:r>
              <a:rPr lang="tr-TR" sz="2300" dirty="0" err="1"/>
              <a:t>values</a:t>
            </a:r>
            <a:r>
              <a:rPr lang="tr-TR" sz="2300" dirty="0"/>
              <a:t> </a:t>
            </a:r>
            <a:r>
              <a:rPr lang="tr-TR" sz="2300" dirty="0" err="1"/>
              <a:t>before</a:t>
            </a:r>
            <a:r>
              <a:rPr lang="tr-TR" sz="2300" dirty="0"/>
              <a:t> </a:t>
            </a:r>
            <a:r>
              <a:rPr lang="tr-TR" sz="2300" dirty="0" err="1"/>
              <a:t>pregnancy</a:t>
            </a:r>
            <a:r>
              <a:rPr lang="tr-TR" sz="2300" dirty="0"/>
              <a:t>)</a:t>
            </a:r>
          </a:p>
          <a:p>
            <a:pPr algn="ctr"/>
            <a:r>
              <a:rPr lang="tr-TR" sz="2300" dirty="0" err="1"/>
              <a:t>Or</a:t>
            </a:r>
            <a:endParaRPr lang="tr-TR" sz="2300" dirty="0"/>
          </a:p>
          <a:p>
            <a:pPr algn="ctr"/>
            <a:r>
              <a:rPr lang="tr-TR" sz="2300" dirty="0" err="1"/>
              <a:t>Diasolic</a:t>
            </a:r>
            <a:r>
              <a:rPr lang="tr-TR" sz="2300" dirty="0"/>
              <a:t> </a:t>
            </a:r>
            <a:r>
              <a:rPr lang="tr-TR" sz="2300" dirty="0" err="1"/>
              <a:t>pressure</a:t>
            </a:r>
            <a:r>
              <a:rPr lang="tr-TR" sz="2300" dirty="0"/>
              <a:t>&gt; </a:t>
            </a:r>
            <a:r>
              <a:rPr lang="tr-TR" sz="2300" dirty="0">
                <a:solidFill>
                  <a:srgbClr val="FF66CC"/>
                </a:solidFill>
              </a:rPr>
              <a:t>110</a:t>
            </a:r>
            <a:r>
              <a:rPr lang="tr-TR" sz="2300" dirty="0"/>
              <a:t> </a:t>
            </a:r>
            <a:r>
              <a:rPr lang="tr-TR" sz="2300" dirty="0" err="1"/>
              <a:t>mmHg</a:t>
            </a:r>
            <a:r>
              <a:rPr lang="tr-TR" sz="2300" dirty="0"/>
              <a:t> and </a:t>
            </a:r>
            <a:r>
              <a:rPr lang="tr-TR" sz="2300" dirty="0" err="1"/>
              <a:t>proteinuria</a:t>
            </a:r>
            <a:endParaRPr lang="tr-TR" sz="23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286000" y="76470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700" dirty="0" err="1">
                <a:solidFill>
                  <a:srgbClr val="FF0000"/>
                </a:solidFill>
              </a:rPr>
              <a:t>Methyldopa</a:t>
            </a:r>
            <a:r>
              <a:rPr lang="tr-TR" sz="2700" dirty="0">
                <a:solidFill>
                  <a:srgbClr val="FF0000"/>
                </a:solidFill>
              </a:rPr>
              <a:t>, </a:t>
            </a:r>
            <a:r>
              <a:rPr lang="tr-TR" sz="2700" dirty="0" err="1">
                <a:solidFill>
                  <a:srgbClr val="FF0000"/>
                </a:solidFill>
              </a:rPr>
              <a:t>first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choice</a:t>
            </a:r>
            <a:endParaRPr lang="tr-TR" sz="2700" dirty="0"/>
          </a:p>
          <a:p>
            <a:pPr algn="ctr"/>
            <a:endParaRPr lang="tr-TR" sz="2700" dirty="0"/>
          </a:p>
          <a:p>
            <a:pPr algn="ctr"/>
            <a:r>
              <a:rPr lang="tr-TR" sz="2700" dirty="0" err="1"/>
              <a:t>Ca</a:t>
            </a:r>
            <a:r>
              <a:rPr lang="tr-TR" sz="2700" dirty="0"/>
              <a:t>++ </a:t>
            </a:r>
            <a:r>
              <a:rPr lang="tr-TR" sz="2700" dirty="0" err="1"/>
              <a:t>Ch</a:t>
            </a:r>
            <a:r>
              <a:rPr lang="tr-TR" sz="2700" dirty="0"/>
              <a:t> </a:t>
            </a:r>
            <a:r>
              <a:rPr lang="tr-TR" sz="2700" dirty="0" err="1"/>
              <a:t>bl</a:t>
            </a:r>
            <a:r>
              <a:rPr lang="tr-TR" sz="2700" dirty="0"/>
              <a:t>., </a:t>
            </a:r>
            <a:r>
              <a:rPr lang="tr-TR" sz="2700" dirty="0" err="1"/>
              <a:t>labetolol</a:t>
            </a:r>
            <a:r>
              <a:rPr lang="tr-TR" sz="2700" dirty="0"/>
              <a:t> </a:t>
            </a:r>
            <a:r>
              <a:rPr lang="tr-TR" sz="2700" dirty="0" err="1"/>
              <a:t>or</a:t>
            </a:r>
            <a:r>
              <a:rPr lang="tr-TR" sz="2700" dirty="0"/>
              <a:t> </a:t>
            </a:r>
            <a:r>
              <a:rPr lang="tr-TR" sz="2700" dirty="0" err="1"/>
              <a:t>hydralazine</a:t>
            </a:r>
            <a:endParaRPr lang="tr-TR" sz="27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5E66E7E0-04D9-A345-9CF4-74CA81CE8948}"/>
              </a:ext>
            </a:extLst>
          </p:cNvPr>
          <p:cNvSpPr/>
          <p:nvPr/>
        </p:nvSpPr>
        <p:spPr>
          <a:xfrm>
            <a:off x="395536" y="548680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Dual </a:t>
            </a:r>
            <a:r>
              <a:rPr lang="tr-TR" dirty="0" err="1">
                <a:solidFill>
                  <a:srgbClr val="FF0000"/>
                </a:solidFill>
              </a:rPr>
              <a:t>Angiotensin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–</a:t>
            </a:r>
            <a:r>
              <a:rPr lang="tr-TR" dirty="0" err="1">
                <a:solidFill>
                  <a:srgbClr val="FF0000"/>
                </a:solidFill>
              </a:rPr>
              <a:t>Neprilysin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Inhibitors</a:t>
            </a:r>
            <a:endParaRPr lang="tr-TR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E2798BEF-6631-814A-8F6E-D01862798D51}"/>
              </a:ext>
            </a:extLst>
          </p:cNvPr>
          <p:cNvSpPr/>
          <p:nvPr/>
        </p:nvSpPr>
        <p:spPr>
          <a:xfrm>
            <a:off x="395536" y="1268760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/>
              <a:t>NEP (</a:t>
            </a:r>
            <a:r>
              <a:rPr lang="tr-TR" sz="1600" dirty="0" err="1"/>
              <a:t>Neprilysin</a:t>
            </a:r>
            <a:r>
              <a:rPr lang="tr-TR" sz="1600" dirty="0"/>
              <a:t>) </a:t>
            </a:r>
            <a:r>
              <a:rPr lang="tr-TR" sz="1600" dirty="0" err="1"/>
              <a:t>hydrolyzes</a:t>
            </a:r>
            <a:r>
              <a:rPr lang="tr-TR" sz="1600" dirty="0"/>
              <a:t> </a:t>
            </a:r>
            <a:r>
              <a:rPr lang="tr-TR" sz="1600" dirty="0" err="1"/>
              <a:t>atrial</a:t>
            </a:r>
            <a:r>
              <a:rPr lang="tr-TR" sz="1600" dirty="0"/>
              <a:t> </a:t>
            </a:r>
            <a:r>
              <a:rPr lang="tr-TR" sz="1600" dirty="0" err="1"/>
              <a:t>natriuretic</a:t>
            </a:r>
            <a:r>
              <a:rPr lang="tr-TR" sz="1600" dirty="0"/>
              <a:t> </a:t>
            </a:r>
            <a:r>
              <a:rPr lang="tr-TR" sz="1600" dirty="0" err="1"/>
              <a:t>peptide</a:t>
            </a:r>
            <a:r>
              <a:rPr lang="tr-TR" sz="1600" dirty="0"/>
              <a:t>, </a:t>
            </a:r>
            <a:r>
              <a:rPr lang="tr-TR" sz="1600" dirty="0" err="1"/>
              <a:t>brain</a:t>
            </a:r>
            <a:r>
              <a:rPr lang="tr-TR" sz="1600" dirty="0"/>
              <a:t> </a:t>
            </a:r>
            <a:r>
              <a:rPr lang="tr-TR" sz="1600" dirty="0" err="1"/>
              <a:t>natriuretic</a:t>
            </a:r>
            <a:r>
              <a:rPr lang="tr-TR" sz="1600" dirty="0"/>
              <a:t> </a:t>
            </a:r>
            <a:r>
              <a:rPr lang="tr-TR" sz="1600" dirty="0" err="1"/>
              <a:t>peptide</a:t>
            </a:r>
            <a:r>
              <a:rPr lang="tr-TR" sz="1600" dirty="0"/>
              <a:t> (BNP), C-</a:t>
            </a:r>
            <a:r>
              <a:rPr lang="tr-TR" sz="1600" dirty="0" err="1"/>
              <a:t>type</a:t>
            </a:r>
            <a:r>
              <a:rPr lang="tr-TR" sz="1600" dirty="0"/>
              <a:t> </a:t>
            </a:r>
            <a:r>
              <a:rPr lang="tr-TR" sz="1600" dirty="0" err="1"/>
              <a:t>natriuretic</a:t>
            </a:r>
            <a:r>
              <a:rPr lang="tr-TR" sz="1600" dirty="0"/>
              <a:t> </a:t>
            </a:r>
            <a:r>
              <a:rPr lang="tr-TR" sz="1600" dirty="0" err="1"/>
              <a:t>peptide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, </a:t>
            </a:r>
            <a:r>
              <a:rPr lang="tr-TR" sz="1600" dirty="0" err="1"/>
              <a:t>possibly</a:t>
            </a:r>
            <a:r>
              <a:rPr lang="tr-TR" sz="1600" dirty="0"/>
              <a:t>, </a:t>
            </a:r>
            <a:r>
              <a:rPr lang="tr-TR" sz="1600" dirty="0" err="1"/>
              <a:t>urodilatin</a:t>
            </a:r>
            <a:endParaRPr lang="tr-TR" sz="1600" dirty="0"/>
          </a:p>
          <a:p>
            <a:endParaRPr lang="tr-TR" sz="1600" dirty="0"/>
          </a:p>
          <a:p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effects</a:t>
            </a:r>
            <a:r>
              <a:rPr lang="tr-TR" sz="1600" dirty="0"/>
              <a:t> of NEP </a:t>
            </a:r>
            <a:r>
              <a:rPr lang="tr-TR" sz="1600" dirty="0" err="1"/>
              <a:t>inhibition</a:t>
            </a:r>
            <a:r>
              <a:rPr lang="tr-TR" sz="1600" dirty="0"/>
              <a:t>;</a:t>
            </a:r>
          </a:p>
          <a:p>
            <a:r>
              <a:rPr lang="tr-TR" sz="1600" dirty="0" err="1"/>
              <a:t>Short</a:t>
            </a:r>
            <a:r>
              <a:rPr lang="tr-TR" sz="1600" dirty="0"/>
              <a:t> </a:t>
            </a:r>
            <a:r>
              <a:rPr lang="tr-TR" sz="1600" dirty="0" err="1"/>
              <a:t>term</a:t>
            </a:r>
            <a:r>
              <a:rPr lang="tr-TR" sz="1600" dirty="0"/>
              <a:t>; </a:t>
            </a:r>
            <a:r>
              <a:rPr lang="tr-TR" sz="1600" dirty="0" err="1"/>
              <a:t>vasodilation</a:t>
            </a:r>
            <a:r>
              <a:rPr lang="tr-TR" sz="1600" dirty="0"/>
              <a:t>, </a:t>
            </a:r>
            <a:r>
              <a:rPr lang="tr-TR" sz="1600" dirty="0" err="1"/>
              <a:t>enhanced</a:t>
            </a:r>
            <a:r>
              <a:rPr lang="tr-TR" sz="1600" dirty="0"/>
              <a:t> </a:t>
            </a:r>
            <a:r>
              <a:rPr lang="tr-TR" sz="1600" dirty="0" err="1"/>
              <a:t>diuresis</a:t>
            </a:r>
            <a:r>
              <a:rPr lang="tr-TR" sz="1600" dirty="0"/>
              <a:t>, </a:t>
            </a:r>
            <a:r>
              <a:rPr lang="tr-TR" sz="1600" dirty="0" err="1"/>
              <a:t>natriuresis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reduced</a:t>
            </a:r>
            <a:r>
              <a:rPr lang="tr-TR" sz="1600" dirty="0"/>
              <a:t> </a:t>
            </a:r>
            <a:r>
              <a:rPr lang="tr-TR" sz="1600" dirty="0" err="1"/>
              <a:t>sympathetic</a:t>
            </a:r>
            <a:r>
              <a:rPr lang="tr-TR" sz="1600" dirty="0"/>
              <a:t> </a:t>
            </a:r>
            <a:r>
              <a:rPr lang="tr-TR" sz="1600" dirty="0" err="1"/>
              <a:t>tone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aldosterone</a:t>
            </a:r>
            <a:r>
              <a:rPr lang="tr-TR" sz="1600" dirty="0"/>
              <a:t> </a:t>
            </a:r>
          </a:p>
          <a:p>
            <a:r>
              <a:rPr lang="tr-TR" sz="1600" dirty="0" err="1"/>
              <a:t>Long</a:t>
            </a:r>
            <a:r>
              <a:rPr lang="tr-TR" sz="1600" dirty="0"/>
              <a:t> </a:t>
            </a:r>
            <a:r>
              <a:rPr lang="tr-TR" sz="1600" dirty="0" err="1"/>
              <a:t>term</a:t>
            </a:r>
            <a:r>
              <a:rPr lang="tr-TR" sz="1600" dirty="0"/>
              <a:t>;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induction</a:t>
            </a:r>
            <a:r>
              <a:rPr lang="tr-TR" sz="1600" dirty="0"/>
              <a:t> of anti-</a:t>
            </a:r>
            <a:r>
              <a:rPr lang="tr-TR" sz="1600" dirty="0" err="1"/>
              <a:t>inflammatory</a:t>
            </a:r>
            <a:r>
              <a:rPr lang="tr-TR" sz="1600" dirty="0"/>
              <a:t>, </a:t>
            </a:r>
            <a:r>
              <a:rPr lang="tr-TR" sz="1600" dirty="0" err="1"/>
              <a:t>antifibrotic</a:t>
            </a:r>
            <a:r>
              <a:rPr lang="tr-TR" sz="1600" dirty="0"/>
              <a:t>,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antihypertrophic</a:t>
            </a:r>
            <a:r>
              <a:rPr lang="tr-TR" sz="1600" dirty="0"/>
              <a:t> </a:t>
            </a:r>
            <a:r>
              <a:rPr lang="tr-TR" sz="1600" dirty="0" err="1"/>
              <a:t>effects</a:t>
            </a:r>
            <a:r>
              <a:rPr lang="tr-TR" sz="1600" dirty="0"/>
              <a:t> on </a:t>
            </a:r>
            <a:r>
              <a:rPr lang="tr-TR" sz="1600" dirty="0" err="1"/>
              <a:t>cardiomyocytes</a:t>
            </a:r>
            <a:r>
              <a:rPr lang="tr-TR" sz="1600" dirty="0"/>
              <a:t> </a:t>
            </a:r>
            <a:r>
              <a:rPr lang="tr-TR" sz="1600" dirty="0" err="1"/>
              <a:t>or</a:t>
            </a:r>
            <a:r>
              <a:rPr lang="tr-TR" sz="1600" dirty="0"/>
              <a:t> </a:t>
            </a:r>
            <a:r>
              <a:rPr lang="tr-TR" sz="1600" dirty="0" err="1"/>
              <a:t>cardiac</a:t>
            </a:r>
            <a:r>
              <a:rPr lang="tr-TR" sz="1600" dirty="0"/>
              <a:t> </a:t>
            </a:r>
            <a:r>
              <a:rPr lang="tr-TR" sz="1600" dirty="0" err="1"/>
              <a:t>fibroblasts</a:t>
            </a:r>
            <a:r>
              <a:rPr lang="tr-TR" sz="1600" dirty="0"/>
              <a:t> in </a:t>
            </a:r>
            <a:r>
              <a:rPr lang="tr-TR" sz="1600" dirty="0" err="1"/>
              <a:t>vitro</a:t>
            </a:r>
            <a:r>
              <a:rPr lang="tr-TR" sz="1600" dirty="0"/>
              <a:t> </a:t>
            </a:r>
          </a:p>
          <a:p>
            <a:endParaRPr lang="tr-TR" sz="1600" dirty="0"/>
          </a:p>
          <a:p>
            <a:r>
              <a:rPr lang="tr-TR" sz="1600" dirty="0"/>
              <a:t>Dual </a:t>
            </a:r>
            <a:r>
              <a:rPr lang="tr-TR" sz="1600" u="sng" dirty="0" err="1"/>
              <a:t>neprilysin</a:t>
            </a:r>
            <a:r>
              <a:rPr lang="tr-TR" sz="1600" u="sng" dirty="0"/>
              <a:t>–</a:t>
            </a:r>
            <a:r>
              <a:rPr lang="tr-TR" sz="1600" u="sng" dirty="0" err="1"/>
              <a:t>angiotensin-converting</a:t>
            </a:r>
            <a:r>
              <a:rPr lang="tr-TR" sz="1600" u="sng" dirty="0"/>
              <a:t> </a:t>
            </a:r>
            <a:r>
              <a:rPr lang="tr-TR" sz="1600" u="sng" dirty="0" err="1"/>
              <a:t>enzyme</a:t>
            </a:r>
            <a:r>
              <a:rPr lang="tr-TR" sz="1600" u="sng" dirty="0"/>
              <a:t> </a:t>
            </a:r>
            <a:r>
              <a:rPr lang="tr-TR" sz="1600" u="sng" dirty="0" err="1"/>
              <a:t>inhibition</a:t>
            </a:r>
            <a:r>
              <a:rPr lang="tr-TR" sz="1600" u="sng" dirty="0"/>
              <a:t> </a:t>
            </a:r>
            <a:r>
              <a:rPr lang="tr-TR" sz="1600" dirty="0" err="1"/>
              <a:t>with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first</a:t>
            </a:r>
            <a:r>
              <a:rPr lang="tr-TR" sz="1600" dirty="0"/>
              <a:t> </a:t>
            </a:r>
            <a:r>
              <a:rPr lang="tr-TR" sz="1600" dirty="0" err="1"/>
              <a:t>representative</a:t>
            </a:r>
            <a:r>
              <a:rPr lang="tr-TR" sz="1600" dirty="0"/>
              <a:t>; </a:t>
            </a:r>
            <a:r>
              <a:rPr lang="tr-TR" sz="1600" u="sng" dirty="0" err="1"/>
              <a:t>omapatrilat</a:t>
            </a:r>
            <a:r>
              <a:rPr lang="tr-TR" sz="1600" u="sng" dirty="0"/>
              <a:t> </a:t>
            </a:r>
            <a:r>
              <a:rPr lang="tr-TR" sz="1600" dirty="0" err="1"/>
              <a:t>lowered</a:t>
            </a:r>
            <a:r>
              <a:rPr lang="tr-TR" sz="1600" dirty="0"/>
              <a:t> BP </a:t>
            </a:r>
            <a:r>
              <a:rPr lang="tr-TR" sz="1600" dirty="0" err="1"/>
              <a:t>strongly</a:t>
            </a:r>
            <a:r>
              <a:rPr lang="tr-TR" sz="1600" dirty="0"/>
              <a:t> </a:t>
            </a:r>
            <a:r>
              <a:rPr lang="tr-TR" sz="1600" dirty="0" err="1"/>
              <a:t>enough</a:t>
            </a:r>
            <a:r>
              <a:rPr lang="tr-TR" sz="1600" dirty="0"/>
              <a:t> </a:t>
            </a:r>
            <a:r>
              <a:rPr lang="tr-TR" sz="1600" dirty="0" err="1"/>
              <a:t>for</a:t>
            </a:r>
            <a:r>
              <a:rPr lang="tr-TR" sz="1600" dirty="0"/>
              <a:t> </a:t>
            </a:r>
            <a:r>
              <a:rPr lang="tr-TR" sz="1600" dirty="0" err="1"/>
              <a:t>use</a:t>
            </a:r>
            <a:r>
              <a:rPr lang="tr-TR" sz="1600" dirty="0"/>
              <a:t> in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treatment</a:t>
            </a:r>
            <a:r>
              <a:rPr lang="tr-TR" sz="1600" dirty="0"/>
              <a:t> of </a:t>
            </a:r>
            <a:r>
              <a:rPr lang="tr-TR" sz="1600" dirty="0" err="1"/>
              <a:t>patients</a:t>
            </a:r>
            <a:r>
              <a:rPr lang="tr-TR" sz="1600" dirty="0"/>
              <a:t> </a:t>
            </a:r>
            <a:r>
              <a:rPr lang="tr-TR" sz="1600" dirty="0" err="1"/>
              <a:t>with</a:t>
            </a:r>
            <a:r>
              <a:rPr lang="tr-TR" sz="1600" dirty="0"/>
              <a:t> </a:t>
            </a:r>
            <a:r>
              <a:rPr lang="tr-TR" sz="1600" dirty="0" err="1"/>
              <a:t>hypertension</a:t>
            </a:r>
            <a:endParaRPr lang="tr-TR" sz="1600" dirty="0"/>
          </a:p>
          <a:p>
            <a:endParaRPr lang="tr-TR" sz="1600" dirty="0"/>
          </a:p>
          <a:p>
            <a:r>
              <a:rPr lang="tr-TR" sz="1600" dirty="0" err="1"/>
              <a:t>Increase</a:t>
            </a:r>
            <a:r>
              <a:rPr lang="tr-TR" sz="1600" dirty="0"/>
              <a:t> in </a:t>
            </a:r>
            <a:r>
              <a:rPr lang="tr-TR" sz="1600" u="sng" dirty="0" err="1"/>
              <a:t>the</a:t>
            </a:r>
            <a:r>
              <a:rPr lang="tr-TR" sz="1600" u="sng" dirty="0"/>
              <a:t> risk of </a:t>
            </a:r>
            <a:r>
              <a:rPr lang="tr-TR" sz="1600" u="sng" dirty="0" err="1"/>
              <a:t>angioedema</a:t>
            </a:r>
            <a:r>
              <a:rPr lang="tr-TR" sz="1600" u="sng" dirty="0"/>
              <a:t>!!!</a:t>
            </a:r>
          </a:p>
          <a:p>
            <a:endParaRPr lang="tr-TR" sz="1600" dirty="0"/>
          </a:p>
          <a:p>
            <a:endParaRPr lang="tr-TR" sz="1600" dirty="0">
              <a:effectLst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6AABADFE-4323-2B41-A31F-13629A80F5E0}"/>
              </a:ext>
            </a:extLst>
          </p:cNvPr>
          <p:cNvSpPr/>
          <p:nvPr/>
        </p:nvSpPr>
        <p:spPr>
          <a:xfrm>
            <a:off x="3275856" y="5986154"/>
            <a:ext cx="5688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 err="1"/>
              <a:t>Emerging</a:t>
            </a:r>
            <a:r>
              <a:rPr lang="tr-TR" sz="1200" dirty="0"/>
              <a:t> </a:t>
            </a:r>
            <a:r>
              <a:rPr lang="tr-TR" sz="1200" dirty="0" err="1"/>
              <a:t>Drug</a:t>
            </a:r>
            <a:r>
              <a:rPr lang="tr-TR" sz="1200" dirty="0"/>
              <a:t> </a:t>
            </a:r>
            <a:r>
              <a:rPr lang="tr-TR" sz="1200" dirty="0" err="1"/>
              <a:t>Classes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Their</a:t>
            </a:r>
            <a:r>
              <a:rPr lang="tr-TR" sz="1200" dirty="0"/>
              <a:t> </a:t>
            </a:r>
            <a:r>
              <a:rPr lang="tr-TR" sz="1200" dirty="0" err="1"/>
              <a:t>Potential</a:t>
            </a:r>
            <a:r>
              <a:rPr lang="tr-TR" sz="1200" dirty="0"/>
              <a:t> </a:t>
            </a:r>
            <a:r>
              <a:rPr lang="tr-TR" sz="1200" dirty="0" err="1"/>
              <a:t>Use</a:t>
            </a:r>
            <a:r>
              <a:rPr lang="tr-TR" sz="1200" dirty="0"/>
              <a:t> in </a:t>
            </a:r>
            <a:r>
              <a:rPr lang="tr-TR" sz="1200" dirty="0" err="1"/>
              <a:t>Hypertension</a:t>
            </a:r>
            <a:r>
              <a:rPr lang="tr-TR" sz="1200" dirty="0"/>
              <a:t> </a:t>
            </a:r>
          </a:p>
          <a:p>
            <a:r>
              <a:rPr lang="tr-TR" sz="1200" dirty="0" err="1"/>
              <a:t>Michel</a:t>
            </a:r>
            <a:r>
              <a:rPr lang="tr-TR" sz="1200" dirty="0"/>
              <a:t> Azizi, </a:t>
            </a:r>
            <a:r>
              <a:rPr lang="tr-TR" sz="1200" dirty="0" err="1"/>
              <a:t>Patrick</a:t>
            </a:r>
            <a:r>
              <a:rPr lang="tr-TR" sz="1200" dirty="0"/>
              <a:t> </a:t>
            </a:r>
            <a:r>
              <a:rPr lang="tr-TR" sz="1200" dirty="0" err="1"/>
              <a:t>Rossignol</a:t>
            </a:r>
            <a:r>
              <a:rPr lang="tr-TR" sz="1200" dirty="0"/>
              <a:t>, Jean-</a:t>
            </a:r>
            <a:r>
              <a:rPr lang="tr-TR" sz="1200" dirty="0" err="1"/>
              <a:t>S.bastien</a:t>
            </a:r>
            <a:r>
              <a:rPr lang="tr-TR" sz="1200" dirty="0"/>
              <a:t> </a:t>
            </a:r>
            <a:r>
              <a:rPr lang="tr-TR" sz="1200" dirty="0" err="1"/>
              <a:t>Hulot</a:t>
            </a:r>
            <a:r>
              <a:rPr lang="tr-TR" sz="1200" dirty="0"/>
              <a:t>, </a:t>
            </a:r>
            <a:r>
              <a:rPr lang="tr-TR" sz="1200" dirty="0" err="1"/>
              <a:t>Hypertension</a:t>
            </a:r>
            <a:r>
              <a:rPr lang="tr-TR" sz="1200" dirty="0"/>
              <a:t>. 2019;74:1075-1083.</a:t>
            </a:r>
          </a:p>
          <a:p>
            <a:endParaRPr lang="tr-TR" sz="1200" dirty="0">
              <a:effectLst/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9055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vasodilator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is </a:t>
            </a:r>
            <a:r>
              <a:rPr lang="tr-TR" dirty="0" err="1"/>
              <a:t>significant</a:t>
            </a:r>
            <a:r>
              <a:rPr lang="tr-TR" dirty="0"/>
              <a:t> at </a:t>
            </a:r>
            <a:r>
              <a:rPr lang="tr-TR" dirty="0" err="1"/>
              <a:t>arterioles</a:t>
            </a:r>
            <a:r>
              <a:rPr lang="tr-TR" dirty="0"/>
              <a:t>, </a:t>
            </a:r>
            <a:r>
              <a:rPr lang="tr-TR" dirty="0" err="1"/>
              <a:t>less</a:t>
            </a:r>
            <a:r>
              <a:rPr lang="tr-TR" dirty="0"/>
              <a:t> at </a:t>
            </a:r>
            <a:r>
              <a:rPr lang="tr-TR" dirty="0" err="1"/>
              <a:t>venules</a:t>
            </a:r>
            <a:endParaRPr lang="tr-TR" dirty="0"/>
          </a:p>
          <a:p>
            <a:r>
              <a:rPr lang="tr-TR" dirty="0" err="1"/>
              <a:t>Used</a:t>
            </a:r>
            <a:r>
              <a:rPr lang="tr-TR" dirty="0"/>
              <a:t> as </a:t>
            </a:r>
            <a:r>
              <a:rPr lang="tr-TR" dirty="0" err="1"/>
              <a:t>monotherapy</a:t>
            </a:r>
            <a:r>
              <a:rPr lang="tr-TR" dirty="0"/>
              <a:t> in </a:t>
            </a:r>
            <a:r>
              <a:rPr lang="tr-TR" dirty="0" err="1"/>
              <a:t>mild</a:t>
            </a:r>
            <a:r>
              <a:rPr lang="tr-TR" dirty="0"/>
              <a:t> and </a:t>
            </a:r>
            <a:r>
              <a:rPr lang="tr-TR" dirty="0" err="1"/>
              <a:t>moderate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endParaRPr lang="tr-TR" dirty="0"/>
          </a:p>
          <a:p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effective</a:t>
            </a:r>
            <a:r>
              <a:rPr lang="tr-TR" dirty="0"/>
              <a:t> in in </a:t>
            </a:r>
            <a:r>
              <a:rPr lang="tr-TR" dirty="0" err="1"/>
              <a:t>hypertensive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renin</a:t>
            </a:r>
            <a:r>
              <a:rPr lang="tr-TR" dirty="0"/>
              <a:t>,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plasma</a:t>
            </a:r>
            <a:r>
              <a:rPr lang="tr-TR" dirty="0"/>
              <a:t> </a:t>
            </a:r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levels</a:t>
            </a:r>
            <a:r>
              <a:rPr lang="tr-TR" dirty="0"/>
              <a:t> and salt </a:t>
            </a:r>
            <a:r>
              <a:rPr lang="tr-TR" dirty="0" err="1"/>
              <a:t>sensitive</a:t>
            </a:r>
            <a:r>
              <a:rPr lang="tr-TR" dirty="0"/>
              <a:t> </a:t>
            </a:r>
            <a:r>
              <a:rPr lang="tr-TR" dirty="0" err="1"/>
              <a:t>patients</a:t>
            </a:r>
            <a:endParaRPr lang="tr-TR" dirty="0"/>
          </a:p>
          <a:p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efective</a:t>
            </a:r>
            <a:r>
              <a:rPr lang="tr-TR" dirty="0"/>
              <a:t> in </a:t>
            </a:r>
            <a:r>
              <a:rPr lang="tr-TR" dirty="0" err="1"/>
              <a:t>old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and </a:t>
            </a:r>
            <a:r>
              <a:rPr lang="tr-TR" dirty="0" err="1"/>
              <a:t>afro</a:t>
            </a:r>
            <a:r>
              <a:rPr lang="tr-TR" dirty="0"/>
              <a:t>-</a:t>
            </a:r>
            <a:r>
              <a:rPr lang="tr-TR" dirty="0" err="1"/>
              <a:t>american</a:t>
            </a:r>
            <a:r>
              <a:rPr lang="tr-TR" dirty="0"/>
              <a:t> </a:t>
            </a:r>
            <a:r>
              <a:rPr lang="tr-TR" dirty="0" err="1"/>
              <a:t>race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8843F37E-4F42-4848-96F2-9D875271361F}"/>
              </a:ext>
            </a:extLst>
          </p:cNvPr>
          <p:cNvSpPr/>
          <p:nvPr/>
        </p:nvSpPr>
        <p:spPr>
          <a:xfrm>
            <a:off x="184330" y="533081"/>
            <a:ext cx="61518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Dual </a:t>
            </a:r>
            <a:r>
              <a:rPr lang="tr-TR" dirty="0" err="1">
                <a:solidFill>
                  <a:srgbClr val="FF0000"/>
                </a:solidFill>
              </a:rPr>
              <a:t>Angiotensin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–</a:t>
            </a:r>
            <a:r>
              <a:rPr lang="tr-TR" dirty="0" err="1">
                <a:solidFill>
                  <a:srgbClr val="FF0000"/>
                </a:solidFill>
              </a:rPr>
              <a:t>Neprilysin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Inhibitors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  <a:effectLst/>
            </a:endParaRPr>
          </a:p>
          <a:p>
            <a:endParaRPr lang="tr-TR" dirty="0">
              <a:solidFill>
                <a:srgbClr val="FF0000"/>
              </a:solidFill>
              <a:effectLst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6689B587-1E66-F442-9DDF-E20B56F82D4D}"/>
              </a:ext>
            </a:extLst>
          </p:cNvPr>
          <p:cNvSpPr/>
          <p:nvPr/>
        </p:nvSpPr>
        <p:spPr>
          <a:xfrm>
            <a:off x="184330" y="1070944"/>
            <a:ext cx="87753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err="1"/>
              <a:t>Developing</a:t>
            </a:r>
            <a:r>
              <a:rPr lang="tr-TR" sz="1600" dirty="0"/>
              <a:t> </a:t>
            </a:r>
            <a:r>
              <a:rPr lang="tr-TR" sz="1600" dirty="0" err="1"/>
              <a:t>dual</a:t>
            </a:r>
            <a:r>
              <a:rPr lang="tr-TR" sz="1600" dirty="0"/>
              <a:t> </a:t>
            </a:r>
            <a:r>
              <a:rPr lang="tr-TR" sz="1600" dirty="0" err="1"/>
              <a:t>ARNIs</a:t>
            </a:r>
            <a:r>
              <a:rPr lang="tr-TR" sz="1600" dirty="0"/>
              <a:t> (</a:t>
            </a:r>
            <a:r>
              <a:rPr lang="tr-TR" sz="1600" dirty="0" err="1"/>
              <a:t>angiotensin</a:t>
            </a:r>
            <a:r>
              <a:rPr lang="tr-TR" sz="1600" dirty="0"/>
              <a:t> </a:t>
            </a:r>
            <a:r>
              <a:rPr lang="tr-TR" sz="1600" dirty="0" err="1"/>
              <a:t>receptor</a:t>
            </a:r>
            <a:r>
              <a:rPr lang="tr-TR" sz="1600" dirty="0"/>
              <a:t>–</a:t>
            </a:r>
            <a:r>
              <a:rPr lang="tr-TR" sz="1600" dirty="0" err="1"/>
              <a:t>neprilysin</a:t>
            </a:r>
            <a:r>
              <a:rPr lang="tr-TR" sz="1600" dirty="0"/>
              <a:t> </a:t>
            </a:r>
            <a:r>
              <a:rPr lang="tr-TR" sz="1600" dirty="0" err="1"/>
              <a:t>inhibitors</a:t>
            </a:r>
            <a:r>
              <a:rPr lang="tr-TR" sz="1600" dirty="0"/>
              <a:t>);</a:t>
            </a:r>
          </a:p>
          <a:p>
            <a:endParaRPr lang="tr-TR" sz="1600" dirty="0"/>
          </a:p>
          <a:p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prototype</a:t>
            </a:r>
            <a:r>
              <a:rPr lang="tr-TR" sz="1600" dirty="0"/>
              <a:t> is </a:t>
            </a:r>
            <a:r>
              <a:rPr lang="tr-TR" sz="1600" u="sng" dirty="0"/>
              <a:t>LCZ696</a:t>
            </a:r>
            <a:r>
              <a:rPr lang="tr-TR" sz="1600" dirty="0"/>
              <a:t>, a </a:t>
            </a:r>
            <a:r>
              <a:rPr lang="tr-TR" sz="1600" dirty="0" err="1"/>
              <a:t>single</a:t>
            </a:r>
            <a:r>
              <a:rPr lang="tr-TR" sz="1600" dirty="0"/>
              <a:t> </a:t>
            </a:r>
            <a:r>
              <a:rPr lang="tr-TR" sz="1600" dirty="0" err="1"/>
              <a:t>molecule</a:t>
            </a:r>
            <a:r>
              <a:rPr lang="tr-TR" sz="1600" dirty="0"/>
              <a:t> </a:t>
            </a:r>
            <a:r>
              <a:rPr lang="tr-TR" sz="1600" dirty="0" err="1"/>
              <a:t>synthesized</a:t>
            </a:r>
            <a:r>
              <a:rPr lang="tr-TR" sz="1600" dirty="0"/>
              <a:t> </a:t>
            </a:r>
            <a:r>
              <a:rPr lang="tr-TR" sz="1600" dirty="0" err="1"/>
              <a:t>by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co-crystallization</a:t>
            </a:r>
            <a:r>
              <a:rPr lang="tr-TR" sz="1600" dirty="0"/>
              <a:t> of an ARB (</a:t>
            </a:r>
            <a:r>
              <a:rPr lang="tr-TR" sz="1600" dirty="0" err="1"/>
              <a:t>angiotensin</a:t>
            </a:r>
            <a:r>
              <a:rPr lang="tr-TR" sz="1600" dirty="0"/>
              <a:t> </a:t>
            </a:r>
            <a:r>
              <a:rPr lang="tr-TR" sz="1600" dirty="0" err="1"/>
              <a:t>receptor</a:t>
            </a:r>
            <a:r>
              <a:rPr lang="tr-TR" sz="1600" dirty="0"/>
              <a:t> </a:t>
            </a:r>
            <a:r>
              <a:rPr lang="tr-TR" sz="1600" dirty="0" err="1"/>
              <a:t>blocker</a:t>
            </a:r>
            <a:r>
              <a:rPr lang="tr-TR" sz="1600" dirty="0"/>
              <a:t>), </a:t>
            </a:r>
            <a:r>
              <a:rPr lang="tr-TR" sz="1600" dirty="0" err="1"/>
              <a:t>valsartan</a:t>
            </a:r>
            <a:r>
              <a:rPr lang="tr-TR" sz="1600" dirty="0"/>
              <a:t>,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NEPi</a:t>
            </a:r>
            <a:r>
              <a:rPr lang="tr-TR" sz="1600" dirty="0"/>
              <a:t> </a:t>
            </a:r>
            <a:r>
              <a:rPr lang="tr-TR" sz="1600" dirty="0" err="1"/>
              <a:t>prodrug</a:t>
            </a:r>
            <a:r>
              <a:rPr lang="tr-TR" sz="1600" dirty="0"/>
              <a:t> </a:t>
            </a:r>
            <a:r>
              <a:rPr lang="tr-TR" sz="1600" dirty="0" err="1"/>
              <a:t>sacubitril</a:t>
            </a:r>
            <a:r>
              <a:rPr lang="tr-TR" sz="1600" dirty="0"/>
              <a:t> (1:1 </a:t>
            </a:r>
            <a:r>
              <a:rPr lang="tr-TR" sz="1600" dirty="0" err="1"/>
              <a:t>molar</a:t>
            </a:r>
            <a:r>
              <a:rPr lang="tr-TR" sz="1600" dirty="0"/>
              <a:t> </a:t>
            </a:r>
            <a:r>
              <a:rPr lang="tr-TR" sz="1600" dirty="0" err="1"/>
              <a:t>ratio</a:t>
            </a:r>
            <a:r>
              <a:rPr lang="tr-TR" sz="1600" dirty="0"/>
              <a:t>).</a:t>
            </a:r>
          </a:p>
          <a:p>
            <a:endParaRPr lang="tr-TR" sz="1600" dirty="0"/>
          </a:p>
          <a:p>
            <a:r>
              <a:rPr lang="tr-TR" sz="1600" u="sng" dirty="0" err="1"/>
              <a:t>Valsartan</a:t>
            </a:r>
            <a:r>
              <a:rPr lang="tr-TR" sz="1600" u="sng" dirty="0"/>
              <a:t>/</a:t>
            </a:r>
            <a:r>
              <a:rPr lang="tr-TR" sz="1600" u="sng" dirty="0" err="1"/>
              <a:t>sacubitril</a:t>
            </a:r>
            <a:r>
              <a:rPr lang="tr-TR" sz="1600" u="sng" dirty="0"/>
              <a:t> </a:t>
            </a:r>
            <a:r>
              <a:rPr lang="tr-TR" sz="1600" dirty="0"/>
              <a:t>is </a:t>
            </a:r>
            <a:r>
              <a:rPr lang="tr-TR" sz="1600" dirty="0" err="1"/>
              <a:t>approved</a:t>
            </a:r>
            <a:r>
              <a:rPr lang="tr-TR" sz="1600" dirty="0"/>
              <a:t> </a:t>
            </a:r>
            <a:r>
              <a:rPr lang="tr-TR" sz="1600" dirty="0" err="1"/>
              <a:t>for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u="sng" dirty="0" err="1"/>
              <a:t>treatment</a:t>
            </a:r>
            <a:r>
              <a:rPr lang="tr-TR" sz="1600" u="sng" dirty="0"/>
              <a:t> of </a:t>
            </a:r>
            <a:r>
              <a:rPr lang="tr-TR" sz="1600" u="sng" dirty="0" err="1"/>
              <a:t>heart</a:t>
            </a:r>
            <a:r>
              <a:rPr lang="tr-TR" sz="1600" u="sng" dirty="0"/>
              <a:t> </a:t>
            </a:r>
            <a:r>
              <a:rPr lang="tr-TR" sz="1600" u="sng" dirty="0" err="1"/>
              <a:t>failure</a:t>
            </a:r>
            <a:r>
              <a:rPr lang="tr-TR" sz="1600" dirty="0"/>
              <a:t> </a:t>
            </a:r>
            <a:r>
              <a:rPr lang="tr-TR" sz="1600" dirty="0" err="1"/>
              <a:t>with</a:t>
            </a:r>
            <a:r>
              <a:rPr lang="tr-TR" sz="1600" dirty="0"/>
              <a:t> </a:t>
            </a:r>
            <a:r>
              <a:rPr lang="tr-TR" sz="1600" dirty="0" err="1"/>
              <a:t>reduced</a:t>
            </a:r>
            <a:r>
              <a:rPr lang="tr-TR" sz="1600" dirty="0"/>
              <a:t> </a:t>
            </a:r>
            <a:r>
              <a:rPr lang="tr-TR" sz="1600" dirty="0" err="1"/>
              <a:t>ejection</a:t>
            </a:r>
            <a:r>
              <a:rPr lang="tr-TR" sz="1600" dirty="0"/>
              <a:t> </a:t>
            </a:r>
            <a:r>
              <a:rPr lang="tr-TR" sz="1600" dirty="0" err="1"/>
              <a:t>fraction</a:t>
            </a:r>
            <a:r>
              <a:rPr lang="tr-TR" sz="1600" dirty="0"/>
              <a:t> (</a:t>
            </a:r>
            <a:r>
              <a:rPr lang="tr-TR" sz="1600" dirty="0" err="1"/>
              <a:t>HFrEF</a:t>
            </a:r>
            <a:r>
              <a:rPr lang="tr-TR" sz="1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8149620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C6719138-092F-B04F-9D09-4E304E1535C1}"/>
              </a:ext>
            </a:extLst>
          </p:cNvPr>
          <p:cNvSpPr/>
          <p:nvPr/>
        </p:nvSpPr>
        <p:spPr>
          <a:xfrm>
            <a:off x="435931" y="591269"/>
            <a:ext cx="3743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Soluble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Guanylate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Cyclase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Stimulators</a:t>
            </a:r>
            <a:endParaRPr lang="tr-TR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0C7E75B2-C32A-F640-A381-BFC81F8F04C1}"/>
              </a:ext>
            </a:extLst>
          </p:cNvPr>
          <p:cNvSpPr/>
          <p:nvPr/>
        </p:nvSpPr>
        <p:spPr>
          <a:xfrm>
            <a:off x="467544" y="1340768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u="sng" dirty="0" err="1"/>
              <a:t>Vericiguat</a:t>
            </a:r>
            <a:r>
              <a:rPr lang="tr-TR" sz="1600" dirty="0"/>
              <a:t> </a:t>
            </a:r>
          </a:p>
          <a:p>
            <a:r>
              <a:rPr lang="tr-TR" sz="1600" dirty="0" err="1"/>
              <a:t>soluble</a:t>
            </a:r>
            <a:r>
              <a:rPr lang="tr-TR" sz="1600" dirty="0"/>
              <a:t> </a:t>
            </a:r>
            <a:r>
              <a:rPr lang="tr-TR" sz="1600" dirty="0" err="1"/>
              <a:t>guanylate</a:t>
            </a:r>
            <a:r>
              <a:rPr lang="tr-TR" sz="1600" dirty="0"/>
              <a:t> </a:t>
            </a:r>
            <a:r>
              <a:rPr lang="tr-TR" sz="1600" dirty="0" err="1"/>
              <a:t>cyclase</a:t>
            </a:r>
            <a:r>
              <a:rPr lang="tr-TR" sz="1600" dirty="0"/>
              <a:t> (</a:t>
            </a:r>
            <a:r>
              <a:rPr lang="tr-TR" sz="1600" dirty="0" err="1"/>
              <a:t>sGC</a:t>
            </a:r>
            <a:r>
              <a:rPr lang="tr-TR" sz="1600" dirty="0"/>
              <a:t>) </a:t>
            </a:r>
            <a:r>
              <a:rPr lang="tr-TR" sz="1600" dirty="0" err="1"/>
              <a:t>stimulator</a:t>
            </a:r>
            <a:r>
              <a:rPr lang="tr-TR" sz="1600" dirty="0"/>
              <a:t>, </a:t>
            </a:r>
            <a:r>
              <a:rPr lang="tr-TR" sz="1600" dirty="0" err="1"/>
              <a:t>thereby</a:t>
            </a:r>
            <a:r>
              <a:rPr lang="tr-TR" sz="1600" dirty="0"/>
              <a:t> </a:t>
            </a:r>
            <a:r>
              <a:rPr lang="tr-TR" sz="1600" dirty="0" err="1"/>
              <a:t>targeting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NO-</a:t>
            </a:r>
            <a:r>
              <a:rPr lang="tr-TR" sz="1600" dirty="0" err="1"/>
              <a:t>sGC</a:t>
            </a:r>
            <a:r>
              <a:rPr lang="tr-TR" sz="1600" dirty="0"/>
              <a:t>-</a:t>
            </a:r>
            <a:r>
              <a:rPr lang="tr-TR" sz="1600" dirty="0" err="1"/>
              <a:t>cyclic</a:t>
            </a:r>
            <a:r>
              <a:rPr lang="tr-TR" sz="1600" dirty="0"/>
              <a:t> </a:t>
            </a:r>
            <a:r>
              <a:rPr lang="tr-TR" sz="1600" dirty="0" err="1"/>
              <a:t>guanosine</a:t>
            </a:r>
            <a:r>
              <a:rPr lang="tr-TR" sz="1600" dirty="0"/>
              <a:t> </a:t>
            </a:r>
            <a:r>
              <a:rPr lang="tr-TR" sz="1600" dirty="0" err="1"/>
              <a:t>monophosphate</a:t>
            </a:r>
            <a:r>
              <a:rPr lang="tr-TR" sz="1600" dirty="0"/>
              <a:t> (</a:t>
            </a:r>
            <a:r>
              <a:rPr lang="tr-TR" sz="1600" dirty="0" err="1"/>
              <a:t>cGMP</a:t>
            </a:r>
            <a:r>
              <a:rPr lang="tr-TR" sz="1600" dirty="0"/>
              <a:t>) </a:t>
            </a:r>
            <a:r>
              <a:rPr lang="tr-TR" sz="1600" dirty="0" err="1"/>
              <a:t>pathway</a:t>
            </a:r>
            <a:endParaRPr lang="tr-TR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4040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D73C39A2-20AF-9A49-91FC-9A01AC46B1A0}"/>
              </a:ext>
            </a:extLst>
          </p:cNvPr>
          <p:cNvSpPr/>
          <p:nvPr/>
        </p:nvSpPr>
        <p:spPr>
          <a:xfrm>
            <a:off x="395536" y="494629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Nonsteroidal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Dihydropyridine-Based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Mineralocorticoid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Antagonists</a:t>
            </a:r>
            <a:endParaRPr lang="tr-TR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0068D991-84A0-4747-8B95-7757B5972B16}"/>
              </a:ext>
            </a:extLst>
          </p:cNvPr>
          <p:cNvSpPr/>
          <p:nvPr/>
        </p:nvSpPr>
        <p:spPr>
          <a:xfrm>
            <a:off x="371163" y="1074509"/>
            <a:ext cx="83529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Increased</a:t>
            </a:r>
            <a:r>
              <a:rPr lang="tr-TR" dirty="0"/>
              <a:t> risk of </a:t>
            </a:r>
            <a:r>
              <a:rPr lang="tr-TR" dirty="0" err="1"/>
              <a:t>hyperkalemia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worsening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steroidal</a:t>
            </a:r>
            <a:r>
              <a:rPr lang="tr-TR" dirty="0"/>
              <a:t> MRA (</a:t>
            </a:r>
            <a:r>
              <a:rPr lang="tr-TR" dirty="0" err="1"/>
              <a:t>mineralocorticoid</a:t>
            </a:r>
            <a:r>
              <a:rPr lang="tr-TR" dirty="0"/>
              <a:t> </a:t>
            </a:r>
            <a:r>
              <a:rPr lang="tr-TR" dirty="0" err="1"/>
              <a:t>receptor</a:t>
            </a:r>
            <a:r>
              <a:rPr lang="tr-TR" dirty="0"/>
              <a:t> </a:t>
            </a:r>
            <a:r>
              <a:rPr lang="tr-TR" dirty="0" err="1"/>
              <a:t>antagonists</a:t>
            </a:r>
            <a:r>
              <a:rPr lang="tr-TR" dirty="0"/>
              <a:t>), </a:t>
            </a:r>
            <a:r>
              <a:rPr lang="tr-TR" dirty="0" err="1"/>
              <a:t>spironolactone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eplerenone</a:t>
            </a:r>
            <a:r>
              <a:rPr lang="tr-TR" dirty="0"/>
              <a:t>, </a:t>
            </a:r>
            <a:r>
              <a:rPr lang="tr-TR" dirty="0" err="1"/>
              <a:t>limited</a:t>
            </a:r>
            <a:r>
              <a:rPr lang="tr-TR" dirty="0"/>
              <a:t> </a:t>
            </a:r>
            <a:r>
              <a:rPr lang="tr-TR" dirty="0" err="1"/>
              <a:t>use</a:t>
            </a:r>
            <a:endParaRPr lang="tr-TR" dirty="0"/>
          </a:p>
          <a:p>
            <a:endParaRPr lang="tr-TR" dirty="0"/>
          </a:p>
          <a:p>
            <a:r>
              <a:rPr lang="tr-TR" dirty="0"/>
              <a:t>Development of </a:t>
            </a:r>
            <a:r>
              <a:rPr lang="tr-TR" dirty="0" err="1"/>
              <a:t>nonsteroidal</a:t>
            </a:r>
            <a:r>
              <a:rPr lang="tr-TR" dirty="0"/>
              <a:t> </a:t>
            </a:r>
            <a:r>
              <a:rPr lang="tr-TR" dirty="0" err="1"/>
              <a:t>dihydropyridine-based</a:t>
            </a:r>
            <a:r>
              <a:rPr lang="tr-TR" dirty="0"/>
              <a:t> </a:t>
            </a:r>
            <a:r>
              <a:rPr lang="tr-TR" dirty="0" err="1"/>
              <a:t>third</a:t>
            </a:r>
            <a:r>
              <a:rPr lang="tr-TR" dirty="0"/>
              <a:t>-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fourth-generation</a:t>
            </a:r>
            <a:r>
              <a:rPr lang="tr-TR" dirty="0"/>
              <a:t> MRA; </a:t>
            </a:r>
            <a:r>
              <a:rPr lang="tr-TR" u="sng" dirty="0" err="1"/>
              <a:t>dihydronaphthyridine</a:t>
            </a:r>
            <a:r>
              <a:rPr lang="tr-TR" u="sng" dirty="0"/>
              <a:t> </a:t>
            </a:r>
            <a:r>
              <a:rPr lang="tr-TR" u="sng" dirty="0" err="1"/>
              <a:t>finerenone</a:t>
            </a:r>
            <a:r>
              <a:rPr lang="tr-TR" u="sng" dirty="0"/>
              <a:t> (BAY94-8862)</a:t>
            </a:r>
          </a:p>
          <a:p>
            <a:endParaRPr lang="tr-TR" u="sng" dirty="0"/>
          </a:p>
          <a:p>
            <a:endParaRPr lang="tr-TR" u="sng" dirty="0"/>
          </a:p>
          <a:p>
            <a:endParaRPr lang="tr-TR" u="sng" dirty="0"/>
          </a:p>
          <a:p>
            <a:endParaRPr lang="tr-TR" dirty="0"/>
          </a:p>
          <a:p>
            <a:endParaRPr lang="tr-TR" dirty="0">
              <a:effectLst/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1AA393DB-B2DC-5C41-97B0-71E99F3A502B}"/>
              </a:ext>
            </a:extLst>
          </p:cNvPr>
          <p:cNvSpPr/>
          <p:nvPr/>
        </p:nvSpPr>
        <p:spPr>
          <a:xfrm>
            <a:off x="3455368" y="6383815"/>
            <a:ext cx="5688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 err="1"/>
              <a:t>Emerging</a:t>
            </a:r>
            <a:r>
              <a:rPr lang="tr-TR" sz="1200" dirty="0"/>
              <a:t> </a:t>
            </a:r>
            <a:r>
              <a:rPr lang="tr-TR" sz="1200" dirty="0" err="1"/>
              <a:t>Drug</a:t>
            </a:r>
            <a:r>
              <a:rPr lang="tr-TR" sz="1200" dirty="0"/>
              <a:t> </a:t>
            </a:r>
            <a:r>
              <a:rPr lang="tr-TR" sz="1200" dirty="0" err="1"/>
              <a:t>Classes</a:t>
            </a:r>
            <a:r>
              <a:rPr lang="tr-TR" sz="1200" dirty="0"/>
              <a:t> </a:t>
            </a:r>
            <a:r>
              <a:rPr lang="tr-TR" sz="1200" dirty="0" err="1"/>
              <a:t>and</a:t>
            </a:r>
            <a:r>
              <a:rPr lang="tr-TR" sz="1200" dirty="0"/>
              <a:t> </a:t>
            </a:r>
            <a:r>
              <a:rPr lang="tr-TR" sz="1200" dirty="0" err="1"/>
              <a:t>Their</a:t>
            </a:r>
            <a:r>
              <a:rPr lang="tr-TR" sz="1200" dirty="0"/>
              <a:t> </a:t>
            </a:r>
            <a:r>
              <a:rPr lang="tr-TR" sz="1200" dirty="0" err="1"/>
              <a:t>Potential</a:t>
            </a:r>
            <a:r>
              <a:rPr lang="tr-TR" sz="1200" dirty="0"/>
              <a:t> </a:t>
            </a:r>
            <a:r>
              <a:rPr lang="tr-TR" sz="1200" dirty="0" err="1"/>
              <a:t>Use</a:t>
            </a:r>
            <a:r>
              <a:rPr lang="tr-TR" sz="1200" dirty="0"/>
              <a:t> in </a:t>
            </a:r>
            <a:r>
              <a:rPr lang="tr-TR" sz="1200" dirty="0" err="1"/>
              <a:t>Hypertension</a:t>
            </a:r>
            <a:r>
              <a:rPr lang="tr-TR" sz="1200" dirty="0"/>
              <a:t> </a:t>
            </a:r>
          </a:p>
          <a:p>
            <a:r>
              <a:rPr lang="tr-TR" sz="1200" dirty="0" err="1"/>
              <a:t>Michel</a:t>
            </a:r>
            <a:r>
              <a:rPr lang="tr-TR" sz="1200" dirty="0"/>
              <a:t> Azizi, </a:t>
            </a:r>
            <a:r>
              <a:rPr lang="tr-TR" sz="1200" dirty="0" err="1"/>
              <a:t>Patrick</a:t>
            </a:r>
            <a:r>
              <a:rPr lang="tr-TR" sz="1200" dirty="0"/>
              <a:t> </a:t>
            </a:r>
            <a:r>
              <a:rPr lang="tr-TR" sz="1200" dirty="0" err="1"/>
              <a:t>Rossignol</a:t>
            </a:r>
            <a:r>
              <a:rPr lang="tr-TR" sz="1200" dirty="0"/>
              <a:t>, Jean-</a:t>
            </a:r>
            <a:r>
              <a:rPr lang="tr-TR" sz="1200" dirty="0" err="1"/>
              <a:t>S.bastien</a:t>
            </a:r>
            <a:r>
              <a:rPr lang="tr-TR" sz="1200" dirty="0"/>
              <a:t> </a:t>
            </a:r>
            <a:r>
              <a:rPr lang="tr-TR" sz="1200" dirty="0" err="1"/>
              <a:t>Hulot</a:t>
            </a:r>
            <a:r>
              <a:rPr lang="tr-TR" sz="1200" dirty="0"/>
              <a:t>, </a:t>
            </a:r>
            <a:r>
              <a:rPr lang="tr-TR" sz="1200" dirty="0" err="1"/>
              <a:t>Hypertension</a:t>
            </a:r>
            <a:r>
              <a:rPr lang="tr-TR" sz="1200" dirty="0"/>
              <a:t>. 2019;74:1075-1083.</a:t>
            </a:r>
          </a:p>
          <a:p>
            <a:endParaRPr lang="tr-TR" sz="1200" dirty="0">
              <a:effectLst/>
              <a:latin typeface="Times" pitchFamily="2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5FDB9393-CDEA-9F4A-AE7D-85BF5FE3EC81}"/>
              </a:ext>
            </a:extLst>
          </p:cNvPr>
          <p:cNvSpPr/>
          <p:nvPr/>
        </p:nvSpPr>
        <p:spPr>
          <a:xfrm>
            <a:off x="419910" y="2782669"/>
            <a:ext cx="3165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Aldosterone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Synthase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Inhibitors</a:t>
            </a:r>
            <a:endParaRPr lang="tr-TR" dirty="0">
              <a:solidFill>
                <a:srgbClr val="FF0000"/>
              </a:solidFill>
              <a:effectLst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ACF5B3C9-4A38-9E43-9CE3-DC32A3DBAE54}"/>
              </a:ext>
            </a:extLst>
          </p:cNvPr>
          <p:cNvSpPr/>
          <p:nvPr/>
        </p:nvSpPr>
        <p:spPr>
          <a:xfrm>
            <a:off x="419910" y="3307617"/>
            <a:ext cx="81125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MRAs</a:t>
            </a:r>
            <a:r>
              <a:rPr lang="tr-TR" dirty="0"/>
              <a:t> can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reactive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in </a:t>
            </a:r>
            <a:r>
              <a:rPr lang="tr-TR" dirty="0" err="1"/>
              <a:t>components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RAAS, </a:t>
            </a:r>
            <a:r>
              <a:rPr lang="tr-TR" dirty="0" err="1"/>
              <a:t>particularly</a:t>
            </a:r>
            <a:r>
              <a:rPr lang="tr-TR" dirty="0"/>
              <a:t> </a:t>
            </a:r>
            <a:r>
              <a:rPr lang="tr-TR" dirty="0" err="1"/>
              <a:t>aldosterone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Reducing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of </a:t>
            </a:r>
            <a:r>
              <a:rPr lang="tr-TR" dirty="0" err="1"/>
              <a:t>aldosterone</a:t>
            </a:r>
            <a:r>
              <a:rPr lang="tr-TR" dirty="0"/>
              <a:t>, a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class</a:t>
            </a:r>
            <a:r>
              <a:rPr lang="tr-TR" dirty="0"/>
              <a:t> of anti-</a:t>
            </a:r>
            <a:r>
              <a:rPr lang="tr-TR" dirty="0" err="1"/>
              <a:t>aldosterone</a:t>
            </a:r>
            <a:r>
              <a:rPr lang="tr-TR" dirty="0"/>
              <a:t> </a:t>
            </a:r>
            <a:r>
              <a:rPr lang="tr-TR" dirty="0" err="1"/>
              <a:t>agents</a:t>
            </a:r>
            <a:r>
              <a:rPr lang="tr-TR" dirty="0"/>
              <a:t>, an </a:t>
            </a:r>
            <a:r>
              <a:rPr lang="tr-TR" dirty="0" err="1"/>
              <a:t>aldosterone</a:t>
            </a:r>
            <a:r>
              <a:rPr lang="tr-TR" dirty="0"/>
              <a:t> </a:t>
            </a:r>
            <a:r>
              <a:rPr lang="tr-TR" dirty="0" err="1"/>
              <a:t>synthase</a:t>
            </a:r>
            <a:r>
              <a:rPr lang="tr-TR" dirty="0"/>
              <a:t> </a:t>
            </a:r>
            <a:r>
              <a:rPr lang="tr-TR" dirty="0" err="1"/>
              <a:t>inhibitor</a:t>
            </a:r>
            <a:r>
              <a:rPr lang="tr-TR" dirty="0"/>
              <a:t> (ASI), LCI699 </a:t>
            </a:r>
          </a:p>
          <a:p>
            <a:endParaRPr lang="tr-T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5045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AF0B067D-1CDC-424A-9585-49AFB06F8114}"/>
              </a:ext>
            </a:extLst>
          </p:cNvPr>
          <p:cNvSpPr/>
          <p:nvPr/>
        </p:nvSpPr>
        <p:spPr>
          <a:xfrm>
            <a:off x="179512" y="692696"/>
            <a:ext cx="8496944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Activators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Angiotensin-Converting</a:t>
            </a:r>
            <a:r>
              <a:rPr lang="tr-TR" dirty="0">
                <a:solidFill>
                  <a:srgbClr val="FF0000"/>
                </a:solidFill>
              </a:rPr>
              <a:t> Enzyme2/ </a:t>
            </a:r>
            <a:r>
              <a:rPr lang="tr-TR" dirty="0" err="1">
                <a:solidFill>
                  <a:srgbClr val="FF0000"/>
                </a:solidFill>
              </a:rPr>
              <a:t>Angiotensin</a:t>
            </a:r>
            <a:r>
              <a:rPr lang="tr-TR" dirty="0">
                <a:solidFill>
                  <a:srgbClr val="FF0000"/>
                </a:solidFill>
              </a:rPr>
              <a:t>(1–7)/ MAS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Axis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ACE2 </a:t>
            </a:r>
            <a:r>
              <a:rPr lang="tr-TR" dirty="0" err="1"/>
              <a:t>activators</a:t>
            </a:r>
            <a:endParaRPr lang="tr-TR" dirty="0"/>
          </a:p>
          <a:p>
            <a:r>
              <a:rPr lang="tr-TR" dirty="0" err="1"/>
              <a:t>Ang</a:t>
            </a:r>
            <a:r>
              <a:rPr lang="tr-TR" dirty="0"/>
              <a:t> (1–7) </a:t>
            </a:r>
            <a:r>
              <a:rPr lang="tr-TR" dirty="0" err="1"/>
              <a:t>analogs</a:t>
            </a:r>
            <a:endParaRPr lang="tr-TR" dirty="0"/>
          </a:p>
          <a:p>
            <a:r>
              <a:rPr lang="tr-TR" dirty="0"/>
              <a:t>AT2 </a:t>
            </a:r>
            <a:r>
              <a:rPr lang="tr-TR" dirty="0" err="1"/>
              <a:t>receptor</a:t>
            </a:r>
            <a:r>
              <a:rPr lang="tr-TR" dirty="0"/>
              <a:t> </a:t>
            </a:r>
            <a:r>
              <a:rPr lang="tr-TR" dirty="0" err="1"/>
              <a:t>agonists</a:t>
            </a:r>
            <a:r>
              <a:rPr lang="tr-TR" dirty="0"/>
              <a:t>, </a:t>
            </a:r>
            <a:r>
              <a:rPr lang="tr-TR" dirty="0" err="1"/>
              <a:t>peptide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nonpeptide</a:t>
            </a:r>
            <a:r>
              <a:rPr lang="tr-TR" dirty="0"/>
              <a:t> </a:t>
            </a:r>
            <a:r>
              <a:rPr lang="tr-TR" dirty="0" err="1"/>
              <a:t>activators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Mas </a:t>
            </a:r>
            <a:r>
              <a:rPr lang="tr-TR" dirty="0" err="1"/>
              <a:t>receptor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alamandine</a:t>
            </a:r>
            <a:r>
              <a:rPr lang="tr-TR" dirty="0"/>
              <a:t> </a:t>
            </a:r>
            <a:r>
              <a:rPr lang="tr-TR" dirty="0" err="1"/>
              <a:t>complexed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cyclodextrin</a:t>
            </a:r>
            <a:r>
              <a:rPr lang="tr-TR" dirty="0"/>
              <a:t> </a:t>
            </a:r>
          </a:p>
          <a:p>
            <a:endParaRPr lang="tr-TR" dirty="0"/>
          </a:p>
          <a:p>
            <a:endParaRPr lang="tr-TR" sz="1100" dirty="0"/>
          </a:p>
          <a:p>
            <a:endParaRPr lang="tr-TR" dirty="0"/>
          </a:p>
          <a:p>
            <a:endParaRPr lang="tr-TR" dirty="0">
              <a:effectLst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CC82A929-7BEF-1C4B-AA9D-EED09AE35EDD}"/>
              </a:ext>
            </a:extLst>
          </p:cNvPr>
          <p:cNvSpPr/>
          <p:nvPr/>
        </p:nvSpPr>
        <p:spPr>
          <a:xfrm>
            <a:off x="4590030" y="5157192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100" dirty="0" err="1"/>
              <a:t>Ferreira</a:t>
            </a:r>
            <a:r>
              <a:rPr lang="tr-TR" sz="1100" dirty="0"/>
              <a:t> A J, </a:t>
            </a:r>
            <a:r>
              <a:rPr lang="tr-TR" sz="1100" dirty="0" err="1"/>
              <a:t>Murça</a:t>
            </a:r>
            <a:r>
              <a:rPr lang="tr-TR" sz="1100" dirty="0"/>
              <a:t> T M, </a:t>
            </a:r>
            <a:r>
              <a:rPr lang="tr-TR" sz="1100" dirty="0" err="1"/>
              <a:t>Fraga-Silva</a:t>
            </a:r>
            <a:r>
              <a:rPr lang="tr-TR" sz="1100" dirty="0"/>
              <a:t> R A, Castro C H, </a:t>
            </a:r>
            <a:r>
              <a:rPr lang="tr-TR" sz="1100" dirty="0" err="1"/>
              <a:t>Raizada</a:t>
            </a:r>
            <a:r>
              <a:rPr lang="tr-TR" sz="1100" dirty="0"/>
              <a:t> M K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Santos</a:t>
            </a:r>
            <a:r>
              <a:rPr lang="tr-TR" sz="1100" dirty="0"/>
              <a:t> R A 2012 New </a:t>
            </a:r>
            <a:r>
              <a:rPr lang="tr-TR" sz="1100" dirty="0" err="1"/>
              <a:t>cardiovascular</a:t>
            </a:r>
            <a:r>
              <a:rPr lang="tr-TR" sz="1100" dirty="0"/>
              <a:t>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pulmonary</a:t>
            </a:r>
            <a:r>
              <a:rPr lang="tr-TR" sz="1100" dirty="0"/>
              <a:t> </a:t>
            </a:r>
            <a:r>
              <a:rPr lang="tr-TR" sz="1100" dirty="0" err="1"/>
              <a:t>therapeutic</a:t>
            </a:r>
            <a:r>
              <a:rPr lang="tr-TR" sz="1100" dirty="0"/>
              <a:t> </a:t>
            </a:r>
            <a:r>
              <a:rPr lang="tr-TR" sz="1100" dirty="0" err="1"/>
              <a:t>strategies</a:t>
            </a:r>
            <a:r>
              <a:rPr lang="tr-TR" sz="1100" dirty="0"/>
              <a:t> </a:t>
            </a:r>
            <a:r>
              <a:rPr lang="tr-TR" sz="1100" dirty="0" err="1"/>
              <a:t>based</a:t>
            </a:r>
            <a:r>
              <a:rPr lang="tr-TR" sz="1100" dirty="0"/>
              <a:t> on </a:t>
            </a:r>
            <a:r>
              <a:rPr lang="tr-TR" sz="1100" dirty="0" err="1"/>
              <a:t>the</a:t>
            </a:r>
            <a:r>
              <a:rPr lang="tr-TR" sz="1100" dirty="0"/>
              <a:t> </a:t>
            </a:r>
            <a:r>
              <a:rPr lang="tr-TR" sz="1100" dirty="0" err="1"/>
              <a:t>Angiotensin-converting</a:t>
            </a:r>
            <a:r>
              <a:rPr lang="tr-TR" sz="1100" dirty="0"/>
              <a:t> </a:t>
            </a:r>
            <a:r>
              <a:rPr lang="tr-TR" sz="1100" dirty="0" err="1"/>
              <a:t>enzyme</a:t>
            </a:r>
            <a:r>
              <a:rPr lang="tr-TR" sz="1100" dirty="0"/>
              <a:t> 2/</a:t>
            </a:r>
            <a:r>
              <a:rPr lang="tr-TR" sz="1100" dirty="0" err="1"/>
              <a:t>angiotensin</a:t>
            </a:r>
            <a:r>
              <a:rPr lang="tr-TR" sz="1100" dirty="0"/>
              <a:t>-(1-7)/mas </a:t>
            </a:r>
            <a:r>
              <a:rPr lang="tr-TR" sz="1100" dirty="0" err="1"/>
              <a:t>receptor</a:t>
            </a:r>
            <a:r>
              <a:rPr lang="tr-TR" sz="1100" dirty="0"/>
              <a:t> </a:t>
            </a:r>
            <a:r>
              <a:rPr lang="tr-TR" sz="1100" dirty="0" err="1"/>
              <a:t>axis</a:t>
            </a:r>
            <a:r>
              <a:rPr lang="tr-TR" sz="1100" dirty="0"/>
              <a:t> </a:t>
            </a:r>
            <a:r>
              <a:rPr lang="tr-TR" sz="1100" i="1" dirty="0" err="1"/>
              <a:t>Int</a:t>
            </a:r>
            <a:r>
              <a:rPr lang="tr-TR" sz="1100" i="1" dirty="0"/>
              <a:t>. J. </a:t>
            </a:r>
            <a:r>
              <a:rPr lang="tr-TR" sz="1100" i="1" dirty="0" err="1"/>
              <a:t>Hypertens</a:t>
            </a:r>
            <a:r>
              <a:rPr lang="tr-TR" sz="1100" dirty="0"/>
              <a:t>. 147825.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7B15E9B3-0335-A446-9791-80BF48F2E6D2}"/>
              </a:ext>
            </a:extLst>
          </p:cNvPr>
          <p:cNvSpPr/>
          <p:nvPr/>
        </p:nvSpPr>
        <p:spPr>
          <a:xfrm>
            <a:off x="4590030" y="6051336"/>
            <a:ext cx="4572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100" dirty="0" err="1"/>
              <a:t>Jiang</a:t>
            </a:r>
            <a:r>
              <a:rPr lang="tr-TR" sz="1100" dirty="0"/>
              <a:t> F, </a:t>
            </a:r>
            <a:r>
              <a:rPr lang="tr-TR" sz="1100" dirty="0" err="1"/>
              <a:t>Yang</a:t>
            </a:r>
            <a:r>
              <a:rPr lang="tr-TR" sz="1100" dirty="0"/>
              <a:t> J, </a:t>
            </a:r>
            <a:r>
              <a:rPr lang="tr-TR" sz="1100" dirty="0" err="1"/>
              <a:t>Zhang</a:t>
            </a:r>
            <a:r>
              <a:rPr lang="tr-TR" sz="1100" dirty="0"/>
              <a:t> Y, </a:t>
            </a:r>
            <a:r>
              <a:rPr lang="tr-TR" sz="1100" dirty="0" err="1"/>
              <a:t>Dong</a:t>
            </a:r>
            <a:r>
              <a:rPr lang="tr-TR" sz="1100" dirty="0"/>
              <a:t> M, </a:t>
            </a:r>
            <a:r>
              <a:rPr lang="tr-TR" sz="1100" dirty="0" err="1"/>
              <a:t>Wang</a:t>
            </a:r>
            <a:r>
              <a:rPr lang="tr-TR" sz="1100" dirty="0"/>
              <a:t> S, </a:t>
            </a:r>
            <a:r>
              <a:rPr lang="tr-TR" sz="1100" dirty="0" err="1"/>
              <a:t>Zhang</a:t>
            </a:r>
            <a:r>
              <a:rPr lang="tr-TR" sz="1100" dirty="0"/>
              <a:t> </a:t>
            </a:r>
            <a:r>
              <a:rPr lang="tr-TR" sz="1100" dirty="0" err="1"/>
              <a:t>Q</a:t>
            </a:r>
            <a:r>
              <a:rPr lang="tr-TR" sz="1100" dirty="0"/>
              <a:t>, </a:t>
            </a:r>
            <a:r>
              <a:rPr lang="tr-TR" sz="1100" dirty="0" err="1"/>
              <a:t>Liu</a:t>
            </a:r>
            <a:r>
              <a:rPr lang="tr-TR" sz="1100" dirty="0"/>
              <a:t> F F, </a:t>
            </a:r>
            <a:r>
              <a:rPr lang="tr-TR" sz="1100" dirty="0" err="1"/>
              <a:t>Zhang</a:t>
            </a:r>
            <a:r>
              <a:rPr lang="tr-TR" sz="1100" dirty="0"/>
              <a:t> K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Zhang</a:t>
            </a:r>
            <a:r>
              <a:rPr lang="tr-TR" sz="1100" dirty="0"/>
              <a:t> C 2014 </a:t>
            </a:r>
            <a:r>
              <a:rPr lang="tr-TR" sz="1100" dirty="0" err="1"/>
              <a:t>Angiotensin-converting</a:t>
            </a:r>
            <a:r>
              <a:rPr lang="tr-TR" sz="1100" dirty="0"/>
              <a:t> </a:t>
            </a:r>
            <a:r>
              <a:rPr lang="tr-TR" sz="1100" dirty="0" err="1"/>
              <a:t>enzyme</a:t>
            </a:r>
            <a:r>
              <a:rPr lang="tr-TR" sz="1100" dirty="0"/>
              <a:t> 2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angiotensin</a:t>
            </a:r>
            <a:r>
              <a:rPr lang="tr-TR" sz="1100" dirty="0"/>
              <a:t> 1-7: </a:t>
            </a:r>
            <a:r>
              <a:rPr lang="tr-TR" sz="1100" dirty="0" err="1"/>
              <a:t>novel</a:t>
            </a:r>
            <a:r>
              <a:rPr lang="tr-TR" sz="1100" dirty="0"/>
              <a:t> </a:t>
            </a:r>
            <a:r>
              <a:rPr lang="tr-TR" sz="1100" dirty="0" err="1"/>
              <a:t>therapeutic</a:t>
            </a:r>
            <a:r>
              <a:rPr lang="tr-TR" sz="1100" dirty="0"/>
              <a:t> </a:t>
            </a:r>
            <a:r>
              <a:rPr lang="tr-TR" sz="1100" dirty="0" err="1"/>
              <a:t>targets</a:t>
            </a:r>
            <a:r>
              <a:rPr lang="tr-TR" sz="1100" dirty="0"/>
              <a:t> </a:t>
            </a:r>
            <a:r>
              <a:rPr lang="tr-TR" sz="1100" i="1" dirty="0" err="1"/>
              <a:t>Nat</a:t>
            </a:r>
            <a:r>
              <a:rPr lang="tr-TR" sz="1100" i="1" dirty="0"/>
              <a:t>. </a:t>
            </a:r>
            <a:r>
              <a:rPr lang="tr-TR" sz="1100" i="1" dirty="0" err="1"/>
              <a:t>Rev</a:t>
            </a:r>
            <a:r>
              <a:rPr lang="tr-TR" sz="1100" i="1" dirty="0"/>
              <a:t>. </a:t>
            </a:r>
            <a:r>
              <a:rPr lang="tr-TR" sz="1100" i="1" dirty="0" err="1"/>
              <a:t>Cardiol</a:t>
            </a:r>
            <a:r>
              <a:rPr lang="tr-TR" sz="1100" dirty="0"/>
              <a:t>. </a:t>
            </a:r>
            <a:r>
              <a:rPr lang="tr-TR" sz="1100" b="1" dirty="0"/>
              <a:t>11 </a:t>
            </a:r>
            <a:r>
              <a:rPr lang="tr-TR" sz="1100" dirty="0"/>
              <a:t>413–26</a:t>
            </a:r>
          </a:p>
        </p:txBody>
      </p:sp>
    </p:spTree>
    <p:extLst>
      <p:ext uri="{BB962C8B-B14F-4D97-AF65-F5344CB8AC3E}">
        <p14:creationId xmlns:p14="http://schemas.microsoft.com/office/powerpoint/2010/main" xmlns="" val="24953401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0068D991-84A0-4747-8B95-7757B5972B16}"/>
              </a:ext>
            </a:extLst>
          </p:cNvPr>
          <p:cNvSpPr/>
          <p:nvPr/>
        </p:nvSpPr>
        <p:spPr>
          <a:xfrm>
            <a:off x="371163" y="191974"/>
            <a:ext cx="835292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u="sng" dirty="0"/>
          </a:p>
          <a:p>
            <a:endParaRPr lang="tr-TR" u="sng" dirty="0"/>
          </a:p>
          <a:p>
            <a:endParaRPr lang="tr-TR" u="sng" dirty="0"/>
          </a:p>
          <a:p>
            <a:endParaRPr lang="tr-TR" u="sng" dirty="0"/>
          </a:p>
          <a:p>
            <a:endParaRPr lang="tr-TR" dirty="0"/>
          </a:p>
          <a:p>
            <a:endParaRPr lang="tr-TR" dirty="0"/>
          </a:p>
          <a:p>
            <a:endParaRPr lang="tr-TR" dirty="0">
              <a:effectLst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770B9B5F-DCF7-3E41-B3BF-510CEA63A871}"/>
              </a:ext>
            </a:extLst>
          </p:cNvPr>
          <p:cNvSpPr/>
          <p:nvPr/>
        </p:nvSpPr>
        <p:spPr>
          <a:xfrm>
            <a:off x="371163" y="369453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err="1">
                <a:solidFill>
                  <a:srgbClr val="FF0000"/>
                </a:solidFill>
              </a:rPr>
              <a:t>Centrally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 err="1">
                <a:solidFill>
                  <a:srgbClr val="FF0000"/>
                </a:solidFill>
              </a:rPr>
              <a:t>Acting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 err="1">
                <a:solidFill>
                  <a:srgbClr val="FF0000"/>
                </a:solidFill>
              </a:rPr>
              <a:t>Aminopeptidase</a:t>
            </a:r>
            <a:r>
              <a:rPr lang="tr-TR" sz="1600" dirty="0">
                <a:solidFill>
                  <a:srgbClr val="FF0000"/>
                </a:solidFill>
              </a:rPr>
              <a:t> A </a:t>
            </a:r>
            <a:r>
              <a:rPr lang="tr-TR" sz="1600" dirty="0" err="1">
                <a:solidFill>
                  <a:srgbClr val="FF0000"/>
                </a:solidFill>
              </a:rPr>
              <a:t>Inhibitors</a:t>
            </a:r>
            <a:endParaRPr lang="tr-TR" sz="1600" dirty="0">
              <a:solidFill>
                <a:srgbClr val="FF0000"/>
              </a:solidFill>
            </a:endParaRPr>
          </a:p>
          <a:p>
            <a:endParaRPr lang="tr-TR" sz="1600" dirty="0">
              <a:effectLst/>
            </a:endParaRPr>
          </a:p>
          <a:p>
            <a:r>
              <a:rPr lang="tr-TR" sz="1600" dirty="0" err="1"/>
              <a:t>Existence</a:t>
            </a:r>
            <a:r>
              <a:rPr lang="tr-TR" sz="1600" dirty="0"/>
              <a:t> of a </a:t>
            </a:r>
            <a:r>
              <a:rPr lang="tr-TR" sz="1600" dirty="0" err="1"/>
              <a:t>functional</a:t>
            </a:r>
            <a:r>
              <a:rPr lang="tr-TR" sz="1600" dirty="0"/>
              <a:t> RAS in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brain</a:t>
            </a:r>
            <a:r>
              <a:rPr lang="tr-TR" sz="1600" dirty="0"/>
              <a:t>, </a:t>
            </a:r>
            <a:r>
              <a:rPr lang="tr-TR" sz="1600" dirty="0" err="1"/>
              <a:t>controlling</a:t>
            </a:r>
            <a:r>
              <a:rPr lang="tr-TR" sz="1600" dirty="0"/>
              <a:t> </a:t>
            </a:r>
            <a:r>
              <a:rPr lang="tr-TR" sz="1600" dirty="0" err="1"/>
              <a:t>cardiovascular</a:t>
            </a:r>
            <a:r>
              <a:rPr lang="tr-TR" sz="1600" dirty="0"/>
              <a:t> </a:t>
            </a:r>
            <a:r>
              <a:rPr lang="tr-TR" sz="1600" dirty="0" err="1"/>
              <a:t>functions</a:t>
            </a:r>
            <a:r>
              <a:rPr lang="tr-TR" sz="1600" dirty="0"/>
              <a:t>, </a:t>
            </a:r>
            <a:r>
              <a:rPr lang="tr-TR" sz="1600" dirty="0" err="1"/>
              <a:t>and</a:t>
            </a:r>
            <a:r>
              <a:rPr lang="tr-TR" sz="1600" dirty="0"/>
              <a:t> body </a:t>
            </a:r>
            <a:r>
              <a:rPr lang="tr-TR" sz="1600" dirty="0" err="1"/>
              <a:t>fluid</a:t>
            </a:r>
            <a:r>
              <a:rPr lang="tr-TR" sz="1600" dirty="0"/>
              <a:t> </a:t>
            </a:r>
            <a:r>
              <a:rPr lang="tr-TR" sz="1600" dirty="0" err="1"/>
              <a:t>homeostasis</a:t>
            </a:r>
            <a:endParaRPr lang="tr-TR" sz="1600" dirty="0"/>
          </a:p>
          <a:p>
            <a:endParaRPr lang="tr-TR" sz="1600" dirty="0"/>
          </a:p>
          <a:p>
            <a:r>
              <a:rPr lang="tr-TR" sz="1600" dirty="0"/>
              <a:t>An </a:t>
            </a:r>
            <a:r>
              <a:rPr lang="tr-TR" sz="1600" dirty="0" err="1"/>
              <a:t>orally</a:t>
            </a:r>
            <a:r>
              <a:rPr lang="tr-TR" sz="1600" dirty="0"/>
              <a:t> </a:t>
            </a:r>
            <a:r>
              <a:rPr lang="tr-TR" sz="1600" dirty="0" err="1"/>
              <a:t>active</a:t>
            </a:r>
            <a:r>
              <a:rPr lang="tr-TR" sz="1600" dirty="0"/>
              <a:t> </a:t>
            </a:r>
            <a:r>
              <a:rPr lang="tr-TR" sz="1600" dirty="0" err="1"/>
              <a:t>prodrug</a:t>
            </a:r>
            <a:r>
              <a:rPr lang="tr-TR" sz="1600" dirty="0"/>
              <a:t> of EC33 (RB150/QGC001, </a:t>
            </a:r>
            <a:r>
              <a:rPr lang="tr-TR" sz="1600" dirty="0" err="1"/>
              <a:t>firabastat</a:t>
            </a:r>
            <a:r>
              <a:rPr lang="tr-TR" sz="1600" dirty="0"/>
              <a:t>)</a:t>
            </a:r>
          </a:p>
          <a:p>
            <a:endParaRPr lang="tr-TR" sz="1600" dirty="0"/>
          </a:p>
          <a:p>
            <a:r>
              <a:rPr lang="tr-TR" sz="1600" dirty="0" err="1"/>
              <a:t>Inhibits</a:t>
            </a:r>
            <a:r>
              <a:rPr lang="tr-TR" sz="1600" dirty="0"/>
              <a:t> </a:t>
            </a:r>
            <a:r>
              <a:rPr lang="tr-TR" sz="1600" dirty="0" err="1"/>
              <a:t>brain</a:t>
            </a:r>
            <a:r>
              <a:rPr lang="tr-TR" sz="1600" dirty="0"/>
              <a:t> APA </a:t>
            </a:r>
            <a:r>
              <a:rPr lang="tr-TR" sz="1600" dirty="0" err="1"/>
              <a:t>activity</a:t>
            </a:r>
            <a:r>
              <a:rPr lang="tr-TR" sz="1600" dirty="0"/>
              <a:t>, </a:t>
            </a:r>
            <a:r>
              <a:rPr lang="tr-TR" sz="1600" dirty="0" err="1"/>
              <a:t>blocking</a:t>
            </a:r>
            <a:r>
              <a:rPr lang="tr-TR" sz="1600" dirty="0"/>
              <a:t> </a:t>
            </a:r>
            <a:r>
              <a:rPr lang="tr-TR" sz="1600" dirty="0" err="1"/>
              <a:t>the</a:t>
            </a:r>
            <a:r>
              <a:rPr lang="tr-TR" sz="1600" dirty="0"/>
              <a:t> </a:t>
            </a:r>
            <a:r>
              <a:rPr lang="tr-TR" sz="1600" dirty="0" err="1"/>
              <a:t>formation</a:t>
            </a:r>
            <a:r>
              <a:rPr lang="tr-TR" sz="1600" dirty="0"/>
              <a:t> of </a:t>
            </a:r>
            <a:r>
              <a:rPr lang="tr-TR" sz="1600" dirty="0" err="1"/>
              <a:t>brain</a:t>
            </a:r>
            <a:r>
              <a:rPr lang="tr-TR" sz="1600" dirty="0"/>
              <a:t> </a:t>
            </a:r>
            <a:r>
              <a:rPr lang="tr-TR" sz="1600" dirty="0" err="1"/>
              <a:t>angiotensin</a:t>
            </a:r>
            <a:r>
              <a:rPr lang="tr-TR" sz="1600" dirty="0"/>
              <a:t> III </a:t>
            </a:r>
          </a:p>
          <a:p>
            <a:endParaRPr lang="tr-TR" sz="1600" dirty="0"/>
          </a:p>
          <a:p>
            <a:endParaRPr lang="tr-TR" sz="1600" dirty="0">
              <a:effectLst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81BC57DD-89A9-FF46-98A1-C2D8BE387289}"/>
              </a:ext>
            </a:extLst>
          </p:cNvPr>
          <p:cNvSpPr/>
          <p:nvPr/>
        </p:nvSpPr>
        <p:spPr>
          <a:xfrm>
            <a:off x="107504" y="2456317"/>
            <a:ext cx="91450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/>
              <a:t>(</a:t>
            </a:r>
            <a:r>
              <a:rPr lang="tr-TR" sz="1100" dirty="0" err="1"/>
              <a:t>Marc</a:t>
            </a:r>
            <a:r>
              <a:rPr lang="tr-TR" sz="1100" dirty="0"/>
              <a:t> Y, </a:t>
            </a:r>
            <a:r>
              <a:rPr lang="tr-TR" sz="1100" dirty="0" err="1"/>
              <a:t>Llorens-Cortes</a:t>
            </a:r>
            <a:r>
              <a:rPr lang="tr-TR" sz="1100" dirty="0"/>
              <a:t> C. </a:t>
            </a:r>
            <a:r>
              <a:rPr lang="tr-TR" sz="1100" dirty="0" err="1"/>
              <a:t>The</a:t>
            </a:r>
            <a:r>
              <a:rPr lang="tr-TR" sz="1100" dirty="0"/>
              <a:t> role of </a:t>
            </a:r>
            <a:r>
              <a:rPr lang="tr-TR" sz="1100" dirty="0" err="1"/>
              <a:t>the</a:t>
            </a:r>
            <a:r>
              <a:rPr lang="tr-TR" sz="1100" dirty="0"/>
              <a:t> </a:t>
            </a:r>
            <a:r>
              <a:rPr lang="tr-TR" sz="1100" dirty="0" err="1"/>
              <a:t>brain</a:t>
            </a:r>
            <a:r>
              <a:rPr lang="tr-TR" sz="1100" dirty="0"/>
              <a:t> renin-</a:t>
            </a:r>
            <a:r>
              <a:rPr lang="tr-TR" sz="1100" dirty="0" err="1"/>
              <a:t>angiotensin</a:t>
            </a:r>
            <a:r>
              <a:rPr lang="tr-TR" sz="1100" dirty="0"/>
              <a:t> </a:t>
            </a:r>
            <a:r>
              <a:rPr lang="tr-TR" sz="1100" dirty="0" err="1"/>
              <a:t>system</a:t>
            </a:r>
            <a:r>
              <a:rPr lang="tr-TR" sz="1100" dirty="0"/>
              <a:t> in </a:t>
            </a:r>
            <a:r>
              <a:rPr lang="tr-TR" sz="1100" dirty="0" err="1"/>
              <a:t>hypertension</a:t>
            </a:r>
            <a:r>
              <a:rPr lang="tr-TR" sz="1100" dirty="0"/>
              <a:t>: </a:t>
            </a:r>
            <a:r>
              <a:rPr lang="tr-TR" sz="1100" dirty="0" err="1"/>
              <a:t>implications</a:t>
            </a:r>
            <a:r>
              <a:rPr lang="tr-TR" sz="1100" dirty="0"/>
              <a:t> </a:t>
            </a:r>
            <a:r>
              <a:rPr lang="tr-TR" sz="1100" dirty="0" err="1"/>
              <a:t>for</a:t>
            </a:r>
            <a:r>
              <a:rPr lang="tr-TR" sz="1100" dirty="0"/>
              <a:t> </a:t>
            </a:r>
            <a:r>
              <a:rPr lang="tr-TR" sz="1100" dirty="0" err="1"/>
              <a:t>new</a:t>
            </a:r>
            <a:r>
              <a:rPr lang="tr-TR" sz="1100" dirty="0"/>
              <a:t> </a:t>
            </a:r>
            <a:r>
              <a:rPr lang="tr-TR" sz="1100" dirty="0" err="1"/>
              <a:t>treatment</a:t>
            </a:r>
            <a:r>
              <a:rPr lang="tr-TR" sz="1100" dirty="0"/>
              <a:t>. </a:t>
            </a:r>
            <a:r>
              <a:rPr lang="tr-TR" sz="1100" dirty="0" err="1"/>
              <a:t>Prog</a:t>
            </a:r>
            <a:r>
              <a:rPr lang="tr-TR" sz="1100" dirty="0"/>
              <a:t> </a:t>
            </a:r>
            <a:r>
              <a:rPr lang="tr-TR" sz="1100" dirty="0" err="1"/>
              <a:t>Neurobiol</a:t>
            </a:r>
            <a:r>
              <a:rPr lang="tr-TR" sz="1100" dirty="0"/>
              <a:t>. 2011;95:89–103.)</a:t>
            </a:r>
          </a:p>
        </p:txBody>
      </p:sp>
    </p:spTree>
    <p:extLst>
      <p:ext uri="{BB962C8B-B14F-4D97-AF65-F5344CB8AC3E}">
        <p14:creationId xmlns:p14="http://schemas.microsoft.com/office/powerpoint/2010/main" xmlns="" val="2815324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48DD1F36-B9F4-624B-B26A-BEEB3259C981}"/>
              </a:ext>
            </a:extLst>
          </p:cNvPr>
          <p:cNvSpPr/>
          <p:nvPr/>
        </p:nvSpPr>
        <p:spPr>
          <a:xfrm>
            <a:off x="437502" y="337474"/>
            <a:ext cx="3252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Endothelin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Antagonists</a:t>
            </a:r>
            <a:endParaRPr lang="tr-TR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1B459561-2991-D84F-A1E2-10A1A429ABB6}"/>
              </a:ext>
            </a:extLst>
          </p:cNvPr>
          <p:cNvSpPr/>
          <p:nvPr/>
        </p:nvSpPr>
        <p:spPr>
          <a:xfrm>
            <a:off x="179512" y="948388"/>
            <a:ext cx="89644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>
              <a:solidFill>
                <a:srgbClr val="131413"/>
              </a:solidFill>
              <a:effectLst/>
            </a:endParaRP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selective</a:t>
            </a:r>
            <a:r>
              <a:rPr lang="tr-TR" dirty="0"/>
              <a:t> </a:t>
            </a:r>
            <a:r>
              <a:rPr lang="tr-TR" dirty="0" err="1"/>
              <a:t>endothelin</a:t>
            </a:r>
            <a:r>
              <a:rPr lang="tr-TR" dirty="0"/>
              <a:t> </a:t>
            </a:r>
            <a:r>
              <a:rPr lang="tr-TR" dirty="0" err="1"/>
              <a:t>receptor</a:t>
            </a:r>
            <a:r>
              <a:rPr lang="tr-TR" dirty="0"/>
              <a:t> antagonist, </a:t>
            </a:r>
            <a:r>
              <a:rPr lang="tr-TR" u="sng" dirty="0" err="1"/>
              <a:t>darusentan</a:t>
            </a:r>
            <a:r>
              <a:rPr lang="tr-TR" dirty="0"/>
              <a:t>, a </a:t>
            </a:r>
            <a:r>
              <a:rPr lang="tr-TR" dirty="0" err="1"/>
              <a:t>placebo</a:t>
            </a:r>
            <a:endParaRPr lang="tr-TR" dirty="0"/>
          </a:p>
          <a:p>
            <a:r>
              <a:rPr lang="tr-TR" dirty="0" err="1"/>
              <a:t>corrected</a:t>
            </a:r>
            <a:r>
              <a:rPr lang="tr-TR" dirty="0"/>
              <a:t> </a:t>
            </a:r>
            <a:r>
              <a:rPr lang="tr-TR" dirty="0" err="1"/>
              <a:t>reduction</a:t>
            </a:r>
            <a:r>
              <a:rPr lang="tr-TR" dirty="0"/>
              <a:t> in BP of ~ 11/6 </a:t>
            </a:r>
            <a:r>
              <a:rPr lang="tr-TR" dirty="0" err="1"/>
              <a:t>and</a:t>
            </a:r>
            <a:r>
              <a:rPr lang="tr-TR" dirty="0"/>
              <a:t> ~ 18/11 </a:t>
            </a:r>
            <a:r>
              <a:rPr lang="tr-TR" dirty="0" err="1"/>
              <a:t>mmHg</a:t>
            </a:r>
            <a:r>
              <a:rPr lang="tr-TR" dirty="0"/>
              <a:t> in </a:t>
            </a:r>
            <a:r>
              <a:rPr lang="tr-TR" dirty="0" err="1"/>
              <a:t>phase</a:t>
            </a:r>
            <a:r>
              <a:rPr lang="tr-TR" dirty="0"/>
              <a:t> II </a:t>
            </a:r>
            <a:r>
              <a:rPr lang="tr-TR" dirty="0" err="1"/>
              <a:t>and</a:t>
            </a:r>
            <a:r>
              <a:rPr lang="tr-TR" dirty="0"/>
              <a:t> III </a:t>
            </a:r>
            <a:r>
              <a:rPr lang="tr-TR" dirty="0" err="1"/>
              <a:t>trials</a:t>
            </a:r>
            <a:r>
              <a:rPr lang="tr-TR" dirty="0"/>
              <a:t> in </a:t>
            </a:r>
            <a:r>
              <a:rPr lang="tr-TR" dirty="0" err="1"/>
              <a:t>participants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resistant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 </a:t>
            </a:r>
          </a:p>
          <a:p>
            <a:endParaRPr lang="tr-TR" dirty="0"/>
          </a:p>
          <a:p>
            <a:r>
              <a:rPr lang="tr-TR" sz="1100" dirty="0"/>
              <a:t>(Black HR, </a:t>
            </a:r>
            <a:r>
              <a:rPr lang="tr-TR" sz="1100" dirty="0" err="1"/>
              <a:t>Bakris</a:t>
            </a:r>
            <a:r>
              <a:rPr lang="tr-TR" sz="1100" dirty="0"/>
              <a:t> </a:t>
            </a:r>
            <a:r>
              <a:rPr lang="tr-TR" sz="1100" dirty="0" err="1"/>
              <a:t>GL,Weber</a:t>
            </a:r>
            <a:r>
              <a:rPr lang="tr-TR" sz="1100" dirty="0"/>
              <a:t> </a:t>
            </a:r>
            <a:r>
              <a:rPr lang="tr-TR" sz="1100" dirty="0" err="1"/>
              <a:t>MA,Weiss</a:t>
            </a:r>
            <a:r>
              <a:rPr lang="tr-TR" sz="1100" dirty="0"/>
              <a:t> R, </a:t>
            </a:r>
            <a:r>
              <a:rPr lang="tr-TR" sz="1100" dirty="0" err="1"/>
              <a:t>ShahawyME</a:t>
            </a:r>
            <a:r>
              <a:rPr lang="tr-TR" sz="1100" dirty="0"/>
              <a:t>, </a:t>
            </a:r>
            <a:r>
              <a:rPr lang="tr-TR" sz="1100" dirty="0" err="1"/>
              <a:t>Marple</a:t>
            </a:r>
            <a:r>
              <a:rPr lang="tr-TR" sz="1100" dirty="0"/>
              <a:t> R, et al. </a:t>
            </a:r>
            <a:r>
              <a:rPr lang="tr-TR" sz="1100" dirty="0" err="1"/>
              <a:t>Efficacy</a:t>
            </a:r>
            <a:r>
              <a:rPr lang="tr-TR" sz="1100" dirty="0"/>
              <a:t>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safety</a:t>
            </a:r>
            <a:r>
              <a:rPr lang="tr-TR" sz="1100" dirty="0"/>
              <a:t> of </a:t>
            </a:r>
            <a:r>
              <a:rPr lang="tr-TR" sz="1100" dirty="0" err="1"/>
              <a:t>darusentan</a:t>
            </a:r>
            <a:r>
              <a:rPr lang="tr-TR" sz="1100" dirty="0"/>
              <a:t> in </a:t>
            </a:r>
            <a:r>
              <a:rPr lang="tr-TR" sz="1100" dirty="0" err="1"/>
              <a:t>patients</a:t>
            </a:r>
            <a:r>
              <a:rPr lang="tr-TR" sz="1100" dirty="0"/>
              <a:t> </a:t>
            </a:r>
            <a:r>
              <a:rPr lang="tr-TR" sz="1100" dirty="0" err="1"/>
              <a:t>with</a:t>
            </a:r>
            <a:r>
              <a:rPr lang="tr-TR" sz="1100" dirty="0"/>
              <a:t> </a:t>
            </a:r>
            <a:r>
              <a:rPr lang="tr-TR" sz="1100" dirty="0" err="1"/>
              <a:t>resistant</a:t>
            </a:r>
            <a:r>
              <a:rPr lang="tr-TR" sz="1100" dirty="0"/>
              <a:t> </a:t>
            </a:r>
            <a:r>
              <a:rPr lang="tr-TR" sz="1100" dirty="0" err="1"/>
              <a:t>hypertension</a:t>
            </a:r>
            <a:r>
              <a:rPr lang="tr-TR" sz="1100" dirty="0"/>
              <a:t>: </a:t>
            </a:r>
            <a:r>
              <a:rPr lang="tr-TR" sz="1100" dirty="0" err="1"/>
              <a:t>results</a:t>
            </a:r>
            <a:r>
              <a:rPr lang="tr-TR" sz="1100" dirty="0"/>
              <a:t> </a:t>
            </a:r>
            <a:r>
              <a:rPr lang="tr-TR" sz="1100" dirty="0" err="1"/>
              <a:t>from</a:t>
            </a:r>
            <a:r>
              <a:rPr lang="tr-TR" sz="1100" dirty="0"/>
              <a:t> a </a:t>
            </a:r>
            <a:r>
              <a:rPr lang="tr-TR" sz="1100" dirty="0" err="1"/>
              <a:t>randomized</a:t>
            </a:r>
            <a:r>
              <a:rPr lang="tr-TR" sz="1100" dirty="0"/>
              <a:t>, </a:t>
            </a:r>
            <a:r>
              <a:rPr lang="tr-TR" sz="1100" dirty="0" err="1"/>
              <a:t>double-blind</a:t>
            </a:r>
            <a:r>
              <a:rPr lang="tr-TR" sz="1100" dirty="0"/>
              <a:t>, </a:t>
            </a:r>
            <a:r>
              <a:rPr lang="tr-TR" sz="1100" dirty="0" err="1"/>
              <a:t>placebo</a:t>
            </a:r>
            <a:r>
              <a:rPr lang="tr-TR" sz="1100" dirty="0"/>
              <a:t>- </a:t>
            </a:r>
            <a:r>
              <a:rPr lang="tr-TR" sz="1100" dirty="0" err="1"/>
              <a:t>controlled</a:t>
            </a:r>
            <a:r>
              <a:rPr lang="tr-TR" sz="1100" dirty="0"/>
              <a:t> </a:t>
            </a:r>
            <a:r>
              <a:rPr lang="tr-TR" sz="1100" dirty="0" err="1"/>
              <a:t>dose-ranging</a:t>
            </a:r>
            <a:r>
              <a:rPr lang="tr-TR" sz="1100" dirty="0"/>
              <a:t> </a:t>
            </a:r>
            <a:r>
              <a:rPr lang="tr-TR" sz="1100" dirty="0" err="1"/>
              <a:t>study</a:t>
            </a:r>
            <a:r>
              <a:rPr lang="tr-TR" sz="1100" dirty="0"/>
              <a:t>. J </a:t>
            </a:r>
            <a:r>
              <a:rPr lang="tr-TR" sz="1100" dirty="0" err="1"/>
              <a:t>Clin</a:t>
            </a:r>
            <a:r>
              <a:rPr lang="tr-TR" sz="1100" dirty="0"/>
              <a:t> </a:t>
            </a:r>
            <a:r>
              <a:rPr lang="tr-TR" sz="1100" dirty="0" err="1"/>
              <a:t>Hypertens</a:t>
            </a:r>
            <a:r>
              <a:rPr lang="tr-TR" sz="1100" dirty="0"/>
              <a:t> (</a:t>
            </a:r>
            <a:r>
              <a:rPr lang="tr-TR" sz="1100" dirty="0" err="1"/>
              <a:t>Greenwich</a:t>
            </a:r>
            <a:r>
              <a:rPr lang="tr-TR" sz="1100" dirty="0"/>
              <a:t>). 2007;9(10):760–9. </a:t>
            </a:r>
          </a:p>
          <a:p>
            <a:r>
              <a:rPr lang="tr-TR" sz="1100" dirty="0" err="1"/>
              <a:t>Weber</a:t>
            </a:r>
            <a:r>
              <a:rPr lang="tr-TR" sz="1100" dirty="0"/>
              <a:t> MA, Black H, </a:t>
            </a:r>
            <a:r>
              <a:rPr lang="tr-TR" sz="1100" dirty="0" err="1"/>
              <a:t>Bakris</a:t>
            </a:r>
            <a:r>
              <a:rPr lang="tr-TR" sz="1100" dirty="0"/>
              <a:t> G, </a:t>
            </a:r>
            <a:r>
              <a:rPr lang="tr-TR" sz="1100" dirty="0" err="1"/>
              <a:t>KrumH</a:t>
            </a:r>
            <a:r>
              <a:rPr lang="tr-TR" sz="1100" dirty="0"/>
              <a:t>, </a:t>
            </a:r>
            <a:r>
              <a:rPr lang="tr-TR" sz="1100" dirty="0" err="1"/>
              <a:t>Linas</a:t>
            </a:r>
            <a:r>
              <a:rPr lang="tr-TR" sz="1100" dirty="0"/>
              <a:t> </a:t>
            </a:r>
            <a:r>
              <a:rPr lang="tr-TR" sz="1100" dirty="0" err="1"/>
              <a:t>S,Weiss</a:t>
            </a:r>
            <a:r>
              <a:rPr lang="tr-TR" sz="1100" dirty="0"/>
              <a:t> R, et al. A </a:t>
            </a:r>
            <a:r>
              <a:rPr lang="tr-TR" sz="1100" dirty="0" err="1"/>
              <a:t>selective</a:t>
            </a:r>
            <a:r>
              <a:rPr lang="tr-TR" sz="1100" dirty="0"/>
              <a:t> </a:t>
            </a:r>
            <a:r>
              <a:rPr lang="tr-TR" sz="1100" dirty="0" err="1"/>
              <a:t>endothelin-receptor</a:t>
            </a:r>
            <a:r>
              <a:rPr lang="tr-TR" sz="1100" dirty="0"/>
              <a:t> antagonist </a:t>
            </a:r>
            <a:r>
              <a:rPr lang="tr-TR" sz="1100" dirty="0" err="1"/>
              <a:t>to</a:t>
            </a:r>
            <a:r>
              <a:rPr lang="tr-TR" sz="1100" dirty="0"/>
              <a:t> </a:t>
            </a:r>
            <a:r>
              <a:rPr lang="tr-TR" sz="1100" dirty="0" err="1"/>
              <a:t>reduce</a:t>
            </a:r>
            <a:r>
              <a:rPr lang="tr-TR" sz="1100" dirty="0"/>
              <a:t> </a:t>
            </a:r>
            <a:r>
              <a:rPr lang="tr-TR" sz="1100" dirty="0" err="1"/>
              <a:t>blood</a:t>
            </a:r>
            <a:r>
              <a:rPr lang="tr-TR" sz="1100" dirty="0"/>
              <a:t> </a:t>
            </a:r>
            <a:r>
              <a:rPr lang="tr-TR" sz="1100" dirty="0" err="1"/>
              <a:t>pressure</a:t>
            </a:r>
            <a:r>
              <a:rPr lang="tr-TR" sz="1100" dirty="0"/>
              <a:t> in </a:t>
            </a:r>
            <a:r>
              <a:rPr lang="tr-TR" sz="1100" dirty="0" err="1"/>
              <a:t>patients</a:t>
            </a:r>
            <a:r>
              <a:rPr lang="tr-TR" sz="1100" dirty="0"/>
              <a:t> </a:t>
            </a:r>
            <a:r>
              <a:rPr lang="tr-TR" sz="1100" dirty="0" err="1"/>
              <a:t>with</a:t>
            </a:r>
            <a:r>
              <a:rPr lang="tr-TR" sz="1100" dirty="0"/>
              <a:t> </a:t>
            </a:r>
            <a:r>
              <a:rPr lang="tr-TR" sz="1100" dirty="0" err="1"/>
              <a:t>treatment-resistant</a:t>
            </a:r>
            <a:r>
              <a:rPr lang="tr-TR" sz="1100" dirty="0"/>
              <a:t> </a:t>
            </a:r>
            <a:r>
              <a:rPr lang="tr-TR" sz="1100" dirty="0" err="1"/>
              <a:t>hypertension</a:t>
            </a:r>
            <a:r>
              <a:rPr lang="tr-TR" sz="1100" dirty="0"/>
              <a:t>: a </a:t>
            </a:r>
            <a:r>
              <a:rPr lang="tr-TR" sz="1100" dirty="0" err="1"/>
              <a:t>randomised</a:t>
            </a:r>
            <a:r>
              <a:rPr lang="tr-TR" sz="1100" dirty="0"/>
              <a:t>, </a:t>
            </a:r>
            <a:r>
              <a:rPr lang="tr-TR" sz="1100" dirty="0" err="1"/>
              <a:t>double-blind</a:t>
            </a:r>
            <a:r>
              <a:rPr lang="tr-TR" sz="1100" dirty="0"/>
              <a:t>, </a:t>
            </a:r>
            <a:r>
              <a:rPr lang="tr-TR" sz="1100" dirty="0" err="1"/>
              <a:t>placebo-controlled</a:t>
            </a:r>
            <a:r>
              <a:rPr lang="tr-TR" sz="1100" dirty="0"/>
              <a:t> </a:t>
            </a:r>
            <a:r>
              <a:rPr lang="tr-TR" sz="1100" dirty="0" err="1"/>
              <a:t>trial</a:t>
            </a:r>
            <a:r>
              <a:rPr lang="tr-TR" sz="1100" dirty="0"/>
              <a:t>. </a:t>
            </a:r>
            <a:r>
              <a:rPr lang="tr-TR" sz="1100" dirty="0" err="1"/>
              <a:t>Lancet</a:t>
            </a:r>
            <a:r>
              <a:rPr lang="tr-TR" sz="1100" dirty="0"/>
              <a:t>. 2009;374(9699): 1423–31.)</a:t>
            </a:r>
          </a:p>
          <a:p>
            <a:endParaRPr lang="tr-TR" dirty="0"/>
          </a:p>
          <a:p>
            <a:r>
              <a:rPr lang="tr-TR" dirty="0"/>
              <a:t>A </a:t>
            </a:r>
            <a:r>
              <a:rPr lang="tr-TR" dirty="0" err="1"/>
              <a:t>phase</a:t>
            </a:r>
            <a:r>
              <a:rPr lang="tr-TR" dirty="0"/>
              <a:t> III </a:t>
            </a:r>
            <a:r>
              <a:rPr lang="tr-TR" dirty="0" err="1"/>
              <a:t>placebo-controlled</a:t>
            </a:r>
            <a:r>
              <a:rPr lang="tr-TR" dirty="0"/>
              <a:t> </a:t>
            </a:r>
            <a:r>
              <a:rPr lang="tr-TR" dirty="0" err="1"/>
              <a:t>trial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selective</a:t>
            </a:r>
            <a:r>
              <a:rPr lang="tr-TR" dirty="0"/>
              <a:t> ETA </a:t>
            </a:r>
            <a:r>
              <a:rPr lang="tr-TR" dirty="0" err="1"/>
              <a:t>receptor</a:t>
            </a:r>
            <a:r>
              <a:rPr lang="tr-TR" dirty="0"/>
              <a:t> antagonist </a:t>
            </a:r>
            <a:r>
              <a:rPr lang="tr-TR" dirty="0" err="1"/>
              <a:t>aprocitentan</a:t>
            </a:r>
            <a:endParaRPr lang="tr-TR" dirty="0"/>
          </a:p>
          <a:p>
            <a:r>
              <a:rPr lang="tr-TR" sz="1100" dirty="0"/>
              <a:t>(PRECISION </a:t>
            </a:r>
            <a:r>
              <a:rPr lang="tr-TR" sz="1100" dirty="0" err="1"/>
              <a:t>study</a:t>
            </a:r>
            <a:r>
              <a:rPr lang="tr-TR" sz="1100" dirty="0"/>
              <a:t> </a:t>
            </a:r>
            <a:r>
              <a:rPr lang="tr-TR" sz="1100" dirty="0" err="1"/>
              <a:t>ClinicalTrials.gov</a:t>
            </a:r>
            <a:r>
              <a:rPr lang="tr-TR" sz="1100" dirty="0"/>
              <a:t> NCT03541174)</a:t>
            </a:r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SONAR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selective</a:t>
            </a:r>
            <a:r>
              <a:rPr lang="tr-TR" dirty="0"/>
              <a:t> ETA </a:t>
            </a:r>
            <a:r>
              <a:rPr lang="tr-TR" dirty="0" err="1"/>
              <a:t>receptor</a:t>
            </a:r>
            <a:r>
              <a:rPr lang="tr-TR" dirty="0"/>
              <a:t> antagonist, </a:t>
            </a:r>
            <a:r>
              <a:rPr lang="tr-TR" dirty="0" err="1"/>
              <a:t>atrosentan</a:t>
            </a:r>
            <a:r>
              <a:rPr lang="tr-TR" dirty="0"/>
              <a:t> </a:t>
            </a:r>
          </a:p>
          <a:p>
            <a:r>
              <a:rPr lang="tr-TR" sz="1100" dirty="0"/>
              <a:t>(</a:t>
            </a:r>
            <a:r>
              <a:rPr lang="tr-TR" sz="1100" dirty="0" err="1"/>
              <a:t>Heerspink</a:t>
            </a:r>
            <a:r>
              <a:rPr lang="tr-TR" sz="1100" dirty="0"/>
              <a:t> HJL, </a:t>
            </a:r>
            <a:r>
              <a:rPr lang="tr-TR" sz="1100" dirty="0" err="1"/>
              <a:t>Parving</a:t>
            </a:r>
            <a:r>
              <a:rPr lang="tr-TR" sz="1100" dirty="0"/>
              <a:t> HH, </a:t>
            </a:r>
            <a:r>
              <a:rPr lang="tr-TR" sz="1100" dirty="0" err="1"/>
              <a:t>Andress</a:t>
            </a:r>
            <a:r>
              <a:rPr lang="tr-TR" sz="1100" dirty="0"/>
              <a:t> DL, </a:t>
            </a:r>
            <a:r>
              <a:rPr lang="tr-TR" sz="1100" dirty="0" err="1"/>
              <a:t>Bakris</a:t>
            </a:r>
            <a:r>
              <a:rPr lang="tr-TR" sz="1100" dirty="0"/>
              <a:t> G, </a:t>
            </a:r>
            <a:r>
              <a:rPr lang="tr-TR" sz="1100" dirty="0" err="1"/>
              <a:t>Correa</a:t>
            </a:r>
            <a:r>
              <a:rPr lang="tr-TR" sz="1100" dirty="0"/>
              <a:t>- </a:t>
            </a:r>
            <a:r>
              <a:rPr lang="tr-TR" sz="1100" dirty="0" err="1"/>
              <a:t>Rotter</a:t>
            </a:r>
            <a:r>
              <a:rPr lang="tr-TR" sz="1100" dirty="0"/>
              <a:t> R, </a:t>
            </a:r>
            <a:r>
              <a:rPr lang="tr-TR" sz="1100" dirty="0" err="1"/>
              <a:t>Hou</a:t>
            </a:r>
            <a:r>
              <a:rPr lang="tr-TR" sz="1100" dirty="0"/>
              <a:t> FF, et al. </a:t>
            </a:r>
            <a:r>
              <a:rPr lang="tr-TR" sz="1100" dirty="0" err="1"/>
              <a:t>Atrasentan</a:t>
            </a:r>
            <a:r>
              <a:rPr lang="tr-TR" sz="1100" dirty="0"/>
              <a:t>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renal</a:t>
            </a:r>
            <a:r>
              <a:rPr lang="tr-TR" sz="1100" dirty="0"/>
              <a:t> </a:t>
            </a:r>
            <a:r>
              <a:rPr lang="tr-TR" sz="1100" dirty="0" err="1"/>
              <a:t>events</a:t>
            </a:r>
            <a:r>
              <a:rPr lang="tr-TR" sz="1100" dirty="0"/>
              <a:t> in </a:t>
            </a:r>
            <a:r>
              <a:rPr lang="tr-TR" sz="1100" dirty="0" err="1"/>
              <a:t>patients</a:t>
            </a:r>
            <a:r>
              <a:rPr lang="tr-TR" sz="1100" dirty="0"/>
              <a:t> </a:t>
            </a:r>
            <a:r>
              <a:rPr lang="tr-TR" sz="1100" dirty="0" err="1"/>
              <a:t>with</a:t>
            </a:r>
            <a:r>
              <a:rPr lang="tr-TR" sz="1100" dirty="0"/>
              <a:t> </a:t>
            </a:r>
            <a:r>
              <a:rPr lang="tr-TR" sz="1100" dirty="0" err="1"/>
              <a:t>type</a:t>
            </a:r>
            <a:r>
              <a:rPr lang="tr-TR" sz="1100" dirty="0"/>
              <a:t> 2 </a:t>
            </a:r>
            <a:r>
              <a:rPr lang="tr-TR" sz="1100" dirty="0" err="1"/>
              <a:t>diabetes</a:t>
            </a:r>
            <a:r>
              <a:rPr lang="tr-TR" sz="1100" dirty="0"/>
              <a:t>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chronic</a:t>
            </a:r>
            <a:r>
              <a:rPr lang="tr-TR" sz="1100" dirty="0"/>
              <a:t> </a:t>
            </a:r>
            <a:r>
              <a:rPr lang="tr-TR" sz="1100" dirty="0" err="1"/>
              <a:t>kidney</a:t>
            </a:r>
            <a:r>
              <a:rPr lang="tr-TR" sz="1100" dirty="0"/>
              <a:t> </a:t>
            </a:r>
            <a:r>
              <a:rPr lang="tr-TR" sz="1100" dirty="0" err="1"/>
              <a:t>disease</a:t>
            </a:r>
            <a:r>
              <a:rPr lang="tr-TR" sz="1100" dirty="0"/>
              <a:t> (SONAR): a </a:t>
            </a:r>
            <a:r>
              <a:rPr lang="tr-TR" sz="1100" dirty="0" err="1"/>
              <a:t>double-blind</a:t>
            </a:r>
            <a:r>
              <a:rPr lang="tr-TR" sz="1100" dirty="0"/>
              <a:t>, </a:t>
            </a:r>
            <a:r>
              <a:rPr lang="tr-TR" sz="1100" dirty="0" err="1"/>
              <a:t>randomised</a:t>
            </a:r>
            <a:r>
              <a:rPr lang="tr-TR" sz="1100" dirty="0"/>
              <a:t>, </a:t>
            </a:r>
            <a:r>
              <a:rPr lang="tr-TR" sz="1100" dirty="0" err="1"/>
              <a:t>placebo-controlled</a:t>
            </a:r>
            <a:r>
              <a:rPr lang="tr-TR" sz="1100" dirty="0"/>
              <a:t> </a:t>
            </a:r>
            <a:r>
              <a:rPr lang="tr-TR" sz="1100" dirty="0" err="1"/>
              <a:t>trial</a:t>
            </a:r>
            <a:r>
              <a:rPr lang="tr-TR" sz="1100" dirty="0"/>
              <a:t>. </a:t>
            </a:r>
            <a:r>
              <a:rPr lang="tr-TR" sz="1100" dirty="0" err="1"/>
              <a:t>Lancet</a:t>
            </a:r>
            <a:r>
              <a:rPr lang="tr-TR" sz="1100" dirty="0"/>
              <a:t>. 2019;393(10184):1937–47.)</a:t>
            </a:r>
          </a:p>
          <a:p>
            <a:endParaRPr lang="tr-TR" dirty="0"/>
          </a:p>
          <a:p>
            <a:endParaRPr lang="tr-TR" dirty="0"/>
          </a:p>
          <a:p>
            <a:endParaRPr lang="tr-TR" dirty="0">
              <a:solidFill>
                <a:srgbClr val="131413"/>
              </a:solidFill>
              <a:effectLst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8AECC351-E38B-C140-9E2D-C27E62ECB1A3}"/>
              </a:ext>
            </a:extLst>
          </p:cNvPr>
          <p:cNvSpPr/>
          <p:nvPr/>
        </p:nvSpPr>
        <p:spPr>
          <a:xfrm>
            <a:off x="156804" y="6179442"/>
            <a:ext cx="8964488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5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Azzam O</a:t>
            </a:r>
            <a:r>
              <a:rPr lang="tr-TR" sz="1050" dirty="0"/>
              <a:t>, </a:t>
            </a:r>
            <a:r>
              <a:rPr lang="tr-TR" sz="105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Kiuchi MG</a:t>
            </a:r>
            <a:r>
              <a:rPr lang="tr-TR" sz="1050" dirty="0"/>
              <a:t>, </a:t>
            </a:r>
            <a:r>
              <a:rPr lang="tr-TR" sz="105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Ho JK</a:t>
            </a:r>
            <a:r>
              <a:rPr lang="tr-TR" sz="1050" dirty="0"/>
              <a:t>, </a:t>
            </a:r>
            <a:r>
              <a:rPr lang="tr-TR" sz="105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Matthews VB</a:t>
            </a:r>
            <a:r>
              <a:rPr lang="tr-TR" sz="1050" dirty="0"/>
              <a:t>, </a:t>
            </a:r>
            <a:r>
              <a:rPr lang="tr-TR" sz="105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Gavidia LML</a:t>
            </a:r>
            <a:r>
              <a:rPr lang="tr-TR" sz="1050" dirty="0"/>
              <a:t>, </a:t>
            </a:r>
            <a:r>
              <a:rPr lang="tr-TR" sz="105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Nolde JM</a:t>
            </a:r>
            <a:r>
              <a:rPr lang="tr-TR" sz="1050" dirty="0"/>
              <a:t>, </a:t>
            </a:r>
            <a:r>
              <a:rPr lang="tr-TR" sz="105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Carnagarin R</a:t>
            </a:r>
            <a:r>
              <a:rPr lang="tr-TR" sz="1050" dirty="0"/>
              <a:t>, </a:t>
            </a:r>
            <a:r>
              <a:rPr lang="tr-TR" sz="1050" u="sng" dirty="0"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Schlaich MP</a:t>
            </a:r>
            <a:r>
              <a:rPr lang="tr-TR" sz="1050" u="sng" dirty="0"/>
              <a:t>. </a:t>
            </a:r>
            <a:r>
              <a:rPr lang="tr-TR" sz="1050" dirty="0"/>
              <a:t>New </a:t>
            </a:r>
            <a:r>
              <a:rPr lang="tr-TR" sz="1050" dirty="0" err="1"/>
              <a:t>Molecules</a:t>
            </a:r>
            <a:r>
              <a:rPr lang="tr-TR" sz="1050" dirty="0"/>
              <a:t> </a:t>
            </a:r>
            <a:r>
              <a:rPr lang="tr-TR" sz="1050" dirty="0" err="1"/>
              <a:t>for</a:t>
            </a:r>
            <a:r>
              <a:rPr lang="tr-TR" sz="1050" dirty="0"/>
              <a:t> </a:t>
            </a:r>
            <a:r>
              <a:rPr lang="tr-TR" sz="1050" dirty="0" err="1"/>
              <a:t>Treating</a:t>
            </a:r>
            <a:r>
              <a:rPr lang="tr-TR" sz="1050" dirty="0"/>
              <a:t> </a:t>
            </a:r>
            <a:r>
              <a:rPr lang="tr-TR" sz="1050" dirty="0" err="1"/>
              <a:t>Resistant</a:t>
            </a:r>
            <a:r>
              <a:rPr lang="tr-TR" sz="1050" dirty="0"/>
              <a:t> </a:t>
            </a:r>
            <a:r>
              <a:rPr lang="tr-TR" sz="1050" dirty="0" err="1"/>
              <a:t>Hypertension</a:t>
            </a:r>
            <a:r>
              <a:rPr lang="tr-TR" sz="1050" dirty="0"/>
              <a:t>: a </a:t>
            </a:r>
            <a:r>
              <a:rPr lang="tr-TR" sz="1050" dirty="0" err="1"/>
              <a:t>Clinical</a:t>
            </a:r>
            <a:r>
              <a:rPr lang="tr-TR" sz="1050" dirty="0"/>
              <a:t> </a:t>
            </a:r>
            <a:r>
              <a:rPr lang="tr-TR" sz="1050" dirty="0" err="1"/>
              <a:t>Perspective</a:t>
            </a:r>
            <a:r>
              <a:rPr lang="tr-TR" sz="1050" dirty="0"/>
              <a:t>. </a:t>
            </a:r>
            <a:r>
              <a:rPr lang="tr-TR" sz="1050" u="sng" dirty="0">
                <a:hlinkClick r:id="rId10" tooltip="Current hypertension reports.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Curr Hypertens Rep.</a:t>
            </a:r>
            <a:r>
              <a:rPr lang="tr-TR" sz="1050" dirty="0"/>
              <a:t> 2019 </a:t>
            </a:r>
            <a:r>
              <a:rPr lang="tr-TR" sz="1050" dirty="0" err="1"/>
              <a:t>Sep</a:t>
            </a:r>
            <a:r>
              <a:rPr lang="tr-TR" sz="1050" dirty="0"/>
              <a:t> 10;21(10):80. </a:t>
            </a:r>
          </a:p>
          <a:p>
            <a:endParaRPr lang="tr-TR" sz="1050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1063D47E-96C3-CA4A-8911-829AAF92B7B5}"/>
              </a:ext>
            </a:extLst>
          </p:cNvPr>
          <p:cNvSpPr txBox="1"/>
          <p:nvPr/>
        </p:nvSpPr>
        <p:spPr>
          <a:xfrm>
            <a:off x="3505200" y="47659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838399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5E9D4D12-D66D-794D-99DD-EAC49D700F85}"/>
              </a:ext>
            </a:extLst>
          </p:cNvPr>
          <p:cNvSpPr/>
          <p:nvPr/>
        </p:nvSpPr>
        <p:spPr>
          <a:xfrm>
            <a:off x="287524" y="692696"/>
            <a:ext cx="856895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Natriuretic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Peptide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Agonists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31413"/>
              </a:solidFill>
              <a:effectLst/>
            </a:endParaRPr>
          </a:p>
          <a:p>
            <a:r>
              <a:rPr lang="tr-TR" dirty="0" err="1"/>
              <a:t>Inhibit</a:t>
            </a:r>
            <a:r>
              <a:rPr lang="tr-TR" dirty="0"/>
              <a:t> </a:t>
            </a:r>
            <a:r>
              <a:rPr lang="tr-TR" dirty="0" err="1"/>
              <a:t>degradation</a:t>
            </a:r>
            <a:r>
              <a:rPr lang="tr-TR" dirty="0"/>
              <a:t> of </a:t>
            </a:r>
            <a:r>
              <a:rPr lang="tr-TR" dirty="0" err="1"/>
              <a:t>endogenous</a:t>
            </a:r>
            <a:r>
              <a:rPr lang="tr-TR" dirty="0"/>
              <a:t> </a:t>
            </a:r>
            <a:r>
              <a:rPr lang="tr-TR" dirty="0" err="1"/>
              <a:t>natriuretic</a:t>
            </a:r>
            <a:r>
              <a:rPr lang="tr-TR" dirty="0"/>
              <a:t> </a:t>
            </a:r>
            <a:r>
              <a:rPr lang="tr-TR" dirty="0" err="1"/>
              <a:t>peptides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HF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refractory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resistant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. </a:t>
            </a:r>
          </a:p>
          <a:p>
            <a:endParaRPr lang="tr-TR" dirty="0"/>
          </a:p>
          <a:p>
            <a:r>
              <a:rPr lang="tr-TR" dirty="0" err="1"/>
              <a:t>Synthetic</a:t>
            </a:r>
            <a:r>
              <a:rPr lang="tr-TR" dirty="0"/>
              <a:t> </a:t>
            </a:r>
            <a:r>
              <a:rPr lang="tr-TR" dirty="0" err="1"/>
              <a:t>natriuretic</a:t>
            </a:r>
            <a:r>
              <a:rPr lang="tr-TR" dirty="0"/>
              <a:t> </a:t>
            </a:r>
            <a:r>
              <a:rPr lang="tr-TR" dirty="0" err="1"/>
              <a:t>peptide</a:t>
            </a:r>
            <a:r>
              <a:rPr lang="tr-TR" dirty="0"/>
              <a:t> </a:t>
            </a:r>
            <a:r>
              <a:rPr lang="tr-TR" dirty="0" err="1"/>
              <a:t>receptor</a:t>
            </a:r>
            <a:r>
              <a:rPr lang="tr-TR" dirty="0"/>
              <a:t> A (NPR-A) </a:t>
            </a:r>
            <a:r>
              <a:rPr lang="tr-TR" dirty="0" err="1"/>
              <a:t>agonist</a:t>
            </a:r>
            <a:r>
              <a:rPr lang="tr-TR" dirty="0"/>
              <a:t> PL-3994 </a:t>
            </a:r>
          </a:p>
          <a:p>
            <a:r>
              <a:rPr lang="tr-TR" sz="1100" dirty="0"/>
              <a:t>(</a:t>
            </a:r>
            <a:r>
              <a:rPr lang="tr-TR" sz="1100" dirty="0" err="1"/>
              <a:t>Sica</a:t>
            </a:r>
            <a:r>
              <a:rPr lang="tr-TR" sz="1100" dirty="0"/>
              <a:t> D, Jordan R, </a:t>
            </a:r>
            <a:r>
              <a:rPr lang="tr-TR" sz="1100" dirty="0" err="1"/>
              <a:t>Fischkoff</a:t>
            </a:r>
            <a:r>
              <a:rPr lang="tr-TR" sz="1100" dirty="0"/>
              <a:t> SA. </a:t>
            </a:r>
            <a:r>
              <a:rPr lang="tr-TR" sz="1100" dirty="0" err="1"/>
              <a:t>Phase</a:t>
            </a:r>
            <a:r>
              <a:rPr lang="tr-TR" sz="1100" dirty="0"/>
              <a:t> </a:t>
            </a:r>
            <a:r>
              <a:rPr lang="tr-TR" sz="1100" dirty="0" err="1"/>
              <a:t>IIa</a:t>
            </a:r>
            <a:r>
              <a:rPr lang="tr-TR" sz="1100" dirty="0"/>
              <a:t> </a:t>
            </a:r>
            <a:r>
              <a:rPr lang="tr-TR" sz="1100" dirty="0" err="1"/>
              <a:t>study</a:t>
            </a:r>
            <a:r>
              <a:rPr lang="tr-TR" sz="1100" dirty="0"/>
              <a:t> of </a:t>
            </a:r>
            <a:r>
              <a:rPr lang="tr-TR" sz="1100" dirty="0" err="1"/>
              <a:t>the</a:t>
            </a:r>
            <a:r>
              <a:rPr lang="tr-TR" sz="1100" dirty="0"/>
              <a:t> NPR-A </a:t>
            </a:r>
            <a:r>
              <a:rPr lang="tr-TR" sz="1100" dirty="0" err="1"/>
              <a:t>agonist</a:t>
            </a:r>
            <a:r>
              <a:rPr lang="tr-TR" sz="1100" dirty="0"/>
              <a:t>, PL-3994, in </a:t>
            </a:r>
            <a:r>
              <a:rPr lang="tr-TR" sz="1100" dirty="0" err="1"/>
              <a:t>healthy</a:t>
            </a:r>
            <a:r>
              <a:rPr lang="tr-TR" sz="1100" dirty="0"/>
              <a:t> </a:t>
            </a:r>
            <a:r>
              <a:rPr lang="tr-TR" sz="1100" dirty="0" err="1"/>
              <a:t>adult</a:t>
            </a:r>
            <a:r>
              <a:rPr lang="tr-TR" sz="1100" dirty="0"/>
              <a:t> </a:t>
            </a:r>
            <a:r>
              <a:rPr lang="tr-TR" sz="1100" dirty="0" err="1"/>
              <a:t>volunteers</a:t>
            </a:r>
            <a:r>
              <a:rPr lang="tr-TR" sz="1100" dirty="0"/>
              <a:t> </a:t>
            </a:r>
            <a:r>
              <a:rPr lang="tr-TR" sz="1100" dirty="0" err="1"/>
              <a:t>with</a:t>
            </a:r>
            <a:r>
              <a:rPr lang="tr-TR" sz="1100" dirty="0"/>
              <a:t> </a:t>
            </a:r>
            <a:r>
              <a:rPr lang="tr-TR" sz="1100" dirty="0" err="1"/>
              <a:t>controlled</a:t>
            </a:r>
            <a:r>
              <a:rPr lang="tr-TR" sz="1100" dirty="0"/>
              <a:t> </a:t>
            </a:r>
            <a:r>
              <a:rPr lang="tr-TR" sz="1100" dirty="0" err="1"/>
              <a:t>hypertension</a:t>
            </a:r>
            <a:r>
              <a:rPr lang="tr-TR" sz="1100" dirty="0"/>
              <a:t>. J </a:t>
            </a:r>
            <a:r>
              <a:rPr lang="tr-TR" sz="1100" dirty="0" err="1"/>
              <a:t>Card</a:t>
            </a:r>
            <a:r>
              <a:rPr lang="tr-TR" sz="1100" dirty="0"/>
              <a:t> Fail. 2009;15(6):S67.)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Vasoactive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Intestinal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Peptide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Agonists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  <a:p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selective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longer-acting</a:t>
            </a:r>
            <a:r>
              <a:rPr lang="tr-TR" dirty="0"/>
              <a:t> </a:t>
            </a:r>
            <a:r>
              <a:rPr lang="tr-TR" dirty="0" err="1"/>
              <a:t>analogue</a:t>
            </a:r>
            <a:r>
              <a:rPr lang="tr-TR" dirty="0"/>
              <a:t> of VIP (PB1046) </a:t>
            </a:r>
          </a:p>
          <a:p>
            <a:endParaRPr lang="tr-TR" dirty="0"/>
          </a:p>
          <a:p>
            <a:r>
              <a:rPr lang="tr-TR" dirty="0" err="1"/>
              <a:t>dose-dependent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on BP </a:t>
            </a:r>
          </a:p>
          <a:p>
            <a:r>
              <a:rPr lang="tr-TR" sz="1100" dirty="0"/>
              <a:t>(</a:t>
            </a:r>
            <a:r>
              <a:rPr lang="tr-TR" sz="1100" dirty="0" err="1"/>
              <a:t>PhaseBio</a:t>
            </a:r>
            <a:r>
              <a:rPr lang="tr-TR" sz="1100" dirty="0"/>
              <a:t> </a:t>
            </a:r>
            <a:r>
              <a:rPr lang="tr-TR" sz="1100" dirty="0" err="1"/>
              <a:t>Pharmaceuticals</a:t>
            </a:r>
            <a:r>
              <a:rPr lang="tr-TR" sz="1100" dirty="0"/>
              <a:t> </a:t>
            </a:r>
            <a:r>
              <a:rPr lang="tr-TR" sz="1100" dirty="0" err="1"/>
              <a:t>Inc</a:t>
            </a:r>
            <a:r>
              <a:rPr lang="tr-TR" sz="1100" dirty="0"/>
              <a:t>. 2015. PB1046 (</a:t>
            </a:r>
            <a:r>
              <a:rPr lang="tr-TR" sz="1100" dirty="0" err="1"/>
              <a:t>Vasomera</a:t>
            </a:r>
            <a:r>
              <a:rPr lang="tr-TR" sz="1100" dirty="0"/>
              <a:t>™) in: </a:t>
            </a:r>
            <a:r>
              <a:rPr lang="tr-TR" sz="1100" dirty="0" err="1"/>
              <a:t>clinical</a:t>
            </a:r>
            <a:r>
              <a:rPr lang="tr-TR" sz="1100" dirty="0"/>
              <a:t> </a:t>
            </a:r>
            <a:r>
              <a:rPr lang="tr-TR" sz="1100" dirty="0" err="1"/>
              <a:t>development</a:t>
            </a:r>
            <a:r>
              <a:rPr lang="tr-TR" sz="1100" dirty="0"/>
              <a:t> </a:t>
            </a:r>
            <a:r>
              <a:rPr lang="tr-TR" sz="1100" dirty="0" err="1"/>
              <a:t>pipeline</a:t>
            </a:r>
            <a:r>
              <a:rPr lang="tr-TR" sz="1100" dirty="0"/>
              <a:t>. </a:t>
            </a:r>
            <a:r>
              <a:rPr lang="tr-TR" sz="1100" dirty="0" err="1"/>
              <a:t>Available</a:t>
            </a:r>
            <a:r>
              <a:rPr lang="tr-TR" sz="1100" dirty="0"/>
              <a:t> </a:t>
            </a:r>
            <a:r>
              <a:rPr lang="tr-TR" sz="1100" dirty="0" err="1"/>
              <a:t>from</a:t>
            </a:r>
            <a:r>
              <a:rPr lang="tr-TR" sz="1100" dirty="0"/>
              <a:t>: </a:t>
            </a:r>
            <a:r>
              <a:rPr lang="tr-TR" sz="1100" dirty="0">
                <a:hlinkClick r:id="rId2"/>
              </a:rPr>
              <a:t>http://phasebio</a:t>
            </a:r>
            <a:r>
              <a:rPr lang="tr-TR" sz="1100" dirty="0"/>
              <a:t>. com/</a:t>
            </a:r>
            <a:r>
              <a:rPr lang="tr-TR" sz="1100" dirty="0" err="1"/>
              <a:t>clinical-development-pipeline</a:t>
            </a:r>
            <a:r>
              <a:rPr lang="tr-TR" sz="1100" dirty="0"/>
              <a:t>/</a:t>
            </a:r>
            <a:r>
              <a:rPr lang="tr-TR" sz="1100" dirty="0" err="1"/>
              <a:t>vasomera</a:t>
            </a:r>
            <a:r>
              <a:rPr lang="tr-TR" sz="1100" dirty="0"/>
              <a:t>/. </a:t>
            </a:r>
            <a:r>
              <a:rPr lang="tr-TR" sz="1100" dirty="0" err="1"/>
              <a:t>Accessed</a:t>
            </a:r>
            <a:r>
              <a:rPr lang="tr-TR" sz="1100" dirty="0"/>
              <a:t> 5 </a:t>
            </a:r>
            <a:r>
              <a:rPr lang="tr-TR" sz="1100" dirty="0" err="1"/>
              <a:t>Jun</a:t>
            </a:r>
            <a:r>
              <a:rPr lang="tr-TR" sz="1100" dirty="0"/>
              <a:t> 2019.)</a:t>
            </a:r>
          </a:p>
          <a:p>
            <a:endParaRPr lang="tr-TR" dirty="0"/>
          </a:p>
          <a:p>
            <a:endParaRPr lang="tr-TR" dirty="0"/>
          </a:p>
          <a:p>
            <a:endParaRPr lang="tr-TR" dirty="0">
              <a:solidFill>
                <a:srgbClr val="13141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5923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14ED7CB5-A213-1849-8476-929CFCBC0068}"/>
              </a:ext>
            </a:extLst>
          </p:cNvPr>
          <p:cNvSpPr/>
          <p:nvPr/>
        </p:nvSpPr>
        <p:spPr>
          <a:xfrm>
            <a:off x="323528" y="692696"/>
            <a:ext cx="8136904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Dopamine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el-GR" dirty="0">
                <a:solidFill>
                  <a:srgbClr val="FF0000"/>
                </a:solidFill>
              </a:rPr>
              <a:t>β-</a:t>
            </a:r>
            <a:r>
              <a:rPr lang="tr-TR" dirty="0" err="1">
                <a:solidFill>
                  <a:srgbClr val="FF0000"/>
                </a:solidFill>
              </a:rPr>
              <a:t>Hydroxylase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Inhibitors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31413"/>
              </a:solidFill>
              <a:effectLst/>
            </a:endParaRPr>
          </a:p>
          <a:p>
            <a:endParaRPr lang="tr-TR" dirty="0">
              <a:solidFill>
                <a:srgbClr val="131413"/>
              </a:solidFill>
            </a:endParaRPr>
          </a:p>
          <a:p>
            <a:r>
              <a:rPr lang="tr-TR" dirty="0" err="1"/>
              <a:t>Affect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final step of </a:t>
            </a:r>
            <a:r>
              <a:rPr lang="tr-TR" dirty="0" err="1"/>
              <a:t>noradrenaline</a:t>
            </a:r>
            <a:r>
              <a:rPr lang="tr-TR" dirty="0"/>
              <a:t> </a:t>
            </a:r>
            <a:r>
              <a:rPr lang="tr-TR" dirty="0" err="1"/>
              <a:t>biosynthesis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Novel</a:t>
            </a:r>
            <a:r>
              <a:rPr lang="tr-TR" dirty="0"/>
              <a:t>, </a:t>
            </a:r>
            <a:r>
              <a:rPr lang="tr-TR" dirty="0" err="1"/>
              <a:t>peripherally</a:t>
            </a:r>
            <a:r>
              <a:rPr lang="tr-TR" dirty="0"/>
              <a:t> </a:t>
            </a:r>
            <a:r>
              <a:rPr lang="tr-TR" dirty="0" err="1"/>
              <a:t>selective</a:t>
            </a:r>
            <a:r>
              <a:rPr lang="tr-TR" dirty="0"/>
              <a:t> D</a:t>
            </a:r>
            <a:r>
              <a:rPr lang="el-GR" dirty="0"/>
              <a:t>β</a:t>
            </a:r>
            <a:r>
              <a:rPr lang="tr-TR" dirty="0"/>
              <a:t>H </a:t>
            </a:r>
            <a:r>
              <a:rPr lang="tr-TR" dirty="0" err="1"/>
              <a:t>inhibitor</a:t>
            </a:r>
            <a:r>
              <a:rPr lang="tr-TR" dirty="0"/>
              <a:t>, BIA 5-453, </a:t>
            </a:r>
            <a:r>
              <a:rPr lang="tr-TR" dirty="0" err="1"/>
              <a:t>renamed</a:t>
            </a:r>
            <a:r>
              <a:rPr lang="tr-TR" dirty="0"/>
              <a:t> as </a:t>
            </a:r>
            <a:r>
              <a:rPr lang="tr-TR" dirty="0" err="1"/>
              <a:t>Etamicastat</a:t>
            </a:r>
            <a:endParaRPr lang="tr-TR" dirty="0"/>
          </a:p>
          <a:p>
            <a:r>
              <a:rPr lang="tr-TR" sz="1100" dirty="0"/>
              <a:t>(</a:t>
            </a:r>
            <a:r>
              <a:rPr lang="tr-TR" sz="1100" dirty="0" err="1"/>
              <a:t>Beliaev</a:t>
            </a:r>
            <a:r>
              <a:rPr lang="tr-TR" sz="1100" dirty="0"/>
              <a:t> A, </a:t>
            </a:r>
            <a:r>
              <a:rPr lang="tr-TR" sz="1100" dirty="0" err="1"/>
              <a:t>Learmonth</a:t>
            </a:r>
            <a:r>
              <a:rPr lang="tr-TR" sz="1100" dirty="0"/>
              <a:t> DA, </a:t>
            </a:r>
            <a:r>
              <a:rPr lang="tr-TR" sz="1100" dirty="0" err="1"/>
              <a:t>Soares</a:t>
            </a:r>
            <a:r>
              <a:rPr lang="tr-TR" sz="1100" dirty="0"/>
              <a:t>-da-</a:t>
            </a:r>
            <a:r>
              <a:rPr lang="tr-TR" sz="1100" dirty="0" err="1"/>
              <a:t>Silva</a:t>
            </a:r>
            <a:r>
              <a:rPr lang="tr-TR" sz="1100" dirty="0"/>
              <a:t> P. </a:t>
            </a:r>
            <a:r>
              <a:rPr lang="tr-TR" sz="1100" dirty="0" err="1"/>
              <a:t>Synthesis</a:t>
            </a:r>
            <a:r>
              <a:rPr lang="tr-TR" sz="1100" dirty="0"/>
              <a:t>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biological</a:t>
            </a:r>
            <a:r>
              <a:rPr lang="tr-TR" sz="1100" dirty="0"/>
              <a:t> </a:t>
            </a:r>
            <a:r>
              <a:rPr lang="tr-TR" sz="1100" dirty="0" err="1"/>
              <a:t>evaluation</a:t>
            </a:r>
            <a:r>
              <a:rPr lang="tr-TR" sz="1100" dirty="0"/>
              <a:t> of </a:t>
            </a:r>
            <a:r>
              <a:rPr lang="tr-TR" sz="1100" dirty="0" err="1"/>
              <a:t>novel</a:t>
            </a:r>
            <a:r>
              <a:rPr lang="tr-TR" sz="1100" dirty="0"/>
              <a:t>, </a:t>
            </a:r>
            <a:r>
              <a:rPr lang="tr-TR" sz="1100" dirty="0" err="1"/>
              <a:t>peripherally</a:t>
            </a:r>
            <a:r>
              <a:rPr lang="tr-TR" sz="1100" dirty="0"/>
              <a:t> </a:t>
            </a:r>
            <a:r>
              <a:rPr lang="tr-TR" sz="1100" dirty="0" err="1"/>
              <a:t>selective</a:t>
            </a:r>
            <a:r>
              <a:rPr lang="tr-TR" sz="1100" dirty="0"/>
              <a:t> </a:t>
            </a:r>
            <a:r>
              <a:rPr lang="tr-TR" sz="1100" dirty="0" err="1"/>
              <a:t>chromanyl</a:t>
            </a:r>
            <a:r>
              <a:rPr lang="tr-TR" sz="1100" dirty="0"/>
              <a:t> </a:t>
            </a:r>
            <a:r>
              <a:rPr lang="tr-TR" sz="1100" dirty="0" err="1"/>
              <a:t>imidazolethione-based</a:t>
            </a:r>
            <a:r>
              <a:rPr lang="tr-TR" sz="1100" dirty="0"/>
              <a:t> </a:t>
            </a:r>
            <a:r>
              <a:rPr lang="tr-TR" sz="1100" dirty="0" err="1"/>
              <a:t>inhibitors</a:t>
            </a:r>
            <a:r>
              <a:rPr lang="tr-TR" sz="1100" dirty="0"/>
              <a:t> of </a:t>
            </a:r>
            <a:r>
              <a:rPr lang="tr-TR" sz="1100" dirty="0" err="1"/>
              <a:t>dopamine</a:t>
            </a:r>
            <a:r>
              <a:rPr lang="tr-TR" sz="1100" dirty="0"/>
              <a:t> beta-</a:t>
            </a:r>
            <a:r>
              <a:rPr lang="tr-TR" sz="1100" dirty="0" err="1"/>
              <a:t>hydroxylase</a:t>
            </a:r>
            <a:r>
              <a:rPr lang="tr-TR" sz="1100" dirty="0"/>
              <a:t>. J </a:t>
            </a:r>
            <a:r>
              <a:rPr lang="tr-TR" sz="1100" dirty="0" err="1"/>
              <a:t>Med</a:t>
            </a:r>
            <a:r>
              <a:rPr lang="tr-TR" sz="1100" dirty="0"/>
              <a:t> </a:t>
            </a:r>
            <a:r>
              <a:rPr lang="tr-TR" sz="1100" dirty="0" err="1"/>
              <a:t>Chem</a:t>
            </a:r>
            <a:r>
              <a:rPr lang="tr-TR" sz="1100" dirty="0"/>
              <a:t>. 2006;49(3):1191–7.)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>
              <a:solidFill>
                <a:srgbClr val="131413"/>
              </a:solidFill>
              <a:effectLst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4BE14663-4ED6-7F45-BF57-01C6A63A2FD0}"/>
              </a:ext>
            </a:extLst>
          </p:cNvPr>
          <p:cNvSpPr/>
          <p:nvPr/>
        </p:nvSpPr>
        <p:spPr>
          <a:xfrm>
            <a:off x="156804" y="6179442"/>
            <a:ext cx="8964488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5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Azzam O</a:t>
            </a:r>
            <a:r>
              <a:rPr lang="tr-TR" sz="1050" dirty="0"/>
              <a:t>, </a:t>
            </a:r>
            <a:r>
              <a:rPr lang="tr-TR" sz="105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Kiuchi MG</a:t>
            </a:r>
            <a:r>
              <a:rPr lang="tr-TR" sz="1050" dirty="0"/>
              <a:t>, </a:t>
            </a:r>
            <a:r>
              <a:rPr lang="tr-TR" sz="105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Ho JK</a:t>
            </a:r>
            <a:r>
              <a:rPr lang="tr-TR" sz="1050" dirty="0"/>
              <a:t>, </a:t>
            </a:r>
            <a:r>
              <a:rPr lang="tr-TR" sz="105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Matthews VB</a:t>
            </a:r>
            <a:r>
              <a:rPr lang="tr-TR" sz="1050" dirty="0"/>
              <a:t>, </a:t>
            </a:r>
            <a:r>
              <a:rPr lang="tr-TR" sz="105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Gavidia LML</a:t>
            </a:r>
            <a:r>
              <a:rPr lang="tr-TR" sz="1050" dirty="0"/>
              <a:t>, </a:t>
            </a:r>
            <a:r>
              <a:rPr lang="tr-TR" sz="105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Nolde JM</a:t>
            </a:r>
            <a:r>
              <a:rPr lang="tr-TR" sz="1050" dirty="0"/>
              <a:t>, </a:t>
            </a:r>
            <a:r>
              <a:rPr lang="tr-TR" sz="105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Carnagarin R</a:t>
            </a:r>
            <a:r>
              <a:rPr lang="tr-TR" sz="1050" dirty="0"/>
              <a:t>, </a:t>
            </a:r>
            <a:r>
              <a:rPr lang="tr-TR" sz="1050" u="sng" dirty="0"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Schlaich MP</a:t>
            </a:r>
            <a:r>
              <a:rPr lang="tr-TR" sz="1050" u="sng" dirty="0"/>
              <a:t>. </a:t>
            </a:r>
            <a:r>
              <a:rPr lang="tr-TR" sz="1050" dirty="0"/>
              <a:t>New </a:t>
            </a:r>
            <a:r>
              <a:rPr lang="tr-TR" sz="1050" dirty="0" err="1"/>
              <a:t>Molecules</a:t>
            </a:r>
            <a:r>
              <a:rPr lang="tr-TR" sz="1050" dirty="0"/>
              <a:t> </a:t>
            </a:r>
            <a:r>
              <a:rPr lang="tr-TR" sz="1050" dirty="0" err="1"/>
              <a:t>for</a:t>
            </a:r>
            <a:r>
              <a:rPr lang="tr-TR" sz="1050" dirty="0"/>
              <a:t> </a:t>
            </a:r>
            <a:r>
              <a:rPr lang="tr-TR" sz="1050" dirty="0" err="1"/>
              <a:t>Treating</a:t>
            </a:r>
            <a:r>
              <a:rPr lang="tr-TR" sz="1050" dirty="0"/>
              <a:t> </a:t>
            </a:r>
            <a:r>
              <a:rPr lang="tr-TR" sz="1050" dirty="0" err="1"/>
              <a:t>Resistant</a:t>
            </a:r>
            <a:r>
              <a:rPr lang="tr-TR" sz="1050" dirty="0"/>
              <a:t> </a:t>
            </a:r>
            <a:r>
              <a:rPr lang="tr-TR" sz="1050" dirty="0" err="1"/>
              <a:t>Hypertension</a:t>
            </a:r>
            <a:r>
              <a:rPr lang="tr-TR" sz="1050" dirty="0"/>
              <a:t>: a </a:t>
            </a:r>
            <a:r>
              <a:rPr lang="tr-TR" sz="1050" dirty="0" err="1"/>
              <a:t>Clinical</a:t>
            </a:r>
            <a:r>
              <a:rPr lang="tr-TR" sz="1050" dirty="0"/>
              <a:t> </a:t>
            </a:r>
            <a:r>
              <a:rPr lang="tr-TR" sz="1050" dirty="0" err="1"/>
              <a:t>Perspective</a:t>
            </a:r>
            <a:r>
              <a:rPr lang="tr-TR" sz="1050" dirty="0"/>
              <a:t>. </a:t>
            </a:r>
            <a:r>
              <a:rPr lang="tr-TR" sz="1050" u="sng" dirty="0">
                <a:hlinkClick r:id="rId10" tooltip="Current hypertension reports.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Curr Hypertens Rep.</a:t>
            </a:r>
            <a:r>
              <a:rPr lang="tr-TR" sz="1050" dirty="0"/>
              <a:t> 2019 </a:t>
            </a:r>
            <a:r>
              <a:rPr lang="tr-TR" sz="1050" dirty="0" err="1"/>
              <a:t>Sep</a:t>
            </a:r>
            <a:r>
              <a:rPr lang="tr-TR" sz="1050" dirty="0"/>
              <a:t> 10;21(10):80. </a:t>
            </a:r>
          </a:p>
          <a:p>
            <a:endParaRPr lang="tr-TR" sz="1050" dirty="0"/>
          </a:p>
        </p:txBody>
      </p:sp>
    </p:spTree>
    <p:extLst>
      <p:ext uri="{BB962C8B-B14F-4D97-AF65-F5344CB8AC3E}">
        <p14:creationId xmlns:p14="http://schemas.microsoft.com/office/powerpoint/2010/main" xmlns="" val="39971999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24C3D0CE-7F7E-0D4E-A59A-FF817E0AC992}"/>
              </a:ext>
            </a:extLst>
          </p:cNvPr>
          <p:cNvSpPr/>
          <p:nvPr/>
        </p:nvSpPr>
        <p:spPr>
          <a:xfrm>
            <a:off x="467544" y="764704"/>
            <a:ext cx="8352928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Intestinal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Na</a:t>
            </a:r>
            <a:r>
              <a:rPr lang="tr-TR" dirty="0">
                <a:solidFill>
                  <a:srgbClr val="FF0000"/>
                </a:solidFill>
              </a:rPr>
              <a:t>+/H+ </a:t>
            </a:r>
            <a:r>
              <a:rPr lang="tr-TR" dirty="0" err="1">
                <a:solidFill>
                  <a:srgbClr val="FF0000"/>
                </a:solidFill>
              </a:rPr>
              <a:t>Exchanger</a:t>
            </a:r>
            <a:r>
              <a:rPr lang="tr-TR" dirty="0">
                <a:solidFill>
                  <a:srgbClr val="FF0000"/>
                </a:solidFill>
              </a:rPr>
              <a:t> 3 (NHE3) </a:t>
            </a:r>
            <a:r>
              <a:rPr lang="tr-TR" dirty="0" err="1">
                <a:solidFill>
                  <a:srgbClr val="FF0000"/>
                </a:solidFill>
              </a:rPr>
              <a:t>Inhibitor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31413"/>
              </a:solidFill>
              <a:effectLst/>
            </a:endParaRPr>
          </a:p>
          <a:p>
            <a:endParaRPr lang="tr-TR" dirty="0">
              <a:solidFill>
                <a:srgbClr val="131413"/>
              </a:solidFill>
            </a:endParaRPr>
          </a:p>
          <a:p>
            <a:r>
              <a:rPr lang="tr-TR" dirty="0" err="1"/>
              <a:t>Highly</a:t>
            </a:r>
            <a:r>
              <a:rPr lang="tr-TR" dirty="0"/>
              <a:t> </a:t>
            </a:r>
            <a:r>
              <a:rPr lang="tr-TR" dirty="0" err="1"/>
              <a:t>selective</a:t>
            </a:r>
            <a:r>
              <a:rPr lang="tr-TR" dirty="0"/>
              <a:t> NHE3 </a:t>
            </a:r>
            <a:r>
              <a:rPr lang="tr-TR" dirty="0" err="1"/>
              <a:t>inhibitor</a:t>
            </a:r>
            <a:r>
              <a:rPr lang="tr-TR" dirty="0"/>
              <a:t>, </a:t>
            </a:r>
            <a:r>
              <a:rPr lang="tr-TR" dirty="0" err="1"/>
              <a:t>Tenapanor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Well-tolerated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reducing</a:t>
            </a:r>
            <a:r>
              <a:rPr lang="tr-TR" dirty="0"/>
              <a:t> </a:t>
            </a:r>
            <a:r>
              <a:rPr lang="tr-TR" dirty="0" err="1"/>
              <a:t>intestinal</a:t>
            </a:r>
            <a:r>
              <a:rPr lang="tr-TR" dirty="0"/>
              <a:t> </a:t>
            </a:r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absorption</a:t>
            </a:r>
            <a:r>
              <a:rPr lang="tr-TR" dirty="0"/>
              <a:t> in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phase</a:t>
            </a:r>
            <a:r>
              <a:rPr lang="tr-TR" dirty="0"/>
              <a:t> I </a:t>
            </a:r>
            <a:r>
              <a:rPr lang="tr-TR" dirty="0" err="1"/>
              <a:t>studies</a:t>
            </a:r>
            <a:r>
              <a:rPr lang="tr-TR" dirty="0"/>
              <a:t> </a:t>
            </a:r>
          </a:p>
          <a:p>
            <a:r>
              <a:rPr lang="tr-TR" sz="1100" dirty="0"/>
              <a:t>(</a:t>
            </a:r>
            <a:r>
              <a:rPr lang="tr-TR" sz="1100" dirty="0" err="1"/>
              <a:t>Rosenbaum</a:t>
            </a:r>
            <a:r>
              <a:rPr lang="tr-TR" sz="1100" dirty="0"/>
              <a:t> DP, Yan A, </a:t>
            </a:r>
            <a:r>
              <a:rPr lang="tr-TR" sz="1100" dirty="0" err="1"/>
              <a:t>Jacobs</a:t>
            </a:r>
            <a:r>
              <a:rPr lang="tr-TR" sz="1100" dirty="0"/>
              <a:t> JW. </a:t>
            </a:r>
            <a:r>
              <a:rPr lang="tr-TR" sz="1100" dirty="0" err="1"/>
              <a:t>Pharmacodynamics</a:t>
            </a:r>
            <a:r>
              <a:rPr lang="tr-TR" sz="1100" dirty="0"/>
              <a:t>, </a:t>
            </a:r>
            <a:r>
              <a:rPr lang="tr-TR" sz="1100" dirty="0" err="1"/>
              <a:t>safety</a:t>
            </a:r>
            <a:r>
              <a:rPr lang="tr-TR" sz="1100" dirty="0"/>
              <a:t>,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tolerability</a:t>
            </a:r>
            <a:r>
              <a:rPr lang="tr-TR" sz="1100" dirty="0"/>
              <a:t> of </a:t>
            </a:r>
            <a:r>
              <a:rPr lang="tr-TR" sz="1100" dirty="0" err="1"/>
              <a:t>the</a:t>
            </a:r>
            <a:r>
              <a:rPr lang="tr-TR" sz="1100" dirty="0"/>
              <a:t> NHE3 </a:t>
            </a:r>
            <a:r>
              <a:rPr lang="tr-TR" sz="1100" dirty="0" err="1"/>
              <a:t>inhibitor</a:t>
            </a:r>
            <a:r>
              <a:rPr lang="tr-TR" sz="1100" dirty="0"/>
              <a:t> </a:t>
            </a:r>
            <a:r>
              <a:rPr lang="tr-TR" sz="1100" dirty="0" err="1"/>
              <a:t>tenapanor</a:t>
            </a:r>
            <a:r>
              <a:rPr lang="tr-TR" sz="1100" dirty="0"/>
              <a:t>: </a:t>
            </a:r>
            <a:r>
              <a:rPr lang="tr-TR" sz="1100" dirty="0" err="1"/>
              <a:t>two</a:t>
            </a:r>
            <a:r>
              <a:rPr lang="tr-TR" sz="1100" dirty="0"/>
              <a:t> </a:t>
            </a:r>
            <a:r>
              <a:rPr lang="tr-TR" sz="1100" dirty="0" err="1"/>
              <a:t>trials</a:t>
            </a:r>
            <a:r>
              <a:rPr lang="tr-TR" sz="1100" dirty="0"/>
              <a:t> in </a:t>
            </a:r>
            <a:r>
              <a:rPr lang="tr-TR" sz="1100" dirty="0" err="1"/>
              <a:t>healthy</a:t>
            </a:r>
            <a:r>
              <a:rPr lang="tr-TR" sz="1100" dirty="0"/>
              <a:t> </a:t>
            </a:r>
            <a:r>
              <a:rPr lang="tr-TR" sz="1100" dirty="0" err="1"/>
              <a:t>volunteers</a:t>
            </a:r>
            <a:r>
              <a:rPr lang="tr-TR" sz="1100" dirty="0"/>
              <a:t>. </a:t>
            </a:r>
            <a:r>
              <a:rPr lang="tr-TR" sz="1100" dirty="0" err="1"/>
              <a:t>Clin</a:t>
            </a:r>
            <a:r>
              <a:rPr lang="tr-TR" sz="1100" dirty="0"/>
              <a:t> </a:t>
            </a:r>
            <a:r>
              <a:rPr lang="tr-TR" sz="1100" dirty="0" err="1"/>
              <a:t>Drug</a:t>
            </a:r>
            <a:r>
              <a:rPr lang="tr-TR" sz="1100" dirty="0"/>
              <a:t> </a:t>
            </a:r>
            <a:r>
              <a:rPr lang="tr-TR" sz="1100" dirty="0" err="1"/>
              <a:t>Investig</a:t>
            </a:r>
            <a:r>
              <a:rPr lang="tr-TR" sz="1100" dirty="0"/>
              <a:t>. 2018;38(4):341–51.)</a:t>
            </a:r>
          </a:p>
          <a:p>
            <a:endParaRPr lang="tr-TR" sz="1100" dirty="0"/>
          </a:p>
          <a:p>
            <a:endParaRPr lang="tr-TR" dirty="0">
              <a:solidFill>
                <a:srgbClr val="131413"/>
              </a:solidFill>
              <a:effectLst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F44E15FF-0A22-044D-8EB4-509A4AF59A9C}"/>
              </a:ext>
            </a:extLst>
          </p:cNvPr>
          <p:cNvSpPr/>
          <p:nvPr/>
        </p:nvSpPr>
        <p:spPr>
          <a:xfrm>
            <a:off x="156804" y="6179442"/>
            <a:ext cx="8964488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5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Azzam O</a:t>
            </a:r>
            <a:r>
              <a:rPr lang="tr-TR" sz="1050" dirty="0"/>
              <a:t>, </a:t>
            </a:r>
            <a:r>
              <a:rPr lang="tr-TR" sz="105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Kiuchi MG</a:t>
            </a:r>
            <a:r>
              <a:rPr lang="tr-TR" sz="1050" dirty="0"/>
              <a:t>, </a:t>
            </a:r>
            <a:r>
              <a:rPr lang="tr-TR" sz="105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Ho JK</a:t>
            </a:r>
            <a:r>
              <a:rPr lang="tr-TR" sz="1050" dirty="0"/>
              <a:t>, </a:t>
            </a:r>
            <a:r>
              <a:rPr lang="tr-TR" sz="105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Matthews VB</a:t>
            </a:r>
            <a:r>
              <a:rPr lang="tr-TR" sz="1050" dirty="0"/>
              <a:t>, </a:t>
            </a:r>
            <a:r>
              <a:rPr lang="tr-TR" sz="105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Gavidia LML</a:t>
            </a:r>
            <a:r>
              <a:rPr lang="tr-TR" sz="1050" dirty="0"/>
              <a:t>, </a:t>
            </a:r>
            <a:r>
              <a:rPr lang="tr-TR" sz="105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Nolde JM</a:t>
            </a:r>
            <a:r>
              <a:rPr lang="tr-TR" sz="1050" dirty="0"/>
              <a:t>, </a:t>
            </a:r>
            <a:r>
              <a:rPr lang="tr-TR" sz="105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Carnagarin R</a:t>
            </a:r>
            <a:r>
              <a:rPr lang="tr-TR" sz="1050" dirty="0"/>
              <a:t>, </a:t>
            </a:r>
            <a:r>
              <a:rPr lang="tr-TR" sz="1050" u="sng" dirty="0"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Schlaich MP</a:t>
            </a:r>
            <a:r>
              <a:rPr lang="tr-TR" sz="1050" u="sng" dirty="0"/>
              <a:t>. </a:t>
            </a:r>
            <a:r>
              <a:rPr lang="tr-TR" sz="1050" dirty="0"/>
              <a:t>New </a:t>
            </a:r>
            <a:r>
              <a:rPr lang="tr-TR" sz="1050" dirty="0" err="1"/>
              <a:t>Molecules</a:t>
            </a:r>
            <a:r>
              <a:rPr lang="tr-TR" sz="1050" dirty="0"/>
              <a:t> </a:t>
            </a:r>
            <a:r>
              <a:rPr lang="tr-TR" sz="1050" dirty="0" err="1"/>
              <a:t>for</a:t>
            </a:r>
            <a:r>
              <a:rPr lang="tr-TR" sz="1050" dirty="0"/>
              <a:t> </a:t>
            </a:r>
            <a:r>
              <a:rPr lang="tr-TR" sz="1050" dirty="0" err="1"/>
              <a:t>Treating</a:t>
            </a:r>
            <a:r>
              <a:rPr lang="tr-TR" sz="1050" dirty="0"/>
              <a:t> </a:t>
            </a:r>
            <a:r>
              <a:rPr lang="tr-TR" sz="1050" dirty="0" err="1"/>
              <a:t>Resistant</a:t>
            </a:r>
            <a:r>
              <a:rPr lang="tr-TR" sz="1050" dirty="0"/>
              <a:t> </a:t>
            </a:r>
            <a:r>
              <a:rPr lang="tr-TR" sz="1050" dirty="0" err="1"/>
              <a:t>Hypertension</a:t>
            </a:r>
            <a:r>
              <a:rPr lang="tr-TR" sz="1050" dirty="0"/>
              <a:t>: a </a:t>
            </a:r>
            <a:r>
              <a:rPr lang="tr-TR" sz="1050" dirty="0" err="1"/>
              <a:t>Clinical</a:t>
            </a:r>
            <a:r>
              <a:rPr lang="tr-TR" sz="1050" dirty="0"/>
              <a:t> </a:t>
            </a:r>
            <a:r>
              <a:rPr lang="tr-TR" sz="1050" dirty="0" err="1"/>
              <a:t>Perspective</a:t>
            </a:r>
            <a:r>
              <a:rPr lang="tr-TR" sz="1050" dirty="0"/>
              <a:t>. </a:t>
            </a:r>
            <a:r>
              <a:rPr lang="tr-TR" sz="1050" u="sng" dirty="0">
                <a:hlinkClick r:id="rId10" tooltip="Current hypertension reports.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Curr Hypertens Rep.</a:t>
            </a:r>
            <a:r>
              <a:rPr lang="tr-TR" sz="1050" dirty="0"/>
              <a:t> 2019 </a:t>
            </a:r>
            <a:r>
              <a:rPr lang="tr-TR" sz="1050" dirty="0" err="1"/>
              <a:t>Sep</a:t>
            </a:r>
            <a:r>
              <a:rPr lang="tr-TR" sz="1050" dirty="0"/>
              <a:t> 10;21(10):80. </a:t>
            </a:r>
          </a:p>
          <a:p>
            <a:endParaRPr lang="tr-TR" sz="1050" dirty="0"/>
          </a:p>
        </p:txBody>
      </p:sp>
    </p:spTree>
    <p:extLst>
      <p:ext uri="{BB962C8B-B14F-4D97-AF65-F5344CB8AC3E}">
        <p14:creationId xmlns:p14="http://schemas.microsoft.com/office/powerpoint/2010/main" xmlns="" val="37101577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0B920ECB-850F-C748-9038-D23A652B3D4F}"/>
              </a:ext>
            </a:extLst>
          </p:cNvPr>
          <p:cNvSpPr/>
          <p:nvPr/>
        </p:nvSpPr>
        <p:spPr>
          <a:xfrm>
            <a:off x="467544" y="476672"/>
            <a:ext cx="4192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Sodium-Glucose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Cotransporter</a:t>
            </a:r>
            <a:r>
              <a:rPr lang="tr-TR" dirty="0">
                <a:solidFill>
                  <a:srgbClr val="FF0000"/>
                </a:solidFill>
              </a:rPr>
              <a:t> 2 </a:t>
            </a:r>
            <a:r>
              <a:rPr lang="tr-TR" dirty="0" err="1">
                <a:solidFill>
                  <a:srgbClr val="FF0000"/>
                </a:solidFill>
              </a:rPr>
              <a:t>Inhibitors</a:t>
            </a:r>
            <a:endParaRPr lang="tr-TR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4E1E1FCD-11D4-1B42-92F8-089CF86FCA93}"/>
              </a:ext>
            </a:extLst>
          </p:cNvPr>
          <p:cNvSpPr/>
          <p:nvPr/>
        </p:nvSpPr>
        <p:spPr>
          <a:xfrm>
            <a:off x="467544" y="1196752"/>
            <a:ext cx="828092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Oral </a:t>
            </a:r>
            <a:r>
              <a:rPr lang="tr-TR" dirty="0" err="1"/>
              <a:t>hypoglycemic</a:t>
            </a:r>
            <a:r>
              <a:rPr lang="tr-TR" dirty="0"/>
              <a:t> </a:t>
            </a:r>
            <a:r>
              <a:rPr lang="tr-TR" dirty="0" err="1"/>
              <a:t>agents</a:t>
            </a:r>
            <a:r>
              <a:rPr lang="tr-TR" dirty="0"/>
              <a:t>, </a:t>
            </a:r>
            <a:r>
              <a:rPr lang="tr-TR" dirty="0" err="1"/>
              <a:t>increase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urinary</a:t>
            </a:r>
            <a:r>
              <a:rPr lang="tr-TR" dirty="0"/>
              <a:t> </a:t>
            </a:r>
            <a:r>
              <a:rPr lang="tr-TR" dirty="0" err="1"/>
              <a:t>elimination</a:t>
            </a:r>
            <a:r>
              <a:rPr lang="tr-TR" dirty="0"/>
              <a:t> of </a:t>
            </a:r>
            <a:r>
              <a:rPr lang="tr-TR" dirty="0" err="1"/>
              <a:t>glucose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Several</a:t>
            </a:r>
            <a:r>
              <a:rPr lang="tr-TR" dirty="0"/>
              <a:t> </a:t>
            </a:r>
            <a:r>
              <a:rPr lang="tr-TR" dirty="0" err="1"/>
              <a:t>mechanisms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antihypertensive</a:t>
            </a:r>
            <a:r>
              <a:rPr lang="tr-TR" dirty="0"/>
              <a:t> </a:t>
            </a:r>
            <a:r>
              <a:rPr lang="tr-TR" dirty="0" err="1"/>
              <a:t>actions</a:t>
            </a:r>
            <a:r>
              <a:rPr lang="tr-TR" dirty="0"/>
              <a:t> of SGLT2 </a:t>
            </a:r>
            <a:r>
              <a:rPr lang="tr-TR" dirty="0" err="1"/>
              <a:t>inhibitors</a:t>
            </a:r>
            <a:r>
              <a:rPr lang="tr-TR" dirty="0"/>
              <a:t>;</a:t>
            </a:r>
          </a:p>
          <a:p>
            <a:endParaRPr lang="tr-TR" dirty="0"/>
          </a:p>
          <a:p>
            <a:r>
              <a:rPr lang="tr-TR" dirty="0" err="1"/>
              <a:t>modest</a:t>
            </a:r>
            <a:r>
              <a:rPr lang="tr-TR" dirty="0"/>
              <a:t> </a:t>
            </a:r>
            <a:r>
              <a:rPr lang="tr-TR" dirty="0" err="1"/>
              <a:t>diuretic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, </a:t>
            </a:r>
            <a:r>
              <a:rPr lang="tr-TR" dirty="0" err="1"/>
              <a:t>weight</a:t>
            </a:r>
            <a:r>
              <a:rPr lang="tr-TR" dirty="0"/>
              <a:t> </a:t>
            </a:r>
            <a:r>
              <a:rPr lang="tr-TR" dirty="0" err="1"/>
              <a:t>loss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direct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</a:t>
            </a:r>
            <a:r>
              <a:rPr lang="tr-TR" dirty="0" err="1"/>
              <a:t>leading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decreased</a:t>
            </a:r>
            <a:r>
              <a:rPr lang="tr-TR" dirty="0"/>
              <a:t> </a:t>
            </a:r>
            <a:r>
              <a:rPr lang="tr-TR" dirty="0" err="1"/>
              <a:t>arterial</a:t>
            </a:r>
            <a:r>
              <a:rPr lang="tr-TR" dirty="0"/>
              <a:t> </a:t>
            </a:r>
            <a:r>
              <a:rPr lang="tr-TR" dirty="0" err="1"/>
              <a:t>stiffness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resistance</a:t>
            </a:r>
            <a:endParaRPr lang="tr-TR" dirty="0"/>
          </a:p>
          <a:p>
            <a:r>
              <a:rPr lang="tr-TR" sz="1100" dirty="0"/>
              <a:t>(</a:t>
            </a:r>
            <a:r>
              <a:rPr lang="tr-TR" sz="1100" dirty="0" err="1"/>
              <a:t>Sternlicht</a:t>
            </a:r>
            <a:r>
              <a:rPr lang="tr-TR" sz="1100" dirty="0"/>
              <a:t> H, </a:t>
            </a:r>
            <a:r>
              <a:rPr lang="tr-TR" sz="1100" dirty="0" err="1"/>
              <a:t>Bakris</a:t>
            </a:r>
            <a:r>
              <a:rPr lang="tr-TR" sz="1100" dirty="0"/>
              <a:t> GL. Blood </a:t>
            </a:r>
            <a:r>
              <a:rPr lang="tr-TR" sz="1100" dirty="0" err="1"/>
              <a:t>pressure</a:t>
            </a:r>
            <a:r>
              <a:rPr lang="tr-TR" sz="1100" dirty="0"/>
              <a:t> </a:t>
            </a:r>
            <a:r>
              <a:rPr lang="tr-TR" sz="1100" dirty="0" err="1"/>
              <a:t>lowering</a:t>
            </a:r>
            <a:r>
              <a:rPr lang="tr-TR" sz="1100" dirty="0"/>
              <a:t>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Sodium-Glucose</a:t>
            </a:r>
            <a:r>
              <a:rPr lang="tr-TR" sz="1100" dirty="0"/>
              <a:t> </a:t>
            </a:r>
            <a:r>
              <a:rPr lang="tr-TR" sz="1100" dirty="0" err="1"/>
              <a:t>Co-transporter</a:t>
            </a:r>
            <a:r>
              <a:rPr lang="tr-TR" sz="1100" dirty="0"/>
              <a:t> 2 </a:t>
            </a:r>
            <a:r>
              <a:rPr lang="tr-TR" sz="1100" dirty="0" err="1"/>
              <a:t>inhibitors</a:t>
            </a:r>
            <a:r>
              <a:rPr lang="tr-TR" sz="1100" dirty="0"/>
              <a:t> (SGLT2is): </a:t>
            </a:r>
            <a:r>
              <a:rPr lang="tr-TR" sz="1100" dirty="0" err="1"/>
              <a:t>more</a:t>
            </a:r>
            <a:r>
              <a:rPr lang="tr-TR" sz="1100" dirty="0"/>
              <a:t> </a:t>
            </a:r>
            <a:r>
              <a:rPr lang="tr-TR" sz="1100" dirty="0" err="1"/>
              <a:t>than</a:t>
            </a:r>
            <a:r>
              <a:rPr lang="tr-TR" sz="1100" dirty="0"/>
              <a:t> </a:t>
            </a:r>
            <a:r>
              <a:rPr lang="tr-TR" sz="1100" dirty="0" err="1"/>
              <a:t>osmotic</a:t>
            </a:r>
            <a:r>
              <a:rPr lang="tr-TR" sz="1100" dirty="0"/>
              <a:t> </a:t>
            </a:r>
            <a:r>
              <a:rPr lang="tr-TR" sz="1100" dirty="0" err="1"/>
              <a:t>diuresis</a:t>
            </a:r>
            <a:r>
              <a:rPr lang="tr-TR" sz="1100" dirty="0"/>
              <a:t>. </a:t>
            </a:r>
            <a:r>
              <a:rPr lang="tr-TR" sz="1100" dirty="0" err="1"/>
              <a:t>Curr</a:t>
            </a:r>
            <a:r>
              <a:rPr lang="tr-TR" sz="1100" dirty="0"/>
              <a:t> </a:t>
            </a:r>
            <a:r>
              <a:rPr lang="tr-TR" sz="1100" dirty="0" err="1"/>
              <a:t>Hypertens</a:t>
            </a:r>
            <a:r>
              <a:rPr lang="tr-TR" sz="1100" dirty="0"/>
              <a:t> </a:t>
            </a:r>
            <a:r>
              <a:rPr lang="tr-TR" sz="1100" dirty="0" err="1"/>
              <a:t>Rep</a:t>
            </a:r>
            <a:r>
              <a:rPr lang="tr-TR" sz="1100" dirty="0"/>
              <a:t>. 2019;21:12.)</a:t>
            </a:r>
          </a:p>
          <a:p>
            <a:endParaRPr lang="tr-TR" dirty="0"/>
          </a:p>
          <a:p>
            <a:endParaRPr lang="tr-TR" dirty="0">
              <a:effectLst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B2A4D500-8C31-9440-8DAA-C594B0BEB392}"/>
              </a:ext>
            </a:extLst>
          </p:cNvPr>
          <p:cNvSpPr/>
          <p:nvPr/>
        </p:nvSpPr>
        <p:spPr>
          <a:xfrm>
            <a:off x="156804" y="6179442"/>
            <a:ext cx="8964488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5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Azzam O</a:t>
            </a:r>
            <a:r>
              <a:rPr lang="tr-TR" sz="1050" dirty="0"/>
              <a:t>, </a:t>
            </a:r>
            <a:r>
              <a:rPr lang="tr-TR" sz="105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Kiuchi MG</a:t>
            </a:r>
            <a:r>
              <a:rPr lang="tr-TR" sz="1050" dirty="0"/>
              <a:t>, </a:t>
            </a:r>
            <a:r>
              <a:rPr lang="tr-TR" sz="105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Ho JK</a:t>
            </a:r>
            <a:r>
              <a:rPr lang="tr-TR" sz="1050" dirty="0"/>
              <a:t>, </a:t>
            </a:r>
            <a:r>
              <a:rPr lang="tr-TR" sz="105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Matthews VB</a:t>
            </a:r>
            <a:r>
              <a:rPr lang="tr-TR" sz="1050" dirty="0"/>
              <a:t>, </a:t>
            </a:r>
            <a:r>
              <a:rPr lang="tr-TR" sz="105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Gavidia LML</a:t>
            </a:r>
            <a:r>
              <a:rPr lang="tr-TR" sz="1050" dirty="0"/>
              <a:t>, </a:t>
            </a:r>
            <a:r>
              <a:rPr lang="tr-TR" sz="105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Nolde JM</a:t>
            </a:r>
            <a:r>
              <a:rPr lang="tr-TR" sz="1050" dirty="0"/>
              <a:t>, </a:t>
            </a:r>
            <a:r>
              <a:rPr lang="tr-TR" sz="105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Carnagarin R</a:t>
            </a:r>
            <a:r>
              <a:rPr lang="tr-TR" sz="1050" dirty="0"/>
              <a:t>, </a:t>
            </a:r>
            <a:r>
              <a:rPr lang="tr-TR" sz="1050" u="sng" dirty="0"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Schlaich MP</a:t>
            </a:r>
            <a:r>
              <a:rPr lang="tr-TR" sz="1050" u="sng" dirty="0"/>
              <a:t>. </a:t>
            </a:r>
            <a:r>
              <a:rPr lang="tr-TR" sz="1050" dirty="0"/>
              <a:t>New </a:t>
            </a:r>
            <a:r>
              <a:rPr lang="tr-TR" sz="1050" dirty="0" err="1"/>
              <a:t>Molecules</a:t>
            </a:r>
            <a:r>
              <a:rPr lang="tr-TR" sz="1050" dirty="0"/>
              <a:t> </a:t>
            </a:r>
            <a:r>
              <a:rPr lang="tr-TR" sz="1050" dirty="0" err="1"/>
              <a:t>for</a:t>
            </a:r>
            <a:r>
              <a:rPr lang="tr-TR" sz="1050" dirty="0"/>
              <a:t> </a:t>
            </a:r>
            <a:r>
              <a:rPr lang="tr-TR" sz="1050" dirty="0" err="1"/>
              <a:t>Treating</a:t>
            </a:r>
            <a:r>
              <a:rPr lang="tr-TR" sz="1050" dirty="0"/>
              <a:t> </a:t>
            </a:r>
            <a:r>
              <a:rPr lang="tr-TR" sz="1050" dirty="0" err="1"/>
              <a:t>Resistant</a:t>
            </a:r>
            <a:r>
              <a:rPr lang="tr-TR" sz="1050" dirty="0"/>
              <a:t> </a:t>
            </a:r>
            <a:r>
              <a:rPr lang="tr-TR" sz="1050" dirty="0" err="1"/>
              <a:t>Hypertension</a:t>
            </a:r>
            <a:r>
              <a:rPr lang="tr-TR" sz="1050" dirty="0"/>
              <a:t>: a </a:t>
            </a:r>
            <a:r>
              <a:rPr lang="tr-TR" sz="1050" dirty="0" err="1"/>
              <a:t>Clinical</a:t>
            </a:r>
            <a:r>
              <a:rPr lang="tr-TR" sz="1050" dirty="0"/>
              <a:t> </a:t>
            </a:r>
            <a:r>
              <a:rPr lang="tr-TR" sz="1050" dirty="0" err="1"/>
              <a:t>Perspective</a:t>
            </a:r>
            <a:r>
              <a:rPr lang="tr-TR" sz="1050" dirty="0"/>
              <a:t>. </a:t>
            </a:r>
            <a:r>
              <a:rPr lang="tr-TR" sz="1050" u="sng" dirty="0">
                <a:hlinkClick r:id="rId10" tooltip="Current hypertension reports.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Curr Hypertens Rep.</a:t>
            </a:r>
            <a:r>
              <a:rPr lang="tr-TR" sz="1050" dirty="0"/>
              <a:t> 2019 </a:t>
            </a:r>
            <a:r>
              <a:rPr lang="tr-TR" sz="1050" dirty="0" err="1"/>
              <a:t>Sep</a:t>
            </a:r>
            <a:r>
              <a:rPr lang="tr-TR" sz="1050" dirty="0"/>
              <a:t> 10;21(10):80. </a:t>
            </a:r>
          </a:p>
          <a:p>
            <a:endParaRPr lang="tr-TR" sz="1050" dirty="0"/>
          </a:p>
        </p:txBody>
      </p:sp>
    </p:spTree>
    <p:extLst>
      <p:ext uri="{BB962C8B-B14F-4D97-AF65-F5344CB8AC3E}">
        <p14:creationId xmlns:p14="http://schemas.microsoft.com/office/powerpoint/2010/main" xmlns="" val="240445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Dihydropyridines</a:t>
            </a:r>
            <a:r>
              <a:rPr lang="tr-TR" dirty="0"/>
              <a:t>: 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amlodipine</a:t>
            </a:r>
            <a:r>
              <a:rPr lang="tr-TR" dirty="0"/>
              <a:t>, </a:t>
            </a:r>
            <a:r>
              <a:rPr lang="tr-TR" dirty="0" err="1"/>
              <a:t>felodipine</a:t>
            </a:r>
            <a:r>
              <a:rPr lang="tr-TR" dirty="0"/>
              <a:t>, </a:t>
            </a:r>
            <a:r>
              <a:rPr lang="tr-TR" dirty="0" err="1"/>
              <a:t>isradipine</a:t>
            </a:r>
            <a:r>
              <a:rPr lang="tr-TR" dirty="0"/>
              <a:t>, </a:t>
            </a:r>
            <a:r>
              <a:rPr lang="tr-TR" dirty="0" err="1"/>
              <a:t>nikardipine</a:t>
            </a:r>
            <a:r>
              <a:rPr lang="tr-TR" dirty="0"/>
              <a:t>, </a:t>
            </a:r>
            <a:r>
              <a:rPr lang="tr-TR" dirty="0" err="1"/>
              <a:t>nifedipine</a:t>
            </a:r>
            <a:r>
              <a:rPr lang="tr-TR" dirty="0"/>
              <a:t>, </a:t>
            </a:r>
            <a:r>
              <a:rPr lang="tr-TR" dirty="0" err="1"/>
              <a:t>nizoldipine</a:t>
            </a:r>
            <a:r>
              <a:rPr lang="tr-TR" dirty="0"/>
              <a:t>, </a:t>
            </a:r>
            <a:r>
              <a:rPr lang="tr-TR" dirty="0" err="1"/>
              <a:t>nimodipine</a:t>
            </a:r>
            <a:r>
              <a:rPr lang="tr-TR" dirty="0"/>
              <a:t> </a:t>
            </a:r>
          </a:p>
          <a:p>
            <a:r>
              <a:rPr lang="tr-TR" dirty="0" err="1"/>
              <a:t>Benzothiazepines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Diltiazem</a:t>
            </a:r>
            <a:endParaRPr lang="tr-TR" dirty="0"/>
          </a:p>
          <a:p>
            <a:r>
              <a:rPr lang="tr-TR" dirty="0" err="1"/>
              <a:t>Phenylalkilamines</a:t>
            </a:r>
            <a:r>
              <a:rPr lang="tr-TR" dirty="0"/>
              <a:t>: 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verapamil</a:t>
            </a:r>
            <a:r>
              <a:rPr lang="tr-TR" dirty="0"/>
              <a:t>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E2320E92-59DF-EF4D-8FD0-83B5E83F5404}"/>
              </a:ext>
            </a:extLst>
          </p:cNvPr>
          <p:cNvSpPr/>
          <p:nvPr/>
        </p:nvSpPr>
        <p:spPr>
          <a:xfrm>
            <a:off x="251520" y="620688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Vaccines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  <a:p>
            <a:r>
              <a:rPr lang="tr-TR" dirty="0" err="1"/>
              <a:t>Recent</a:t>
            </a:r>
            <a:r>
              <a:rPr lang="tr-TR" dirty="0"/>
              <a:t> </a:t>
            </a:r>
            <a:r>
              <a:rPr lang="tr-TR" dirty="0" err="1"/>
              <a:t>studies</a:t>
            </a:r>
            <a:r>
              <a:rPr lang="tr-TR" dirty="0"/>
              <a:t>;</a:t>
            </a:r>
          </a:p>
          <a:p>
            <a:r>
              <a:rPr lang="tr-TR" dirty="0"/>
              <a:t>AT1 </a:t>
            </a:r>
            <a:r>
              <a:rPr lang="tr-TR" dirty="0" err="1"/>
              <a:t>receptor</a:t>
            </a:r>
            <a:r>
              <a:rPr lang="tr-TR" dirty="0"/>
              <a:t> </a:t>
            </a:r>
            <a:r>
              <a:rPr lang="tr-TR" dirty="0" err="1"/>
              <a:t>vaccine</a:t>
            </a:r>
            <a:r>
              <a:rPr lang="tr-TR" dirty="0"/>
              <a:t> ATRQ</a:t>
            </a:r>
            <a:r>
              <a:rPr lang="el-GR" dirty="0"/>
              <a:t>β-001</a:t>
            </a:r>
          </a:p>
          <a:p>
            <a:r>
              <a:rPr lang="tr-TR" dirty="0"/>
              <a:t>ATR12181</a:t>
            </a:r>
          </a:p>
          <a:p>
            <a:r>
              <a:rPr lang="tr-TR" sz="1100" dirty="0"/>
              <a:t>(</a:t>
            </a:r>
            <a:r>
              <a:rPr lang="tr-TR" sz="1100" dirty="0" err="1"/>
              <a:t>Chen</a:t>
            </a:r>
            <a:r>
              <a:rPr lang="tr-TR" sz="1100" dirty="0"/>
              <a:t> X, </a:t>
            </a:r>
            <a:r>
              <a:rPr lang="tr-TR" sz="1100" dirty="0" err="1"/>
              <a:t>Qiu</a:t>
            </a:r>
            <a:r>
              <a:rPr lang="tr-TR" sz="1100" dirty="0"/>
              <a:t> Z, </a:t>
            </a:r>
            <a:r>
              <a:rPr lang="tr-TR" sz="1100" dirty="0" err="1"/>
              <a:t>Yang</a:t>
            </a:r>
            <a:r>
              <a:rPr lang="tr-TR" sz="1100" dirty="0"/>
              <a:t> S, Ding D, </a:t>
            </a:r>
            <a:r>
              <a:rPr lang="tr-TR" sz="1100" dirty="0" err="1"/>
              <a:t>Chen</a:t>
            </a:r>
            <a:r>
              <a:rPr lang="tr-TR" sz="1100" dirty="0"/>
              <a:t> F, </a:t>
            </a:r>
            <a:r>
              <a:rPr lang="tr-TR" sz="1100" dirty="0" err="1"/>
              <a:t>Zhou</a:t>
            </a:r>
            <a:r>
              <a:rPr lang="tr-TR" sz="1100" dirty="0"/>
              <a:t> Y, et al. </a:t>
            </a:r>
            <a:r>
              <a:rPr lang="tr-TR" sz="1100" dirty="0" err="1"/>
              <a:t>Effectiveness</a:t>
            </a:r>
            <a:r>
              <a:rPr lang="tr-TR" sz="1100" dirty="0"/>
              <a:t> </a:t>
            </a:r>
            <a:r>
              <a:rPr lang="tr-TR" sz="1100" dirty="0" err="1"/>
              <a:t>and</a:t>
            </a:r>
            <a:r>
              <a:rPr lang="tr-TR" sz="1100" dirty="0"/>
              <a:t> </a:t>
            </a:r>
            <a:r>
              <a:rPr lang="tr-TR" sz="1100" dirty="0" err="1"/>
              <a:t>safety</a:t>
            </a:r>
            <a:r>
              <a:rPr lang="tr-TR" sz="1100" dirty="0"/>
              <a:t> of a </a:t>
            </a:r>
            <a:r>
              <a:rPr lang="tr-TR" sz="1100" dirty="0" err="1"/>
              <a:t>therapeutic</a:t>
            </a:r>
            <a:r>
              <a:rPr lang="tr-TR" sz="1100" dirty="0"/>
              <a:t> </a:t>
            </a:r>
            <a:r>
              <a:rPr lang="tr-TR" sz="1100" dirty="0" err="1"/>
              <a:t>vaccine</a:t>
            </a:r>
            <a:r>
              <a:rPr lang="tr-TR" sz="1100" dirty="0"/>
              <a:t> </a:t>
            </a:r>
            <a:r>
              <a:rPr lang="tr-TR" sz="1100" dirty="0" err="1"/>
              <a:t>against</a:t>
            </a:r>
            <a:r>
              <a:rPr lang="tr-TR" sz="1100" dirty="0"/>
              <a:t> </a:t>
            </a:r>
            <a:r>
              <a:rPr lang="tr-TR" sz="1100" dirty="0" err="1"/>
              <a:t>angiotensin</a:t>
            </a:r>
            <a:r>
              <a:rPr lang="tr-TR" sz="1100" dirty="0"/>
              <a:t> II </a:t>
            </a:r>
            <a:r>
              <a:rPr lang="tr-TR" sz="1100" dirty="0" err="1"/>
              <a:t>receptor</a:t>
            </a:r>
            <a:r>
              <a:rPr lang="tr-TR" sz="1100" dirty="0"/>
              <a:t> </a:t>
            </a:r>
            <a:r>
              <a:rPr lang="tr-TR" sz="1100" dirty="0" err="1"/>
              <a:t>type</a:t>
            </a:r>
            <a:r>
              <a:rPr lang="tr-TR" sz="1100" dirty="0"/>
              <a:t> 1 in </a:t>
            </a:r>
            <a:r>
              <a:rPr lang="tr-TR" sz="1100" dirty="0" err="1"/>
              <a:t>hypertensive</a:t>
            </a:r>
            <a:r>
              <a:rPr lang="tr-TR" sz="1100" dirty="0"/>
              <a:t> </a:t>
            </a:r>
            <a:r>
              <a:rPr lang="tr-TR" sz="1100" dirty="0" err="1"/>
              <a:t>animals</a:t>
            </a:r>
            <a:r>
              <a:rPr lang="tr-TR" sz="1100" dirty="0"/>
              <a:t>. </a:t>
            </a:r>
            <a:r>
              <a:rPr lang="tr-TR" sz="1100" dirty="0" err="1"/>
              <a:t>Hypertension</a:t>
            </a:r>
            <a:r>
              <a:rPr lang="tr-TR" sz="1100" dirty="0"/>
              <a:t>. 2013;61(2):408–16.</a:t>
            </a:r>
          </a:p>
          <a:p>
            <a:r>
              <a:rPr lang="tr-TR" sz="1100" dirty="0" err="1"/>
              <a:t>Li</a:t>
            </a:r>
            <a:r>
              <a:rPr lang="tr-TR" sz="1100" dirty="0"/>
              <a:t> LD, </a:t>
            </a:r>
            <a:r>
              <a:rPr lang="tr-TR" sz="1100" dirty="0" err="1"/>
              <a:t>Tian</a:t>
            </a:r>
            <a:r>
              <a:rPr lang="tr-TR" sz="1100" dirty="0"/>
              <a:t> M, </a:t>
            </a:r>
            <a:r>
              <a:rPr lang="tr-TR" sz="1100" dirty="0" err="1"/>
              <a:t>Liao</a:t>
            </a:r>
            <a:r>
              <a:rPr lang="tr-TR" sz="1100" dirty="0"/>
              <a:t> YH, </a:t>
            </a:r>
            <a:r>
              <a:rPr lang="tr-TR" sz="1100" dirty="0" err="1"/>
              <a:t>Zhou</a:t>
            </a:r>
            <a:r>
              <a:rPr lang="tr-TR" sz="1100" dirty="0"/>
              <a:t> ZH, </a:t>
            </a:r>
            <a:r>
              <a:rPr lang="tr-TR" sz="1100" dirty="0" err="1"/>
              <a:t>Wei</a:t>
            </a:r>
            <a:r>
              <a:rPr lang="tr-TR" sz="1100" dirty="0"/>
              <a:t> F, </a:t>
            </a:r>
            <a:r>
              <a:rPr lang="tr-TR" sz="1100" dirty="0" err="1"/>
              <a:t>Zhu</a:t>
            </a:r>
            <a:r>
              <a:rPr lang="tr-TR" sz="1100" dirty="0"/>
              <a:t> F, et al. </a:t>
            </a:r>
            <a:r>
              <a:rPr lang="tr-TR" sz="1100" dirty="0" err="1"/>
              <a:t>Effect</a:t>
            </a:r>
            <a:r>
              <a:rPr lang="tr-TR" sz="1100" dirty="0"/>
              <a:t> of </a:t>
            </a:r>
            <a:r>
              <a:rPr lang="tr-TR" sz="1100" dirty="0" err="1"/>
              <a:t>active</a:t>
            </a:r>
            <a:r>
              <a:rPr lang="tr-TR" sz="1100" dirty="0"/>
              <a:t> </a:t>
            </a:r>
            <a:r>
              <a:rPr lang="tr-TR" sz="1100" dirty="0" err="1"/>
              <a:t>immunization</a:t>
            </a:r>
            <a:r>
              <a:rPr lang="tr-TR" sz="1100" dirty="0"/>
              <a:t> </a:t>
            </a:r>
            <a:r>
              <a:rPr lang="tr-TR" sz="1100" dirty="0" err="1"/>
              <a:t>against</a:t>
            </a:r>
            <a:r>
              <a:rPr lang="tr-TR" sz="1100" dirty="0"/>
              <a:t> </a:t>
            </a:r>
            <a:r>
              <a:rPr lang="tr-TR" sz="1100" dirty="0" err="1"/>
              <a:t>angiotensin</a:t>
            </a:r>
            <a:r>
              <a:rPr lang="tr-TR" sz="1100" dirty="0"/>
              <a:t> II </a:t>
            </a:r>
            <a:r>
              <a:rPr lang="tr-TR" sz="1100" dirty="0" err="1"/>
              <a:t>type</a:t>
            </a:r>
            <a:r>
              <a:rPr lang="tr-TR" sz="1100" dirty="0"/>
              <a:t> 1 (AT1) </a:t>
            </a:r>
            <a:r>
              <a:rPr lang="tr-TR" sz="1100" dirty="0" err="1"/>
              <a:t>receptor</a:t>
            </a:r>
            <a:r>
              <a:rPr lang="tr-TR" sz="1100" dirty="0"/>
              <a:t> on </a:t>
            </a:r>
            <a:r>
              <a:rPr lang="tr-TR" sz="1100" dirty="0" err="1"/>
              <a:t>hypertension</a:t>
            </a:r>
            <a:r>
              <a:rPr lang="tr-TR" sz="1100" dirty="0"/>
              <a:t> &amp; </a:t>
            </a:r>
            <a:r>
              <a:rPr lang="tr-TR" sz="1100" dirty="0" err="1"/>
              <a:t>arterial</a:t>
            </a:r>
            <a:r>
              <a:rPr lang="tr-TR" sz="1100" dirty="0"/>
              <a:t> </a:t>
            </a:r>
            <a:r>
              <a:rPr lang="tr-TR" sz="1100" dirty="0" err="1"/>
              <a:t>remodelling</a:t>
            </a:r>
            <a:r>
              <a:rPr lang="tr-TR" sz="1100" dirty="0"/>
              <a:t> in </a:t>
            </a:r>
            <a:r>
              <a:rPr lang="tr-TR" sz="1100" dirty="0" err="1"/>
              <a:t>spontaneously</a:t>
            </a:r>
            <a:r>
              <a:rPr lang="tr-TR" sz="1100" dirty="0"/>
              <a:t> </a:t>
            </a:r>
            <a:r>
              <a:rPr lang="tr-TR" sz="1100" dirty="0" err="1"/>
              <a:t>hypertensive</a:t>
            </a:r>
            <a:r>
              <a:rPr lang="tr-TR" sz="1100" dirty="0"/>
              <a:t> </a:t>
            </a:r>
            <a:r>
              <a:rPr lang="tr-TR" sz="1100" dirty="0" err="1"/>
              <a:t>ats</a:t>
            </a:r>
            <a:r>
              <a:rPr lang="tr-TR" sz="1100" dirty="0"/>
              <a:t> (SHR). </a:t>
            </a:r>
            <a:r>
              <a:rPr lang="tr-TR" sz="1100" dirty="0" err="1"/>
              <a:t>Indian</a:t>
            </a:r>
            <a:r>
              <a:rPr lang="tr-TR" sz="1100" dirty="0"/>
              <a:t> J </a:t>
            </a:r>
            <a:r>
              <a:rPr lang="tr-TR" sz="1100" dirty="0" err="1"/>
              <a:t>Med</a:t>
            </a:r>
            <a:r>
              <a:rPr lang="tr-TR" sz="1100" dirty="0"/>
              <a:t> </a:t>
            </a:r>
            <a:r>
              <a:rPr lang="tr-TR" sz="1100" dirty="0" err="1"/>
              <a:t>Res</a:t>
            </a:r>
            <a:r>
              <a:rPr lang="tr-TR" sz="1100" dirty="0"/>
              <a:t>. 2014;139(4):619–24.)</a:t>
            </a:r>
          </a:p>
          <a:p>
            <a:endParaRPr lang="tr-TR" dirty="0"/>
          </a:p>
          <a:p>
            <a:endParaRPr lang="tr-TR" dirty="0"/>
          </a:p>
          <a:p>
            <a:endParaRPr lang="tr-TR" dirty="0">
              <a:solidFill>
                <a:srgbClr val="131413"/>
              </a:solidFill>
            </a:endParaRPr>
          </a:p>
          <a:p>
            <a:endParaRPr lang="tr-TR" dirty="0">
              <a:solidFill>
                <a:srgbClr val="131413"/>
              </a:solidFill>
              <a:effectLst/>
            </a:endParaRPr>
          </a:p>
          <a:p>
            <a:endParaRPr lang="tr-TR" dirty="0">
              <a:solidFill>
                <a:srgbClr val="131413"/>
              </a:solidFill>
            </a:endParaRPr>
          </a:p>
          <a:p>
            <a:endParaRPr lang="tr-TR" dirty="0">
              <a:solidFill>
                <a:srgbClr val="131413"/>
              </a:solidFill>
              <a:effectLst/>
            </a:endParaRPr>
          </a:p>
          <a:p>
            <a:endParaRPr lang="tr-TR" dirty="0">
              <a:solidFill>
                <a:srgbClr val="13141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6519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xmlns="" id="{0613C607-900E-C14C-B133-0C7C7361B98F}"/>
              </a:ext>
            </a:extLst>
          </p:cNvPr>
          <p:cNvSpPr/>
          <p:nvPr/>
        </p:nvSpPr>
        <p:spPr>
          <a:xfrm>
            <a:off x="311170" y="692696"/>
            <a:ext cx="3965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Molecules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Listed</a:t>
            </a:r>
            <a:r>
              <a:rPr lang="tr-TR" dirty="0">
                <a:solidFill>
                  <a:srgbClr val="FF0000"/>
                </a:solidFill>
              </a:rPr>
              <a:t> as Under Development</a:t>
            </a:r>
            <a:endParaRPr lang="tr-TR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xmlns="" id="{DE14C9BC-B4BC-9E4A-8B7E-84A1284442EA}"/>
              </a:ext>
            </a:extLst>
          </p:cNvPr>
          <p:cNvSpPr/>
          <p:nvPr/>
        </p:nvSpPr>
        <p:spPr>
          <a:xfrm>
            <a:off x="323528" y="1196752"/>
            <a:ext cx="864096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131413"/>
                </a:solidFill>
              </a:rPr>
              <a:t>B244, </a:t>
            </a:r>
            <a:r>
              <a:rPr lang="tr-TR" dirty="0" err="1">
                <a:solidFill>
                  <a:srgbClr val="131413"/>
                </a:solidFill>
              </a:rPr>
              <a:t>undergoing</a:t>
            </a:r>
            <a:r>
              <a:rPr lang="tr-TR" dirty="0">
                <a:solidFill>
                  <a:srgbClr val="131413"/>
                </a:solidFill>
              </a:rPr>
              <a:t> a </a:t>
            </a:r>
            <a:r>
              <a:rPr lang="tr-TR" dirty="0" err="1">
                <a:solidFill>
                  <a:srgbClr val="131413"/>
                </a:solidFill>
              </a:rPr>
              <a:t>phase</a:t>
            </a:r>
            <a:r>
              <a:rPr lang="tr-TR" dirty="0">
                <a:solidFill>
                  <a:srgbClr val="131413"/>
                </a:solidFill>
              </a:rPr>
              <a:t> II </a:t>
            </a:r>
            <a:r>
              <a:rPr lang="tr-TR" dirty="0" err="1">
                <a:solidFill>
                  <a:srgbClr val="131413"/>
                </a:solidFill>
              </a:rPr>
              <a:t>study</a:t>
            </a:r>
            <a:r>
              <a:rPr lang="tr-TR" dirty="0">
                <a:solidFill>
                  <a:srgbClr val="131413"/>
                </a:solidFill>
              </a:rPr>
              <a:t> in </a:t>
            </a:r>
            <a:r>
              <a:rPr lang="tr-TR" dirty="0" err="1">
                <a:solidFill>
                  <a:srgbClr val="131413"/>
                </a:solidFill>
              </a:rPr>
              <a:t>patients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with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elevated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blood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pressure</a:t>
            </a:r>
            <a:r>
              <a:rPr lang="tr-TR" dirty="0">
                <a:solidFill>
                  <a:srgbClr val="131413"/>
                </a:solidFill>
              </a:rPr>
              <a:t> </a:t>
            </a:r>
          </a:p>
          <a:p>
            <a:r>
              <a:rPr lang="tr-TR" sz="1100" dirty="0">
                <a:solidFill>
                  <a:srgbClr val="131413"/>
                </a:solidFill>
              </a:rPr>
              <a:t>(</a:t>
            </a:r>
            <a:r>
              <a:rPr lang="tr-TR" sz="1100" dirty="0" err="1">
                <a:solidFill>
                  <a:srgbClr val="0000FF"/>
                </a:solidFill>
              </a:rPr>
              <a:t>ClinicalTrials.gov</a:t>
            </a:r>
            <a:r>
              <a:rPr lang="tr-TR" sz="1100" dirty="0">
                <a:solidFill>
                  <a:srgbClr val="131413"/>
                </a:solidFill>
              </a:rPr>
              <a:t> NCT02998840)</a:t>
            </a:r>
          </a:p>
          <a:p>
            <a:endParaRPr lang="tr-TR" dirty="0">
              <a:solidFill>
                <a:srgbClr val="131413"/>
              </a:solidFill>
            </a:endParaRPr>
          </a:p>
          <a:p>
            <a:r>
              <a:rPr lang="tr-TR" dirty="0">
                <a:solidFill>
                  <a:srgbClr val="131413"/>
                </a:solidFill>
              </a:rPr>
              <a:t>RMJH-111b (</a:t>
            </a:r>
            <a:r>
              <a:rPr lang="tr-TR" dirty="0" err="1">
                <a:solidFill>
                  <a:srgbClr val="131413"/>
                </a:solidFill>
              </a:rPr>
              <a:t>magnesium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citrate</a:t>
            </a:r>
            <a:r>
              <a:rPr lang="tr-TR" dirty="0">
                <a:solidFill>
                  <a:srgbClr val="131413"/>
                </a:solidFill>
              </a:rPr>
              <a:t>), a </a:t>
            </a:r>
            <a:r>
              <a:rPr lang="tr-TR" dirty="0" err="1">
                <a:solidFill>
                  <a:srgbClr val="131413"/>
                </a:solidFill>
              </a:rPr>
              <a:t>phase</a:t>
            </a:r>
            <a:r>
              <a:rPr lang="tr-TR" dirty="0">
                <a:solidFill>
                  <a:srgbClr val="131413"/>
                </a:solidFill>
              </a:rPr>
              <a:t> I/II </a:t>
            </a:r>
            <a:r>
              <a:rPr lang="tr-TR" dirty="0" err="1">
                <a:solidFill>
                  <a:srgbClr val="131413"/>
                </a:solidFill>
              </a:rPr>
              <a:t>safety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and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tolerability</a:t>
            </a:r>
            <a:r>
              <a:rPr lang="tr-TR" dirty="0">
                <a:solidFill>
                  <a:srgbClr val="131413"/>
                </a:solidFill>
              </a:rPr>
              <a:t> in </a:t>
            </a:r>
            <a:r>
              <a:rPr lang="tr-TR" dirty="0" err="1">
                <a:solidFill>
                  <a:srgbClr val="131413"/>
                </a:solidFill>
              </a:rPr>
              <a:t>subjects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with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essential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hypertension</a:t>
            </a:r>
            <a:r>
              <a:rPr lang="tr-TR" dirty="0">
                <a:solidFill>
                  <a:srgbClr val="131413"/>
                </a:solidFill>
              </a:rPr>
              <a:t>, </a:t>
            </a:r>
            <a:r>
              <a:rPr lang="tr-TR" dirty="0" err="1">
                <a:solidFill>
                  <a:srgbClr val="131413"/>
                </a:solidFill>
              </a:rPr>
              <a:t>results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have</a:t>
            </a:r>
            <a:r>
              <a:rPr lang="tr-TR" dirty="0">
                <a:solidFill>
                  <a:srgbClr val="131413"/>
                </a:solidFill>
              </a:rPr>
              <a:t> not </a:t>
            </a:r>
            <a:r>
              <a:rPr lang="tr-TR" dirty="0" err="1">
                <a:solidFill>
                  <a:srgbClr val="131413"/>
                </a:solidFill>
              </a:rPr>
              <a:t>been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reported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sz="1100" dirty="0">
                <a:solidFill>
                  <a:srgbClr val="131413"/>
                </a:solidFill>
              </a:rPr>
              <a:t>(</a:t>
            </a:r>
            <a:r>
              <a:rPr lang="tr-TR" sz="1100" dirty="0" err="1">
                <a:solidFill>
                  <a:srgbClr val="0000FF"/>
                </a:solidFill>
              </a:rPr>
              <a:t>ClinicalTrials.gov</a:t>
            </a:r>
            <a:r>
              <a:rPr lang="tr-TR" sz="1100" dirty="0">
                <a:solidFill>
                  <a:srgbClr val="131413"/>
                </a:solidFill>
              </a:rPr>
              <a:t> NCT02822222).</a:t>
            </a:r>
          </a:p>
          <a:p>
            <a:endParaRPr lang="tr-TR" dirty="0">
              <a:solidFill>
                <a:srgbClr val="131413"/>
              </a:solidFill>
            </a:endParaRPr>
          </a:p>
          <a:p>
            <a:r>
              <a:rPr lang="tr-TR" dirty="0">
                <a:solidFill>
                  <a:srgbClr val="131413"/>
                </a:solidFill>
              </a:rPr>
              <a:t>SP20203, BAY </a:t>
            </a:r>
            <a:r>
              <a:rPr lang="tr-TR" dirty="0" err="1">
                <a:solidFill>
                  <a:srgbClr val="131413"/>
                </a:solidFill>
              </a:rPr>
              <a:t>sGCstim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and</a:t>
            </a:r>
            <a:r>
              <a:rPr lang="tr-TR" dirty="0">
                <a:solidFill>
                  <a:srgbClr val="131413"/>
                </a:solidFill>
              </a:rPr>
              <a:t> IT-103, in </a:t>
            </a:r>
            <a:r>
              <a:rPr lang="tr-TR" dirty="0" err="1">
                <a:solidFill>
                  <a:srgbClr val="131413"/>
                </a:solidFill>
              </a:rPr>
              <a:t>the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development</a:t>
            </a:r>
            <a:r>
              <a:rPr lang="tr-TR" dirty="0">
                <a:solidFill>
                  <a:srgbClr val="131413"/>
                </a:solidFill>
              </a:rPr>
              <a:t> </a:t>
            </a:r>
            <a:r>
              <a:rPr lang="tr-TR" dirty="0" err="1">
                <a:solidFill>
                  <a:srgbClr val="131413"/>
                </a:solidFill>
              </a:rPr>
              <a:t>pipeline</a:t>
            </a:r>
            <a:r>
              <a:rPr lang="tr-TR" dirty="0">
                <a:solidFill>
                  <a:srgbClr val="131413"/>
                </a:solidFill>
              </a:rPr>
              <a:t> as of 2018 </a:t>
            </a:r>
          </a:p>
          <a:p>
            <a:r>
              <a:rPr lang="tr-TR" sz="1100" dirty="0">
                <a:solidFill>
                  <a:srgbClr val="131413"/>
                </a:solidFill>
              </a:rPr>
              <a:t>(</a:t>
            </a:r>
            <a:r>
              <a:rPr lang="tr-TR" sz="1100" dirty="0"/>
              <a:t>Business </a:t>
            </a:r>
            <a:r>
              <a:rPr lang="tr-TR" sz="1100" dirty="0" err="1"/>
              <a:t>Wire</a:t>
            </a:r>
            <a:r>
              <a:rPr lang="tr-TR" sz="1100" dirty="0"/>
              <a:t>. 2018. </a:t>
            </a:r>
            <a:r>
              <a:rPr lang="tr-TR" sz="1100" dirty="0" err="1"/>
              <a:t>Resistant</a:t>
            </a:r>
            <a:r>
              <a:rPr lang="tr-TR" sz="1100" dirty="0"/>
              <a:t> </a:t>
            </a:r>
            <a:r>
              <a:rPr lang="tr-TR" sz="1100" dirty="0" err="1"/>
              <a:t>Hypertension</a:t>
            </a:r>
            <a:r>
              <a:rPr lang="tr-TR" sz="1100" dirty="0"/>
              <a:t> </a:t>
            </a:r>
            <a:r>
              <a:rPr lang="tr-TR" sz="1100" dirty="0" err="1"/>
              <a:t>Drug</a:t>
            </a:r>
            <a:r>
              <a:rPr lang="tr-TR" sz="1100" dirty="0"/>
              <a:t> Development </a:t>
            </a:r>
            <a:r>
              <a:rPr lang="tr-TR" sz="1100" dirty="0" err="1"/>
              <a:t>Pipeline</a:t>
            </a:r>
            <a:r>
              <a:rPr lang="tr-TR" sz="1100" dirty="0"/>
              <a:t> </a:t>
            </a:r>
            <a:r>
              <a:rPr lang="tr-TR" sz="1100" dirty="0" err="1"/>
              <a:t>Study</a:t>
            </a:r>
            <a:r>
              <a:rPr lang="tr-TR" sz="1100" dirty="0"/>
              <a:t>, H1 2018 - </a:t>
            </a:r>
            <a:r>
              <a:rPr lang="tr-TR" sz="1100" dirty="0" err="1"/>
              <a:t>ResearchAndMarkets.com</a:t>
            </a:r>
            <a:r>
              <a:rPr lang="tr-TR" sz="1100" dirty="0"/>
              <a:t>. 9 </a:t>
            </a:r>
            <a:r>
              <a:rPr lang="tr-TR" sz="1100" dirty="0" err="1"/>
              <a:t>June</a:t>
            </a:r>
            <a:r>
              <a:rPr lang="tr-TR" sz="1100" dirty="0"/>
              <a:t> 2019]; </a:t>
            </a:r>
            <a:r>
              <a:rPr lang="tr-TR" sz="1100" dirty="0" err="1"/>
              <a:t>Available</a:t>
            </a:r>
            <a:r>
              <a:rPr lang="tr-TR" sz="1100" dirty="0"/>
              <a:t> </a:t>
            </a:r>
            <a:r>
              <a:rPr lang="tr-TR" sz="1100" dirty="0" err="1"/>
              <a:t>from</a:t>
            </a:r>
            <a:r>
              <a:rPr lang="tr-TR" sz="1100" dirty="0"/>
              <a:t>: </a:t>
            </a:r>
            <a:r>
              <a:rPr lang="tr-TR" sz="1100" dirty="0">
                <a:hlinkClick r:id="rId2"/>
              </a:rPr>
              <a:t>https://www.businesswire.com/</a:t>
            </a:r>
            <a:r>
              <a:rPr lang="tr-TR" sz="1100" dirty="0"/>
              <a:t> </a:t>
            </a:r>
            <a:r>
              <a:rPr lang="tr-TR" sz="1100" dirty="0" err="1"/>
              <a:t>news</a:t>
            </a:r>
            <a:r>
              <a:rPr lang="tr-TR" sz="1100" dirty="0"/>
              <a:t>/</a:t>
            </a:r>
            <a:r>
              <a:rPr lang="tr-TR" sz="1100" dirty="0" err="1"/>
              <a:t>home</a:t>
            </a:r>
            <a:r>
              <a:rPr lang="tr-TR" sz="1100" dirty="0"/>
              <a:t>/20180612006405/en/Resistant-Hypertension-Drug-Development-Pipeline-Study-H1. </a:t>
            </a:r>
            <a:r>
              <a:rPr lang="tr-TR" sz="1100" dirty="0" err="1"/>
              <a:t>Accessed</a:t>
            </a:r>
            <a:r>
              <a:rPr lang="tr-TR" sz="1100" dirty="0"/>
              <a:t> 10 </a:t>
            </a:r>
            <a:r>
              <a:rPr lang="tr-TR" sz="1100" dirty="0" err="1"/>
              <a:t>Jun</a:t>
            </a:r>
            <a:r>
              <a:rPr lang="tr-TR" sz="1100" dirty="0"/>
              <a:t> 2019.</a:t>
            </a:r>
          </a:p>
          <a:p>
            <a:endParaRPr lang="tr-TR" dirty="0">
              <a:solidFill>
                <a:srgbClr val="131413"/>
              </a:solidFill>
              <a:effectLst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20981062-156F-5C4D-9CD2-CCFABC52CE10}"/>
              </a:ext>
            </a:extLst>
          </p:cNvPr>
          <p:cNvSpPr/>
          <p:nvPr/>
        </p:nvSpPr>
        <p:spPr>
          <a:xfrm>
            <a:off x="156804" y="6179442"/>
            <a:ext cx="8964488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5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Azzam O</a:t>
            </a:r>
            <a:r>
              <a:rPr lang="tr-TR" sz="1050" dirty="0"/>
              <a:t>, </a:t>
            </a:r>
            <a:r>
              <a:rPr lang="tr-TR" sz="105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Kiuchi MG</a:t>
            </a:r>
            <a:r>
              <a:rPr lang="tr-TR" sz="1050" dirty="0"/>
              <a:t>, </a:t>
            </a:r>
            <a:r>
              <a:rPr lang="tr-TR" sz="105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Ho JK</a:t>
            </a:r>
            <a:r>
              <a:rPr lang="tr-TR" sz="1050" dirty="0"/>
              <a:t>, </a:t>
            </a:r>
            <a:r>
              <a:rPr lang="tr-TR" sz="105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Matthews VB</a:t>
            </a:r>
            <a:r>
              <a:rPr lang="tr-TR" sz="1050" dirty="0"/>
              <a:t>, </a:t>
            </a:r>
            <a:r>
              <a:rPr lang="tr-TR" sz="105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Gavidia LML</a:t>
            </a:r>
            <a:r>
              <a:rPr lang="tr-TR" sz="1050" dirty="0"/>
              <a:t>, </a:t>
            </a:r>
            <a:r>
              <a:rPr lang="tr-TR" sz="105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Nolde JM</a:t>
            </a:r>
            <a:r>
              <a:rPr lang="tr-TR" sz="1050" dirty="0"/>
              <a:t>, </a:t>
            </a:r>
            <a:r>
              <a:rPr lang="tr-TR" sz="1050" u="sng" dirty="0">
                <a:hlinkClick r:id="rId9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Carnagarin R</a:t>
            </a:r>
            <a:r>
              <a:rPr lang="tr-TR" sz="1050" dirty="0"/>
              <a:t>, </a:t>
            </a:r>
            <a:r>
              <a:rPr lang="tr-TR" sz="1050" u="sng" dirty="0">
                <a:hlinkClick r:id="rId10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Schlaich MP</a:t>
            </a:r>
            <a:r>
              <a:rPr lang="tr-TR" sz="1050" u="sng" dirty="0"/>
              <a:t>. </a:t>
            </a:r>
            <a:r>
              <a:rPr lang="tr-TR" sz="1050" dirty="0"/>
              <a:t>New </a:t>
            </a:r>
            <a:r>
              <a:rPr lang="tr-TR" sz="1050" dirty="0" err="1"/>
              <a:t>Molecules</a:t>
            </a:r>
            <a:r>
              <a:rPr lang="tr-TR" sz="1050" dirty="0"/>
              <a:t> </a:t>
            </a:r>
            <a:r>
              <a:rPr lang="tr-TR" sz="1050" dirty="0" err="1"/>
              <a:t>for</a:t>
            </a:r>
            <a:r>
              <a:rPr lang="tr-TR" sz="1050" dirty="0"/>
              <a:t> </a:t>
            </a:r>
            <a:r>
              <a:rPr lang="tr-TR" sz="1050" dirty="0" err="1"/>
              <a:t>Treating</a:t>
            </a:r>
            <a:r>
              <a:rPr lang="tr-TR" sz="1050" dirty="0"/>
              <a:t> </a:t>
            </a:r>
            <a:r>
              <a:rPr lang="tr-TR" sz="1050" dirty="0" err="1"/>
              <a:t>Resistant</a:t>
            </a:r>
            <a:r>
              <a:rPr lang="tr-TR" sz="1050" dirty="0"/>
              <a:t> </a:t>
            </a:r>
            <a:r>
              <a:rPr lang="tr-TR" sz="1050" dirty="0" err="1"/>
              <a:t>Hypertension</a:t>
            </a:r>
            <a:r>
              <a:rPr lang="tr-TR" sz="1050" dirty="0"/>
              <a:t>: a </a:t>
            </a:r>
            <a:r>
              <a:rPr lang="tr-TR" sz="1050" dirty="0" err="1"/>
              <a:t>Clinical</a:t>
            </a:r>
            <a:r>
              <a:rPr lang="tr-TR" sz="1050" dirty="0"/>
              <a:t> </a:t>
            </a:r>
            <a:r>
              <a:rPr lang="tr-TR" sz="1050" dirty="0" err="1"/>
              <a:t>Perspective</a:t>
            </a:r>
            <a:r>
              <a:rPr lang="tr-TR" sz="1050" dirty="0"/>
              <a:t>. </a:t>
            </a:r>
            <a:r>
              <a:rPr lang="tr-TR" sz="1050" u="sng" dirty="0">
                <a:hlinkClick r:id="rId11" tooltip="Current hypertension reports.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Curr Hypertens Rep.</a:t>
            </a:r>
            <a:r>
              <a:rPr lang="tr-TR" sz="1050" dirty="0"/>
              <a:t> 2019 </a:t>
            </a:r>
            <a:r>
              <a:rPr lang="tr-TR" sz="1050" dirty="0" err="1"/>
              <a:t>Sep</a:t>
            </a:r>
            <a:r>
              <a:rPr lang="tr-TR" sz="1050" dirty="0"/>
              <a:t> 10;21(10):80. </a:t>
            </a:r>
          </a:p>
          <a:p>
            <a:endParaRPr lang="tr-TR" sz="1050" dirty="0"/>
          </a:p>
        </p:txBody>
      </p:sp>
    </p:spTree>
    <p:extLst>
      <p:ext uri="{BB962C8B-B14F-4D97-AF65-F5344CB8AC3E}">
        <p14:creationId xmlns:p14="http://schemas.microsoft.com/office/powerpoint/2010/main" xmlns="" val="34270145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DA68DAE9-589D-FB45-B6C6-185BE903F4FD}"/>
              </a:ext>
            </a:extLst>
          </p:cNvPr>
          <p:cNvSpPr/>
          <p:nvPr/>
        </p:nvSpPr>
        <p:spPr>
          <a:xfrm>
            <a:off x="107504" y="476672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69AE"/>
                </a:solidFill>
                <a:latin typeface="Open Sans"/>
                <a:hlinkClick r:id="" action="ppaction://noaction"/>
              </a:rPr>
              <a:t>FDA Approved Drugs</a:t>
            </a:r>
          </a:p>
          <a:p>
            <a:endParaRPr lang="tr-TR" dirty="0">
              <a:solidFill>
                <a:srgbClr val="0069AE"/>
              </a:solidFill>
              <a:latin typeface="Open Sans"/>
              <a:hlinkClick r:id="" action="ppaction://noaction"/>
            </a:endParaRPr>
          </a:p>
          <a:p>
            <a:r>
              <a:rPr lang="tr-TR" dirty="0">
                <a:solidFill>
                  <a:srgbClr val="0069AE"/>
                </a:solidFill>
                <a:latin typeface="Open Sans"/>
                <a:hlinkClick r:id="" action="ppaction://noaction"/>
              </a:rPr>
              <a:t>Byvalson (nebivolol and valsartan)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; </a:t>
            </a:r>
            <a:r>
              <a:rPr lang="tr-TR" dirty="0" err="1">
                <a:solidFill>
                  <a:srgbClr val="333333"/>
                </a:solidFill>
                <a:latin typeface="Open Sans"/>
              </a:rPr>
              <a:t>Allergan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; </a:t>
            </a:r>
            <a:r>
              <a:rPr lang="tr-TR" dirty="0" err="1">
                <a:solidFill>
                  <a:srgbClr val="333333"/>
                </a:solidFill>
                <a:latin typeface="Open Sans"/>
              </a:rPr>
              <a:t>For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Open Sans"/>
              </a:rPr>
              <a:t>the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Open Sans"/>
              </a:rPr>
              <a:t>treatment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 of </a:t>
            </a:r>
            <a:r>
              <a:rPr lang="tr-TR" dirty="0" err="1">
                <a:solidFill>
                  <a:srgbClr val="333333"/>
                </a:solidFill>
                <a:latin typeface="Open Sans"/>
              </a:rPr>
              <a:t>hypertension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, </a:t>
            </a:r>
            <a:r>
              <a:rPr lang="tr-TR" dirty="0" err="1">
                <a:solidFill>
                  <a:srgbClr val="333333"/>
                </a:solidFill>
                <a:latin typeface="Open Sans"/>
              </a:rPr>
              <a:t>Approved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 </a:t>
            </a:r>
            <a:r>
              <a:rPr lang="tr-TR" dirty="0" err="1">
                <a:solidFill>
                  <a:srgbClr val="333333"/>
                </a:solidFill>
                <a:latin typeface="Open Sans"/>
              </a:rPr>
              <a:t>June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 2016</a:t>
            </a:r>
          </a:p>
          <a:p>
            <a:endParaRPr lang="tr-TR" dirty="0">
              <a:solidFill>
                <a:srgbClr val="333333"/>
              </a:solidFill>
              <a:latin typeface="Open Sans"/>
            </a:endParaRPr>
          </a:p>
          <a:p>
            <a:r>
              <a:rPr lang="tr-TR" dirty="0">
                <a:hlinkClick r:id="rId2"/>
              </a:rPr>
              <a:t>Opsumit (macitentan)</a:t>
            </a:r>
            <a:r>
              <a:rPr lang="tr-TR" dirty="0"/>
              <a:t>; </a:t>
            </a:r>
            <a:r>
              <a:rPr lang="tr-TR" dirty="0" err="1"/>
              <a:t>Actelion</a:t>
            </a:r>
            <a:r>
              <a:rPr lang="tr-TR" dirty="0"/>
              <a:t> </a:t>
            </a:r>
            <a:r>
              <a:rPr lang="tr-TR" dirty="0" err="1"/>
              <a:t>Pharmaceuticals</a:t>
            </a:r>
            <a:r>
              <a:rPr lang="tr-TR" dirty="0"/>
              <a:t>;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pulmonary</a:t>
            </a:r>
            <a:r>
              <a:rPr lang="tr-TR" dirty="0"/>
              <a:t> </a:t>
            </a:r>
            <a:r>
              <a:rPr lang="tr-TR" dirty="0" err="1"/>
              <a:t>arterial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, </a:t>
            </a:r>
            <a:r>
              <a:rPr lang="tr-TR" dirty="0" err="1"/>
              <a:t>Approved</a:t>
            </a:r>
            <a:r>
              <a:rPr lang="tr-TR" dirty="0"/>
              <a:t> </a:t>
            </a:r>
            <a:r>
              <a:rPr lang="tr-TR" dirty="0" err="1"/>
              <a:t>October</a:t>
            </a:r>
            <a:r>
              <a:rPr lang="tr-TR" dirty="0"/>
              <a:t> 2013</a:t>
            </a:r>
          </a:p>
          <a:p>
            <a:endParaRPr lang="tr-TR" dirty="0"/>
          </a:p>
          <a:p>
            <a:r>
              <a:rPr lang="tr-TR" dirty="0">
                <a:hlinkClick r:id="rId3"/>
              </a:rPr>
              <a:t>Edarbi (azilsartan medoxomil)</a:t>
            </a:r>
            <a:r>
              <a:rPr lang="tr-TR" dirty="0"/>
              <a:t>; </a:t>
            </a:r>
            <a:r>
              <a:rPr lang="tr-TR" dirty="0" err="1"/>
              <a:t>Takeda</a:t>
            </a:r>
            <a:r>
              <a:rPr lang="tr-TR" dirty="0"/>
              <a:t>;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hypertension</a:t>
            </a:r>
            <a:r>
              <a:rPr lang="tr-TR" dirty="0"/>
              <a:t>, </a:t>
            </a:r>
            <a:r>
              <a:rPr lang="tr-TR" dirty="0" err="1"/>
              <a:t>Approved</a:t>
            </a:r>
            <a:r>
              <a:rPr lang="tr-TR" dirty="0"/>
              <a:t> </a:t>
            </a:r>
            <a:r>
              <a:rPr lang="tr-TR" dirty="0" err="1"/>
              <a:t>February</a:t>
            </a:r>
            <a:r>
              <a:rPr lang="tr-TR" dirty="0"/>
              <a:t> 2011</a:t>
            </a:r>
          </a:p>
          <a:p>
            <a:endParaRPr lang="tr-TR" dirty="0"/>
          </a:p>
          <a:p>
            <a:r>
              <a:rPr lang="tr-TR" dirty="0">
                <a:hlinkClick r:id="rId4"/>
              </a:rPr>
              <a:t>Edarbyclor (azilsartan medoxomil and chlorthalidone)</a:t>
            </a:r>
            <a:r>
              <a:rPr lang="tr-TR" dirty="0"/>
              <a:t>; </a:t>
            </a:r>
            <a:r>
              <a:rPr lang="tr-TR" dirty="0" err="1"/>
              <a:t>Takeda</a:t>
            </a:r>
            <a:r>
              <a:rPr lang="tr-TR" dirty="0"/>
              <a:t>;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hypertension</a:t>
            </a:r>
            <a:r>
              <a:rPr lang="tr-TR" dirty="0"/>
              <a:t>, </a:t>
            </a:r>
            <a:r>
              <a:rPr lang="tr-TR" dirty="0" err="1"/>
              <a:t>Approved</a:t>
            </a:r>
            <a:r>
              <a:rPr lang="tr-TR" dirty="0"/>
              <a:t> </a:t>
            </a:r>
            <a:r>
              <a:rPr lang="tr-TR" dirty="0" err="1"/>
              <a:t>December</a:t>
            </a:r>
            <a:r>
              <a:rPr lang="tr-TR" dirty="0"/>
              <a:t> of 2011</a:t>
            </a:r>
          </a:p>
          <a:p>
            <a:endParaRPr lang="tr-TR" dirty="0"/>
          </a:p>
          <a:p>
            <a:r>
              <a:rPr lang="tr-TR" dirty="0">
                <a:hlinkClick r:id="rId5"/>
              </a:rPr>
              <a:t>Amturnide (aliskiren + amlodipine + hydrochlorothiazide)</a:t>
            </a:r>
            <a:r>
              <a:rPr lang="tr-TR" dirty="0"/>
              <a:t>; </a:t>
            </a:r>
            <a:r>
              <a:rPr lang="tr-TR" dirty="0" err="1"/>
              <a:t>Novartis</a:t>
            </a:r>
            <a:r>
              <a:rPr lang="tr-TR" dirty="0"/>
              <a:t>;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uncontrolled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, </a:t>
            </a:r>
            <a:r>
              <a:rPr lang="tr-TR" dirty="0" err="1"/>
              <a:t>Approved</a:t>
            </a:r>
            <a:r>
              <a:rPr lang="tr-TR" dirty="0"/>
              <a:t> </a:t>
            </a:r>
            <a:r>
              <a:rPr lang="tr-TR" dirty="0" err="1"/>
              <a:t>December</a:t>
            </a:r>
            <a:r>
              <a:rPr lang="tr-TR" dirty="0"/>
              <a:t> 2010</a:t>
            </a:r>
          </a:p>
          <a:p>
            <a:endParaRPr lang="tr-TR" dirty="0"/>
          </a:p>
          <a:p>
            <a:r>
              <a:rPr lang="tr-TR" dirty="0">
                <a:hlinkClick r:id="rId6"/>
              </a:rPr>
              <a:t>Tekamlo (aliskiren + amlodipine)</a:t>
            </a:r>
            <a:r>
              <a:rPr lang="tr-TR" dirty="0"/>
              <a:t>; </a:t>
            </a:r>
            <a:r>
              <a:rPr lang="tr-TR" dirty="0" err="1"/>
              <a:t>Novartis</a:t>
            </a:r>
            <a:r>
              <a:rPr lang="tr-TR" dirty="0"/>
              <a:t>;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hypertension</a:t>
            </a:r>
            <a:r>
              <a:rPr lang="tr-TR" dirty="0"/>
              <a:t>, </a:t>
            </a:r>
            <a:r>
              <a:rPr lang="tr-TR" dirty="0" err="1"/>
              <a:t>Approved</a:t>
            </a:r>
            <a:r>
              <a:rPr lang="tr-TR" dirty="0"/>
              <a:t> </a:t>
            </a:r>
            <a:r>
              <a:rPr lang="tr-TR" dirty="0" err="1"/>
              <a:t>August</a:t>
            </a:r>
            <a:r>
              <a:rPr lang="tr-TR" dirty="0"/>
              <a:t> 2010</a:t>
            </a:r>
          </a:p>
        </p:txBody>
      </p:sp>
    </p:spTree>
    <p:extLst>
      <p:ext uri="{BB962C8B-B14F-4D97-AF65-F5344CB8AC3E}">
        <p14:creationId xmlns:p14="http://schemas.microsoft.com/office/powerpoint/2010/main" xmlns="" val="293186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Dihydropyridines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cardiodepressant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, </a:t>
            </a:r>
            <a:r>
              <a:rPr lang="tr-TR" dirty="0" err="1"/>
              <a:t>either</a:t>
            </a:r>
            <a:r>
              <a:rPr lang="tr-TR" dirty="0"/>
              <a:t> </a:t>
            </a:r>
            <a:r>
              <a:rPr lang="tr-TR" dirty="0" err="1"/>
              <a:t>maintains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mildly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CO</a:t>
            </a:r>
          </a:p>
          <a:p>
            <a:r>
              <a:rPr lang="tr-TR" dirty="0" err="1"/>
              <a:t>Verapamil</a:t>
            </a:r>
            <a:r>
              <a:rPr lang="tr-TR" dirty="0"/>
              <a:t> has </a:t>
            </a:r>
            <a:r>
              <a:rPr lang="tr-TR" dirty="0" err="1"/>
              <a:t>cardiodepressant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, </a:t>
            </a:r>
            <a:r>
              <a:rPr lang="tr-TR" dirty="0" err="1"/>
              <a:t>decreases</a:t>
            </a:r>
            <a:r>
              <a:rPr lang="tr-TR" dirty="0"/>
              <a:t> CO and HR</a:t>
            </a:r>
          </a:p>
          <a:p>
            <a:r>
              <a:rPr lang="tr-TR" dirty="0"/>
              <a:t>Oral-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acting</a:t>
            </a:r>
            <a:r>
              <a:rPr lang="tr-TR" dirty="0"/>
              <a:t> </a:t>
            </a:r>
            <a:r>
              <a:rPr lang="tr-TR" dirty="0" err="1"/>
              <a:t>nifedipine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 </a:t>
            </a:r>
            <a:r>
              <a:rPr lang="tr-TR" dirty="0" err="1"/>
              <a:t>emergency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/>
              <a:t>Toxic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:</a:t>
            </a:r>
          </a:p>
          <a:p>
            <a:r>
              <a:rPr lang="tr-TR" dirty="0" err="1"/>
              <a:t>Cardiac</a:t>
            </a:r>
            <a:r>
              <a:rPr lang="tr-TR" dirty="0"/>
              <a:t> </a:t>
            </a:r>
            <a:r>
              <a:rPr lang="tr-TR" dirty="0" err="1"/>
              <a:t>depression</a:t>
            </a:r>
            <a:r>
              <a:rPr lang="tr-TR" dirty="0"/>
              <a:t>, </a:t>
            </a:r>
            <a:r>
              <a:rPr lang="tr-TR" dirty="0" err="1"/>
              <a:t>bradycardia</a:t>
            </a:r>
            <a:r>
              <a:rPr lang="tr-TR" dirty="0"/>
              <a:t>, AV </a:t>
            </a:r>
            <a:r>
              <a:rPr lang="tr-TR" dirty="0" err="1"/>
              <a:t>block</a:t>
            </a:r>
            <a:r>
              <a:rPr lang="tr-TR" dirty="0"/>
              <a:t>, </a:t>
            </a:r>
            <a:r>
              <a:rPr lang="tr-TR" dirty="0" err="1"/>
              <a:t>cardiac</a:t>
            </a:r>
            <a:r>
              <a:rPr lang="tr-TR" dirty="0"/>
              <a:t> </a:t>
            </a:r>
            <a:r>
              <a:rPr lang="tr-TR" dirty="0" err="1"/>
              <a:t>arrest</a:t>
            </a:r>
            <a:r>
              <a:rPr lang="tr-TR" dirty="0"/>
              <a:t>, HF</a:t>
            </a:r>
          </a:p>
          <a:p>
            <a:r>
              <a:rPr lang="tr-TR" dirty="0" err="1"/>
              <a:t>Edema</a:t>
            </a:r>
            <a:r>
              <a:rPr lang="tr-TR" dirty="0"/>
              <a:t> at </a:t>
            </a:r>
            <a:r>
              <a:rPr lang="tr-TR" dirty="0" err="1"/>
              <a:t>ankle</a:t>
            </a:r>
            <a:r>
              <a:rPr lang="tr-TR" dirty="0"/>
              <a:t> (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hydropyridines</a:t>
            </a:r>
            <a:r>
              <a:rPr lang="tr-TR" dirty="0"/>
              <a:t>)</a:t>
            </a:r>
          </a:p>
          <a:p>
            <a:r>
              <a:rPr lang="tr-TR" dirty="0"/>
              <a:t>The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using</a:t>
            </a:r>
            <a:r>
              <a:rPr lang="tr-TR" dirty="0"/>
              <a:t> beta </a:t>
            </a:r>
            <a:r>
              <a:rPr lang="tr-TR" dirty="0" err="1"/>
              <a:t>blockers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sensitive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cardiodepressant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of </a:t>
            </a:r>
            <a:r>
              <a:rPr lang="tr-TR" dirty="0" err="1"/>
              <a:t>Ca</a:t>
            </a:r>
            <a:r>
              <a:rPr lang="tr-TR" dirty="0"/>
              <a:t>++ </a:t>
            </a:r>
            <a:r>
              <a:rPr lang="tr-TR" dirty="0" err="1"/>
              <a:t>channel</a:t>
            </a:r>
            <a:r>
              <a:rPr lang="tr-TR" dirty="0"/>
              <a:t> </a:t>
            </a:r>
            <a:r>
              <a:rPr lang="tr-TR" dirty="0" err="1"/>
              <a:t>blockers</a:t>
            </a:r>
            <a:r>
              <a:rPr lang="tr-TR" dirty="0"/>
              <a:t> (</a:t>
            </a:r>
            <a:r>
              <a:rPr lang="tr-TR" dirty="0" err="1"/>
              <a:t>concomitant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of </a:t>
            </a:r>
            <a:r>
              <a:rPr lang="tr-TR" dirty="0" err="1"/>
              <a:t>verapamil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beta </a:t>
            </a:r>
            <a:r>
              <a:rPr lang="tr-TR" dirty="0" err="1"/>
              <a:t>blockers</a:t>
            </a:r>
            <a:r>
              <a:rPr lang="tr-TR" dirty="0"/>
              <a:t> is </a:t>
            </a:r>
            <a:r>
              <a:rPr lang="tr-TR" dirty="0" err="1"/>
              <a:t>contrindicated</a:t>
            </a:r>
            <a:r>
              <a:rPr lang="tr-TR" dirty="0"/>
              <a:t>!)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Beta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BP is </a:t>
            </a:r>
            <a:r>
              <a:rPr lang="tr-TR" dirty="0" err="1"/>
              <a:t>decreased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reduced</a:t>
            </a:r>
            <a:r>
              <a:rPr lang="tr-TR" dirty="0"/>
              <a:t> CO</a:t>
            </a:r>
          </a:p>
          <a:p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efficient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renin</a:t>
            </a:r>
            <a:r>
              <a:rPr lang="tr-TR" dirty="0"/>
              <a:t> </a:t>
            </a:r>
            <a:r>
              <a:rPr lang="tr-TR" dirty="0" err="1"/>
              <a:t>activity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Beta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/>
              <a:t>Propranolol</a:t>
            </a:r>
            <a:endParaRPr lang="tr-TR" dirty="0"/>
          </a:p>
          <a:p>
            <a:r>
              <a:rPr lang="tr-TR" dirty="0" err="1"/>
              <a:t>Metoprolol</a:t>
            </a:r>
            <a:endParaRPr lang="tr-TR" dirty="0"/>
          </a:p>
          <a:p>
            <a:r>
              <a:rPr lang="tr-TR" dirty="0" err="1"/>
              <a:t>Atenolol</a:t>
            </a:r>
            <a:endParaRPr lang="tr-TR" dirty="0"/>
          </a:p>
          <a:p>
            <a:r>
              <a:rPr lang="tr-TR" dirty="0" err="1"/>
              <a:t>Nadolol</a:t>
            </a:r>
            <a:endParaRPr lang="tr-TR" dirty="0"/>
          </a:p>
          <a:p>
            <a:r>
              <a:rPr lang="tr-TR" dirty="0" err="1"/>
              <a:t>Carteolol</a:t>
            </a:r>
            <a:endParaRPr lang="tr-TR" dirty="0"/>
          </a:p>
          <a:p>
            <a:r>
              <a:rPr lang="tr-TR" dirty="0" err="1"/>
              <a:t>Betaxolol</a:t>
            </a:r>
            <a:endParaRPr lang="tr-TR" dirty="0"/>
          </a:p>
          <a:p>
            <a:r>
              <a:rPr lang="tr-TR" dirty="0" err="1"/>
              <a:t>Bisoprolol</a:t>
            </a:r>
            <a:endParaRPr lang="tr-TR" dirty="0"/>
          </a:p>
          <a:p>
            <a:r>
              <a:rPr lang="tr-TR" dirty="0" err="1"/>
              <a:t>Acebutolol</a:t>
            </a:r>
            <a:endParaRPr lang="tr-TR" dirty="0"/>
          </a:p>
          <a:p>
            <a:r>
              <a:rPr lang="tr-TR" dirty="0" err="1"/>
              <a:t>Pindolol</a:t>
            </a:r>
            <a:endParaRPr lang="tr-TR" dirty="0"/>
          </a:p>
          <a:p>
            <a:r>
              <a:rPr lang="tr-TR" dirty="0" err="1"/>
              <a:t>Carvedilol</a:t>
            </a:r>
            <a:endParaRPr lang="tr-TR" dirty="0"/>
          </a:p>
          <a:p>
            <a:r>
              <a:rPr lang="tr-TR" dirty="0" err="1"/>
              <a:t>Labetalol</a:t>
            </a:r>
            <a:endParaRPr lang="tr-TR" dirty="0"/>
          </a:p>
          <a:p>
            <a:r>
              <a:rPr lang="tr-TR" dirty="0" err="1"/>
              <a:t>Nebivolol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Beta </a:t>
            </a:r>
            <a:r>
              <a:rPr lang="tr-TR" dirty="0" err="1"/>
              <a:t>blockers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Metoprolol</a:t>
            </a:r>
            <a:r>
              <a:rPr lang="tr-TR" dirty="0"/>
              <a:t> ve </a:t>
            </a:r>
            <a:r>
              <a:rPr lang="tr-TR" dirty="0" err="1"/>
              <a:t>atenolol</a:t>
            </a:r>
            <a:r>
              <a:rPr lang="tr-TR" dirty="0"/>
              <a:t>, </a:t>
            </a:r>
            <a:r>
              <a:rPr lang="tr-TR" u="sng" dirty="0" err="1"/>
              <a:t>cardioselective</a:t>
            </a:r>
            <a:endParaRPr lang="tr-TR" u="sng" dirty="0"/>
          </a:p>
          <a:p>
            <a:r>
              <a:rPr lang="tr-TR" dirty="0"/>
              <a:t>The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beta </a:t>
            </a:r>
            <a:r>
              <a:rPr lang="tr-TR" dirty="0" err="1"/>
              <a:t>blockers</a:t>
            </a:r>
            <a:endParaRPr lang="tr-TR" dirty="0"/>
          </a:p>
          <a:p>
            <a:r>
              <a:rPr lang="tr-TR" dirty="0" err="1"/>
              <a:t>Advantageous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asthma</a:t>
            </a:r>
            <a:r>
              <a:rPr lang="tr-TR" dirty="0"/>
              <a:t>,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r>
              <a:rPr lang="tr-TR" dirty="0" err="1"/>
              <a:t>Betaxolol</a:t>
            </a:r>
            <a:r>
              <a:rPr lang="tr-TR" dirty="0"/>
              <a:t> and </a:t>
            </a:r>
            <a:r>
              <a:rPr lang="tr-TR" dirty="0" err="1" smtClean="0"/>
              <a:t>bisoprolol</a:t>
            </a:r>
            <a:r>
              <a:rPr lang="tr-TR" dirty="0" smtClean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u="sng" dirty="0" err="1"/>
              <a:t>selective</a:t>
            </a:r>
            <a:r>
              <a:rPr lang="tr-TR" u="sng" dirty="0"/>
              <a:t> beta 1 AR </a:t>
            </a:r>
            <a:r>
              <a:rPr lang="tr-TR" u="sng" dirty="0" err="1"/>
              <a:t>blocker</a:t>
            </a:r>
            <a:endParaRPr lang="tr-TR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2563</TotalTime>
  <Words>2206</Words>
  <Application>Microsoft Office PowerPoint</Application>
  <PresentationFormat>Ekran Gösterisi (4:3)</PresentationFormat>
  <Paragraphs>299</Paragraphs>
  <Slides>42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3" baseType="lpstr">
      <vt:lpstr>Ofis Teması</vt:lpstr>
      <vt:lpstr>Renin inhibitors</vt:lpstr>
      <vt:lpstr>Ca++ channel blockers</vt:lpstr>
      <vt:lpstr>Ca++ channel blockers</vt:lpstr>
      <vt:lpstr>Ca++ channel blockers</vt:lpstr>
      <vt:lpstr>Ca++ channel blockers</vt:lpstr>
      <vt:lpstr>Ca++ channel blockers</vt:lpstr>
      <vt:lpstr>Beta blockers</vt:lpstr>
      <vt:lpstr>Beta blockers</vt:lpstr>
      <vt:lpstr>Beta blockers</vt:lpstr>
      <vt:lpstr>Beta blockers</vt:lpstr>
      <vt:lpstr>Beta blockers</vt:lpstr>
      <vt:lpstr>Beta blockers</vt:lpstr>
      <vt:lpstr>Alpha 1 blockers</vt:lpstr>
      <vt:lpstr>Alpha 1 blockers</vt:lpstr>
      <vt:lpstr>Drugs that alter SNS function</vt:lpstr>
      <vt:lpstr>Slayt 16</vt:lpstr>
      <vt:lpstr>Slayt 17</vt:lpstr>
      <vt:lpstr>Slayt 18</vt:lpstr>
      <vt:lpstr>Slayt 19</vt:lpstr>
      <vt:lpstr>Vazodilators </vt:lpstr>
      <vt:lpstr>Vasodilators</vt:lpstr>
      <vt:lpstr>Vasodilators</vt:lpstr>
      <vt:lpstr>Vasodilators </vt:lpstr>
      <vt:lpstr>Vasodilators </vt:lpstr>
      <vt:lpstr>Vasodilators</vt:lpstr>
      <vt:lpstr>Hypertensive emergency</vt:lpstr>
      <vt:lpstr>Slayt 27</vt:lpstr>
      <vt:lpstr>Slayt 28</vt:lpstr>
      <vt:lpstr>Slayt 29</vt:lpstr>
      <vt:lpstr>Slayt 30</vt:lpstr>
      <vt:lpstr>Slayt 31</vt:lpstr>
      <vt:lpstr>Slayt 32</vt:lpstr>
      <vt:lpstr>Slayt 33</vt:lpstr>
      <vt:lpstr>Slayt 34</vt:lpstr>
      <vt:lpstr>Slayt 35</vt:lpstr>
      <vt:lpstr>Slayt 36</vt:lpstr>
      <vt:lpstr>Slayt 37</vt:lpstr>
      <vt:lpstr>Slayt 38</vt:lpstr>
      <vt:lpstr>Slayt 39</vt:lpstr>
      <vt:lpstr>Slayt 40</vt:lpstr>
      <vt:lpstr>Slayt 41</vt:lpstr>
      <vt:lpstr>Slayt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fc</dc:creator>
  <cp:lastModifiedBy>ebru</cp:lastModifiedBy>
  <cp:revision>182</cp:revision>
  <dcterms:created xsi:type="dcterms:W3CDTF">2018-11-02T07:10:58Z</dcterms:created>
  <dcterms:modified xsi:type="dcterms:W3CDTF">2019-12-23T11:43:56Z</dcterms:modified>
</cp:coreProperties>
</file>