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103"/>
  </p:notesMasterIdLst>
  <p:handoutMasterIdLst>
    <p:handoutMasterId r:id="rId104"/>
  </p:handoutMasterIdLst>
  <p:sldIdLst>
    <p:sldId id="826" r:id="rId2"/>
    <p:sldId id="691" r:id="rId3"/>
    <p:sldId id="774" r:id="rId4"/>
    <p:sldId id="831" r:id="rId5"/>
    <p:sldId id="669" r:id="rId6"/>
    <p:sldId id="673" r:id="rId7"/>
    <p:sldId id="848" r:id="rId8"/>
    <p:sldId id="696" r:id="rId9"/>
    <p:sldId id="776" r:id="rId10"/>
    <p:sldId id="536" r:id="rId11"/>
    <p:sldId id="693" r:id="rId12"/>
    <p:sldId id="692" r:id="rId13"/>
    <p:sldId id="844" r:id="rId14"/>
    <p:sldId id="523" r:id="rId15"/>
    <p:sldId id="537" r:id="rId16"/>
    <p:sldId id="695" r:id="rId17"/>
    <p:sldId id="524" r:id="rId18"/>
    <p:sldId id="525" r:id="rId19"/>
    <p:sldId id="528" r:id="rId20"/>
    <p:sldId id="530" r:id="rId21"/>
    <p:sldId id="676" r:id="rId22"/>
    <p:sldId id="532" r:id="rId23"/>
    <p:sldId id="849" r:id="rId24"/>
    <p:sldId id="596" r:id="rId25"/>
    <p:sldId id="677" r:id="rId26"/>
    <p:sldId id="538" r:id="rId27"/>
    <p:sldId id="802" r:id="rId28"/>
    <p:sldId id="803" r:id="rId29"/>
    <p:sldId id="829" r:id="rId30"/>
    <p:sldId id="830" r:id="rId31"/>
    <p:sldId id="804" r:id="rId32"/>
    <p:sldId id="850" r:id="rId33"/>
    <p:sldId id="546" r:id="rId34"/>
    <p:sldId id="467" r:id="rId35"/>
    <p:sldId id="777" r:id="rId36"/>
    <p:sldId id="778" r:id="rId37"/>
    <p:sldId id="832" r:id="rId38"/>
    <p:sldId id="794" r:id="rId39"/>
    <p:sldId id="795" r:id="rId40"/>
    <p:sldId id="796" r:id="rId41"/>
    <p:sldId id="797" r:id="rId42"/>
    <p:sldId id="798" r:id="rId43"/>
    <p:sldId id="799" r:id="rId44"/>
    <p:sldId id="800" r:id="rId45"/>
    <p:sldId id="801" r:id="rId46"/>
    <p:sldId id="708" r:id="rId47"/>
    <p:sldId id="709" r:id="rId48"/>
    <p:sldId id="710" r:id="rId49"/>
    <p:sldId id="711" r:id="rId50"/>
    <p:sldId id="712" r:id="rId51"/>
    <p:sldId id="713" r:id="rId52"/>
    <p:sldId id="715" r:id="rId53"/>
    <p:sldId id="716" r:id="rId54"/>
    <p:sldId id="845" r:id="rId55"/>
    <p:sldId id="846" r:id="rId56"/>
    <p:sldId id="781" r:id="rId57"/>
    <p:sldId id="782" r:id="rId58"/>
    <p:sldId id="785" r:id="rId59"/>
    <p:sldId id="642" r:id="rId60"/>
    <p:sldId id="725" r:id="rId61"/>
    <p:sldId id="736" r:id="rId62"/>
    <p:sldId id="643" r:id="rId63"/>
    <p:sldId id="828" r:id="rId64"/>
    <p:sldId id="751" r:id="rId65"/>
    <p:sldId id="752" r:id="rId66"/>
    <p:sldId id="756" r:id="rId67"/>
    <p:sldId id="660" r:id="rId68"/>
    <p:sldId id="661" r:id="rId69"/>
    <p:sldId id="758" r:id="rId70"/>
    <p:sldId id="665" r:id="rId71"/>
    <p:sldId id="666" r:id="rId72"/>
    <p:sldId id="645" r:id="rId73"/>
    <p:sldId id="836" r:id="rId74"/>
    <p:sldId id="841" r:id="rId75"/>
    <p:sldId id="839" r:id="rId76"/>
    <p:sldId id="837" r:id="rId77"/>
    <p:sldId id="760" r:id="rId78"/>
    <p:sldId id="779" r:id="rId79"/>
    <p:sldId id="842" r:id="rId80"/>
    <p:sldId id="851" r:id="rId81"/>
    <p:sldId id="593" r:id="rId82"/>
    <p:sldId id="594" r:id="rId83"/>
    <p:sldId id="501" r:id="rId84"/>
    <p:sldId id="805" r:id="rId85"/>
    <p:sldId id="806" r:id="rId86"/>
    <p:sldId id="811" r:id="rId87"/>
    <p:sldId id="812" r:id="rId88"/>
    <p:sldId id="813" r:id="rId89"/>
    <p:sldId id="814" r:id="rId90"/>
    <p:sldId id="815" r:id="rId91"/>
    <p:sldId id="807" r:id="rId92"/>
    <p:sldId id="808" r:id="rId93"/>
    <p:sldId id="809" r:id="rId94"/>
    <p:sldId id="810" r:id="rId95"/>
    <p:sldId id="763" r:id="rId96"/>
    <p:sldId id="817" r:id="rId97"/>
    <p:sldId id="818" r:id="rId98"/>
    <p:sldId id="819" r:id="rId99"/>
    <p:sldId id="820" r:id="rId100"/>
    <p:sldId id="773" r:id="rId101"/>
    <p:sldId id="852" r:id="rId102"/>
  </p:sldIdLst>
  <p:sldSz cx="9144000" cy="6858000" type="screen4x3"/>
  <p:notesSz cx="6856413" cy="9750425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CCFF"/>
    <a:srgbClr val="3333CC"/>
    <a:srgbClr val="3399FF"/>
    <a:srgbClr val="006666"/>
    <a:srgbClr val="008080"/>
    <a:srgbClr val="FF9966"/>
    <a:srgbClr val="FF33CC"/>
    <a:srgbClr val="0000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82" autoAdjust="0"/>
  </p:normalViewPr>
  <p:slideViewPr>
    <p:cSldViewPr>
      <p:cViewPr varScale="1">
        <p:scale>
          <a:sx n="112" d="100"/>
          <a:sy n="112" d="100"/>
        </p:scale>
        <p:origin x="148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C6F853-5125-4F6A-BA51-66D8F975C5BB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6378415F-8C9E-4A47-9076-8DA00EEABAC9}">
      <dgm:prSet phldrT="[Metin]" custT="1"/>
      <dgm:spPr/>
      <dgm:t>
        <a:bodyPr/>
        <a:lstStyle/>
        <a:p>
          <a:r>
            <a:rPr lang="tr-TR" sz="1400" b="1" dirty="0" smtClean="0">
              <a:solidFill>
                <a:schemeClr val="bg2"/>
              </a:solidFill>
              <a:latin typeface="Candara" pitchFamily="34" charset="0"/>
            </a:rPr>
            <a:t>FM, </a:t>
          </a:r>
          <a:r>
            <a:rPr lang="tr-TR" sz="1400" b="1" dirty="0" err="1" smtClean="0">
              <a:solidFill>
                <a:schemeClr val="bg2"/>
              </a:solidFill>
              <a:latin typeface="Candara" pitchFamily="34" charset="0"/>
            </a:rPr>
            <a:t>vital</a:t>
          </a:r>
          <a:r>
            <a:rPr lang="tr-TR" sz="1400" b="1" dirty="0" smtClean="0">
              <a:solidFill>
                <a:schemeClr val="bg2"/>
              </a:solidFill>
              <a:latin typeface="Candara" pitchFamily="34" charset="0"/>
            </a:rPr>
            <a:t> bulguların kontrolü, </a:t>
          </a:r>
          <a:r>
            <a:rPr lang="tr-TR" sz="1400" b="1" dirty="0" err="1" smtClean="0">
              <a:solidFill>
                <a:schemeClr val="bg2"/>
              </a:solidFill>
              <a:latin typeface="Candara" pitchFamily="34" charset="0"/>
            </a:rPr>
            <a:t>monitörizasyon</a:t>
          </a:r>
          <a:r>
            <a:rPr lang="tr-TR" sz="1400" b="1" dirty="0" smtClean="0">
              <a:solidFill>
                <a:schemeClr val="bg2"/>
              </a:solidFill>
              <a:latin typeface="Candara" pitchFamily="34" charset="0"/>
            </a:rPr>
            <a:t>,  malzeme kontrolü, ilaç hazırlığı, </a:t>
          </a:r>
          <a:endParaRPr lang="tr-TR" sz="1400" b="1" dirty="0">
            <a:solidFill>
              <a:schemeClr val="bg2"/>
            </a:solidFill>
            <a:latin typeface="Candara" pitchFamily="34" charset="0"/>
          </a:endParaRPr>
        </a:p>
      </dgm:t>
    </dgm:pt>
    <dgm:pt modelId="{097DD2BC-9EEB-44A4-BD66-55B8FF4576B1}" type="parTrans" cxnId="{08DFD888-D847-455B-AA14-6280140EAF92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FBDE48C2-2F30-4ED2-9D12-7ED4C80B3BE1}" type="sibTrans" cxnId="{08DFD888-D847-455B-AA14-6280140EAF92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98195148-C4AF-4589-8B9A-9A9E7E067955}">
      <dgm:prSet phldrT="[Metin]" custT="1"/>
      <dgm:spPr/>
      <dgm:t>
        <a:bodyPr/>
        <a:lstStyle/>
        <a:p>
          <a:r>
            <a:rPr lang="tr-TR" sz="2000" b="1" dirty="0" err="1" smtClean="0">
              <a:solidFill>
                <a:schemeClr val="bg2"/>
              </a:solidFill>
              <a:effectLst/>
              <a:latin typeface="Candara" pitchFamily="34" charset="0"/>
            </a:rPr>
            <a:t>Preoksijenasyon</a:t>
          </a:r>
          <a:endParaRPr lang="tr-TR" sz="2000" b="1" dirty="0">
            <a:solidFill>
              <a:schemeClr val="bg2"/>
            </a:solidFill>
            <a:effectLst/>
            <a:latin typeface="Candara" pitchFamily="34" charset="0"/>
          </a:endParaRPr>
        </a:p>
      </dgm:t>
    </dgm:pt>
    <dgm:pt modelId="{93E56ACE-1C2F-4D42-8B90-71592F9545C9}" type="parTrans" cxnId="{67AC0F52-F34B-432D-BB22-09AF711149DD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951E57BA-8BC6-4701-96E1-3CD1C3FC278B}" type="sibTrans" cxnId="{67AC0F52-F34B-432D-BB22-09AF711149DD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0FB2534C-2846-4243-8014-6CC8AA5200E1}">
      <dgm:prSet phldrT="[Metin]" custT="1"/>
      <dgm:spPr/>
      <dgm:t>
        <a:bodyPr/>
        <a:lstStyle/>
        <a:p>
          <a:r>
            <a:rPr lang="tr-TR" sz="1400" b="1" dirty="0" smtClean="0">
              <a:solidFill>
                <a:schemeClr val="bg2"/>
              </a:solidFill>
              <a:latin typeface="Candara" pitchFamily="34" charset="0"/>
            </a:rPr>
            <a:t>3-5 dk. boyunca %100 oksijen uygulanması </a:t>
          </a:r>
          <a:endParaRPr lang="tr-TR" sz="1400" b="1" dirty="0">
            <a:solidFill>
              <a:schemeClr val="bg2"/>
            </a:solidFill>
            <a:latin typeface="Candara" pitchFamily="34" charset="0"/>
          </a:endParaRPr>
        </a:p>
      </dgm:t>
    </dgm:pt>
    <dgm:pt modelId="{30C58BC7-F925-4736-8094-009353AF0EA5}" type="parTrans" cxnId="{EAD3C613-8D5B-45D0-9461-8AF6717F1769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C4357FCD-BDCD-44E7-8B7A-760F7207C23B}" type="sibTrans" cxnId="{EAD3C613-8D5B-45D0-9461-8AF6717F1769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6A9F1402-4928-4713-B24C-838177F909A8}">
      <dgm:prSet phldrT="[Metin]" custT="1"/>
      <dgm:spPr/>
      <dgm:t>
        <a:bodyPr/>
        <a:lstStyle/>
        <a:p>
          <a:r>
            <a:rPr lang="tr-TR" sz="2000" b="1" dirty="0" err="1" smtClean="0">
              <a:solidFill>
                <a:schemeClr val="bg2"/>
              </a:solidFill>
              <a:latin typeface="Candara" pitchFamily="34" charset="0"/>
            </a:rPr>
            <a:t>Pretreatment</a:t>
          </a:r>
          <a:endParaRPr lang="tr-TR" sz="2000" b="1" dirty="0">
            <a:solidFill>
              <a:schemeClr val="bg2"/>
            </a:solidFill>
            <a:latin typeface="Candara" pitchFamily="34" charset="0"/>
          </a:endParaRPr>
        </a:p>
      </dgm:t>
    </dgm:pt>
    <dgm:pt modelId="{251EC266-2314-4FAA-B991-CE41BF3EE239}" type="parTrans" cxnId="{4EB7E157-C57F-4CD2-A515-F2AEF4D388B3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981E4EA5-D82C-4AF7-9581-72EF4863C9A6}" type="sibTrans" cxnId="{4EB7E157-C57F-4CD2-A515-F2AEF4D388B3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79EBA96B-6F38-41C3-80D8-AF789A838FD3}">
      <dgm:prSet phldrT="[Metin]" custT="1"/>
      <dgm:spPr/>
      <dgm:t>
        <a:bodyPr/>
        <a:lstStyle/>
        <a:p>
          <a:r>
            <a:rPr lang="tr-TR" sz="1400" b="1" dirty="0" smtClean="0">
              <a:solidFill>
                <a:schemeClr val="bg2"/>
              </a:solidFill>
              <a:latin typeface="Candara" pitchFamily="34" charset="0"/>
            </a:rPr>
            <a:t>Hastanın </a:t>
          </a:r>
          <a:r>
            <a:rPr lang="tr-TR" sz="1400" b="1" dirty="0" err="1" smtClean="0">
              <a:solidFill>
                <a:schemeClr val="bg2"/>
              </a:solidFill>
              <a:latin typeface="Candara" pitchFamily="34" charset="0"/>
            </a:rPr>
            <a:t>entübe</a:t>
          </a:r>
          <a:r>
            <a:rPr lang="tr-TR" sz="1400" b="1" dirty="0" smtClean="0">
              <a:solidFill>
                <a:schemeClr val="bg2"/>
              </a:solidFill>
              <a:latin typeface="Candara" pitchFamily="34" charset="0"/>
            </a:rPr>
            <a:t> edilmesi</a:t>
          </a:r>
          <a:endParaRPr lang="tr-TR" sz="1400" b="1" dirty="0">
            <a:solidFill>
              <a:schemeClr val="bg2"/>
            </a:solidFill>
            <a:latin typeface="Candara" pitchFamily="34" charset="0"/>
          </a:endParaRPr>
        </a:p>
      </dgm:t>
    </dgm:pt>
    <dgm:pt modelId="{30A34498-CD90-4F03-9BF5-0B93B86A385D}" type="parTrans" cxnId="{1E76D009-AC97-40EE-8F44-EFE44A9607B3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FC10CC48-AC8D-4DCB-86B5-B1DA782498B2}" type="sibTrans" cxnId="{1E76D009-AC97-40EE-8F44-EFE44A9607B3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43E7815F-31CB-4DF0-8A38-F5B781AA8BC4}">
      <dgm:prSet phldrT="[Metin]" custT="1"/>
      <dgm:spPr/>
      <dgm:t>
        <a:bodyPr/>
        <a:lstStyle/>
        <a:p>
          <a:r>
            <a:rPr lang="tr-TR" sz="2000" b="1" dirty="0" err="1" smtClean="0">
              <a:solidFill>
                <a:schemeClr val="bg2"/>
              </a:solidFill>
              <a:latin typeface="Candara" pitchFamily="34" charset="0"/>
            </a:rPr>
            <a:t>Paralysis</a:t>
          </a:r>
          <a:r>
            <a:rPr lang="tr-TR" sz="2000" b="1" dirty="0" smtClean="0">
              <a:solidFill>
                <a:schemeClr val="bg2"/>
              </a:solidFill>
              <a:latin typeface="Candara" pitchFamily="34" charset="0"/>
            </a:rPr>
            <a:t> </a:t>
          </a:r>
          <a:r>
            <a:rPr lang="tr-TR" sz="2000" b="1" dirty="0" err="1" smtClean="0">
              <a:solidFill>
                <a:schemeClr val="bg2"/>
              </a:solidFill>
              <a:latin typeface="Candara" pitchFamily="34" charset="0"/>
            </a:rPr>
            <a:t>with</a:t>
          </a:r>
          <a:r>
            <a:rPr lang="tr-TR" sz="2000" b="1" dirty="0" smtClean="0">
              <a:solidFill>
                <a:schemeClr val="bg2"/>
              </a:solidFill>
              <a:latin typeface="Candara" pitchFamily="34" charset="0"/>
            </a:rPr>
            <a:t> </a:t>
          </a:r>
          <a:r>
            <a:rPr lang="tr-TR" sz="2000" b="1" dirty="0" err="1" smtClean="0">
              <a:solidFill>
                <a:schemeClr val="bg2"/>
              </a:solidFill>
              <a:latin typeface="Candara" pitchFamily="34" charset="0"/>
            </a:rPr>
            <a:t>induction</a:t>
          </a:r>
          <a:endParaRPr lang="tr-TR" sz="2000" b="1" dirty="0">
            <a:solidFill>
              <a:schemeClr val="bg2"/>
            </a:solidFill>
            <a:latin typeface="Candara" pitchFamily="34" charset="0"/>
          </a:endParaRPr>
        </a:p>
      </dgm:t>
    </dgm:pt>
    <dgm:pt modelId="{21F4A47E-0392-43C5-BC9A-386F2C9C3BD9}" type="parTrans" cxnId="{63D229D4-4A48-4398-9F4E-1AA92D61F115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A3E313E5-9A7B-4F74-B75D-9C4524837920}" type="sibTrans" cxnId="{63D229D4-4A48-4398-9F4E-1AA92D61F115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F8A28621-8872-4C87-B4C5-A65AA2455BC7}">
      <dgm:prSet phldrT="[Metin]" custT="1"/>
      <dgm:spPr/>
      <dgm:t>
        <a:bodyPr/>
        <a:lstStyle/>
        <a:p>
          <a:r>
            <a:rPr lang="tr-TR" sz="2000" b="1" dirty="0" err="1" smtClean="0">
              <a:solidFill>
                <a:schemeClr val="bg2"/>
              </a:solidFill>
              <a:latin typeface="Candara" pitchFamily="34" charset="0"/>
            </a:rPr>
            <a:t>Placement</a:t>
          </a:r>
          <a:r>
            <a:rPr lang="tr-TR" sz="2000" b="1" dirty="0" smtClean="0">
              <a:solidFill>
                <a:schemeClr val="bg2"/>
              </a:solidFill>
              <a:latin typeface="Candara" pitchFamily="34" charset="0"/>
            </a:rPr>
            <a:t> </a:t>
          </a:r>
          <a:r>
            <a:rPr lang="tr-TR" sz="2000" b="1" dirty="0" err="1" smtClean="0">
              <a:solidFill>
                <a:schemeClr val="bg2"/>
              </a:solidFill>
              <a:latin typeface="Candara" pitchFamily="34" charset="0"/>
            </a:rPr>
            <a:t>to</a:t>
          </a:r>
          <a:r>
            <a:rPr lang="tr-TR" sz="2000" b="1" dirty="0" smtClean="0">
              <a:solidFill>
                <a:schemeClr val="bg2"/>
              </a:solidFill>
              <a:latin typeface="Candara" pitchFamily="34" charset="0"/>
            </a:rPr>
            <a:t> ETT</a:t>
          </a:r>
          <a:endParaRPr lang="tr-TR" sz="2000" b="1" dirty="0">
            <a:solidFill>
              <a:schemeClr val="bg2"/>
            </a:solidFill>
            <a:latin typeface="Candara" pitchFamily="34" charset="0"/>
          </a:endParaRPr>
        </a:p>
      </dgm:t>
    </dgm:pt>
    <dgm:pt modelId="{AB4D1A02-56F5-4881-8BC7-4413502A6988}" type="parTrans" cxnId="{045F55EA-BC5F-4405-AB5C-9665D50B7D62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B48A0042-B07F-42AD-85F0-D47200F5F3C8}" type="sibTrans" cxnId="{045F55EA-BC5F-4405-AB5C-9665D50B7D62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3ADC6287-99A8-4CBB-B9BB-DEB9DEE71FCC}">
      <dgm:prSet phldrT="[Metin]" custT="1"/>
      <dgm:spPr/>
      <dgm:t>
        <a:bodyPr/>
        <a:lstStyle/>
        <a:p>
          <a:r>
            <a:rPr lang="tr-TR" sz="2000" b="1" dirty="0" err="1" smtClean="0">
              <a:solidFill>
                <a:schemeClr val="bg2"/>
              </a:solidFill>
              <a:effectLst/>
              <a:latin typeface="Candara" pitchFamily="34" charset="0"/>
            </a:rPr>
            <a:t>Preperation</a:t>
          </a:r>
          <a:endParaRPr lang="tr-TR" sz="2000" b="1" dirty="0">
            <a:solidFill>
              <a:schemeClr val="bg2"/>
            </a:solidFill>
            <a:effectLst/>
            <a:latin typeface="Candara" pitchFamily="34" charset="0"/>
          </a:endParaRPr>
        </a:p>
      </dgm:t>
    </dgm:pt>
    <dgm:pt modelId="{338B38F8-2B86-4FBE-8914-BD1DC5EA079F}" type="sibTrans" cxnId="{52DD4613-241D-455F-A507-A1D262D6E022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A8B7F935-1D28-4F69-82A5-1C29C285FE83}" type="parTrans" cxnId="{52DD4613-241D-455F-A507-A1D262D6E022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F8BE2BB9-812A-44E3-A782-0412CB305650}">
      <dgm:prSet phldrT="[Metin]" custT="1"/>
      <dgm:spPr/>
      <dgm:t>
        <a:bodyPr/>
        <a:lstStyle/>
        <a:p>
          <a:r>
            <a:rPr lang="tr-TR" sz="1400" b="1" dirty="0" smtClean="0">
              <a:solidFill>
                <a:schemeClr val="bg2"/>
              </a:solidFill>
              <a:latin typeface="Candara" pitchFamily="34" charset="0"/>
            </a:rPr>
            <a:t>Ön ilaçlar :LOAD </a:t>
          </a:r>
          <a:endParaRPr lang="tr-TR" sz="1400" b="1" dirty="0">
            <a:solidFill>
              <a:schemeClr val="bg2"/>
            </a:solidFill>
            <a:latin typeface="Candara" pitchFamily="34" charset="0"/>
          </a:endParaRPr>
        </a:p>
      </dgm:t>
    </dgm:pt>
    <dgm:pt modelId="{B3CD865F-8EFB-4E8F-A57D-FCBD616D6BBF}" type="parTrans" cxnId="{F3AC4F8E-CE1B-4F22-9207-FA90A026A5F5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572C4CD7-85FF-49A3-9D4B-0C2316263C8D}" type="sibTrans" cxnId="{F3AC4F8E-CE1B-4F22-9207-FA90A026A5F5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78C79F2B-21A4-4625-88F2-4490947B8F8A}">
      <dgm:prSet phldrT="[Metin]" custT="1"/>
      <dgm:spPr/>
      <dgm:t>
        <a:bodyPr/>
        <a:lstStyle/>
        <a:p>
          <a:r>
            <a:rPr lang="tr-TR" sz="1400" b="1" dirty="0" smtClean="0">
              <a:solidFill>
                <a:schemeClr val="bg2"/>
              </a:solidFill>
              <a:latin typeface="Candara" pitchFamily="34" charset="0"/>
            </a:rPr>
            <a:t>İlaçların uygulanması</a:t>
          </a:r>
          <a:endParaRPr lang="tr-TR" sz="1400" b="1" dirty="0">
            <a:solidFill>
              <a:schemeClr val="bg2"/>
            </a:solidFill>
            <a:latin typeface="Candara" pitchFamily="34" charset="0"/>
          </a:endParaRPr>
        </a:p>
      </dgm:t>
    </dgm:pt>
    <dgm:pt modelId="{D8D7108F-FF6D-4D32-B7CE-5446371E9894}" type="parTrans" cxnId="{0EA057C7-DCB5-458A-855C-6B96912870C4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53673708-A0C8-4DB6-9F12-9DFB428C171F}" type="sibTrans" cxnId="{0EA057C7-DCB5-458A-855C-6B96912870C4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82D9C3C2-27CB-417E-8BF9-D822C5C92570}">
      <dgm:prSet phldrT="[Metin]" custT="1"/>
      <dgm:spPr/>
      <dgm:t>
        <a:bodyPr/>
        <a:lstStyle/>
        <a:p>
          <a:r>
            <a:rPr lang="tr-TR" sz="1400" b="1" dirty="0" err="1" smtClean="0">
              <a:solidFill>
                <a:schemeClr val="bg2"/>
              </a:solidFill>
              <a:latin typeface="Candara" pitchFamily="34" charset="0"/>
            </a:rPr>
            <a:t>Sellick</a:t>
          </a:r>
          <a:r>
            <a:rPr lang="tr-TR" sz="1400" b="1" dirty="0" smtClean="0">
              <a:solidFill>
                <a:schemeClr val="bg2"/>
              </a:solidFill>
              <a:latin typeface="Candara" pitchFamily="34" charset="0"/>
            </a:rPr>
            <a:t> </a:t>
          </a:r>
          <a:r>
            <a:rPr lang="tr-TR" sz="1400" b="1" dirty="0" err="1" smtClean="0">
              <a:solidFill>
                <a:schemeClr val="bg2"/>
              </a:solidFill>
              <a:latin typeface="Candara" pitchFamily="34" charset="0"/>
            </a:rPr>
            <a:t>manevrası,Başa</a:t>
          </a:r>
          <a:r>
            <a:rPr lang="tr-TR" sz="1400" b="1" dirty="0" smtClean="0">
              <a:solidFill>
                <a:schemeClr val="bg2"/>
              </a:solidFill>
              <a:latin typeface="Candara" pitchFamily="34" charset="0"/>
            </a:rPr>
            <a:t> pozisyon verilmesi, ters </a:t>
          </a:r>
          <a:r>
            <a:rPr lang="tr-TR" sz="1400" b="1" dirty="0" err="1" smtClean="0">
              <a:solidFill>
                <a:schemeClr val="bg2"/>
              </a:solidFill>
              <a:latin typeface="Candara" pitchFamily="34" charset="0"/>
            </a:rPr>
            <a:t>tredelenburg</a:t>
          </a:r>
          <a:endParaRPr lang="tr-TR" sz="1400" b="1" dirty="0">
            <a:solidFill>
              <a:schemeClr val="bg2"/>
            </a:solidFill>
            <a:latin typeface="Candara" pitchFamily="34" charset="0"/>
          </a:endParaRPr>
        </a:p>
      </dgm:t>
    </dgm:pt>
    <dgm:pt modelId="{D99D9F93-7D6D-42CA-96C1-0C2E668635B0}" type="parTrans" cxnId="{962E8F42-2AE3-460D-965D-8C5CEF9CAA97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C34879D9-503C-4240-9E18-873B8B8DA3F0}" type="sibTrans" cxnId="{962E8F42-2AE3-460D-965D-8C5CEF9CAA97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06898B7B-964B-45A8-9073-152B21B5FCA7}">
      <dgm:prSet custT="1"/>
      <dgm:spPr/>
      <dgm:t>
        <a:bodyPr/>
        <a:lstStyle/>
        <a:p>
          <a:r>
            <a:rPr lang="en-US" sz="2000" b="1" dirty="0" smtClean="0">
              <a:solidFill>
                <a:schemeClr val="bg2"/>
              </a:solidFill>
              <a:latin typeface="Candara" pitchFamily="34" charset="0"/>
            </a:rPr>
            <a:t>Protection and positioning</a:t>
          </a:r>
          <a:endParaRPr lang="en-US" sz="2000" b="1" dirty="0">
            <a:solidFill>
              <a:schemeClr val="bg2"/>
            </a:solidFill>
            <a:latin typeface="Candara" pitchFamily="34" charset="0"/>
          </a:endParaRPr>
        </a:p>
      </dgm:t>
    </dgm:pt>
    <dgm:pt modelId="{55341329-E39B-4317-9BE8-29F320DF3E35}" type="parTrans" cxnId="{E7BEB2E7-5392-4DBB-9E74-D6293DC81475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D9DB2194-4301-45F7-8420-20A2C2D675F4}" type="sibTrans" cxnId="{E7BEB2E7-5392-4DBB-9E74-D6293DC81475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1FBF583D-FE65-4EB4-AD57-5F962E6BACBD}">
      <dgm:prSet custT="1"/>
      <dgm:spPr/>
      <dgm:t>
        <a:bodyPr/>
        <a:lstStyle/>
        <a:p>
          <a:r>
            <a:rPr lang="en-US" sz="2000" b="1" dirty="0" smtClean="0">
              <a:solidFill>
                <a:schemeClr val="bg2"/>
              </a:solidFill>
              <a:latin typeface="Candara" pitchFamily="34" charset="0"/>
            </a:rPr>
            <a:t>Post-intubation management</a:t>
          </a:r>
          <a:endParaRPr lang="en-US" sz="2000" b="1" dirty="0">
            <a:solidFill>
              <a:schemeClr val="bg2"/>
            </a:solidFill>
            <a:latin typeface="Candara" pitchFamily="34" charset="0"/>
          </a:endParaRPr>
        </a:p>
      </dgm:t>
    </dgm:pt>
    <dgm:pt modelId="{5C036502-C9F8-4269-B758-ED688E305C1F}" type="parTrans" cxnId="{4A98AE79-71B3-4606-8C1D-91B5E9281E0E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242457DD-73FC-4A0E-AE0C-AD59D5C5FED0}" type="sibTrans" cxnId="{4A98AE79-71B3-4606-8C1D-91B5E9281E0E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DDB5595D-C283-476B-9AB3-F28346C0A66B}">
      <dgm:prSet custT="1"/>
      <dgm:spPr/>
      <dgm:t>
        <a:bodyPr/>
        <a:lstStyle/>
        <a:p>
          <a:r>
            <a:rPr lang="tr-TR" sz="1400" b="1" dirty="0" smtClean="0">
              <a:solidFill>
                <a:schemeClr val="bg2"/>
              </a:solidFill>
              <a:latin typeface="Candara" pitchFamily="34" charset="0"/>
            </a:rPr>
            <a:t>Tüpün yerini doğrula ve tüpü sabitle</a:t>
          </a:r>
          <a:endParaRPr lang="en-US" sz="1400" b="1" dirty="0">
            <a:solidFill>
              <a:schemeClr val="bg2"/>
            </a:solidFill>
            <a:latin typeface="Candara" pitchFamily="34" charset="0"/>
          </a:endParaRPr>
        </a:p>
      </dgm:t>
    </dgm:pt>
    <dgm:pt modelId="{7E36EDD3-1E58-4EC7-B23A-4C495F2E36E5}" type="parTrans" cxnId="{0EDDDC01-E386-44C6-80C4-2EC8042F6461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50BEBC6D-FF41-4141-870B-D551C43B04CC}" type="sibTrans" cxnId="{0EDDDC01-E386-44C6-80C4-2EC8042F6461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4FC59B96-1E3D-4E30-BDC4-F6725C8E19A9}">
      <dgm:prSet custT="1"/>
      <dgm:spPr/>
      <dgm:t>
        <a:bodyPr/>
        <a:lstStyle/>
        <a:p>
          <a:r>
            <a:rPr lang="tr-TR" sz="1400" b="1" dirty="0" err="1" smtClean="0">
              <a:solidFill>
                <a:schemeClr val="bg2"/>
              </a:solidFill>
              <a:latin typeface="Candara" pitchFamily="34" charset="0"/>
            </a:rPr>
            <a:t>Entübasyon</a:t>
          </a:r>
          <a:r>
            <a:rPr lang="tr-TR" sz="1400" b="1" dirty="0" smtClean="0">
              <a:solidFill>
                <a:schemeClr val="bg2"/>
              </a:solidFill>
              <a:latin typeface="Candara" pitchFamily="34" charset="0"/>
            </a:rPr>
            <a:t> sonrası yapılacaklar</a:t>
          </a:r>
          <a:endParaRPr lang="en-US" sz="1400" b="1" dirty="0">
            <a:solidFill>
              <a:schemeClr val="bg2"/>
            </a:solidFill>
            <a:latin typeface="Candara" pitchFamily="34" charset="0"/>
          </a:endParaRPr>
        </a:p>
      </dgm:t>
    </dgm:pt>
    <dgm:pt modelId="{C424AEE8-E067-4B51-9486-4754A44B02DB}" type="parTrans" cxnId="{9019BBF3-5E59-4921-A965-56AE5507760C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EFF88D7D-68FC-4AF1-A732-602B60718F48}" type="sibTrans" cxnId="{9019BBF3-5E59-4921-A965-56AE5507760C}">
      <dgm:prSet/>
      <dgm:spPr/>
      <dgm:t>
        <a:bodyPr/>
        <a:lstStyle/>
        <a:p>
          <a:endParaRPr lang="tr-TR" b="1">
            <a:solidFill>
              <a:schemeClr val="bg2"/>
            </a:solidFill>
            <a:latin typeface="Candara" pitchFamily="34" charset="0"/>
          </a:endParaRPr>
        </a:p>
      </dgm:t>
    </dgm:pt>
    <dgm:pt modelId="{D526C57E-5B03-42F8-A041-49342CF9EC79}" type="pres">
      <dgm:prSet presAssocID="{50C6F853-5125-4F6A-BA51-66D8F975C5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0E3D516-CC71-43F2-B3A8-4FAE05F7F563}" type="pres">
      <dgm:prSet presAssocID="{3ADC6287-99A8-4CBB-B9BB-DEB9DEE71FCC}" presName="linNode" presStyleCnt="0"/>
      <dgm:spPr/>
      <dgm:t>
        <a:bodyPr/>
        <a:lstStyle/>
        <a:p>
          <a:endParaRPr lang="tr-TR"/>
        </a:p>
      </dgm:t>
    </dgm:pt>
    <dgm:pt modelId="{7D759E7F-4605-46B6-A16D-166CEFFECBFC}" type="pres">
      <dgm:prSet presAssocID="{3ADC6287-99A8-4CBB-B9BB-DEB9DEE71FCC}" presName="parentText" presStyleLbl="node1" presStyleIdx="0" presStyleCnt="7" custScaleX="10690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3949B2E-672C-47CA-91C7-C196BD22EE22}" type="pres">
      <dgm:prSet presAssocID="{3ADC6287-99A8-4CBB-B9BB-DEB9DEE71FCC}" presName="descendantText" presStyleLbl="align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83C01C9-E316-4A5B-8AC4-6FD3DACB4C24}" type="pres">
      <dgm:prSet presAssocID="{338B38F8-2B86-4FBE-8914-BD1DC5EA079F}" presName="sp" presStyleCnt="0"/>
      <dgm:spPr/>
      <dgm:t>
        <a:bodyPr/>
        <a:lstStyle/>
        <a:p>
          <a:endParaRPr lang="tr-TR"/>
        </a:p>
      </dgm:t>
    </dgm:pt>
    <dgm:pt modelId="{192208D8-2171-4D5D-96ED-300DF1BD2BBD}" type="pres">
      <dgm:prSet presAssocID="{98195148-C4AF-4589-8B9A-9A9E7E067955}" presName="linNode" presStyleCnt="0"/>
      <dgm:spPr/>
      <dgm:t>
        <a:bodyPr/>
        <a:lstStyle/>
        <a:p>
          <a:endParaRPr lang="tr-TR"/>
        </a:p>
      </dgm:t>
    </dgm:pt>
    <dgm:pt modelId="{FAD001A8-7EDD-4AEA-B537-64FDF75E307D}" type="pres">
      <dgm:prSet presAssocID="{98195148-C4AF-4589-8B9A-9A9E7E067955}" presName="parentText" presStyleLbl="node1" presStyleIdx="1" presStyleCnt="7" custScaleX="10690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58A33E8-063C-4F47-9B93-A742C8C4EFDD}" type="pres">
      <dgm:prSet presAssocID="{98195148-C4AF-4589-8B9A-9A9E7E067955}" presName="descendantText" presStyleLbl="align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9A73D02-8026-4ED4-A39B-3FCD9BF4D181}" type="pres">
      <dgm:prSet presAssocID="{951E57BA-8BC6-4701-96E1-3CD1C3FC278B}" presName="sp" presStyleCnt="0"/>
      <dgm:spPr/>
      <dgm:t>
        <a:bodyPr/>
        <a:lstStyle/>
        <a:p>
          <a:endParaRPr lang="tr-TR"/>
        </a:p>
      </dgm:t>
    </dgm:pt>
    <dgm:pt modelId="{E4D00160-D6C1-49F8-8380-E44769075C80}" type="pres">
      <dgm:prSet presAssocID="{6A9F1402-4928-4713-B24C-838177F909A8}" presName="linNode" presStyleCnt="0"/>
      <dgm:spPr/>
      <dgm:t>
        <a:bodyPr/>
        <a:lstStyle/>
        <a:p>
          <a:endParaRPr lang="tr-TR"/>
        </a:p>
      </dgm:t>
    </dgm:pt>
    <dgm:pt modelId="{76BDAD3B-B954-4624-B736-4C97FA4F09E5}" type="pres">
      <dgm:prSet presAssocID="{6A9F1402-4928-4713-B24C-838177F909A8}" presName="parentText" presStyleLbl="node1" presStyleIdx="2" presStyleCnt="7" custScaleX="10690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D89E7F1-ABA8-40BD-83B1-8B560D5B647F}" type="pres">
      <dgm:prSet presAssocID="{6A9F1402-4928-4713-B24C-838177F909A8}" presName="descendantText" presStyleLbl="alignAccFollowNode1" presStyleIdx="2" presStyleCnt="7" custLinFactNeighborX="1057" custLinFactNeighborY="185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E6171EC-0951-49EE-957A-1702A4120045}" type="pres">
      <dgm:prSet presAssocID="{981E4EA5-D82C-4AF7-9581-72EF4863C9A6}" presName="sp" presStyleCnt="0"/>
      <dgm:spPr/>
      <dgm:t>
        <a:bodyPr/>
        <a:lstStyle/>
        <a:p>
          <a:endParaRPr lang="tr-TR"/>
        </a:p>
      </dgm:t>
    </dgm:pt>
    <dgm:pt modelId="{E624FE7D-F595-4ED1-816D-AA6E1F227A22}" type="pres">
      <dgm:prSet presAssocID="{43E7815F-31CB-4DF0-8A38-F5B781AA8BC4}" presName="linNode" presStyleCnt="0"/>
      <dgm:spPr/>
      <dgm:t>
        <a:bodyPr/>
        <a:lstStyle/>
        <a:p>
          <a:endParaRPr lang="tr-TR"/>
        </a:p>
      </dgm:t>
    </dgm:pt>
    <dgm:pt modelId="{0D4CFA99-4CC5-44A1-82C8-E1C9A8218D95}" type="pres">
      <dgm:prSet presAssocID="{43E7815F-31CB-4DF0-8A38-F5B781AA8BC4}" presName="parentText" presStyleLbl="node1" presStyleIdx="3" presStyleCnt="7" custScaleX="10690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A70ADC3-BAC6-4043-8D5B-C294D0C7A00F}" type="pres">
      <dgm:prSet presAssocID="{43E7815F-31CB-4DF0-8A38-F5B781AA8BC4}" presName="descendantText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B5931D6-B59F-4961-BE5F-6DC3418C9E82}" type="pres">
      <dgm:prSet presAssocID="{A3E313E5-9A7B-4F74-B75D-9C4524837920}" presName="sp" presStyleCnt="0"/>
      <dgm:spPr/>
      <dgm:t>
        <a:bodyPr/>
        <a:lstStyle/>
        <a:p>
          <a:endParaRPr lang="tr-TR"/>
        </a:p>
      </dgm:t>
    </dgm:pt>
    <dgm:pt modelId="{196C53AD-62DA-47AA-9265-38F2348F240E}" type="pres">
      <dgm:prSet presAssocID="{F8A28621-8872-4C87-B4C5-A65AA2455BC7}" presName="linNode" presStyleCnt="0"/>
      <dgm:spPr/>
      <dgm:t>
        <a:bodyPr/>
        <a:lstStyle/>
        <a:p>
          <a:endParaRPr lang="tr-TR"/>
        </a:p>
      </dgm:t>
    </dgm:pt>
    <dgm:pt modelId="{27801C83-414A-45A9-A535-382A94430D37}" type="pres">
      <dgm:prSet presAssocID="{F8A28621-8872-4C87-B4C5-A65AA2455BC7}" presName="parentText" presStyleLbl="node1" presStyleIdx="4" presStyleCnt="7" custScaleX="10690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FEC962A-DB83-42B9-A86E-FFFF53B86936}" type="pres">
      <dgm:prSet presAssocID="{F8A28621-8872-4C87-B4C5-A65AA2455BC7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F61D74B-A92A-4621-83CD-D3E3288E4FD9}" type="pres">
      <dgm:prSet presAssocID="{B48A0042-B07F-42AD-85F0-D47200F5F3C8}" presName="sp" presStyleCnt="0"/>
      <dgm:spPr/>
      <dgm:t>
        <a:bodyPr/>
        <a:lstStyle/>
        <a:p>
          <a:endParaRPr lang="tr-TR"/>
        </a:p>
      </dgm:t>
    </dgm:pt>
    <dgm:pt modelId="{4E940C7B-0C58-4D5D-845F-E80D10AD3D2F}" type="pres">
      <dgm:prSet presAssocID="{06898B7B-964B-45A8-9073-152B21B5FCA7}" presName="linNode" presStyleCnt="0"/>
      <dgm:spPr/>
      <dgm:t>
        <a:bodyPr/>
        <a:lstStyle/>
        <a:p>
          <a:endParaRPr lang="tr-TR"/>
        </a:p>
      </dgm:t>
    </dgm:pt>
    <dgm:pt modelId="{930B5935-D743-4DA7-AE61-1AD15AD1828F}" type="pres">
      <dgm:prSet presAssocID="{06898B7B-964B-45A8-9073-152B21B5FCA7}" presName="parentText" presStyleLbl="node1" presStyleIdx="5" presStyleCnt="7" custScaleX="108378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6D6F2D-7E77-4303-AC8F-5AFDD8D542C4}" type="pres">
      <dgm:prSet presAssocID="{06898B7B-964B-45A8-9073-152B21B5FCA7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8752CCD-6238-448F-BA3E-BE4BEAB6616E}" type="pres">
      <dgm:prSet presAssocID="{D9DB2194-4301-45F7-8420-20A2C2D675F4}" presName="sp" presStyleCnt="0"/>
      <dgm:spPr/>
      <dgm:t>
        <a:bodyPr/>
        <a:lstStyle/>
        <a:p>
          <a:endParaRPr lang="tr-TR"/>
        </a:p>
      </dgm:t>
    </dgm:pt>
    <dgm:pt modelId="{FCDC89A7-4E2E-4D55-AB6E-723389F389D0}" type="pres">
      <dgm:prSet presAssocID="{1FBF583D-FE65-4EB4-AD57-5F962E6BACBD}" presName="linNode" presStyleCnt="0"/>
      <dgm:spPr/>
      <dgm:t>
        <a:bodyPr/>
        <a:lstStyle/>
        <a:p>
          <a:endParaRPr lang="tr-TR"/>
        </a:p>
      </dgm:t>
    </dgm:pt>
    <dgm:pt modelId="{054E5A27-CD95-4891-8437-EC7155C883D1}" type="pres">
      <dgm:prSet presAssocID="{1FBF583D-FE65-4EB4-AD57-5F962E6BACBD}" presName="parentText" presStyleLbl="node1" presStyleIdx="6" presStyleCnt="7" custScaleX="108378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F3E50DD-AE86-4A0B-B151-F0DC07CEF596}" type="pres">
      <dgm:prSet presAssocID="{1FBF583D-FE65-4EB4-AD57-5F962E6BACBD}" presName="descendantText" presStyleLbl="alignAccFollowNode1" presStyleIdx="6" presStyleCnt="7" custLinFactNeighborX="-443" custLinFactNeighborY="6042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D239209-4482-4F8C-A19D-8CBE59D854CA}" type="presOf" srcId="{79EBA96B-6F38-41C3-80D8-AF789A838FD3}" destId="{CFEC962A-DB83-42B9-A86E-FFFF53B86936}" srcOrd="0" destOrd="0" presId="urn:microsoft.com/office/officeart/2005/8/layout/vList5"/>
    <dgm:cxn modelId="{962E8F42-2AE3-460D-965D-8C5CEF9CAA97}" srcId="{98195148-C4AF-4589-8B9A-9A9E7E067955}" destId="{82D9C3C2-27CB-417E-8BF9-D822C5C92570}" srcOrd="1" destOrd="0" parTransId="{D99D9F93-7D6D-42CA-96C1-0C2E668635B0}" sibTransId="{C34879D9-503C-4240-9E18-873B8B8DA3F0}"/>
    <dgm:cxn modelId="{0EDDDC01-E386-44C6-80C4-2EC8042F6461}" srcId="{06898B7B-964B-45A8-9073-152B21B5FCA7}" destId="{DDB5595D-C283-476B-9AB3-F28346C0A66B}" srcOrd="0" destOrd="0" parTransId="{7E36EDD3-1E58-4EC7-B23A-4C495F2E36E5}" sibTransId="{50BEBC6D-FF41-4141-870B-D551C43B04CC}"/>
    <dgm:cxn modelId="{69498EE1-88C2-47F3-98B4-316ABE34A95A}" type="presOf" srcId="{F8BE2BB9-812A-44E3-A782-0412CB305650}" destId="{3D89E7F1-ABA8-40BD-83B1-8B560D5B647F}" srcOrd="0" destOrd="0" presId="urn:microsoft.com/office/officeart/2005/8/layout/vList5"/>
    <dgm:cxn modelId="{045F55EA-BC5F-4405-AB5C-9665D50B7D62}" srcId="{50C6F853-5125-4F6A-BA51-66D8F975C5BB}" destId="{F8A28621-8872-4C87-B4C5-A65AA2455BC7}" srcOrd="4" destOrd="0" parTransId="{AB4D1A02-56F5-4881-8BC7-4413502A6988}" sibTransId="{B48A0042-B07F-42AD-85F0-D47200F5F3C8}"/>
    <dgm:cxn modelId="{83C036EF-10BE-4A71-B7B5-660394DE8838}" type="presOf" srcId="{DDB5595D-C283-476B-9AB3-F28346C0A66B}" destId="{866D6F2D-7E77-4303-AC8F-5AFDD8D542C4}" srcOrd="0" destOrd="0" presId="urn:microsoft.com/office/officeart/2005/8/layout/vList5"/>
    <dgm:cxn modelId="{EAD3C613-8D5B-45D0-9461-8AF6717F1769}" srcId="{98195148-C4AF-4589-8B9A-9A9E7E067955}" destId="{0FB2534C-2846-4243-8014-6CC8AA5200E1}" srcOrd="0" destOrd="0" parTransId="{30C58BC7-F925-4736-8094-009353AF0EA5}" sibTransId="{C4357FCD-BDCD-44E7-8B7A-760F7207C23B}"/>
    <dgm:cxn modelId="{D4BCE94F-4702-4BE0-9927-AAC484CEA4ED}" type="presOf" srcId="{4FC59B96-1E3D-4E30-BDC4-F6725C8E19A9}" destId="{FF3E50DD-AE86-4A0B-B151-F0DC07CEF596}" srcOrd="0" destOrd="0" presId="urn:microsoft.com/office/officeart/2005/8/layout/vList5"/>
    <dgm:cxn modelId="{9019BBF3-5E59-4921-A965-56AE5507760C}" srcId="{1FBF583D-FE65-4EB4-AD57-5F962E6BACBD}" destId="{4FC59B96-1E3D-4E30-BDC4-F6725C8E19A9}" srcOrd="0" destOrd="0" parTransId="{C424AEE8-E067-4B51-9486-4754A44B02DB}" sibTransId="{EFF88D7D-68FC-4AF1-A732-602B60718F48}"/>
    <dgm:cxn modelId="{C9FDB7BE-6DD2-4201-B532-FDDA3C0B8482}" type="presOf" srcId="{78C79F2B-21A4-4625-88F2-4490947B8F8A}" destId="{AA70ADC3-BAC6-4043-8D5B-C294D0C7A00F}" srcOrd="0" destOrd="0" presId="urn:microsoft.com/office/officeart/2005/8/layout/vList5"/>
    <dgm:cxn modelId="{969E5699-D2E5-422B-B850-9D08B9CE8DC2}" type="presOf" srcId="{43E7815F-31CB-4DF0-8A38-F5B781AA8BC4}" destId="{0D4CFA99-4CC5-44A1-82C8-E1C9A8218D95}" srcOrd="0" destOrd="0" presId="urn:microsoft.com/office/officeart/2005/8/layout/vList5"/>
    <dgm:cxn modelId="{C5BA3603-B216-4559-8FB8-99F64097CE9B}" type="presOf" srcId="{3ADC6287-99A8-4CBB-B9BB-DEB9DEE71FCC}" destId="{7D759E7F-4605-46B6-A16D-166CEFFECBFC}" srcOrd="0" destOrd="0" presId="urn:microsoft.com/office/officeart/2005/8/layout/vList5"/>
    <dgm:cxn modelId="{F4F09F38-7B37-432C-BCB6-78A8B6CE3BED}" type="presOf" srcId="{6378415F-8C9E-4A47-9076-8DA00EEABAC9}" destId="{53949B2E-672C-47CA-91C7-C196BD22EE22}" srcOrd="0" destOrd="0" presId="urn:microsoft.com/office/officeart/2005/8/layout/vList5"/>
    <dgm:cxn modelId="{63D229D4-4A48-4398-9F4E-1AA92D61F115}" srcId="{50C6F853-5125-4F6A-BA51-66D8F975C5BB}" destId="{43E7815F-31CB-4DF0-8A38-F5B781AA8BC4}" srcOrd="3" destOrd="0" parTransId="{21F4A47E-0392-43C5-BC9A-386F2C9C3BD9}" sibTransId="{A3E313E5-9A7B-4F74-B75D-9C4524837920}"/>
    <dgm:cxn modelId="{DCEAB752-DF34-4C01-9F20-2B12EA02A8CC}" type="presOf" srcId="{6A9F1402-4928-4713-B24C-838177F909A8}" destId="{76BDAD3B-B954-4624-B736-4C97FA4F09E5}" srcOrd="0" destOrd="0" presId="urn:microsoft.com/office/officeart/2005/8/layout/vList5"/>
    <dgm:cxn modelId="{1E76D009-AC97-40EE-8F44-EFE44A9607B3}" srcId="{F8A28621-8872-4C87-B4C5-A65AA2455BC7}" destId="{79EBA96B-6F38-41C3-80D8-AF789A838FD3}" srcOrd="0" destOrd="0" parTransId="{30A34498-CD90-4F03-9BF5-0B93B86A385D}" sibTransId="{FC10CC48-AC8D-4DCB-86B5-B1DA782498B2}"/>
    <dgm:cxn modelId="{F3AC4F8E-CE1B-4F22-9207-FA90A026A5F5}" srcId="{6A9F1402-4928-4713-B24C-838177F909A8}" destId="{F8BE2BB9-812A-44E3-A782-0412CB305650}" srcOrd="0" destOrd="0" parTransId="{B3CD865F-8EFB-4E8F-A57D-FCBD616D6BBF}" sibTransId="{572C4CD7-85FF-49A3-9D4B-0C2316263C8D}"/>
    <dgm:cxn modelId="{C9D6CD59-9D22-4097-8ABF-B72FE99EA6A3}" type="presOf" srcId="{1FBF583D-FE65-4EB4-AD57-5F962E6BACBD}" destId="{054E5A27-CD95-4891-8437-EC7155C883D1}" srcOrd="0" destOrd="0" presId="urn:microsoft.com/office/officeart/2005/8/layout/vList5"/>
    <dgm:cxn modelId="{67AC0F52-F34B-432D-BB22-09AF711149DD}" srcId="{50C6F853-5125-4F6A-BA51-66D8F975C5BB}" destId="{98195148-C4AF-4589-8B9A-9A9E7E067955}" srcOrd="1" destOrd="0" parTransId="{93E56ACE-1C2F-4D42-8B90-71592F9545C9}" sibTransId="{951E57BA-8BC6-4701-96E1-3CD1C3FC278B}"/>
    <dgm:cxn modelId="{BDA1FD11-250B-486F-9369-B67E5BD4F62C}" type="presOf" srcId="{82D9C3C2-27CB-417E-8BF9-D822C5C92570}" destId="{358A33E8-063C-4F47-9B93-A742C8C4EFDD}" srcOrd="0" destOrd="1" presId="urn:microsoft.com/office/officeart/2005/8/layout/vList5"/>
    <dgm:cxn modelId="{BD1BCBE4-B1E1-40EE-B55E-C6DAC4CDFD35}" type="presOf" srcId="{98195148-C4AF-4589-8B9A-9A9E7E067955}" destId="{FAD001A8-7EDD-4AEA-B537-64FDF75E307D}" srcOrd="0" destOrd="0" presId="urn:microsoft.com/office/officeart/2005/8/layout/vList5"/>
    <dgm:cxn modelId="{0EA057C7-DCB5-458A-855C-6B96912870C4}" srcId="{43E7815F-31CB-4DF0-8A38-F5B781AA8BC4}" destId="{78C79F2B-21A4-4625-88F2-4490947B8F8A}" srcOrd="0" destOrd="0" parTransId="{D8D7108F-FF6D-4D32-B7CE-5446371E9894}" sibTransId="{53673708-A0C8-4DB6-9F12-9DFB428C171F}"/>
    <dgm:cxn modelId="{08DFD888-D847-455B-AA14-6280140EAF92}" srcId="{3ADC6287-99A8-4CBB-B9BB-DEB9DEE71FCC}" destId="{6378415F-8C9E-4A47-9076-8DA00EEABAC9}" srcOrd="0" destOrd="0" parTransId="{097DD2BC-9EEB-44A4-BD66-55B8FF4576B1}" sibTransId="{FBDE48C2-2F30-4ED2-9D12-7ED4C80B3BE1}"/>
    <dgm:cxn modelId="{E0817F60-1ADF-4523-BC3A-B99CC3AC3BA9}" type="presOf" srcId="{0FB2534C-2846-4243-8014-6CC8AA5200E1}" destId="{358A33E8-063C-4F47-9B93-A742C8C4EFDD}" srcOrd="0" destOrd="0" presId="urn:microsoft.com/office/officeart/2005/8/layout/vList5"/>
    <dgm:cxn modelId="{849182D8-7998-4F8E-B763-8B52414BD9E4}" type="presOf" srcId="{06898B7B-964B-45A8-9073-152B21B5FCA7}" destId="{930B5935-D743-4DA7-AE61-1AD15AD1828F}" srcOrd="0" destOrd="0" presId="urn:microsoft.com/office/officeart/2005/8/layout/vList5"/>
    <dgm:cxn modelId="{E7BEB2E7-5392-4DBB-9E74-D6293DC81475}" srcId="{50C6F853-5125-4F6A-BA51-66D8F975C5BB}" destId="{06898B7B-964B-45A8-9073-152B21B5FCA7}" srcOrd="5" destOrd="0" parTransId="{55341329-E39B-4317-9BE8-29F320DF3E35}" sibTransId="{D9DB2194-4301-45F7-8420-20A2C2D675F4}"/>
    <dgm:cxn modelId="{D0FDD36A-4E43-4802-972B-01854316C924}" type="presOf" srcId="{F8A28621-8872-4C87-B4C5-A65AA2455BC7}" destId="{27801C83-414A-45A9-A535-382A94430D37}" srcOrd="0" destOrd="0" presId="urn:microsoft.com/office/officeart/2005/8/layout/vList5"/>
    <dgm:cxn modelId="{A4725959-08EC-4BE4-A35E-B4E28CBDF6F7}" type="presOf" srcId="{50C6F853-5125-4F6A-BA51-66D8F975C5BB}" destId="{D526C57E-5B03-42F8-A041-49342CF9EC79}" srcOrd="0" destOrd="0" presId="urn:microsoft.com/office/officeart/2005/8/layout/vList5"/>
    <dgm:cxn modelId="{4EB7E157-C57F-4CD2-A515-F2AEF4D388B3}" srcId="{50C6F853-5125-4F6A-BA51-66D8F975C5BB}" destId="{6A9F1402-4928-4713-B24C-838177F909A8}" srcOrd="2" destOrd="0" parTransId="{251EC266-2314-4FAA-B991-CE41BF3EE239}" sibTransId="{981E4EA5-D82C-4AF7-9581-72EF4863C9A6}"/>
    <dgm:cxn modelId="{4A98AE79-71B3-4606-8C1D-91B5E9281E0E}" srcId="{50C6F853-5125-4F6A-BA51-66D8F975C5BB}" destId="{1FBF583D-FE65-4EB4-AD57-5F962E6BACBD}" srcOrd="6" destOrd="0" parTransId="{5C036502-C9F8-4269-B758-ED688E305C1F}" sibTransId="{242457DD-73FC-4A0E-AE0C-AD59D5C5FED0}"/>
    <dgm:cxn modelId="{52DD4613-241D-455F-A507-A1D262D6E022}" srcId="{50C6F853-5125-4F6A-BA51-66D8F975C5BB}" destId="{3ADC6287-99A8-4CBB-B9BB-DEB9DEE71FCC}" srcOrd="0" destOrd="0" parTransId="{A8B7F935-1D28-4F69-82A5-1C29C285FE83}" sibTransId="{338B38F8-2B86-4FBE-8914-BD1DC5EA079F}"/>
    <dgm:cxn modelId="{99EB772F-3E46-4DE5-AABE-46EDCBA98C4F}" type="presParOf" srcId="{D526C57E-5B03-42F8-A041-49342CF9EC79}" destId="{60E3D516-CC71-43F2-B3A8-4FAE05F7F563}" srcOrd="0" destOrd="0" presId="urn:microsoft.com/office/officeart/2005/8/layout/vList5"/>
    <dgm:cxn modelId="{C0BD6D0F-3F39-4564-AE5D-334466D07133}" type="presParOf" srcId="{60E3D516-CC71-43F2-B3A8-4FAE05F7F563}" destId="{7D759E7F-4605-46B6-A16D-166CEFFECBFC}" srcOrd="0" destOrd="0" presId="urn:microsoft.com/office/officeart/2005/8/layout/vList5"/>
    <dgm:cxn modelId="{AD05EA78-BB96-4A22-98E0-0EB1A50E6219}" type="presParOf" srcId="{60E3D516-CC71-43F2-B3A8-4FAE05F7F563}" destId="{53949B2E-672C-47CA-91C7-C196BD22EE22}" srcOrd="1" destOrd="0" presId="urn:microsoft.com/office/officeart/2005/8/layout/vList5"/>
    <dgm:cxn modelId="{682EACD2-98BE-4BCA-BF5F-FDC425DFC323}" type="presParOf" srcId="{D526C57E-5B03-42F8-A041-49342CF9EC79}" destId="{283C01C9-E316-4A5B-8AC4-6FD3DACB4C24}" srcOrd="1" destOrd="0" presId="urn:microsoft.com/office/officeart/2005/8/layout/vList5"/>
    <dgm:cxn modelId="{C202ED1A-4D8F-48DE-A6ED-58757ED112C3}" type="presParOf" srcId="{D526C57E-5B03-42F8-A041-49342CF9EC79}" destId="{192208D8-2171-4D5D-96ED-300DF1BD2BBD}" srcOrd="2" destOrd="0" presId="urn:microsoft.com/office/officeart/2005/8/layout/vList5"/>
    <dgm:cxn modelId="{E221B66F-952C-4372-8ED5-A7092B64F06C}" type="presParOf" srcId="{192208D8-2171-4D5D-96ED-300DF1BD2BBD}" destId="{FAD001A8-7EDD-4AEA-B537-64FDF75E307D}" srcOrd="0" destOrd="0" presId="urn:microsoft.com/office/officeart/2005/8/layout/vList5"/>
    <dgm:cxn modelId="{227BD1FC-221B-4BA0-B84A-48FB6A8CD440}" type="presParOf" srcId="{192208D8-2171-4D5D-96ED-300DF1BD2BBD}" destId="{358A33E8-063C-4F47-9B93-A742C8C4EFDD}" srcOrd="1" destOrd="0" presId="urn:microsoft.com/office/officeart/2005/8/layout/vList5"/>
    <dgm:cxn modelId="{D8359A7A-EA18-4897-B210-12B7B3AB0335}" type="presParOf" srcId="{D526C57E-5B03-42F8-A041-49342CF9EC79}" destId="{49A73D02-8026-4ED4-A39B-3FCD9BF4D181}" srcOrd="3" destOrd="0" presId="urn:microsoft.com/office/officeart/2005/8/layout/vList5"/>
    <dgm:cxn modelId="{322CD3C3-47E4-4CD1-8747-0C1A374C4D24}" type="presParOf" srcId="{D526C57E-5B03-42F8-A041-49342CF9EC79}" destId="{E4D00160-D6C1-49F8-8380-E44769075C80}" srcOrd="4" destOrd="0" presId="urn:microsoft.com/office/officeart/2005/8/layout/vList5"/>
    <dgm:cxn modelId="{583C8322-A6F3-40F9-83B6-3955BBC7E1EE}" type="presParOf" srcId="{E4D00160-D6C1-49F8-8380-E44769075C80}" destId="{76BDAD3B-B954-4624-B736-4C97FA4F09E5}" srcOrd="0" destOrd="0" presId="urn:microsoft.com/office/officeart/2005/8/layout/vList5"/>
    <dgm:cxn modelId="{7F14A489-F63E-4D58-B70E-D1723897AE5C}" type="presParOf" srcId="{E4D00160-D6C1-49F8-8380-E44769075C80}" destId="{3D89E7F1-ABA8-40BD-83B1-8B560D5B647F}" srcOrd="1" destOrd="0" presId="urn:microsoft.com/office/officeart/2005/8/layout/vList5"/>
    <dgm:cxn modelId="{A1A2C637-B93B-417D-8B4B-F0D3B7F86418}" type="presParOf" srcId="{D526C57E-5B03-42F8-A041-49342CF9EC79}" destId="{4E6171EC-0951-49EE-957A-1702A4120045}" srcOrd="5" destOrd="0" presId="urn:microsoft.com/office/officeart/2005/8/layout/vList5"/>
    <dgm:cxn modelId="{431918A4-DDF6-4DB4-9DAB-C44814F4E43D}" type="presParOf" srcId="{D526C57E-5B03-42F8-A041-49342CF9EC79}" destId="{E624FE7D-F595-4ED1-816D-AA6E1F227A22}" srcOrd="6" destOrd="0" presId="urn:microsoft.com/office/officeart/2005/8/layout/vList5"/>
    <dgm:cxn modelId="{88B19448-7966-4B6A-BE3E-148E3941E9E5}" type="presParOf" srcId="{E624FE7D-F595-4ED1-816D-AA6E1F227A22}" destId="{0D4CFA99-4CC5-44A1-82C8-E1C9A8218D95}" srcOrd="0" destOrd="0" presId="urn:microsoft.com/office/officeart/2005/8/layout/vList5"/>
    <dgm:cxn modelId="{14830BE5-B070-4488-9E68-9920E50A0683}" type="presParOf" srcId="{E624FE7D-F595-4ED1-816D-AA6E1F227A22}" destId="{AA70ADC3-BAC6-4043-8D5B-C294D0C7A00F}" srcOrd="1" destOrd="0" presId="urn:microsoft.com/office/officeart/2005/8/layout/vList5"/>
    <dgm:cxn modelId="{0B7D7C33-8FBF-4B42-A5C3-88F54DB32928}" type="presParOf" srcId="{D526C57E-5B03-42F8-A041-49342CF9EC79}" destId="{EB5931D6-B59F-4961-BE5F-6DC3418C9E82}" srcOrd="7" destOrd="0" presId="urn:microsoft.com/office/officeart/2005/8/layout/vList5"/>
    <dgm:cxn modelId="{1CFB3E5A-1DD7-415A-8B1B-5170EF1199E1}" type="presParOf" srcId="{D526C57E-5B03-42F8-A041-49342CF9EC79}" destId="{196C53AD-62DA-47AA-9265-38F2348F240E}" srcOrd="8" destOrd="0" presId="urn:microsoft.com/office/officeart/2005/8/layout/vList5"/>
    <dgm:cxn modelId="{C08D4E35-9A89-4F45-B86C-5A719C7F5ACF}" type="presParOf" srcId="{196C53AD-62DA-47AA-9265-38F2348F240E}" destId="{27801C83-414A-45A9-A535-382A94430D37}" srcOrd="0" destOrd="0" presId="urn:microsoft.com/office/officeart/2005/8/layout/vList5"/>
    <dgm:cxn modelId="{EE5A7BF8-0C13-4664-AF7C-78B7B210ECC4}" type="presParOf" srcId="{196C53AD-62DA-47AA-9265-38F2348F240E}" destId="{CFEC962A-DB83-42B9-A86E-FFFF53B86936}" srcOrd="1" destOrd="0" presId="urn:microsoft.com/office/officeart/2005/8/layout/vList5"/>
    <dgm:cxn modelId="{AEA958A5-D5F4-497B-80FE-ABBD2545ABC9}" type="presParOf" srcId="{D526C57E-5B03-42F8-A041-49342CF9EC79}" destId="{BF61D74B-A92A-4621-83CD-D3E3288E4FD9}" srcOrd="9" destOrd="0" presId="urn:microsoft.com/office/officeart/2005/8/layout/vList5"/>
    <dgm:cxn modelId="{5021248D-B4B5-4F54-99E1-C8F20BCE9CD2}" type="presParOf" srcId="{D526C57E-5B03-42F8-A041-49342CF9EC79}" destId="{4E940C7B-0C58-4D5D-845F-E80D10AD3D2F}" srcOrd="10" destOrd="0" presId="urn:microsoft.com/office/officeart/2005/8/layout/vList5"/>
    <dgm:cxn modelId="{81502FCC-E610-4C01-9BB9-0171E3CEFB1E}" type="presParOf" srcId="{4E940C7B-0C58-4D5D-845F-E80D10AD3D2F}" destId="{930B5935-D743-4DA7-AE61-1AD15AD1828F}" srcOrd="0" destOrd="0" presId="urn:microsoft.com/office/officeart/2005/8/layout/vList5"/>
    <dgm:cxn modelId="{E8EA770B-8B66-4401-9017-7817CF366B09}" type="presParOf" srcId="{4E940C7B-0C58-4D5D-845F-E80D10AD3D2F}" destId="{866D6F2D-7E77-4303-AC8F-5AFDD8D542C4}" srcOrd="1" destOrd="0" presId="urn:microsoft.com/office/officeart/2005/8/layout/vList5"/>
    <dgm:cxn modelId="{F4B202A8-0722-4D8A-A5DE-BE176DB7F0CA}" type="presParOf" srcId="{D526C57E-5B03-42F8-A041-49342CF9EC79}" destId="{18752CCD-6238-448F-BA3E-BE4BEAB6616E}" srcOrd="11" destOrd="0" presId="urn:microsoft.com/office/officeart/2005/8/layout/vList5"/>
    <dgm:cxn modelId="{B82466DB-24FA-4D14-8CB8-3873A5F8BF2F}" type="presParOf" srcId="{D526C57E-5B03-42F8-A041-49342CF9EC79}" destId="{FCDC89A7-4E2E-4D55-AB6E-723389F389D0}" srcOrd="12" destOrd="0" presId="urn:microsoft.com/office/officeart/2005/8/layout/vList5"/>
    <dgm:cxn modelId="{C160C2E5-BED3-4EB7-8335-A395B79398B2}" type="presParOf" srcId="{FCDC89A7-4E2E-4D55-AB6E-723389F389D0}" destId="{054E5A27-CD95-4891-8437-EC7155C883D1}" srcOrd="0" destOrd="0" presId="urn:microsoft.com/office/officeart/2005/8/layout/vList5"/>
    <dgm:cxn modelId="{4CE3CB80-DA24-4A03-970D-F3475D7DA80E}" type="presParOf" srcId="{FCDC89A7-4E2E-4D55-AB6E-723389F389D0}" destId="{FF3E50DD-AE86-4A0B-B151-F0DC07CEF59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49B2E-672C-47CA-91C7-C196BD22EE22}">
      <dsp:nvSpPr>
        <dsp:cNvPr id="0" name=""/>
        <dsp:cNvSpPr/>
      </dsp:nvSpPr>
      <dsp:spPr>
        <a:xfrm rot="5400000">
          <a:off x="5368701" y="-2217104"/>
          <a:ext cx="552295" cy="512543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1" kern="1200" dirty="0" smtClean="0">
              <a:solidFill>
                <a:schemeClr val="bg2"/>
              </a:solidFill>
              <a:latin typeface="Candara" pitchFamily="34" charset="0"/>
            </a:rPr>
            <a:t>FM, </a:t>
          </a:r>
          <a:r>
            <a:rPr lang="tr-TR" sz="1400" b="1" kern="1200" dirty="0" err="1" smtClean="0">
              <a:solidFill>
                <a:schemeClr val="bg2"/>
              </a:solidFill>
              <a:latin typeface="Candara" pitchFamily="34" charset="0"/>
            </a:rPr>
            <a:t>vital</a:t>
          </a:r>
          <a:r>
            <a:rPr lang="tr-TR" sz="1400" b="1" kern="1200" dirty="0" smtClean="0">
              <a:solidFill>
                <a:schemeClr val="bg2"/>
              </a:solidFill>
              <a:latin typeface="Candara" pitchFamily="34" charset="0"/>
            </a:rPr>
            <a:t> bulguların kontrolü, </a:t>
          </a:r>
          <a:r>
            <a:rPr lang="tr-TR" sz="1400" b="1" kern="1200" dirty="0" err="1" smtClean="0">
              <a:solidFill>
                <a:schemeClr val="bg2"/>
              </a:solidFill>
              <a:latin typeface="Candara" pitchFamily="34" charset="0"/>
            </a:rPr>
            <a:t>monitörizasyon</a:t>
          </a:r>
          <a:r>
            <a:rPr lang="tr-TR" sz="1400" b="1" kern="1200" dirty="0" smtClean="0">
              <a:solidFill>
                <a:schemeClr val="bg2"/>
              </a:solidFill>
              <a:latin typeface="Candara" pitchFamily="34" charset="0"/>
            </a:rPr>
            <a:t>,  malzeme kontrolü, ilaç hazırlığı, </a:t>
          </a:r>
          <a:endParaRPr lang="tr-TR" sz="1400" b="1" kern="1200" dirty="0">
            <a:solidFill>
              <a:schemeClr val="bg2"/>
            </a:solidFill>
            <a:latin typeface="Candara" pitchFamily="34" charset="0"/>
          </a:endParaRPr>
        </a:p>
      </dsp:txBody>
      <dsp:txXfrm rot="-5400000">
        <a:off x="3082130" y="96428"/>
        <a:ext cx="5098478" cy="498373"/>
      </dsp:txXfrm>
    </dsp:sp>
    <dsp:sp modelId="{7D759E7F-4605-46B6-A16D-166CEFFECBFC}">
      <dsp:nvSpPr>
        <dsp:cNvPr id="0" name=""/>
        <dsp:cNvSpPr/>
      </dsp:nvSpPr>
      <dsp:spPr>
        <a:xfrm>
          <a:off x="80" y="430"/>
          <a:ext cx="3082048" cy="6903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err="1" smtClean="0">
              <a:solidFill>
                <a:schemeClr val="bg2"/>
              </a:solidFill>
              <a:effectLst/>
              <a:latin typeface="Candara" pitchFamily="34" charset="0"/>
            </a:rPr>
            <a:t>Preperation</a:t>
          </a:r>
          <a:endParaRPr lang="tr-TR" sz="2000" b="1" kern="1200" dirty="0">
            <a:solidFill>
              <a:schemeClr val="bg2"/>
            </a:solidFill>
            <a:effectLst/>
            <a:latin typeface="Candara" pitchFamily="34" charset="0"/>
          </a:endParaRPr>
        </a:p>
      </dsp:txBody>
      <dsp:txXfrm>
        <a:off x="33781" y="34131"/>
        <a:ext cx="3014646" cy="622967"/>
      </dsp:txXfrm>
    </dsp:sp>
    <dsp:sp modelId="{358A33E8-063C-4F47-9B93-A742C8C4EFDD}">
      <dsp:nvSpPr>
        <dsp:cNvPr id="0" name=""/>
        <dsp:cNvSpPr/>
      </dsp:nvSpPr>
      <dsp:spPr>
        <a:xfrm rot="5400000">
          <a:off x="5368701" y="-1492216"/>
          <a:ext cx="552295" cy="5125439"/>
        </a:xfrm>
        <a:prstGeom prst="round2SameRect">
          <a:avLst/>
        </a:prstGeom>
        <a:solidFill>
          <a:schemeClr val="accent2">
            <a:tint val="40000"/>
            <a:alpha val="90000"/>
            <a:hueOff val="-2595769"/>
            <a:satOff val="-16667"/>
            <a:lumOff val="-27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2595769"/>
              <a:satOff val="-16667"/>
              <a:lumOff val="-2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1" kern="1200" dirty="0" smtClean="0">
              <a:solidFill>
                <a:schemeClr val="bg2"/>
              </a:solidFill>
              <a:latin typeface="Candara" pitchFamily="34" charset="0"/>
            </a:rPr>
            <a:t>3-5 dk. boyunca %100 oksijen uygulanması </a:t>
          </a:r>
          <a:endParaRPr lang="tr-TR" sz="1400" b="1" kern="1200" dirty="0">
            <a:solidFill>
              <a:schemeClr val="bg2"/>
            </a:solidFill>
            <a:latin typeface="Candara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1" kern="1200" dirty="0" err="1" smtClean="0">
              <a:solidFill>
                <a:schemeClr val="bg2"/>
              </a:solidFill>
              <a:latin typeface="Candara" pitchFamily="34" charset="0"/>
            </a:rPr>
            <a:t>Sellick</a:t>
          </a:r>
          <a:r>
            <a:rPr lang="tr-TR" sz="1400" b="1" kern="1200" dirty="0" smtClean="0">
              <a:solidFill>
                <a:schemeClr val="bg2"/>
              </a:solidFill>
              <a:latin typeface="Candara" pitchFamily="34" charset="0"/>
            </a:rPr>
            <a:t> </a:t>
          </a:r>
          <a:r>
            <a:rPr lang="tr-TR" sz="1400" b="1" kern="1200" dirty="0" err="1" smtClean="0">
              <a:solidFill>
                <a:schemeClr val="bg2"/>
              </a:solidFill>
              <a:latin typeface="Candara" pitchFamily="34" charset="0"/>
            </a:rPr>
            <a:t>manevrası,Başa</a:t>
          </a:r>
          <a:r>
            <a:rPr lang="tr-TR" sz="1400" b="1" kern="1200" dirty="0" smtClean="0">
              <a:solidFill>
                <a:schemeClr val="bg2"/>
              </a:solidFill>
              <a:latin typeface="Candara" pitchFamily="34" charset="0"/>
            </a:rPr>
            <a:t> pozisyon verilmesi, ters </a:t>
          </a:r>
          <a:r>
            <a:rPr lang="tr-TR" sz="1400" b="1" kern="1200" dirty="0" err="1" smtClean="0">
              <a:solidFill>
                <a:schemeClr val="bg2"/>
              </a:solidFill>
              <a:latin typeface="Candara" pitchFamily="34" charset="0"/>
            </a:rPr>
            <a:t>tredelenburg</a:t>
          </a:r>
          <a:endParaRPr lang="tr-TR" sz="1400" b="1" kern="1200" dirty="0">
            <a:solidFill>
              <a:schemeClr val="bg2"/>
            </a:solidFill>
            <a:latin typeface="Candara" pitchFamily="34" charset="0"/>
          </a:endParaRPr>
        </a:p>
      </dsp:txBody>
      <dsp:txXfrm rot="-5400000">
        <a:off x="3082130" y="821316"/>
        <a:ext cx="5098478" cy="498373"/>
      </dsp:txXfrm>
    </dsp:sp>
    <dsp:sp modelId="{FAD001A8-7EDD-4AEA-B537-64FDF75E307D}">
      <dsp:nvSpPr>
        <dsp:cNvPr id="0" name=""/>
        <dsp:cNvSpPr/>
      </dsp:nvSpPr>
      <dsp:spPr>
        <a:xfrm>
          <a:off x="80" y="725318"/>
          <a:ext cx="3082048" cy="690369"/>
        </a:xfrm>
        <a:prstGeom prst="roundRect">
          <a:avLst/>
        </a:prstGeom>
        <a:gradFill rotWithShape="0">
          <a:gsLst>
            <a:gs pos="0">
              <a:schemeClr val="accent2">
                <a:hueOff val="-2700008"/>
                <a:satOff val="-16667"/>
                <a:lumOff val="1111"/>
                <a:alphaOff val="0"/>
                <a:shade val="51000"/>
                <a:satMod val="130000"/>
              </a:schemeClr>
            </a:gs>
            <a:gs pos="80000">
              <a:schemeClr val="accent2">
                <a:hueOff val="-2700008"/>
                <a:satOff val="-16667"/>
                <a:lumOff val="1111"/>
                <a:alphaOff val="0"/>
                <a:shade val="93000"/>
                <a:satMod val="130000"/>
              </a:schemeClr>
            </a:gs>
            <a:gs pos="100000">
              <a:schemeClr val="accent2">
                <a:hueOff val="-2700008"/>
                <a:satOff val="-16667"/>
                <a:lumOff val="11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err="1" smtClean="0">
              <a:solidFill>
                <a:schemeClr val="bg2"/>
              </a:solidFill>
              <a:effectLst/>
              <a:latin typeface="Candara" pitchFamily="34" charset="0"/>
            </a:rPr>
            <a:t>Preoksijenasyon</a:t>
          </a:r>
          <a:endParaRPr lang="tr-TR" sz="2000" b="1" kern="1200" dirty="0">
            <a:solidFill>
              <a:schemeClr val="bg2"/>
            </a:solidFill>
            <a:effectLst/>
            <a:latin typeface="Candara" pitchFamily="34" charset="0"/>
          </a:endParaRPr>
        </a:p>
      </dsp:txBody>
      <dsp:txXfrm>
        <a:off x="33781" y="759019"/>
        <a:ext cx="3014646" cy="622967"/>
      </dsp:txXfrm>
    </dsp:sp>
    <dsp:sp modelId="{3D89E7F1-ABA8-40BD-83B1-8B560D5B647F}">
      <dsp:nvSpPr>
        <dsp:cNvPr id="0" name=""/>
        <dsp:cNvSpPr/>
      </dsp:nvSpPr>
      <dsp:spPr>
        <a:xfrm rot="5400000">
          <a:off x="5370044" y="-757071"/>
          <a:ext cx="552295" cy="5125439"/>
        </a:xfrm>
        <a:prstGeom prst="round2SameRect">
          <a:avLst/>
        </a:prstGeom>
        <a:solidFill>
          <a:schemeClr val="accent2">
            <a:tint val="40000"/>
            <a:alpha val="90000"/>
            <a:hueOff val="-5191538"/>
            <a:satOff val="-33333"/>
            <a:lumOff val="-54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5191538"/>
              <a:satOff val="-33333"/>
              <a:lumOff val="-5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1" kern="1200" dirty="0" smtClean="0">
              <a:solidFill>
                <a:schemeClr val="bg2"/>
              </a:solidFill>
              <a:latin typeface="Candara" pitchFamily="34" charset="0"/>
            </a:rPr>
            <a:t>Ön ilaçlar :LOAD </a:t>
          </a:r>
          <a:endParaRPr lang="tr-TR" sz="1400" b="1" kern="1200" dirty="0">
            <a:solidFill>
              <a:schemeClr val="bg2"/>
            </a:solidFill>
            <a:latin typeface="Candara" pitchFamily="34" charset="0"/>
          </a:endParaRPr>
        </a:p>
      </dsp:txBody>
      <dsp:txXfrm rot="-5400000">
        <a:off x="3083473" y="1556461"/>
        <a:ext cx="5098478" cy="498373"/>
      </dsp:txXfrm>
    </dsp:sp>
    <dsp:sp modelId="{76BDAD3B-B954-4624-B736-4C97FA4F09E5}">
      <dsp:nvSpPr>
        <dsp:cNvPr id="0" name=""/>
        <dsp:cNvSpPr/>
      </dsp:nvSpPr>
      <dsp:spPr>
        <a:xfrm>
          <a:off x="80" y="1450207"/>
          <a:ext cx="3082048" cy="690369"/>
        </a:xfrm>
        <a:prstGeom prst="roundRect">
          <a:avLst/>
        </a:prstGeom>
        <a:gradFill rotWithShape="0">
          <a:gsLst>
            <a:gs pos="0">
              <a:schemeClr val="accent2">
                <a:hueOff val="-5400016"/>
                <a:satOff val="-33333"/>
                <a:lumOff val="2223"/>
                <a:alphaOff val="0"/>
                <a:shade val="51000"/>
                <a:satMod val="130000"/>
              </a:schemeClr>
            </a:gs>
            <a:gs pos="80000">
              <a:schemeClr val="accent2">
                <a:hueOff val="-5400016"/>
                <a:satOff val="-33333"/>
                <a:lumOff val="2223"/>
                <a:alphaOff val="0"/>
                <a:shade val="93000"/>
                <a:satMod val="130000"/>
              </a:schemeClr>
            </a:gs>
            <a:gs pos="100000">
              <a:schemeClr val="accent2">
                <a:hueOff val="-5400016"/>
                <a:satOff val="-33333"/>
                <a:lumOff val="222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err="1" smtClean="0">
              <a:solidFill>
                <a:schemeClr val="bg2"/>
              </a:solidFill>
              <a:latin typeface="Candara" pitchFamily="34" charset="0"/>
            </a:rPr>
            <a:t>Pretreatment</a:t>
          </a:r>
          <a:endParaRPr lang="tr-TR" sz="2000" b="1" kern="1200" dirty="0">
            <a:solidFill>
              <a:schemeClr val="bg2"/>
            </a:solidFill>
            <a:latin typeface="Candara" pitchFamily="34" charset="0"/>
          </a:endParaRPr>
        </a:p>
      </dsp:txBody>
      <dsp:txXfrm>
        <a:off x="33781" y="1483908"/>
        <a:ext cx="3014646" cy="622967"/>
      </dsp:txXfrm>
    </dsp:sp>
    <dsp:sp modelId="{AA70ADC3-BAC6-4043-8D5B-C294D0C7A00F}">
      <dsp:nvSpPr>
        <dsp:cNvPr id="0" name=""/>
        <dsp:cNvSpPr/>
      </dsp:nvSpPr>
      <dsp:spPr>
        <a:xfrm rot="5400000">
          <a:off x="5368701" y="-42439"/>
          <a:ext cx="552295" cy="5125439"/>
        </a:xfrm>
        <a:prstGeom prst="round2SameRect">
          <a:avLst/>
        </a:prstGeom>
        <a:solidFill>
          <a:schemeClr val="accent2">
            <a:tint val="40000"/>
            <a:alpha val="90000"/>
            <a:hueOff val="-7787307"/>
            <a:satOff val="-50000"/>
            <a:lumOff val="-818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7787307"/>
              <a:satOff val="-50000"/>
              <a:lumOff val="-81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1" kern="1200" dirty="0" smtClean="0">
              <a:solidFill>
                <a:schemeClr val="bg2"/>
              </a:solidFill>
              <a:latin typeface="Candara" pitchFamily="34" charset="0"/>
            </a:rPr>
            <a:t>İlaçların uygulanması</a:t>
          </a:r>
          <a:endParaRPr lang="tr-TR" sz="1400" b="1" kern="1200" dirty="0">
            <a:solidFill>
              <a:schemeClr val="bg2"/>
            </a:solidFill>
            <a:latin typeface="Candara" pitchFamily="34" charset="0"/>
          </a:endParaRPr>
        </a:p>
      </dsp:txBody>
      <dsp:txXfrm rot="-5400000">
        <a:off x="3082130" y="2271093"/>
        <a:ext cx="5098478" cy="498373"/>
      </dsp:txXfrm>
    </dsp:sp>
    <dsp:sp modelId="{0D4CFA99-4CC5-44A1-82C8-E1C9A8218D95}">
      <dsp:nvSpPr>
        <dsp:cNvPr id="0" name=""/>
        <dsp:cNvSpPr/>
      </dsp:nvSpPr>
      <dsp:spPr>
        <a:xfrm>
          <a:off x="80" y="2175095"/>
          <a:ext cx="3082048" cy="690369"/>
        </a:xfrm>
        <a:prstGeom prst="roundRect">
          <a:avLst/>
        </a:prstGeom>
        <a:gradFill rotWithShape="0">
          <a:gsLst>
            <a:gs pos="0">
              <a:schemeClr val="accent2">
                <a:hueOff val="-8100024"/>
                <a:satOff val="-50000"/>
                <a:lumOff val="3334"/>
                <a:alphaOff val="0"/>
                <a:shade val="51000"/>
                <a:satMod val="130000"/>
              </a:schemeClr>
            </a:gs>
            <a:gs pos="80000">
              <a:schemeClr val="accent2">
                <a:hueOff val="-8100024"/>
                <a:satOff val="-50000"/>
                <a:lumOff val="3334"/>
                <a:alphaOff val="0"/>
                <a:shade val="93000"/>
                <a:satMod val="130000"/>
              </a:schemeClr>
            </a:gs>
            <a:gs pos="100000">
              <a:schemeClr val="accent2">
                <a:hueOff val="-8100024"/>
                <a:satOff val="-50000"/>
                <a:lumOff val="33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err="1" smtClean="0">
              <a:solidFill>
                <a:schemeClr val="bg2"/>
              </a:solidFill>
              <a:latin typeface="Candara" pitchFamily="34" charset="0"/>
            </a:rPr>
            <a:t>Paralysis</a:t>
          </a:r>
          <a:r>
            <a:rPr lang="tr-TR" sz="2000" b="1" kern="1200" dirty="0" smtClean="0">
              <a:solidFill>
                <a:schemeClr val="bg2"/>
              </a:solidFill>
              <a:latin typeface="Candara" pitchFamily="34" charset="0"/>
            </a:rPr>
            <a:t> </a:t>
          </a:r>
          <a:r>
            <a:rPr lang="tr-TR" sz="2000" b="1" kern="1200" dirty="0" err="1" smtClean="0">
              <a:solidFill>
                <a:schemeClr val="bg2"/>
              </a:solidFill>
              <a:latin typeface="Candara" pitchFamily="34" charset="0"/>
            </a:rPr>
            <a:t>with</a:t>
          </a:r>
          <a:r>
            <a:rPr lang="tr-TR" sz="2000" b="1" kern="1200" dirty="0" smtClean="0">
              <a:solidFill>
                <a:schemeClr val="bg2"/>
              </a:solidFill>
              <a:latin typeface="Candara" pitchFamily="34" charset="0"/>
            </a:rPr>
            <a:t> </a:t>
          </a:r>
          <a:r>
            <a:rPr lang="tr-TR" sz="2000" b="1" kern="1200" dirty="0" err="1" smtClean="0">
              <a:solidFill>
                <a:schemeClr val="bg2"/>
              </a:solidFill>
              <a:latin typeface="Candara" pitchFamily="34" charset="0"/>
            </a:rPr>
            <a:t>induction</a:t>
          </a:r>
          <a:endParaRPr lang="tr-TR" sz="2000" b="1" kern="1200" dirty="0">
            <a:solidFill>
              <a:schemeClr val="bg2"/>
            </a:solidFill>
            <a:latin typeface="Candara" pitchFamily="34" charset="0"/>
          </a:endParaRPr>
        </a:p>
      </dsp:txBody>
      <dsp:txXfrm>
        <a:off x="33781" y="2208796"/>
        <a:ext cx="3014646" cy="622967"/>
      </dsp:txXfrm>
    </dsp:sp>
    <dsp:sp modelId="{CFEC962A-DB83-42B9-A86E-FFFF53B86936}">
      <dsp:nvSpPr>
        <dsp:cNvPr id="0" name=""/>
        <dsp:cNvSpPr/>
      </dsp:nvSpPr>
      <dsp:spPr>
        <a:xfrm rot="5400000">
          <a:off x="5368701" y="682448"/>
          <a:ext cx="552295" cy="5125439"/>
        </a:xfrm>
        <a:prstGeom prst="round2SameRect">
          <a:avLst/>
        </a:prstGeom>
        <a:solidFill>
          <a:schemeClr val="accent2">
            <a:tint val="40000"/>
            <a:alpha val="90000"/>
            <a:hueOff val="-10383076"/>
            <a:satOff val="-66667"/>
            <a:lumOff val="-109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0383076"/>
              <a:satOff val="-66667"/>
              <a:lumOff val="-10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1" kern="1200" dirty="0" smtClean="0">
              <a:solidFill>
                <a:schemeClr val="bg2"/>
              </a:solidFill>
              <a:latin typeface="Candara" pitchFamily="34" charset="0"/>
            </a:rPr>
            <a:t>Hastanın </a:t>
          </a:r>
          <a:r>
            <a:rPr lang="tr-TR" sz="1400" b="1" kern="1200" dirty="0" err="1" smtClean="0">
              <a:solidFill>
                <a:schemeClr val="bg2"/>
              </a:solidFill>
              <a:latin typeface="Candara" pitchFamily="34" charset="0"/>
            </a:rPr>
            <a:t>entübe</a:t>
          </a:r>
          <a:r>
            <a:rPr lang="tr-TR" sz="1400" b="1" kern="1200" dirty="0" smtClean="0">
              <a:solidFill>
                <a:schemeClr val="bg2"/>
              </a:solidFill>
              <a:latin typeface="Candara" pitchFamily="34" charset="0"/>
            </a:rPr>
            <a:t> edilmesi</a:t>
          </a:r>
          <a:endParaRPr lang="tr-TR" sz="1400" b="1" kern="1200" dirty="0">
            <a:solidFill>
              <a:schemeClr val="bg2"/>
            </a:solidFill>
            <a:latin typeface="Candara" pitchFamily="34" charset="0"/>
          </a:endParaRPr>
        </a:p>
      </dsp:txBody>
      <dsp:txXfrm rot="-5400000">
        <a:off x="3082130" y="2995981"/>
        <a:ext cx="5098478" cy="498373"/>
      </dsp:txXfrm>
    </dsp:sp>
    <dsp:sp modelId="{27801C83-414A-45A9-A535-382A94430D37}">
      <dsp:nvSpPr>
        <dsp:cNvPr id="0" name=""/>
        <dsp:cNvSpPr/>
      </dsp:nvSpPr>
      <dsp:spPr>
        <a:xfrm>
          <a:off x="80" y="2899983"/>
          <a:ext cx="3082048" cy="690369"/>
        </a:xfrm>
        <a:prstGeom prst="roundRect">
          <a:avLst/>
        </a:prstGeom>
        <a:gradFill rotWithShape="0">
          <a:gsLst>
            <a:gs pos="0">
              <a:schemeClr val="accent2">
                <a:hueOff val="-10800032"/>
                <a:satOff val="-66667"/>
                <a:lumOff val="4445"/>
                <a:alphaOff val="0"/>
                <a:shade val="51000"/>
                <a:satMod val="130000"/>
              </a:schemeClr>
            </a:gs>
            <a:gs pos="80000">
              <a:schemeClr val="accent2">
                <a:hueOff val="-10800032"/>
                <a:satOff val="-66667"/>
                <a:lumOff val="4445"/>
                <a:alphaOff val="0"/>
                <a:shade val="93000"/>
                <a:satMod val="130000"/>
              </a:schemeClr>
            </a:gs>
            <a:gs pos="100000">
              <a:schemeClr val="accent2">
                <a:hueOff val="-10800032"/>
                <a:satOff val="-66667"/>
                <a:lumOff val="44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err="1" smtClean="0">
              <a:solidFill>
                <a:schemeClr val="bg2"/>
              </a:solidFill>
              <a:latin typeface="Candara" pitchFamily="34" charset="0"/>
            </a:rPr>
            <a:t>Placement</a:t>
          </a:r>
          <a:r>
            <a:rPr lang="tr-TR" sz="2000" b="1" kern="1200" dirty="0" smtClean="0">
              <a:solidFill>
                <a:schemeClr val="bg2"/>
              </a:solidFill>
              <a:latin typeface="Candara" pitchFamily="34" charset="0"/>
            </a:rPr>
            <a:t> </a:t>
          </a:r>
          <a:r>
            <a:rPr lang="tr-TR" sz="2000" b="1" kern="1200" dirty="0" err="1" smtClean="0">
              <a:solidFill>
                <a:schemeClr val="bg2"/>
              </a:solidFill>
              <a:latin typeface="Candara" pitchFamily="34" charset="0"/>
            </a:rPr>
            <a:t>to</a:t>
          </a:r>
          <a:r>
            <a:rPr lang="tr-TR" sz="2000" b="1" kern="1200" dirty="0" smtClean="0">
              <a:solidFill>
                <a:schemeClr val="bg2"/>
              </a:solidFill>
              <a:latin typeface="Candara" pitchFamily="34" charset="0"/>
            </a:rPr>
            <a:t> ETT</a:t>
          </a:r>
          <a:endParaRPr lang="tr-TR" sz="2000" b="1" kern="1200" dirty="0">
            <a:solidFill>
              <a:schemeClr val="bg2"/>
            </a:solidFill>
            <a:latin typeface="Candara" pitchFamily="34" charset="0"/>
          </a:endParaRPr>
        </a:p>
      </dsp:txBody>
      <dsp:txXfrm>
        <a:off x="33781" y="2933684"/>
        <a:ext cx="3014646" cy="622967"/>
      </dsp:txXfrm>
    </dsp:sp>
    <dsp:sp modelId="{866D6F2D-7E77-4303-AC8F-5AFDD8D542C4}">
      <dsp:nvSpPr>
        <dsp:cNvPr id="0" name=""/>
        <dsp:cNvSpPr/>
      </dsp:nvSpPr>
      <dsp:spPr>
        <a:xfrm rot="5400000">
          <a:off x="5382790" y="1420163"/>
          <a:ext cx="552295" cy="5099786"/>
        </a:xfrm>
        <a:prstGeom prst="round2SameRect">
          <a:avLst/>
        </a:prstGeom>
        <a:solidFill>
          <a:schemeClr val="accent2">
            <a:tint val="40000"/>
            <a:alpha val="90000"/>
            <a:hueOff val="-12978845"/>
            <a:satOff val="-83333"/>
            <a:lumOff val="-136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2978845"/>
              <a:satOff val="-83333"/>
              <a:lumOff val="-136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1" kern="1200" dirty="0" smtClean="0">
              <a:solidFill>
                <a:schemeClr val="bg2"/>
              </a:solidFill>
              <a:latin typeface="Candara" pitchFamily="34" charset="0"/>
            </a:rPr>
            <a:t>Tüpün yerini doğrula ve tüpü sabitle</a:t>
          </a:r>
          <a:endParaRPr lang="en-US" sz="1400" b="1" kern="1200" dirty="0">
            <a:solidFill>
              <a:schemeClr val="bg2"/>
            </a:solidFill>
            <a:latin typeface="Candara" pitchFamily="34" charset="0"/>
          </a:endParaRPr>
        </a:p>
      </dsp:txBody>
      <dsp:txXfrm rot="-5400000">
        <a:off x="3109045" y="3720870"/>
        <a:ext cx="5072825" cy="498373"/>
      </dsp:txXfrm>
    </dsp:sp>
    <dsp:sp modelId="{930B5935-D743-4DA7-AE61-1AD15AD1828F}">
      <dsp:nvSpPr>
        <dsp:cNvPr id="0" name=""/>
        <dsp:cNvSpPr/>
      </dsp:nvSpPr>
      <dsp:spPr>
        <a:xfrm>
          <a:off x="80" y="3624871"/>
          <a:ext cx="3108963" cy="690369"/>
        </a:xfrm>
        <a:prstGeom prst="roundRect">
          <a:avLst/>
        </a:prstGeom>
        <a:gradFill rotWithShape="0">
          <a:gsLst>
            <a:gs pos="0">
              <a:schemeClr val="accent2">
                <a:hueOff val="-13500039"/>
                <a:satOff val="-83333"/>
                <a:lumOff val="5557"/>
                <a:alphaOff val="0"/>
                <a:shade val="51000"/>
                <a:satMod val="130000"/>
              </a:schemeClr>
            </a:gs>
            <a:gs pos="80000">
              <a:schemeClr val="accent2">
                <a:hueOff val="-13500039"/>
                <a:satOff val="-83333"/>
                <a:lumOff val="5557"/>
                <a:alphaOff val="0"/>
                <a:shade val="93000"/>
                <a:satMod val="130000"/>
              </a:schemeClr>
            </a:gs>
            <a:gs pos="100000">
              <a:schemeClr val="accent2">
                <a:hueOff val="-13500039"/>
                <a:satOff val="-83333"/>
                <a:lumOff val="55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2"/>
              </a:solidFill>
              <a:latin typeface="Candara" pitchFamily="34" charset="0"/>
            </a:rPr>
            <a:t>Protection and positioning</a:t>
          </a:r>
          <a:endParaRPr lang="en-US" sz="2000" b="1" kern="1200" dirty="0">
            <a:solidFill>
              <a:schemeClr val="bg2"/>
            </a:solidFill>
            <a:latin typeface="Candara" pitchFamily="34" charset="0"/>
          </a:endParaRPr>
        </a:p>
      </dsp:txBody>
      <dsp:txXfrm>
        <a:off x="33781" y="3658572"/>
        <a:ext cx="3041561" cy="622967"/>
      </dsp:txXfrm>
    </dsp:sp>
    <dsp:sp modelId="{FF3E50DD-AE86-4A0B-B151-F0DC07CEF596}">
      <dsp:nvSpPr>
        <dsp:cNvPr id="0" name=""/>
        <dsp:cNvSpPr/>
      </dsp:nvSpPr>
      <dsp:spPr>
        <a:xfrm rot="5400000">
          <a:off x="5370081" y="2214518"/>
          <a:ext cx="552295" cy="5099786"/>
        </a:xfrm>
        <a:prstGeom prst="round2SameRect">
          <a:avLst/>
        </a:prstGeom>
        <a:solidFill>
          <a:schemeClr val="accent2">
            <a:tint val="40000"/>
            <a:alpha val="90000"/>
            <a:hueOff val="-15574614"/>
            <a:satOff val="-100000"/>
            <a:lumOff val="-163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5574614"/>
              <a:satOff val="-100000"/>
              <a:lumOff val="-16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1" kern="1200" dirty="0" err="1" smtClean="0">
              <a:solidFill>
                <a:schemeClr val="bg2"/>
              </a:solidFill>
              <a:latin typeface="Candara" pitchFamily="34" charset="0"/>
            </a:rPr>
            <a:t>Entübasyon</a:t>
          </a:r>
          <a:r>
            <a:rPr lang="tr-TR" sz="1400" b="1" kern="1200" dirty="0" smtClean="0">
              <a:solidFill>
                <a:schemeClr val="bg2"/>
              </a:solidFill>
              <a:latin typeface="Candara" pitchFamily="34" charset="0"/>
            </a:rPr>
            <a:t> sonrası yapılacaklar</a:t>
          </a:r>
          <a:endParaRPr lang="en-US" sz="1400" b="1" kern="1200" dirty="0">
            <a:solidFill>
              <a:schemeClr val="bg2"/>
            </a:solidFill>
            <a:latin typeface="Candara" pitchFamily="34" charset="0"/>
          </a:endParaRPr>
        </a:p>
      </dsp:txBody>
      <dsp:txXfrm rot="-5400000">
        <a:off x="3096336" y="4515225"/>
        <a:ext cx="5072825" cy="498373"/>
      </dsp:txXfrm>
    </dsp:sp>
    <dsp:sp modelId="{054E5A27-CD95-4891-8437-EC7155C883D1}">
      <dsp:nvSpPr>
        <dsp:cNvPr id="0" name=""/>
        <dsp:cNvSpPr/>
      </dsp:nvSpPr>
      <dsp:spPr>
        <a:xfrm>
          <a:off x="80" y="4349759"/>
          <a:ext cx="3108963" cy="690369"/>
        </a:xfrm>
        <a:prstGeom prst="roundRect">
          <a:avLst/>
        </a:prstGeom>
        <a:gradFill rotWithShape="0">
          <a:gsLst>
            <a:gs pos="0">
              <a:schemeClr val="accent2">
                <a:hueOff val="-16200048"/>
                <a:satOff val="-100000"/>
                <a:lumOff val="6668"/>
                <a:alphaOff val="0"/>
                <a:shade val="51000"/>
                <a:satMod val="130000"/>
              </a:schemeClr>
            </a:gs>
            <a:gs pos="80000">
              <a:schemeClr val="accent2">
                <a:hueOff val="-16200048"/>
                <a:satOff val="-100000"/>
                <a:lumOff val="6668"/>
                <a:alphaOff val="0"/>
                <a:shade val="93000"/>
                <a:satMod val="130000"/>
              </a:schemeClr>
            </a:gs>
            <a:gs pos="100000">
              <a:schemeClr val="accent2">
                <a:hueOff val="-16200048"/>
                <a:satOff val="-100000"/>
                <a:lumOff val="66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2"/>
              </a:solidFill>
              <a:latin typeface="Candara" pitchFamily="34" charset="0"/>
            </a:rPr>
            <a:t>Post-intubation management</a:t>
          </a:r>
          <a:endParaRPr lang="en-US" sz="2000" b="1" kern="1200" dirty="0">
            <a:solidFill>
              <a:schemeClr val="bg2"/>
            </a:solidFill>
            <a:latin typeface="Candara" pitchFamily="34" charset="0"/>
          </a:endParaRPr>
        </a:p>
      </dsp:txBody>
      <dsp:txXfrm>
        <a:off x="33781" y="4383460"/>
        <a:ext cx="3041561" cy="622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13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1475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13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261475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D0974AB4-4BD4-49BC-A2BB-4705BA51B37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4606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116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3025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32325"/>
            <a:ext cx="5484813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59888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59888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C17F2E5C-567C-4DE5-8D0B-46964EF8489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08141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Başın </a:t>
            </a:r>
            <a:r>
              <a:rPr lang="tr-TR" dirty="0" err="1" smtClean="0"/>
              <a:t>repozisyonu</a:t>
            </a:r>
            <a:r>
              <a:rPr lang="tr-TR" dirty="0" smtClean="0"/>
              <a:t> gibi kolay veya cerrahi gibi komplike olabilir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55146-885F-4D5C-8CD9-0A013E55A23B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4986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Klinik örnekler </a:t>
            </a:r>
          </a:p>
          <a:p>
            <a:pPr lvl="1"/>
            <a:r>
              <a:rPr lang="tr-TR" dirty="0" smtClean="0"/>
              <a:t>dilin anjiyo ödem nedeniyle aşırı şişmesi, </a:t>
            </a:r>
          </a:p>
          <a:p>
            <a:pPr lvl="1"/>
            <a:r>
              <a:rPr lang="tr-TR" dirty="0" smtClean="0"/>
              <a:t>üst solunum yolu enfeksiyonları, </a:t>
            </a:r>
          </a:p>
          <a:p>
            <a:pPr lvl="1"/>
            <a:r>
              <a:rPr lang="tr-TR" dirty="0" err="1" smtClean="0"/>
              <a:t>konjenital</a:t>
            </a:r>
            <a:r>
              <a:rPr lang="tr-TR" dirty="0" smtClean="0"/>
              <a:t> anatomik anormallikleri, ve </a:t>
            </a:r>
          </a:p>
          <a:p>
            <a:pPr lvl="1"/>
            <a:r>
              <a:rPr lang="tr-TR" dirty="0" err="1" smtClean="0"/>
              <a:t>servikal</a:t>
            </a:r>
            <a:r>
              <a:rPr lang="tr-TR" dirty="0" smtClean="0"/>
              <a:t> omurga </a:t>
            </a:r>
            <a:r>
              <a:rPr lang="tr-TR" dirty="0" err="1" smtClean="0"/>
              <a:t>inmobilizasyonu</a:t>
            </a:r>
            <a:r>
              <a:rPr lang="tr-TR" dirty="0" smtClean="0"/>
              <a:t>,</a:t>
            </a:r>
          </a:p>
          <a:p>
            <a:pPr lvl="1"/>
            <a:r>
              <a:rPr lang="tr-TR" dirty="0" err="1" smtClean="0"/>
              <a:t>mandibulanın</a:t>
            </a:r>
            <a:r>
              <a:rPr lang="tr-TR" dirty="0" smtClean="0"/>
              <a:t> açılmasını ya da hareketini engelleyen durumlar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55146-885F-4D5C-8CD9-0A013E55A23B}" type="slidenum">
              <a:rPr lang="tr-TR" smtClean="0"/>
              <a:pPr/>
              <a:t>100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7268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Acil serviste </a:t>
            </a:r>
            <a:r>
              <a:rPr lang="tr-TR" dirty="0" err="1" smtClean="0"/>
              <a:t>oksijenasyon</a:t>
            </a:r>
            <a:r>
              <a:rPr lang="tr-TR" dirty="0" smtClean="0"/>
              <a:t> ve </a:t>
            </a:r>
            <a:r>
              <a:rPr lang="tr-TR" dirty="0" err="1" smtClean="0"/>
              <a:t>ventilasyon</a:t>
            </a:r>
            <a:r>
              <a:rPr lang="tr-TR" dirty="0" smtClean="0"/>
              <a:t> tek başına klinik değerlendirme için güvenilmez </a:t>
            </a:r>
          </a:p>
          <a:p>
            <a:r>
              <a:rPr lang="tr-TR" dirty="0" err="1" smtClean="0"/>
              <a:t>Pulse</a:t>
            </a:r>
            <a:r>
              <a:rPr lang="tr-TR" dirty="0" smtClean="0"/>
              <a:t> </a:t>
            </a:r>
            <a:r>
              <a:rPr lang="tr-TR" dirty="0" err="1" smtClean="0"/>
              <a:t>oksimetre</a:t>
            </a:r>
            <a:r>
              <a:rPr lang="tr-TR" dirty="0" smtClean="0"/>
              <a:t> ve </a:t>
            </a:r>
            <a:r>
              <a:rPr lang="tr-TR" dirty="0" err="1" smtClean="0"/>
              <a:t>kapnografi</a:t>
            </a:r>
            <a:r>
              <a:rPr lang="tr-TR" dirty="0" smtClean="0"/>
              <a:t> </a:t>
            </a:r>
            <a:r>
              <a:rPr lang="tr-TR" dirty="0" err="1" smtClean="0"/>
              <a:t>trakeal</a:t>
            </a:r>
            <a:r>
              <a:rPr lang="tr-TR" dirty="0" smtClean="0"/>
              <a:t> entübasyon ile ilgili kararlara  yol gösterici olabilir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55146-885F-4D5C-8CD9-0A013E55A23B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6417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Acil serviste </a:t>
            </a:r>
            <a:r>
              <a:rPr lang="tr-TR" dirty="0" err="1" smtClean="0"/>
              <a:t>oksijenasyon</a:t>
            </a:r>
            <a:r>
              <a:rPr lang="tr-TR" dirty="0" smtClean="0"/>
              <a:t> ve </a:t>
            </a:r>
            <a:r>
              <a:rPr lang="tr-TR" dirty="0" err="1" smtClean="0"/>
              <a:t>ventilasyon</a:t>
            </a:r>
            <a:r>
              <a:rPr lang="tr-TR" dirty="0" smtClean="0"/>
              <a:t> tek başına klinik değerlendirme için güvenilmez </a:t>
            </a:r>
          </a:p>
          <a:p>
            <a:r>
              <a:rPr lang="tr-TR" dirty="0" err="1" smtClean="0"/>
              <a:t>Pulse</a:t>
            </a:r>
            <a:r>
              <a:rPr lang="tr-TR" dirty="0" smtClean="0"/>
              <a:t> </a:t>
            </a:r>
            <a:r>
              <a:rPr lang="tr-TR" dirty="0" err="1" smtClean="0"/>
              <a:t>oksimetre</a:t>
            </a:r>
            <a:r>
              <a:rPr lang="tr-TR" dirty="0" smtClean="0"/>
              <a:t> ve </a:t>
            </a:r>
            <a:r>
              <a:rPr lang="tr-TR" dirty="0" err="1" smtClean="0"/>
              <a:t>kapnografi</a:t>
            </a:r>
            <a:r>
              <a:rPr lang="tr-TR" dirty="0" smtClean="0"/>
              <a:t> </a:t>
            </a:r>
            <a:r>
              <a:rPr lang="tr-TR" dirty="0" err="1" smtClean="0"/>
              <a:t>trakeal</a:t>
            </a:r>
            <a:r>
              <a:rPr lang="tr-TR" dirty="0" smtClean="0"/>
              <a:t> entübasyon ile ilgili kararlara  yol gösterici olabilir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55146-885F-4D5C-8CD9-0A013E55A23B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6417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tr-TR" dirty="0" smtClean="0"/>
          </a:p>
          <a:p>
            <a:pPr lvl="1"/>
            <a:r>
              <a:rPr lang="tr-TR" dirty="0" err="1" smtClean="0"/>
              <a:t>trafından</a:t>
            </a:r>
            <a:r>
              <a:rPr lang="tr-TR" dirty="0" smtClean="0"/>
              <a:t> </a:t>
            </a:r>
            <a:r>
              <a:rPr lang="tr-TR" dirty="0" err="1" smtClean="0"/>
              <a:t>laringeal</a:t>
            </a:r>
            <a:r>
              <a:rPr lang="tr-TR" dirty="0" smtClean="0"/>
              <a:t> inlet obstrüksiyona neden olur.</a:t>
            </a:r>
          </a:p>
          <a:p>
            <a:pPr lvl="1"/>
            <a:r>
              <a:rPr lang="tr-TR" dirty="0" smtClean="0"/>
              <a:t>Bu boyun </a:t>
            </a:r>
            <a:r>
              <a:rPr lang="tr-TR" dirty="0" err="1" smtClean="0"/>
              <a:t>ektensiyonu</a:t>
            </a:r>
            <a:r>
              <a:rPr lang="tr-TR" dirty="0" smtClean="0"/>
              <a:t> ile basitçe azaltılabilir. </a:t>
            </a:r>
          </a:p>
          <a:p>
            <a:pPr lvl="1"/>
            <a:r>
              <a:rPr lang="tr-TR" dirty="0" err="1" smtClean="0"/>
              <a:t>Somnolonse</a:t>
            </a:r>
            <a:r>
              <a:rPr lang="tr-TR" dirty="0" smtClean="0"/>
              <a:t> ve </a:t>
            </a:r>
            <a:r>
              <a:rPr lang="tr-TR" dirty="0" err="1" smtClean="0"/>
              <a:t>komatöz</a:t>
            </a:r>
            <a:r>
              <a:rPr lang="tr-TR" dirty="0" smtClean="0"/>
              <a:t> hastada dilin geriye kaçması </a:t>
            </a:r>
            <a:r>
              <a:rPr lang="tr-TR" dirty="0" err="1" smtClean="0"/>
              <a:t>major</a:t>
            </a:r>
            <a:r>
              <a:rPr lang="tr-TR" dirty="0" smtClean="0"/>
              <a:t> neden olmasına rağmen anestezi almış hastada </a:t>
            </a:r>
            <a:r>
              <a:rPr lang="tr-TR" dirty="0" err="1" smtClean="0"/>
              <a:t>farinksi</a:t>
            </a:r>
            <a:r>
              <a:rPr lang="tr-TR" dirty="0" smtClean="0"/>
              <a:t> tıkadığı görülmemiş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MRI çalışmaları dilin </a:t>
            </a:r>
            <a:r>
              <a:rPr lang="tr-TR" dirty="0" err="1" smtClean="0"/>
              <a:t>anteriora</a:t>
            </a:r>
            <a:r>
              <a:rPr lang="tr-TR" dirty="0" smtClean="0"/>
              <a:t> </a:t>
            </a:r>
            <a:r>
              <a:rPr lang="tr-TR" dirty="0" err="1" smtClean="0"/>
              <a:t>ektensiyonunu</a:t>
            </a:r>
            <a:r>
              <a:rPr lang="tr-TR" dirty="0" smtClean="0"/>
              <a:t> </a:t>
            </a:r>
            <a:r>
              <a:rPr lang="tr-TR" dirty="0" err="1" smtClean="0"/>
              <a:t>obstüksiyonu</a:t>
            </a:r>
            <a:r>
              <a:rPr lang="tr-TR" dirty="0" smtClean="0"/>
              <a:t> azalttığını göstermemiştir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Hasta başı altına katlanmış havlu veya köpük kauçuk yükselti konulması bu pozisyonu sağlar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55146-885F-4D5C-8CD9-0A013E55A23B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0673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Yanlış yerleştirilmiş </a:t>
            </a:r>
            <a:r>
              <a:rPr lang="tr-TR" dirty="0" err="1" smtClean="0"/>
              <a:t>hipofaringeal</a:t>
            </a:r>
            <a:r>
              <a:rPr lang="tr-TR" dirty="0" smtClean="0"/>
              <a:t> tüp ucu normal </a:t>
            </a:r>
            <a:r>
              <a:rPr lang="tr-TR" dirty="0" err="1" smtClean="0"/>
              <a:t>oksimetri</a:t>
            </a:r>
            <a:r>
              <a:rPr lang="tr-TR" dirty="0" smtClean="0"/>
              <a:t> ve </a:t>
            </a:r>
            <a:r>
              <a:rPr lang="tr-TR" dirty="0" err="1" smtClean="0"/>
              <a:t>kapnografiyi</a:t>
            </a:r>
            <a:r>
              <a:rPr lang="tr-TR" dirty="0" smtClean="0"/>
              <a:t> gösterir</a:t>
            </a:r>
          </a:p>
          <a:p>
            <a:r>
              <a:rPr lang="tr-TR" dirty="0" smtClean="0"/>
              <a:t>Bu yanlış yetersiz tüp yerleşim derinliği, yetersiz </a:t>
            </a:r>
            <a:r>
              <a:rPr lang="tr-TR" dirty="0" err="1" smtClean="0"/>
              <a:t>ventilasyon</a:t>
            </a:r>
            <a:r>
              <a:rPr lang="tr-TR" dirty="0" smtClean="0"/>
              <a:t> volümü ve göğüs  </a:t>
            </a:r>
            <a:r>
              <a:rPr lang="tr-TR" dirty="0" err="1" smtClean="0"/>
              <a:t>grafisinde</a:t>
            </a:r>
            <a:r>
              <a:rPr lang="tr-TR" dirty="0" smtClean="0"/>
              <a:t> yanlış tüp yerleşimi ile tanınabilir</a:t>
            </a:r>
          </a:p>
          <a:p>
            <a:r>
              <a:rPr lang="tr-TR" dirty="0" err="1" smtClean="0"/>
              <a:t>pH</a:t>
            </a:r>
            <a:r>
              <a:rPr lang="tr-TR" dirty="0" smtClean="0"/>
              <a:t> </a:t>
            </a:r>
            <a:r>
              <a:rPr lang="tr-TR" dirty="0" err="1" smtClean="0"/>
              <a:t>sensitif</a:t>
            </a:r>
            <a:r>
              <a:rPr lang="tr-TR" dirty="0" smtClean="0"/>
              <a:t> kağıt </a:t>
            </a:r>
            <a:r>
              <a:rPr lang="tr-TR" dirty="0" err="1" smtClean="0"/>
              <a:t>filitresi</a:t>
            </a:r>
            <a:r>
              <a:rPr lang="tr-TR" dirty="0" smtClean="0"/>
              <a:t> olan </a:t>
            </a:r>
            <a:r>
              <a:rPr lang="tr-TR" dirty="0" err="1" smtClean="0"/>
              <a:t>kalorimetrik</a:t>
            </a:r>
            <a:r>
              <a:rPr lang="tr-TR" dirty="0" smtClean="0"/>
              <a:t> yöntem</a:t>
            </a:r>
          </a:p>
          <a:p>
            <a:pPr lvl="1"/>
            <a:r>
              <a:rPr lang="en-US" dirty="0" err="1" smtClean="0"/>
              <a:t>Kesin</a:t>
            </a:r>
            <a:r>
              <a:rPr lang="en-US" dirty="0" smtClean="0"/>
              <a:t> ETCO2 </a:t>
            </a:r>
            <a:r>
              <a:rPr lang="en-US" dirty="0" err="1" smtClean="0"/>
              <a:t>tespitler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yeterince</a:t>
            </a:r>
            <a:r>
              <a:rPr lang="en-US" dirty="0" smtClean="0"/>
              <a:t> </a:t>
            </a:r>
            <a:r>
              <a:rPr lang="en-US" dirty="0" err="1" smtClean="0"/>
              <a:t>doğru</a:t>
            </a:r>
            <a:r>
              <a:rPr lang="en-US" dirty="0" smtClean="0"/>
              <a:t> </a:t>
            </a:r>
            <a:r>
              <a:rPr lang="en-US" dirty="0" err="1" smtClean="0"/>
              <a:t>değildir</a:t>
            </a:r>
            <a:r>
              <a:rPr lang="en-US" dirty="0" smtClean="0"/>
              <a:t>.</a:t>
            </a:r>
            <a:endParaRPr lang="tr-TR" dirty="0" smtClean="0"/>
          </a:p>
          <a:p>
            <a:endParaRPr lang="en-US" dirty="0" smtClean="0"/>
          </a:p>
          <a:p>
            <a:r>
              <a:rPr lang="en-US" dirty="0" err="1" smtClean="0"/>
              <a:t>Kapnograf</a:t>
            </a:r>
            <a:r>
              <a:rPr lang="en-US" dirty="0" smtClean="0"/>
              <a:t> </a:t>
            </a:r>
            <a:r>
              <a:rPr lang="en-US" dirty="0" err="1" smtClean="0"/>
              <a:t>gerçek</a:t>
            </a:r>
            <a:r>
              <a:rPr lang="en-US" dirty="0" smtClean="0"/>
              <a:t> </a:t>
            </a:r>
            <a:r>
              <a:rPr lang="en-US" dirty="0" err="1" smtClean="0"/>
              <a:t>zamanlı</a:t>
            </a:r>
            <a:r>
              <a:rPr lang="en-US" dirty="0" smtClean="0"/>
              <a:t> </a:t>
            </a:r>
            <a:r>
              <a:rPr lang="en-US" dirty="0" err="1" smtClean="0"/>
              <a:t>karakteristik</a:t>
            </a:r>
            <a:r>
              <a:rPr lang="en-US" dirty="0" smtClean="0"/>
              <a:t> CO2 </a:t>
            </a:r>
            <a:r>
              <a:rPr lang="en-US" dirty="0" err="1" smtClean="0"/>
              <a:t>dalga</a:t>
            </a:r>
            <a:r>
              <a:rPr lang="en-US" dirty="0" smtClean="0"/>
              <a:t> </a:t>
            </a:r>
            <a:r>
              <a:rPr lang="tr-TR" dirty="0" smtClean="0"/>
              <a:t>formlarını </a:t>
            </a:r>
            <a:r>
              <a:rPr lang="en-US" dirty="0" err="1" smtClean="0"/>
              <a:t>gösterir</a:t>
            </a:r>
            <a:r>
              <a:rPr lang="en-US" dirty="0" smtClean="0"/>
              <a:t>. </a:t>
            </a:r>
            <a:endParaRPr lang="tr-TR" dirty="0" smtClean="0"/>
          </a:p>
          <a:p>
            <a:pPr lvl="1"/>
            <a:r>
              <a:rPr lang="tr-TR" dirty="0" err="1" smtClean="0"/>
              <a:t>Persistant</a:t>
            </a:r>
            <a:r>
              <a:rPr lang="tr-TR" dirty="0" smtClean="0"/>
              <a:t> pozitif </a:t>
            </a:r>
            <a:r>
              <a:rPr lang="tr-TR" dirty="0" err="1" smtClean="0"/>
              <a:t>kapnografi</a:t>
            </a:r>
            <a:r>
              <a:rPr lang="tr-TR" dirty="0" smtClean="0"/>
              <a:t> formasyonu tüp yerleşimi ile ilgili kesin yaklaşım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55146-885F-4D5C-8CD9-0A013E55A23B}" type="slidenum">
              <a:rPr lang="tr-TR" smtClean="0"/>
              <a:pPr/>
              <a:t>75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0547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31838"/>
            <a:ext cx="4875213" cy="3656012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30738"/>
            <a:ext cx="5484813" cy="4387850"/>
          </a:xfrm>
          <a:noFill/>
          <a:ln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397906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31838"/>
            <a:ext cx="4875213" cy="3656012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30738"/>
            <a:ext cx="5484813" cy="4387850"/>
          </a:xfrm>
          <a:noFill/>
          <a:ln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2060366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31838"/>
            <a:ext cx="4875213" cy="3656012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30738"/>
            <a:ext cx="5484813" cy="4387850"/>
          </a:xfrm>
          <a:noFill/>
          <a:ln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2864263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31838"/>
            <a:ext cx="4875213" cy="3656012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30738"/>
            <a:ext cx="5484813" cy="4387850"/>
          </a:xfrm>
          <a:noFill/>
          <a:ln/>
        </p:spPr>
        <p:txBody>
          <a:bodyPr/>
          <a:lstStyle/>
          <a:p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269246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tr-TR"/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</p:grpSp>
      <p:sp>
        <p:nvSpPr>
          <p:cNvPr id="73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 anchorCtr="1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tr-TR"/>
              <a:t>Asılın başlık stili için tıklatın</a:t>
            </a:r>
          </a:p>
        </p:txBody>
      </p:sp>
      <p:sp>
        <p:nvSpPr>
          <p:cNvPr id="734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tr-TR"/>
              <a:t>Asılın alt başlık stili için tıklatın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495E3-A5FC-4956-B47E-A7FF2DE6DD2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F11A2-2FEC-405D-8304-FE64D61E74C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2019300" cy="55626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5905500" cy="55626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A234A-B6A9-4D4F-830C-39530DF8D79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81000" y="381000"/>
            <a:ext cx="8001000" cy="8382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0AC0A-3B93-4C57-B9F2-BADD8185D05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81000" y="381000"/>
            <a:ext cx="8001000" cy="8382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2479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695700"/>
            <a:ext cx="3810000" cy="22479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4D5E9-66D1-464F-A3DE-8892256F2EF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Başlık, 4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sz="quarter"/>
          </p:nvPr>
        </p:nvSpPr>
        <p:spPr>
          <a:xfrm>
            <a:off x="381000" y="381000"/>
            <a:ext cx="8001000" cy="8382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685800" y="1295400"/>
            <a:ext cx="3810000" cy="22479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2479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685800" y="3695700"/>
            <a:ext cx="3810000" cy="22479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8200" y="3695700"/>
            <a:ext cx="3810000" cy="22479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A1052-D235-43D8-87AB-CC4F98D7DBA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D6877-13D8-4D87-A972-732AA686521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C4F2E-119F-4A0E-B3A3-5867A5BF696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D16A0-A35E-4EFE-AC19-2BDC93427A3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EFBF7-A0C2-416B-862E-D7B47C9AD24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A7C72-1CBB-4BC0-A95F-B2BEEDDA34B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D4339-3358-4A9C-829C-5B6A3BF4DB6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AF181-0954-4879-9052-C40CC048463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67325-9223-4173-97FD-F3F3D5BDEE5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Asılın başlık stili için tıklatın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Asılın metin stilleri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73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3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3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57234A18-E003-4BB8-91E0-1222C9EF4F8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grpSp>
        <p:nvGrpSpPr>
          <p:cNvPr id="13319" name="Group 7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733192" name="Rectangle 8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733193" name="Rectangle 9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tr-TR"/>
            </a:p>
          </p:txBody>
        </p:sp>
      </p:grpSp>
      <p:grpSp>
        <p:nvGrpSpPr>
          <p:cNvPr id="13320" name="Group 10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733195" name="Rectangle 11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733196" name="Rectangle 12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</p:grpSp>
      <p:grpSp>
        <p:nvGrpSpPr>
          <p:cNvPr id="13321" name="Group 13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733198" name="Rectangle 14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733199" name="Rectangle 15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</p:grpSp>
      <p:grpSp>
        <p:nvGrpSpPr>
          <p:cNvPr id="13322" name="Group 16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733201" name="Rectangle 17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733202" name="Rectangle 18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8" y="111"/>
            <a:chExt cx="5509" cy="102"/>
          </a:xfrm>
        </p:grpSpPr>
        <p:sp>
          <p:nvSpPr>
            <p:cNvPr id="733204" name="Rectangle 20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733205" name="Rectangle 21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0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755576" y="2420888"/>
            <a:ext cx="7772400" cy="1143000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HAVA YOLU YÖNETİMİ </a:t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VE </a:t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HIZLI SERİ ENTÜBASYON</a:t>
            </a:r>
            <a:endParaRPr lang="tr-T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Slayt Numarası Yer Tutucusu"/>
          <p:cNvSpPr txBox="1">
            <a:spLocks noGrp="1"/>
          </p:cNvSpPr>
          <p:nvPr/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0311B63-D6A2-441F-AFDE-5C4F049D2CC1}" type="slidenum">
              <a:rPr kumimoji="0" lang="tr-TR" sz="1400">
                <a:solidFill>
                  <a:schemeClr val="bg2"/>
                </a:solidFill>
                <a:latin typeface="+mn-lt"/>
              </a:rPr>
              <a:pPr algn="r">
                <a:defRPr/>
              </a:pPr>
              <a:t>10</a:t>
            </a:fld>
            <a:endParaRPr kumimoji="0" lang="tr-TR" sz="140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4" name="Picture 2" descr="bls16"/>
          <p:cNvPicPr>
            <a:picLocks noChangeAspect="1" noChangeArrowheads="1"/>
          </p:cNvPicPr>
          <p:nvPr/>
        </p:nvPicPr>
        <p:blipFill>
          <a:blip r:embed="rId2" cstate="print"/>
          <a:srcRect t="48685"/>
          <a:stretch>
            <a:fillRect/>
          </a:stretch>
        </p:blipFill>
        <p:spPr bwMode="auto">
          <a:xfrm>
            <a:off x="4283968" y="4005065"/>
            <a:ext cx="4860032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aşlık 1"/>
          <p:cNvSpPr txBox="1">
            <a:spLocks/>
          </p:cNvSpPr>
          <p:nvPr/>
        </p:nvSpPr>
        <p:spPr>
          <a:xfrm>
            <a:off x="381000" y="381000"/>
            <a:ext cx="80010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Hasta Pozisyonu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755576" y="1268760"/>
            <a:ext cx="784887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dirty="0" smtClean="0">
                <a:latin typeface="+mn-lt"/>
              </a:rPr>
              <a:t> </a:t>
            </a:r>
            <a:r>
              <a:rPr lang="tr-TR" sz="2800" i="1" u="sng" dirty="0" smtClean="0">
                <a:latin typeface="+mn-lt"/>
              </a:rPr>
              <a:t>Baş geri çene yukarı (</a:t>
            </a:r>
            <a:r>
              <a:rPr lang="tr-TR" sz="2800" i="1" u="sng" dirty="0" err="1" smtClean="0">
                <a:latin typeface="+mn-lt"/>
              </a:rPr>
              <a:t>head</a:t>
            </a:r>
            <a:r>
              <a:rPr lang="tr-TR" sz="2800" i="1" u="sng" dirty="0" smtClean="0">
                <a:latin typeface="+mn-lt"/>
              </a:rPr>
              <a:t> </a:t>
            </a:r>
            <a:r>
              <a:rPr lang="tr-TR" sz="2800" i="1" u="sng" dirty="0" err="1" smtClean="0">
                <a:latin typeface="+mn-lt"/>
              </a:rPr>
              <a:t>tilt</a:t>
            </a:r>
            <a:r>
              <a:rPr lang="tr-TR" sz="2800" i="1" u="sng" dirty="0" smtClean="0">
                <a:latin typeface="+mn-lt"/>
              </a:rPr>
              <a:t>-</a:t>
            </a:r>
            <a:r>
              <a:rPr lang="tr-TR" sz="2800" i="1" u="sng" dirty="0" err="1" smtClean="0">
                <a:latin typeface="+mn-lt"/>
              </a:rPr>
              <a:t>chin</a:t>
            </a:r>
            <a:r>
              <a:rPr lang="tr-TR" sz="2800" i="1" u="sng" dirty="0" smtClean="0">
                <a:latin typeface="+mn-lt"/>
              </a:rPr>
              <a:t> lift)</a:t>
            </a:r>
          </a:p>
          <a:p>
            <a:endParaRPr lang="tr-TR" dirty="0" smtClean="0">
              <a:latin typeface="+mn-lt"/>
            </a:endParaRPr>
          </a:p>
          <a:p>
            <a:r>
              <a:rPr lang="tr-TR" dirty="0" smtClean="0">
                <a:latin typeface="+mn-lt"/>
              </a:rPr>
              <a:t>  Boynun </a:t>
            </a:r>
            <a:r>
              <a:rPr lang="tr-TR" dirty="0" err="1" smtClean="0">
                <a:latin typeface="+mn-lt"/>
              </a:rPr>
              <a:t>ekstansiyonu</a:t>
            </a:r>
            <a:r>
              <a:rPr lang="tr-TR" dirty="0" smtClean="0">
                <a:latin typeface="+mn-lt"/>
              </a:rPr>
              <a:t> ve </a:t>
            </a:r>
            <a:r>
              <a:rPr lang="tr-TR" dirty="0" err="1" smtClean="0">
                <a:latin typeface="+mn-lt"/>
              </a:rPr>
              <a:t>mandibulanın</a:t>
            </a:r>
            <a:r>
              <a:rPr lang="tr-TR" dirty="0" smtClean="0">
                <a:latin typeface="+mn-lt"/>
              </a:rPr>
              <a:t> öne hareketi</a:t>
            </a:r>
            <a:r>
              <a:rPr lang="tr-TR" dirty="0" smtClean="0">
                <a:sym typeface="Symbol"/>
              </a:rPr>
              <a:t> </a:t>
            </a:r>
            <a:r>
              <a:rPr lang="tr-TR" dirty="0" smtClean="0">
                <a:latin typeface="+mn-lt"/>
              </a:rPr>
              <a:t> </a:t>
            </a:r>
            <a:r>
              <a:rPr lang="tr-TR" dirty="0" smtClean="0">
                <a:sym typeface="Symbol"/>
              </a:rPr>
              <a:t>      </a:t>
            </a:r>
          </a:p>
          <a:p>
            <a:r>
              <a:rPr lang="tr-TR" dirty="0" smtClean="0">
                <a:latin typeface="+mn-lt"/>
                <a:sym typeface="Symbol"/>
              </a:rPr>
              <a:t>  </a:t>
            </a:r>
            <a:r>
              <a:rPr lang="tr-TR" dirty="0" err="1" smtClean="0">
                <a:latin typeface="+mn-lt"/>
              </a:rPr>
              <a:t>hiyoid</a:t>
            </a:r>
            <a:r>
              <a:rPr lang="tr-TR" dirty="0" smtClean="0">
                <a:latin typeface="+mn-lt"/>
              </a:rPr>
              <a:t> kemiği öne doğru çeker</a:t>
            </a:r>
            <a:r>
              <a:rPr lang="tr-TR" dirty="0" smtClean="0">
                <a:latin typeface="+mn-lt"/>
                <a:sym typeface="Symbol"/>
              </a:rPr>
              <a:t> </a:t>
            </a:r>
            <a:r>
              <a:rPr lang="tr-TR" dirty="0" err="1" smtClean="0">
                <a:latin typeface="+mn-lt"/>
                <a:sym typeface="Symbol"/>
              </a:rPr>
              <a:t>epiglotu</a:t>
            </a:r>
            <a:r>
              <a:rPr lang="tr-TR" dirty="0" smtClean="0">
                <a:latin typeface="+mn-lt"/>
                <a:sym typeface="Symbol"/>
              </a:rPr>
              <a:t> kaldırır</a:t>
            </a:r>
            <a:r>
              <a:rPr lang="tr-TR" dirty="0" smtClean="0">
                <a:latin typeface="+mn-lt"/>
              </a:rPr>
              <a:t> </a:t>
            </a:r>
            <a:r>
              <a:rPr lang="tr-TR" dirty="0" smtClean="0">
                <a:latin typeface="+mn-lt"/>
                <a:sym typeface="Symbol"/>
              </a:rPr>
              <a:t>    </a:t>
            </a:r>
          </a:p>
          <a:p>
            <a:r>
              <a:rPr lang="tr-TR" dirty="0" smtClean="0">
                <a:latin typeface="+mn-lt"/>
                <a:sym typeface="Symbol"/>
              </a:rPr>
              <a:t>  </a:t>
            </a:r>
            <a:r>
              <a:rPr lang="tr-TR" dirty="0" err="1" smtClean="0">
                <a:latin typeface="+mn-lt"/>
              </a:rPr>
              <a:t>laringeal</a:t>
            </a:r>
            <a:r>
              <a:rPr lang="tr-TR" dirty="0" smtClean="0">
                <a:latin typeface="+mn-lt"/>
              </a:rPr>
              <a:t> girişten uzaklaştırır</a:t>
            </a:r>
          </a:p>
        </p:txBody>
      </p:sp>
      <p:pic>
        <p:nvPicPr>
          <p:cNvPr id="9217" name="Picture 1" descr="C:\Users\user\Desktop\fbao-management-8-728.jpg"/>
          <p:cNvPicPr>
            <a:picLocks noChangeAspect="1" noChangeArrowheads="1"/>
          </p:cNvPicPr>
          <p:nvPr/>
        </p:nvPicPr>
        <p:blipFill>
          <a:blip r:embed="rId3" cstate="print"/>
          <a:srcRect l="48962" t="36681" r="8462" b="8462"/>
          <a:stretch>
            <a:fillRect/>
          </a:stretch>
        </p:blipFill>
        <p:spPr bwMode="auto">
          <a:xfrm>
            <a:off x="0" y="4005064"/>
            <a:ext cx="4355976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200" b="1" dirty="0" err="1" smtClean="0">
                <a:solidFill>
                  <a:srgbClr val="FFFF00"/>
                </a:solidFill>
              </a:rPr>
              <a:t>Fiberoptik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Laringoskopi</a:t>
            </a:r>
            <a:endParaRPr lang="tr-TR" sz="3200" b="1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Vokal kortların görünmesini engelleyen anatomik engellerde değerli yardımcı. </a:t>
            </a:r>
          </a:p>
          <a:p>
            <a:endParaRPr lang="tr-TR" sz="2400" dirty="0"/>
          </a:p>
          <a:p>
            <a:r>
              <a:rPr lang="tr-TR" sz="2400" dirty="0" err="1" smtClean="0"/>
              <a:t>Fleksible</a:t>
            </a:r>
            <a:r>
              <a:rPr lang="tr-TR" sz="2400" dirty="0" smtClean="0"/>
              <a:t> </a:t>
            </a:r>
            <a:r>
              <a:rPr lang="tr-TR" sz="2400" dirty="0" err="1" smtClean="0"/>
              <a:t>fiberoptik</a:t>
            </a:r>
            <a:r>
              <a:rPr lang="tr-TR" sz="2400" dirty="0" smtClean="0"/>
              <a:t> </a:t>
            </a:r>
            <a:r>
              <a:rPr lang="tr-TR" sz="2400" dirty="0" err="1" smtClean="0"/>
              <a:t>skopiler</a:t>
            </a:r>
            <a:r>
              <a:rPr lang="tr-TR" sz="2400" dirty="0" smtClean="0"/>
              <a:t> </a:t>
            </a:r>
            <a:r>
              <a:rPr lang="tr-TR" sz="2400" dirty="0" err="1" smtClean="0"/>
              <a:t>posterior</a:t>
            </a:r>
            <a:r>
              <a:rPr lang="tr-TR" sz="2400" dirty="0" smtClean="0"/>
              <a:t> </a:t>
            </a:r>
            <a:r>
              <a:rPr lang="tr-TR" sz="2400" dirty="0" err="1" smtClean="0"/>
              <a:t>farinks</a:t>
            </a:r>
            <a:r>
              <a:rPr lang="tr-TR" sz="2400" dirty="0" smtClean="0"/>
              <a:t>, </a:t>
            </a:r>
            <a:r>
              <a:rPr lang="tr-TR" sz="2400" dirty="0" err="1" smtClean="0"/>
              <a:t>glottis</a:t>
            </a:r>
            <a:r>
              <a:rPr lang="tr-TR" sz="2400" dirty="0" smtClean="0"/>
              <a:t> ve </a:t>
            </a:r>
            <a:r>
              <a:rPr lang="tr-TR" sz="2400" dirty="0" err="1" smtClean="0"/>
              <a:t>laringeal</a:t>
            </a:r>
            <a:r>
              <a:rPr lang="tr-TR" sz="2400" dirty="0" smtClean="0"/>
              <a:t> yapıların görünmesine izin verir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1988" y="3592908"/>
            <a:ext cx="3760024" cy="284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D4339-3358-4A9C-829C-5B6A3BF4DB6A}" type="slidenum">
              <a:rPr lang="tr-TR" smtClean="0"/>
              <a:pPr>
                <a:defRPr/>
              </a:pPr>
              <a:t>101</a:t>
            </a:fld>
            <a:endParaRPr lang="tr-TR"/>
          </a:p>
        </p:txBody>
      </p:sp>
      <p:pic>
        <p:nvPicPr>
          <p:cNvPr id="135170" name="Picture 2" descr="Görüntünün olası içeriği: yazı"/>
          <p:cNvPicPr>
            <a:picLocks noChangeAspect="1" noChangeArrowheads="1"/>
          </p:cNvPicPr>
          <p:nvPr/>
        </p:nvPicPr>
        <p:blipFill>
          <a:blip r:embed="rId2" cstate="print"/>
          <a:srcRect t="307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529FD-7D44-45A3-AA84-C4A9D6A2EDC1}" type="slidenum">
              <a:rPr lang="tr-TR"/>
              <a:pPr>
                <a:defRPr/>
              </a:pPr>
              <a:t>11</a:t>
            </a:fld>
            <a:endParaRPr lang="tr-TR"/>
          </a:p>
        </p:txBody>
      </p:sp>
      <p:pic>
        <p:nvPicPr>
          <p:cNvPr id="1212418" name="Picture 2" descr="C07F12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813" y="1350963"/>
            <a:ext cx="7500937" cy="4872037"/>
          </a:xfrm>
          <a:noFill/>
        </p:spPr>
      </p:pic>
      <p:sp>
        <p:nvSpPr>
          <p:cNvPr id="4" name="3 Dikdörtgen"/>
          <p:cNvSpPr/>
          <p:nvPr/>
        </p:nvSpPr>
        <p:spPr>
          <a:xfrm>
            <a:off x="1115616" y="620688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i="1" u="sng" dirty="0" smtClean="0">
                <a:latin typeface="+mn-lt"/>
              </a:rPr>
              <a:t>Baş geri çene yukarı (</a:t>
            </a:r>
            <a:r>
              <a:rPr lang="tr-TR" sz="2800" i="1" u="sng" dirty="0" err="1" smtClean="0">
                <a:latin typeface="+mn-lt"/>
              </a:rPr>
              <a:t>head</a:t>
            </a:r>
            <a:r>
              <a:rPr lang="tr-TR" sz="2800" i="1" u="sng" dirty="0" smtClean="0">
                <a:latin typeface="+mn-lt"/>
              </a:rPr>
              <a:t> </a:t>
            </a:r>
            <a:r>
              <a:rPr lang="tr-TR" sz="2800" i="1" u="sng" dirty="0" err="1" smtClean="0">
                <a:latin typeface="+mn-lt"/>
              </a:rPr>
              <a:t>tilt</a:t>
            </a:r>
            <a:r>
              <a:rPr lang="tr-TR" sz="2800" i="1" u="sng" dirty="0" smtClean="0">
                <a:latin typeface="+mn-lt"/>
              </a:rPr>
              <a:t>-</a:t>
            </a:r>
            <a:r>
              <a:rPr lang="tr-TR" sz="2800" i="1" u="sng" dirty="0" err="1" smtClean="0">
                <a:latin typeface="+mn-lt"/>
              </a:rPr>
              <a:t>chin</a:t>
            </a:r>
            <a:r>
              <a:rPr lang="tr-TR" sz="2800" i="1" u="sng" dirty="0" smtClean="0">
                <a:latin typeface="+mn-lt"/>
              </a:rPr>
              <a:t> lift)</a:t>
            </a:r>
            <a:endParaRPr lang="tr-TR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1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D4339-3358-4A9C-829C-5B6A3BF4DB6A}" type="slidenum">
              <a:rPr lang="tr-TR" smtClean="0"/>
              <a:pPr>
                <a:defRPr/>
              </a:pPr>
              <a:t>12</a:t>
            </a:fld>
            <a:endParaRPr lang="tr-TR"/>
          </a:p>
        </p:txBody>
      </p:sp>
      <p:pic>
        <p:nvPicPr>
          <p:cNvPr id="3" name="2 Resim" descr="Resim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907704" y="1484784"/>
            <a:ext cx="5329784" cy="4596753"/>
          </a:xfrm>
          <a:prstGeom prst="rect">
            <a:avLst/>
          </a:prstGeom>
        </p:spPr>
      </p:pic>
      <p:sp>
        <p:nvSpPr>
          <p:cNvPr id="4" name="3 Dikdörtgen"/>
          <p:cNvSpPr/>
          <p:nvPr/>
        </p:nvSpPr>
        <p:spPr>
          <a:xfrm>
            <a:off x="2843808" y="764704"/>
            <a:ext cx="4076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i="1" u="sng" dirty="0" smtClean="0">
                <a:latin typeface="+mn-lt"/>
              </a:rPr>
              <a:t>Çene itme  (</a:t>
            </a:r>
            <a:r>
              <a:rPr lang="tr-TR" sz="2800" i="1" u="sng" dirty="0" err="1" smtClean="0">
                <a:latin typeface="+mn-lt"/>
              </a:rPr>
              <a:t>Jaw</a:t>
            </a:r>
            <a:r>
              <a:rPr lang="tr-TR" sz="2800" i="1" u="sng" dirty="0" smtClean="0">
                <a:latin typeface="+mn-lt"/>
              </a:rPr>
              <a:t>–</a:t>
            </a:r>
            <a:r>
              <a:rPr lang="tr-TR" sz="2800" i="1" u="sng" dirty="0" err="1" smtClean="0">
                <a:latin typeface="+mn-lt"/>
              </a:rPr>
              <a:t>Thrust</a:t>
            </a:r>
            <a:r>
              <a:rPr lang="tr-TR" sz="2800" i="1" u="sng" dirty="0" smtClean="0">
                <a:latin typeface="+mn-lt"/>
              </a:rPr>
              <a:t>)</a:t>
            </a:r>
            <a:endParaRPr lang="tr-TR" sz="2800" i="1" u="sng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D4339-3358-4A9C-829C-5B6A3BF4DB6A}" type="slidenum">
              <a:rPr lang="tr-TR" smtClean="0"/>
              <a:pPr>
                <a:defRPr/>
              </a:pPr>
              <a:t>13</a:t>
            </a:fld>
            <a:endParaRPr lang="tr-TR"/>
          </a:p>
        </p:txBody>
      </p:sp>
      <p:sp>
        <p:nvSpPr>
          <p:cNvPr id="138242" name="AutoShape 2" descr="jaw thrust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7888287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Dikdörtgen"/>
          <p:cNvSpPr/>
          <p:nvPr/>
        </p:nvSpPr>
        <p:spPr>
          <a:xfrm>
            <a:off x="2843808" y="764704"/>
            <a:ext cx="4076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i="1" u="sng" dirty="0" smtClean="0">
                <a:latin typeface="+mn-lt"/>
              </a:rPr>
              <a:t>Çene itme  (</a:t>
            </a:r>
            <a:r>
              <a:rPr lang="tr-TR" sz="2800" i="1" u="sng" dirty="0" err="1" smtClean="0">
                <a:latin typeface="+mn-lt"/>
              </a:rPr>
              <a:t>Jaw</a:t>
            </a:r>
            <a:r>
              <a:rPr lang="tr-TR" sz="2800" i="1" u="sng" dirty="0" smtClean="0">
                <a:latin typeface="+mn-lt"/>
              </a:rPr>
              <a:t>–</a:t>
            </a:r>
            <a:r>
              <a:rPr lang="tr-TR" sz="2800" i="1" u="sng" dirty="0" err="1" smtClean="0">
                <a:latin typeface="+mn-lt"/>
              </a:rPr>
              <a:t>Thrust</a:t>
            </a:r>
            <a:r>
              <a:rPr lang="tr-TR" sz="2800" i="1" u="sng" dirty="0" smtClean="0">
                <a:latin typeface="+mn-lt"/>
              </a:rPr>
              <a:t>)</a:t>
            </a:r>
            <a:endParaRPr lang="tr-TR" sz="2800" i="1" u="sng" dirty="0"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184E7-A2A7-4B1F-A6E7-88DE4513060B}" type="slidenum">
              <a:rPr lang="tr-TR"/>
              <a:pPr>
                <a:defRPr/>
              </a:pPr>
              <a:t>14</a:t>
            </a:fld>
            <a:endParaRPr lang="tr-TR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1600796" y="2924944"/>
            <a:ext cx="61334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</a:pPr>
            <a:r>
              <a:rPr kumimoji="0" lang="tr-TR" sz="3200" b="1" dirty="0">
                <a:solidFill>
                  <a:srgbClr val="FFFF00"/>
                </a:solidFill>
                <a:latin typeface="Tahoma" pitchFamily="34" charset="0"/>
              </a:rPr>
              <a:t>2.Yardımcı </a:t>
            </a:r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Havayolu Araçları</a:t>
            </a:r>
            <a:endParaRPr kumimoji="0" lang="tr-TR" sz="3200" b="1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404813"/>
            <a:ext cx="8280920" cy="838200"/>
          </a:xfrm>
        </p:spPr>
        <p:txBody>
          <a:bodyPr anchor="ctr"/>
          <a:lstStyle/>
          <a:p>
            <a:pPr algn="ctr"/>
            <a:r>
              <a:rPr lang="tr-TR" sz="3200" b="1" dirty="0" err="1" smtClean="0">
                <a:solidFill>
                  <a:srgbClr val="FFFF00"/>
                </a:solidFill>
              </a:rPr>
              <a:t>Orofaringeal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airway</a:t>
            </a:r>
            <a:endParaRPr lang="tr-TR" sz="3200" b="1" dirty="0" smtClean="0">
              <a:solidFill>
                <a:srgbClr val="FFFF0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549400"/>
            <a:ext cx="7772400" cy="4394200"/>
          </a:xfrm>
        </p:spPr>
        <p:txBody>
          <a:bodyPr/>
          <a:lstStyle/>
          <a:p>
            <a:r>
              <a:rPr lang="tr-TR" sz="2400" dirty="0" smtClean="0"/>
              <a:t>Dil kökünün </a:t>
            </a:r>
            <a:r>
              <a:rPr lang="tr-TR" sz="2400" dirty="0" err="1" smtClean="0"/>
              <a:t>hipofarinksi</a:t>
            </a:r>
            <a:r>
              <a:rPr lang="tr-TR" sz="2400" dirty="0" smtClean="0"/>
              <a:t> tıkamasını engellemek için kullanılan sert bir cihazdır </a:t>
            </a:r>
          </a:p>
          <a:p>
            <a:r>
              <a:rPr lang="tr-TR" sz="2400" dirty="0" err="1" smtClean="0"/>
              <a:t>Glosso</a:t>
            </a:r>
            <a:r>
              <a:rPr lang="tr-TR" sz="2400" dirty="0" smtClean="0"/>
              <a:t>-</a:t>
            </a:r>
            <a:r>
              <a:rPr lang="tr-TR" sz="2400" dirty="0" err="1" smtClean="0"/>
              <a:t>farengeal</a:t>
            </a:r>
            <a:r>
              <a:rPr lang="tr-TR" sz="2400" dirty="0" smtClean="0"/>
              <a:t> (gag) refleks kaybı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tr-TR" sz="2400" dirty="0" smtClean="0"/>
              <a:t>Bilinci kapalı olan hasta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tr-TR" sz="2400" dirty="0" smtClean="0"/>
              <a:t>Uygun boy: Ön kesici dişler ile </a:t>
            </a:r>
            <a:r>
              <a:rPr lang="tr-TR" sz="2400" dirty="0" err="1" smtClean="0"/>
              <a:t>mandibula</a:t>
            </a:r>
            <a:r>
              <a:rPr lang="tr-TR" sz="2400" dirty="0" smtClean="0"/>
              <a:t> köşesi arasındaki mesafe yada ağız kenarı-kulak memesi arası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Tx/>
              <a:buNone/>
            </a:pPr>
            <a:endParaRPr lang="tr-T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D4339-3358-4A9C-829C-5B6A3BF4DB6A}" type="slidenum">
              <a:rPr lang="tr-TR" smtClean="0"/>
              <a:pPr>
                <a:defRPr/>
              </a:pPr>
              <a:t>16</a:t>
            </a:fld>
            <a:endParaRPr lang="tr-TR"/>
          </a:p>
        </p:txBody>
      </p:sp>
      <p:pic>
        <p:nvPicPr>
          <p:cNvPr id="3" name="Picture 2" descr="OP-1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305817" cy="3959894"/>
          </a:xfrm>
          <a:prstGeom prst="rect">
            <a:avLst/>
          </a:prstGeom>
          <a:noFill/>
        </p:spPr>
      </p:pic>
      <p:pic>
        <p:nvPicPr>
          <p:cNvPr id="4" name="Picture 2" descr="C:\Users\ganto\Desktop\hava yolu yönetimi\hava yolu yönetimi yeni\fig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341712"/>
            <a:ext cx="4788024" cy="32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507A3-0AC1-4B9F-A89F-D89B25F06A8C}" type="slidenum">
              <a:rPr lang="tr-TR"/>
              <a:pPr>
                <a:defRPr/>
              </a:pPr>
              <a:t>17</a:t>
            </a:fld>
            <a:endParaRPr lang="tr-TR"/>
          </a:p>
        </p:txBody>
      </p:sp>
      <p:pic>
        <p:nvPicPr>
          <p:cNvPr id="1216514" name="Picture 2" descr="Air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428750"/>
            <a:ext cx="357187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6516" name="Picture 4" descr="Airway-mak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341438"/>
            <a:ext cx="3357563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6517" name="Picture 5" descr="Airway-maket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0" y="4000500"/>
            <a:ext cx="36433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6518" name="Picture 6" descr="Airway-maket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3" y="4000500"/>
            <a:ext cx="3430587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2"/>
          <p:cNvSpPr>
            <a:spLocks noChangeArrowheads="1"/>
          </p:cNvSpPr>
          <p:nvPr/>
        </p:nvSpPr>
        <p:spPr bwMode="auto">
          <a:xfrm>
            <a:off x="827584" y="333375"/>
            <a:ext cx="763220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Orofaringeal</a:t>
            </a:r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airway</a:t>
            </a:r>
            <a:endParaRPr kumimoji="0" lang="tr-TR" sz="3200" b="1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12211-D071-4294-BFBE-73F6E0A4E500}" type="slidenum">
              <a:rPr lang="tr-TR"/>
              <a:pPr>
                <a:defRPr/>
              </a:pPr>
              <a:t>18</a:t>
            </a:fld>
            <a:endParaRPr lang="tr-TR"/>
          </a:p>
        </p:txBody>
      </p:sp>
      <p:graphicFrame>
        <p:nvGraphicFramePr>
          <p:cNvPr id="1217538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611188" y="1196975"/>
          <a:ext cx="7877175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Image" r:id="rId3" imgW="16977056" imgH="5934345" progId="">
                  <p:embed/>
                </p:oleObj>
              </mc:Choice>
              <mc:Fallback>
                <p:oleObj name="Image" r:id="rId3" imgW="16977056" imgH="5934345" progId="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196975"/>
                        <a:ext cx="7877175" cy="295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9586" name="Object 5"/>
          <p:cNvGraphicFramePr>
            <a:graphicFrameLocks noChangeAspect="1"/>
          </p:cNvGraphicFramePr>
          <p:nvPr/>
        </p:nvGraphicFramePr>
        <p:xfrm>
          <a:off x="611188" y="3789363"/>
          <a:ext cx="3816350" cy="262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Image" r:id="rId5" imgW="5725610" imgH="4518293" progId="">
                  <p:embed/>
                </p:oleObj>
              </mc:Choice>
              <mc:Fallback>
                <p:oleObj name="Image" r:id="rId5" imgW="5725610" imgH="4518293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789363"/>
                        <a:ext cx="3816350" cy="262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0610" name="Object 6"/>
          <p:cNvGraphicFramePr>
            <a:graphicFrameLocks noChangeAspect="1"/>
          </p:cNvGraphicFramePr>
          <p:nvPr/>
        </p:nvGraphicFramePr>
        <p:xfrm>
          <a:off x="4427538" y="3789363"/>
          <a:ext cx="4032250" cy="264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Image" r:id="rId7" imgW="6493902" imgH="4628049" progId="">
                  <p:embed/>
                </p:oleObj>
              </mc:Choice>
              <mc:Fallback>
                <p:oleObj name="Image" r:id="rId7" imgW="6493902" imgH="4628049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3789363"/>
                        <a:ext cx="4032250" cy="2646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683569" y="404813"/>
            <a:ext cx="770478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Orofaringeal</a:t>
            </a:r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airway</a:t>
            </a:r>
            <a:endParaRPr kumimoji="0" lang="tr-TR" sz="3200" b="1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7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7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0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0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2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11EA7-AD92-47CF-8F31-D76C58F0CEDE}" type="slidenum">
              <a:rPr lang="tr-TR"/>
              <a:pPr>
                <a:defRPr/>
              </a:pPr>
              <a:t>19</a:t>
            </a:fld>
            <a:endParaRPr lang="tr-TR"/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539552" y="549275"/>
            <a:ext cx="82089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Nazofaringeal</a:t>
            </a:r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airway</a:t>
            </a:r>
            <a:endParaRPr kumimoji="0" lang="tr-TR" sz="3200" b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395536" y="1628775"/>
            <a:ext cx="8352928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buClr>
                <a:schemeClr val="accent1"/>
              </a:buClr>
              <a:buFontTx/>
              <a:buChar char="•"/>
            </a:pPr>
            <a:r>
              <a:rPr kumimoji="0" lang="tr-TR" dirty="0">
                <a:latin typeface="Tahoma" pitchFamily="34" charset="0"/>
              </a:rPr>
              <a:t> </a:t>
            </a:r>
            <a:r>
              <a:rPr kumimoji="0" lang="tr-TR" dirty="0" err="1">
                <a:latin typeface="Tahoma" pitchFamily="34" charset="0"/>
              </a:rPr>
              <a:t>Orofaringeal</a:t>
            </a:r>
            <a:r>
              <a:rPr kumimoji="0" lang="tr-TR" dirty="0">
                <a:latin typeface="Tahoma" pitchFamily="34" charset="0"/>
              </a:rPr>
              <a:t> havayolunu </a:t>
            </a:r>
            <a:r>
              <a:rPr kumimoji="0" lang="tr-TR" dirty="0" err="1">
                <a:latin typeface="Tahoma" pitchFamily="34" charset="0"/>
              </a:rPr>
              <a:t>tolere</a:t>
            </a:r>
            <a:r>
              <a:rPr kumimoji="0" lang="tr-TR" dirty="0">
                <a:latin typeface="Tahoma" pitchFamily="34" charset="0"/>
              </a:rPr>
              <a:t> </a:t>
            </a:r>
            <a:r>
              <a:rPr kumimoji="0" lang="tr-TR" dirty="0" smtClean="0">
                <a:latin typeface="Tahoma" pitchFamily="34" charset="0"/>
              </a:rPr>
              <a:t>edemeyen bilinçli    </a:t>
            </a:r>
          </a:p>
          <a:p>
            <a:pPr lvl="1">
              <a:lnSpc>
                <a:spcPct val="120000"/>
              </a:lnSpc>
              <a:buClr>
                <a:schemeClr val="accent1"/>
              </a:buClr>
            </a:pPr>
            <a:r>
              <a:rPr kumimoji="0" lang="tr-TR" dirty="0" smtClean="0">
                <a:latin typeface="Tahoma" pitchFamily="34" charset="0"/>
              </a:rPr>
              <a:t>   hasta</a:t>
            </a:r>
            <a:endParaRPr kumimoji="0" lang="tr-TR" dirty="0">
              <a:latin typeface="Tahoma" pitchFamily="34" charset="0"/>
            </a:endParaRPr>
          </a:p>
          <a:p>
            <a:pPr lvl="1">
              <a:lnSpc>
                <a:spcPct val="120000"/>
              </a:lnSpc>
              <a:buClr>
                <a:schemeClr val="accent1"/>
              </a:buClr>
              <a:buFontTx/>
              <a:buChar char="•"/>
            </a:pPr>
            <a:r>
              <a:rPr kumimoji="0" lang="tr-TR" dirty="0">
                <a:latin typeface="Tahoma" pitchFamily="34" charset="0"/>
              </a:rPr>
              <a:t> Gag refleksi (+)</a:t>
            </a:r>
          </a:p>
          <a:p>
            <a:pPr lvl="1">
              <a:lnSpc>
                <a:spcPct val="120000"/>
              </a:lnSpc>
              <a:buClr>
                <a:schemeClr val="accent1"/>
              </a:buClr>
              <a:buFontTx/>
              <a:buChar char="•"/>
            </a:pPr>
            <a:r>
              <a:rPr kumimoji="0" lang="tr-TR" dirty="0">
                <a:latin typeface="Tahoma" pitchFamily="34" charset="0"/>
              </a:rPr>
              <a:t> Ağız etrafında masif travması olan </a:t>
            </a:r>
            <a:r>
              <a:rPr kumimoji="0" lang="tr-TR" dirty="0" smtClean="0">
                <a:latin typeface="Tahoma" pitchFamily="34" charset="0"/>
              </a:rPr>
              <a:t>hastalar</a:t>
            </a:r>
            <a:endParaRPr kumimoji="0" lang="tr-TR" dirty="0">
              <a:latin typeface="Tahoma" pitchFamily="34" charset="0"/>
            </a:endParaRPr>
          </a:p>
          <a:p>
            <a:pPr lvl="1">
              <a:lnSpc>
                <a:spcPct val="120000"/>
              </a:lnSpc>
              <a:buClr>
                <a:schemeClr val="accent1"/>
              </a:buClr>
              <a:buFont typeface="Arial" charset="0"/>
              <a:buChar char="•"/>
            </a:pPr>
            <a:r>
              <a:rPr kumimoji="0" lang="tr-TR" dirty="0">
                <a:latin typeface="Tahoma" pitchFamily="34" charset="0"/>
              </a:rPr>
              <a:t> Uygun Boy: Erişkinde genellikle 6-7 </a:t>
            </a:r>
            <a:r>
              <a:rPr kumimoji="0" lang="tr-TR" dirty="0" smtClean="0">
                <a:latin typeface="Tahoma" pitchFamily="34" charset="0"/>
              </a:rPr>
              <a:t>mm </a:t>
            </a:r>
            <a:r>
              <a:rPr kumimoji="0" lang="tr-TR" dirty="0">
                <a:latin typeface="Tahoma" pitchFamily="34" charset="0"/>
              </a:rPr>
              <a:t>çap ; uzunluk, </a:t>
            </a:r>
            <a:r>
              <a:rPr kumimoji="0" lang="tr-TR" dirty="0" smtClean="0">
                <a:latin typeface="Tahoma" pitchFamily="34" charset="0"/>
              </a:rPr>
              <a:t> </a:t>
            </a:r>
          </a:p>
          <a:p>
            <a:pPr lvl="1">
              <a:lnSpc>
                <a:spcPct val="120000"/>
              </a:lnSpc>
              <a:buClr>
                <a:schemeClr val="accent1"/>
              </a:buClr>
            </a:pPr>
            <a:r>
              <a:rPr kumimoji="0" lang="tr-TR" dirty="0" smtClean="0">
                <a:latin typeface="Tahoma" pitchFamily="34" charset="0"/>
              </a:rPr>
              <a:t>  burun </a:t>
            </a:r>
            <a:r>
              <a:rPr kumimoji="0" lang="tr-TR" dirty="0">
                <a:latin typeface="Tahoma" pitchFamily="34" charset="0"/>
              </a:rPr>
              <a:t>ile </a:t>
            </a:r>
            <a:r>
              <a:rPr kumimoji="0" lang="tr-TR" dirty="0" err="1">
                <a:latin typeface="Tahoma" pitchFamily="34" charset="0"/>
              </a:rPr>
              <a:t>tragus</a:t>
            </a:r>
            <a:r>
              <a:rPr kumimoji="0" lang="tr-TR" dirty="0">
                <a:latin typeface="Tahoma" pitchFamily="34" charset="0"/>
              </a:rPr>
              <a:t> </a:t>
            </a:r>
            <a:r>
              <a:rPr kumimoji="0" lang="tr-TR" dirty="0" smtClean="0">
                <a:latin typeface="Tahoma" pitchFamily="34" charset="0"/>
              </a:rPr>
              <a:t>arasındaki mesafe</a:t>
            </a:r>
            <a:endParaRPr kumimoji="0" lang="tr-TR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/>
              <a:t>Acil hekimlerinin temel becerisi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Resüsitasyonun</a:t>
            </a:r>
            <a:r>
              <a:rPr lang="tr-TR" sz="2400" dirty="0" smtClean="0"/>
              <a:t> köşe taşı</a:t>
            </a:r>
            <a:endParaRPr lang="tr-TR" sz="2400" dirty="0"/>
          </a:p>
          <a:p>
            <a:pPr>
              <a:lnSpc>
                <a:spcPct val="150000"/>
              </a:lnSpc>
            </a:pPr>
            <a:r>
              <a:rPr lang="tr-TR" sz="2400" dirty="0" smtClean="0"/>
              <a:t>Başarılı </a:t>
            </a:r>
            <a:r>
              <a:rPr lang="tr-TR" sz="2400" dirty="0"/>
              <a:t>hava yolu </a:t>
            </a:r>
            <a:r>
              <a:rPr lang="tr-TR" sz="2400" dirty="0" smtClean="0"/>
              <a:t>girişimi</a:t>
            </a:r>
            <a:r>
              <a:rPr lang="tr-TR" sz="2400" dirty="0" smtClean="0">
                <a:sym typeface="Symbol"/>
              </a:rPr>
              <a:t></a:t>
            </a:r>
            <a:r>
              <a:rPr lang="tr-TR" sz="2400" dirty="0" smtClean="0"/>
              <a:t> </a:t>
            </a:r>
            <a:r>
              <a:rPr lang="tr-TR" sz="2400" dirty="0"/>
              <a:t>hava yolu bilgisi ve yeterli </a:t>
            </a:r>
            <a:r>
              <a:rPr lang="tr-TR" sz="2400" dirty="0" smtClean="0"/>
              <a:t>girişimsel beceri 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Acil hekimi için en zor iş hangi hava yolu tekniğini kullanacağı kararı</a:t>
            </a:r>
          </a:p>
          <a:p>
            <a:pPr>
              <a:lnSpc>
                <a:spcPct val="150000"/>
              </a:lnSpc>
            </a:pPr>
            <a:endParaRPr lang="tr-TR" sz="2400" dirty="0" smtClean="0"/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tr-TR" sz="24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76375" y="476250"/>
            <a:ext cx="6192838" cy="83820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FF00"/>
                </a:solidFill>
              </a:rPr>
              <a:t>Acil Havayolu Yönetimi</a:t>
            </a:r>
            <a:endParaRPr lang="en-US" sz="32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9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2F4FE-755A-44DF-BE7C-2BDD0789401E}" type="slidenum">
              <a:rPr lang="tr-TR"/>
              <a:pPr>
                <a:defRPr/>
              </a:pPr>
              <a:t>20</a:t>
            </a:fld>
            <a:endParaRPr lang="tr-TR"/>
          </a:p>
        </p:txBody>
      </p:sp>
      <p:pic>
        <p:nvPicPr>
          <p:cNvPr id="27651" name="Picture 2" descr="nf KANU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484313"/>
            <a:ext cx="6840537" cy="4749800"/>
          </a:xfrm>
          <a:noFill/>
        </p:spPr>
      </p:pic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827584" y="476250"/>
            <a:ext cx="7417891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Nazofaringeal</a:t>
            </a:r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airway</a:t>
            </a:r>
            <a:endParaRPr kumimoji="0" lang="tr-TR" sz="3200" b="1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A7C72-1CBB-4BC0-A95F-B2BEEDDA34BE}" type="slidenum">
              <a:rPr lang="tr-TR" smtClean="0"/>
              <a:pPr>
                <a:defRPr/>
              </a:pPr>
              <a:t>21</a:t>
            </a:fld>
            <a:endParaRPr lang="tr-TR"/>
          </a:p>
        </p:txBody>
      </p:sp>
      <p:pic>
        <p:nvPicPr>
          <p:cNvPr id="4" name="3 Resim" descr="Resim8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195736" y="3284984"/>
            <a:ext cx="4279392" cy="2907792"/>
          </a:xfrm>
          <a:prstGeom prst="rect">
            <a:avLst/>
          </a:prstGeom>
        </p:spPr>
      </p:pic>
      <p:pic>
        <p:nvPicPr>
          <p:cNvPr id="5" name="4 Resim" descr="Resim7.jpg"/>
          <p:cNvPicPr>
            <a:picLocks noChangeAspect="1"/>
          </p:cNvPicPr>
          <p:nvPr/>
        </p:nvPicPr>
        <p:blipFill rotWithShape="1">
          <a:blip r:embed="rId3" cstate="email"/>
          <a:srcRect b="24085"/>
          <a:stretch/>
        </p:blipFill>
        <p:spPr>
          <a:xfrm>
            <a:off x="2195736" y="1556792"/>
            <a:ext cx="4305300" cy="1728192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Nazofaringeal</a:t>
            </a:r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airway</a:t>
            </a:r>
            <a:endParaRPr kumimoji="0" lang="tr-TR" sz="3200" b="1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FDC3B-03A6-4A2A-9644-CA7FE9BB7F42}" type="slidenum">
              <a:rPr lang="tr-TR"/>
              <a:pPr>
                <a:defRPr/>
              </a:pPr>
              <a:t>22</a:t>
            </a:fld>
            <a:endParaRPr lang="tr-TR"/>
          </a:p>
        </p:txBody>
      </p:sp>
      <p:graphicFrame>
        <p:nvGraphicFramePr>
          <p:cNvPr id="1224706" name="Object 2"/>
          <p:cNvGraphicFramePr>
            <a:graphicFrameLocks noChangeAspect="1"/>
          </p:cNvGraphicFramePr>
          <p:nvPr/>
        </p:nvGraphicFramePr>
        <p:xfrm>
          <a:off x="1258888" y="1341438"/>
          <a:ext cx="6732587" cy="504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Image" r:id="rId3" imgW="6548780" imgH="3804878" progId="">
                  <p:embed/>
                </p:oleObj>
              </mc:Choice>
              <mc:Fallback>
                <p:oleObj name="Image" r:id="rId3" imgW="6548780" imgH="3804878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341438"/>
                        <a:ext cx="6732587" cy="504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1331640" y="476672"/>
            <a:ext cx="64817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Nazofaringeal</a:t>
            </a:r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airway</a:t>
            </a:r>
            <a:endParaRPr kumimoji="0" lang="tr-TR" sz="3200" b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1258888" y="1341438"/>
            <a:ext cx="2470150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4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sz="4000" dirty="0" err="1" smtClean="0">
                <a:solidFill>
                  <a:srgbClr val="00FFFF"/>
                </a:solidFill>
              </a:rPr>
              <a:t>Bag</a:t>
            </a:r>
            <a:r>
              <a:rPr lang="tr-TR" sz="4000" dirty="0" smtClean="0">
                <a:solidFill>
                  <a:srgbClr val="00FFFF"/>
                </a:solidFill>
              </a:rPr>
              <a:t>-</a:t>
            </a:r>
            <a:r>
              <a:rPr lang="tr-TR" sz="4000" dirty="0" err="1" smtClean="0">
                <a:solidFill>
                  <a:srgbClr val="00FFFF"/>
                </a:solidFill>
              </a:rPr>
              <a:t>Valve</a:t>
            </a:r>
            <a:r>
              <a:rPr lang="tr-TR" sz="4000" dirty="0" smtClean="0">
                <a:solidFill>
                  <a:srgbClr val="00FFFF"/>
                </a:solidFill>
              </a:rPr>
              <a:t> Mask(BVM) (Balon Maske </a:t>
            </a:r>
            <a:r>
              <a:rPr lang="tr-TR" sz="4000" dirty="0" err="1" smtClean="0">
                <a:solidFill>
                  <a:srgbClr val="00FFFF"/>
                </a:solidFill>
              </a:rPr>
              <a:t>Ventilasyonu</a:t>
            </a:r>
            <a:r>
              <a:rPr lang="tr-TR" sz="4000" dirty="0" smtClean="0">
                <a:solidFill>
                  <a:srgbClr val="00FFFF"/>
                </a:solidFill>
              </a:rPr>
              <a:t>)</a:t>
            </a:r>
            <a:endParaRPr lang="tr-TR" sz="4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4" name="Picture 4" descr="ct-phoen1x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315200" cy="4794250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  <a:effectLst>
            <a:outerShdw dist="91581" dir="19578596" algn="ctr" rotWithShape="0">
              <a:schemeClr val="tx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55576" y="1772816"/>
            <a:ext cx="7772400" cy="4648200"/>
          </a:xfrm>
        </p:spPr>
        <p:txBody>
          <a:bodyPr/>
          <a:lstStyle/>
          <a:p>
            <a:r>
              <a:rPr lang="tr-TR" sz="2400" dirty="0" smtClean="0"/>
              <a:t>Hastanın yüzüne oturan plastik şeffaf maske</a:t>
            </a:r>
          </a:p>
          <a:p>
            <a:r>
              <a:rPr lang="tr-TR" sz="2400" dirty="0" smtClean="0"/>
              <a:t>Havanın dolduğu balon kısmı,</a:t>
            </a:r>
          </a:p>
          <a:p>
            <a:r>
              <a:rPr lang="tr-TR" sz="2400" dirty="0" err="1" smtClean="0"/>
              <a:t>Expiriumda</a:t>
            </a:r>
            <a:r>
              <a:rPr lang="tr-TR" sz="2400" dirty="0" smtClean="0"/>
              <a:t> hava çıkışına izin veren </a:t>
            </a:r>
            <a:r>
              <a:rPr lang="tr-TR" sz="2400" dirty="0" err="1" smtClean="0"/>
              <a:t>valv</a:t>
            </a:r>
            <a:r>
              <a:rPr lang="tr-TR" sz="2400" dirty="0" smtClean="0"/>
              <a:t> kısmı</a:t>
            </a:r>
          </a:p>
          <a:p>
            <a:r>
              <a:rPr lang="tr-TR" sz="2400" dirty="0" smtClean="0"/>
              <a:t>Balon kısmı pozitif basınçla havanın akciğerlere iletilmesini sağlar</a:t>
            </a:r>
          </a:p>
          <a:p>
            <a:endParaRPr lang="tr-TR" sz="2400" dirty="0" smtClean="0"/>
          </a:p>
          <a:p>
            <a:endParaRPr lang="tr-TR" sz="24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D6877-13D8-4D87-A972-732AA686521D}" type="slidenum">
              <a:rPr lang="tr-TR" smtClean="0"/>
              <a:pPr>
                <a:defRPr/>
              </a:pPr>
              <a:t>25</a:t>
            </a:fld>
            <a:endParaRPr lang="tr-TR"/>
          </a:p>
        </p:txBody>
      </p:sp>
      <p:pic>
        <p:nvPicPr>
          <p:cNvPr id="5" name="Picture 2" descr="R-MASK1"/>
          <p:cNvPicPr>
            <a:picLocks noChangeAspect="1" noChangeArrowheads="1"/>
          </p:cNvPicPr>
          <p:nvPr/>
        </p:nvPicPr>
        <p:blipFill>
          <a:blip r:embed="rId2" cstate="print"/>
          <a:srcRect t="8099" b="12958"/>
          <a:stretch>
            <a:fillRect/>
          </a:stretch>
        </p:blipFill>
        <p:spPr>
          <a:xfrm>
            <a:off x="0" y="4293096"/>
            <a:ext cx="4211960" cy="2564904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</p:pic>
      <p:pic>
        <p:nvPicPr>
          <p:cNvPr id="8" name="7 Resim" descr="Resim9.jpg"/>
          <p:cNvPicPr>
            <a:picLocks noChangeAspect="1"/>
          </p:cNvPicPr>
          <p:nvPr/>
        </p:nvPicPr>
        <p:blipFill>
          <a:blip r:embed="rId3" cstate="email"/>
          <a:srcRect r="-2025" b="18950"/>
          <a:stretch>
            <a:fillRect/>
          </a:stretch>
        </p:blipFill>
        <p:spPr>
          <a:xfrm>
            <a:off x="4211960" y="4289859"/>
            <a:ext cx="5038669" cy="2568141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33400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Balon maske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ventilasyon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00808"/>
            <a:ext cx="7772400" cy="4648200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folHlink"/>
              </a:buClr>
            </a:pPr>
            <a:r>
              <a:rPr lang="tr-TR" sz="2400" dirty="0" smtClean="0"/>
              <a:t>Öncesinde </a:t>
            </a:r>
            <a:r>
              <a:rPr lang="tr-TR" sz="2400" dirty="0" err="1" smtClean="0"/>
              <a:t>airway</a:t>
            </a:r>
            <a:r>
              <a:rPr lang="tr-TR" sz="2400" dirty="0" smtClean="0"/>
              <a:t> takılmalıdır</a:t>
            </a:r>
          </a:p>
          <a:p>
            <a:pPr>
              <a:lnSpc>
                <a:spcPct val="150000"/>
              </a:lnSpc>
              <a:buClr>
                <a:schemeClr val="folHlink"/>
              </a:buClr>
            </a:pPr>
            <a:r>
              <a:rPr lang="tr-TR" sz="2400" dirty="0" smtClean="0"/>
              <a:t>E-C tekniği:</a:t>
            </a:r>
          </a:p>
          <a:p>
            <a:pPr lvl="1">
              <a:lnSpc>
                <a:spcPct val="150000"/>
              </a:lnSpc>
              <a:buClr>
                <a:schemeClr val="folHlink"/>
              </a:buClr>
            </a:pPr>
            <a:r>
              <a:rPr lang="tr-TR" sz="2400" dirty="0" smtClean="0"/>
              <a:t>Baş ve işaret parmakları ile maske yüze oturtulur</a:t>
            </a:r>
          </a:p>
          <a:p>
            <a:pPr lvl="1">
              <a:lnSpc>
                <a:spcPct val="150000"/>
              </a:lnSpc>
              <a:buClr>
                <a:schemeClr val="folHlink"/>
              </a:buClr>
            </a:pPr>
            <a:r>
              <a:rPr lang="tr-TR" sz="2400" dirty="0" smtClean="0"/>
              <a:t>Diğer parmaklarla </a:t>
            </a:r>
          </a:p>
          <a:p>
            <a:pPr lvl="1">
              <a:lnSpc>
                <a:spcPct val="150000"/>
              </a:lnSpc>
              <a:buClr>
                <a:schemeClr val="folHlink"/>
              </a:buClr>
              <a:buNone/>
            </a:pPr>
            <a:r>
              <a:rPr lang="tr-TR" sz="2400" dirty="0" smtClean="0"/>
              <a:t>   çene kavranarak </a:t>
            </a:r>
          </a:p>
          <a:p>
            <a:pPr lvl="1">
              <a:lnSpc>
                <a:spcPct val="150000"/>
              </a:lnSpc>
              <a:buClr>
                <a:schemeClr val="folHlink"/>
              </a:buClr>
              <a:buNone/>
            </a:pPr>
            <a:r>
              <a:rPr lang="tr-TR" sz="2400" dirty="0" smtClean="0"/>
              <a:t>   başa pozisyon verilir.</a:t>
            </a:r>
          </a:p>
          <a:p>
            <a:pPr>
              <a:lnSpc>
                <a:spcPct val="150000"/>
              </a:lnSpc>
              <a:buClr>
                <a:schemeClr val="folHlink"/>
              </a:buClr>
            </a:pPr>
            <a:endParaRPr lang="tr-TR" sz="2400" dirty="0" smtClean="0"/>
          </a:p>
        </p:txBody>
      </p:sp>
      <p:pic>
        <p:nvPicPr>
          <p:cNvPr id="4" name="3 Resim" descr="Resim10.jpg"/>
          <p:cNvPicPr>
            <a:picLocks noChangeAspect="1"/>
          </p:cNvPicPr>
          <p:nvPr/>
        </p:nvPicPr>
        <p:blipFill rotWithShape="1">
          <a:blip r:embed="rId2" cstate="email"/>
          <a:srcRect t="-7680" b="4534"/>
          <a:stretch/>
        </p:blipFill>
        <p:spPr>
          <a:xfrm>
            <a:off x="5090160" y="4212775"/>
            <a:ext cx="4053840" cy="264522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3400" y="533400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Balon maske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ventilasyon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0" y="1"/>
          <a:ext cx="9144000" cy="685799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44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2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27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334"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tr-T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51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4000" kern="1200" dirty="0">
                          <a:effectLst/>
                        </a:rPr>
                        <a:t>M</a:t>
                      </a:r>
                      <a:endParaRPr lang="tr-TR" sz="4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Mask </a:t>
                      </a:r>
                      <a:r>
                        <a:rPr lang="tr-TR" sz="2000" b="1" dirty="0" err="1">
                          <a:effectLst/>
                        </a:rPr>
                        <a:t>Seal</a:t>
                      </a:r>
                      <a:endParaRPr lang="tr-TR" sz="20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(Maskenin Yerleşimi)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Yüzde sakal, kan, </a:t>
                      </a:r>
                      <a:r>
                        <a:rPr lang="tr-TR" sz="2400" dirty="0" err="1">
                          <a:effectLst/>
                        </a:rPr>
                        <a:t>debris</a:t>
                      </a:r>
                      <a:r>
                        <a:rPr lang="tr-TR" sz="2400" dirty="0">
                          <a:effectLst/>
                        </a:rPr>
                        <a:t> varlığı</a:t>
                      </a:r>
                      <a:endParaRPr lang="tr-TR" sz="20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Erkek cinsiyet, </a:t>
                      </a:r>
                      <a:r>
                        <a:rPr lang="tr-TR" sz="2400" dirty="0" err="1">
                          <a:effectLst/>
                        </a:rPr>
                        <a:t>mallampati</a:t>
                      </a:r>
                      <a:r>
                        <a:rPr lang="tr-TR" sz="2400" dirty="0">
                          <a:effectLst/>
                        </a:rPr>
                        <a:t> 3 ya da 4 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4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4000" kern="1200" dirty="0">
                          <a:effectLst/>
                        </a:rPr>
                        <a:t>O</a:t>
                      </a:r>
                      <a:endParaRPr lang="tr-TR" sz="4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err="1">
                          <a:effectLst/>
                        </a:rPr>
                        <a:t>Obesity</a:t>
                      </a:r>
                      <a:r>
                        <a:rPr lang="tr-TR" sz="2000" b="1" dirty="0">
                          <a:effectLst/>
                        </a:rPr>
                        <a:t> / </a:t>
                      </a:r>
                      <a:r>
                        <a:rPr lang="tr-TR" sz="2000" b="1" dirty="0" err="1">
                          <a:effectLst/>
                        </a:rPr>
                        <a:t>Airway</a:t>
                      </a:r>
                      <a:r>
                        <a:rPr lang="tr-TR" sz="2000" b="1" dirty="0">
                          <a:effectLst/>
                        </a:rPr>
                        <a:t> </a:t>
                      </a:r>
                      <a:r>
                        <a:rPr lang="tr-TR" sz="2000" b="1" dirty="0" err="1" smtClean="0">
                          <a:effectLst/>
                        </a:rPr>
                        <a:t>Obstruction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BMI &gt;26 /m2, 3.trimestırda olan gebeler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4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4000" kern="1200" dirty="0">
                          <a:effectLst/>
                        </a:rPr>
                        <a:t>A</a:t>
                      </a:r>
                      <a:endParaRPr lang="tr-TR" sz="4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Advanced Age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(İleri Yaş) 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55 -57 yaş üstü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51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4000" kern="1200" dirty="0">
                          <a:effectLst/>
                        </a:rPr>
                        <a:t>N</a:t>
                      </a:r>
                      <a:endParaRPr lang="tr-TR" sz="4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No </a:t>
                      </a:r>
                      <a:r>
                        <a:rPr lang="tr-TR" sz="2000" b="1" dirty="0" err="1">
                          <a:effectLst/>
                        </a:rPr>
                        <a:t>Teeth</a:t>
                      </a:r>
                      <a:endParaRPr lang="tr-TR" sz="20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(Dişlerin Olmayışı)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400" kern="1200" dirty="0">
                          <a:effectLst/>
                        </a:rPr>
                        <a:t>Diş olmaması durumunda yüz maskeyi desteklemez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85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4000" kern="1200" dirty="0">
                          <a:effectLst/>
                        </a:rPr>
                        <a:t>S</a:t>
                      </a:r>
                      <a:endParaRPr lang="tr-TR" sz="4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err="1">
                          <a:effectLst/>
                        </a:rPr>
                        <a:t>Snore</a:t>
                      </a:r>
                      <a:r>
                        <a:rPr lang="tr-TR" sz="2000" b="1" dirty="0">
                          <a:effectLst/>
                        </a:rPr>
                        <a:t> </a:t>
                      </a:r>
                      <a:r>
                        <a:rPr lang="tr-TR" sz="2000" b="1" dirty="0" err="1">
                          <a:effectLst/>
                        </a:rPr>
                        <a:t>or</a:t>
                      </a:r>
                      <a:r>
                        <a:rPr lang="tr-TR" sz="2000" b="1" dirty="0">
                          <a:effectLst/>
                        </a:rPr>
                        <a:t> </a:t>
                      </a:r>
                      <a:r>
                        <a:rPr lang="tr-TR" sz="2000" b="1" dirty="0" err="1">
                          <a:effectLst/>
                        </a:rPr>
                        <a:t>Stiff</a:t>
                      </a:r>
                      <a:r>
                        <a:rPr lang="tr-TR" sz="2000" b="1" dirty="0">
                          <a:effectLst/>
                        </a:rPr>
                        <a:t> </a:t>
                      </a:r>
                      <a:r>
                        <a:rPr lang="tr-TR" sz="2000" b="1" dirty="0" err="1">
                          <a:effectLst/>
                        </a:rPr>
                        <a:t>Lungs</a:t>
                      </a:r>
                      <a:endParaRPr lang="tr-TR" sz="20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(</a:t>
                      </a:r>
                      <a:r>
                        <a:rPr lang="tr-TR" sz="2000" b="1" dirty="0" err="1">
                          <a:effectLst/>
                        </a:rPr>
                        <a:t>Ventilasyona</a:t>
                      </a:r>
                      <a:r>
                        <a:rPr lang="tr-TR" sz="2000" b="1" dirty="0">
                          <a:effectLst/>
                        </a:rPr>
                        <a:t> </a:t>
                      </a:r>
                      <a:r>
                        <a:rPr lang="tr-TR" sz="2000" b="1" dirty="0" err="1">
                          <a:effectLst/>
                        </a:rPr>
                        <a:t>intrinsik</a:t>
                      </a:r>
                      <a:r>
                        <a:rPr lang="tr-TR" sz="2000" b="1" dirty="0">
                          <a:effectLst/>
                        </a:rPr>
                        <a:t> direnç</a:t>
                      </a:r>
                      <a:r>
                        <a:rPr lang="tr-TR" sz="2000" b="1" dirty="0" smtClean="0">
                          <a:effectLst/>
                        </a:rPr>
                        <a:t>)</a:t>
                      </a:r>
                      <a:endParaRPr lang="tr-TR" sz="2000" b="1" dirty="0">
                        <a:effectLst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400" kern="1200" dirty="0" smtClean="0">
                          <a:effectLst/>
                        </a:rPr>
                        <a:t>Küçük </a:t>
                      </a:r>
                      <a:r>
                        <a:rPr lang="tr-TR" sz="2400" kern="1200" dirty="0">
                          <a:effectLst/>
                        </a:rPr>
                        <a:t>hava yollarını </a:t>
                      </a:r>
                      <a:r>
                        <a:rPr lang="tr-TR" sz="2400" kern="1200" dirty="0" err="1">
                          <a:effectLst/>
                        </a:rPr>
                        <a:t>obtrüksiyonu</a:t>
                      </a:r>
                      <a:r>
                        <a:rPr lang="tr-TR" sz="2400" kern="1200" dirty="0">
                          <a:effectLst/>
                        </a:rPr>
                        <a:t> yapan reaktif hastalıklar, </a:t>
                      </a:r>
                      <a:r>
                        <a:rPr lang="tr-TR" sz="2400" kern="1200" dirty="0" err="1">
                          <a:effectLst/>
                        </a:rPr>
                        <a:t>pulmoner</a:t>
                      </a:r>
                      <a:r>
                        <a:rPr lang="tr-TR" sz="2400" kern="1200" dirty="0">
                          <a:effectLst/>
                        </a:rPr>
                        <a:t> </a:t>
                      </a:r>
                      <a:r>
                        <a:rPr lang="tr-TR" sz="2400" kern="1200" dirty="0" smtClean="0">
                          <a:effectLst/>
                        </a:rPr>
                        <a:t>ödem vb. balon </a:t>
                      </a:r>
                      <a:r>
                        <a:rPr lang="tr-TR" sz="2400" kern="1200" dirty="0" err="1">
                          <a:effectLst/>
                        </a:rPr>
                        <a:t>valv</a:t>
                      </a:r>
                      <a:r>
                        <a:rPr lang="tr-TR" sz="2400" kern="1200" dirty="0">
                          <a:effectLst/>
                        </a:rPr>
                        <a:t> maskeye direnci  arttıran hava </a:t>
                      </a:r>
                      <a:r>
                        <a:rPr lang="tr-TR" sz="2400" kern="1200" dirty="0" smtClean="0">
                          <a:effectLst/>
                        </a:rPr>
                        <a:t>yolu </a:t>
                      </a:r>
                      <a:r>
                        <a:rPr lang="tr-TR" sz="2400" kern="1200" dirty="0">
                          <a:effectLst/>
                        </a:rPr>
                        <a:t>hastalıklarıdır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Resim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2613" y="1536700"/>
            <a:ext cx="42672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Resim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1536700"/>
            <a:ext cx="39370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88231B-8C97-4BAB-9891-1B321A5DF4B1}" type="slidenum">
              <a:rPr lang="tr-TR"/>
              <a:pPr>
                <a:defRPr/>
              </a:pPr>
              <a:t>29</a:t>
            </a:fld>
            <a:endParaRPr lang="tr-TR"/>
          </a:p>
        </p:txBody>
      </p:sp>
      <p:pic>
        <p:nvPicPr>
          <p:cNvPr id="40963" name="Picture 2" descr="R49-053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43894" y="1556792"/>
            <a:ext cx="5256212" cy="4481513"/>
          </a:xfr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533400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Balon maske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ventilasyon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9545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>
                <a:solidFill>
                  <a:srgbClr val="FFFF00"/>
                </a:solidFill>
              </a:rPr>
              <a:t>Havayolu </a:t>
            </a:r>
            <a:r>
              <a:rPr lang="tr-TR" b="1" dirty="0" smtClean="0">
                <a:solidFill>
                  <a:srgbClr val="FFFF00"/>
                </a:solidFill>
              </a:rPr>
              <a:t>Yönetimine Başlama Kararı</a:t>
            </a:r>
            <a:endParaRPr lang="tr-TR" b="1" dirty="0">
              <a:solidFill>
                <a:srgbClr val="FFFF00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endParaRPr lang="tr-TR" sz="2400" dirty="0" smtClean="0"/>
          </a:p>
          <a:p>
            <a:pPr>
              <a:lnSpc>
                <a:spcPct val="150000"/>
              </a:lnSpc>
            </a:pPr>
            <a:r>
              <a:rPr lang="tr-TR" sz="2400" dirty="0" smtClean="0"/>
              <a:t>Hızlı karar </a:t>
            </a:r>
            <a:endParaRPr lang="tr-TR" sz="2400" dirty="0"/>
          </a:p>
          <a:p>
            <a:pPr>
              <a:lnSpc>
                <a:spcPct val="150000"/>
              </a:lnSpc>
            </a:pPr>
            <a:r>
              <a:rPr lang="tr-TR" sz="2400" dirty="0"/>
              <a:t>Yetersiz </a:t>
            </a:r>
            <a:r>
              <a:rPr lang="tr-TR" sz="2400" dirty="0" err="1"/>
              <a:t>oksijenizasyon</a:t>
            </a:r>
            <a:r>
              <a:rPr lang="tr-TR" sz="2400" dirty="0"/>
              <a:t> ve </a:t>
            </a:r>
            <a:r>
              <a:rPr lang="tr-TR" sz="2400" dirty="0" err="1"/>
              <a:t>ventilasyonun</a:t>
            </a:r>
            <a:r>
              <a:rPr lang="tr-TR" sz="2400" dirty="0"/>
              <a:t> klinik bulgu ve semptomlarına </a:t>
            </a:r>
            <a:r>
              <a:rPr lang="tr-TR" sz="2400" dirty="0" smtClean="0"/>
              <a:t>dayanarak</a:t>
            </a:r>
            <a:endParaRPr lang="tr-TR" sz="2400" dirty="0"/>
          </a:p>
          <a:p>
            <a:pPr>
              <a:lnSpc>
                <a:spcPct val="150000"/>
              </a:lnSpc>
            </a:pPr>
            <a:r>
              <a:rPr lang="tr-TR" sz="2400" dirty="0"/>
              <a:t>Genellikle </a:t>
            </a:r>
            <a:r>
              <a:rPr lang="tr-TR" sz="2400" dirty="0" err="1" smtClean="0"/>
              <a:t>laboratuvar</a:t>
            </a:r>
            <a:r>
              <a:rPr lang="tr-TR" sz="2400" dirty="0" smtClean="0"/>
              <a:t> </a:t>
            </a:r>
            <a:r>
              <a:rPr lang="tr-TR" sz="2400" dirty="0"/>
              <a:t>sonuçlarına </a:t>
            </a:r>
            <a:r>
              <a:rPr lang="tr-TR" sz="2400" dirty="0" smtClean="0"/>
              <a:t>bakılmaksızın</a:t>
            </a:r>
          </a:p>
          <a:p>
            <a:pPr>
              <a:lnSpc>
                <a:spcPct val="150000"/>
              </a:lnSpc>
              <a:buNone/>
            </a:pPr>
            <a:endParaRPr lang="tr-TR" sz="2400" dirty="0" smtClean="0"/>
          </a:p>
        </p:txBody>
      </p:sp>
    </p:spTree>
    <p:extLst>
      <p:ext uri="{BB962C8B-B14F-4D97-AF65-F5344CB8AC3E}">
        <p14:creationId xmlns:p14="http://schemas.microsoft.com/office/powerpoint/2010/main" val="20869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30A66-EB95-4F4D-BDA2-BD8E69A45ACB}" type="slidenum">
              <a:rPr lang="tr-TR"/>
              <a:pPr>
                <a:defRPr/>
              </a:pPr>
              <a:t>30</a:t>
            </a:fld>
            <a:endParaRPr lang="tr-TR"/>
          </a:p>
        </p:txBody>
      </p:sp>
      <p:pic>
        <p:nvPicPr>
          <p:cNvPr id="41987" name="Picture 2" descr="R50-00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43100" y="1628800"/>
            <a:ext cx="5257800" cy="4254500"/>
          </a:xfr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533400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Balon maske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ventilasyon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17513" y="857250"/>
            <a:ext cx="6261100" cy="854075"/>
          </a:xfrm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C000"/>
                </a:solidFill>
              </a:rPr>
              <a:t>İyi oksijenlendir</a:t>
            </a:r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36867" name="İçerik Yer Tutucusu 2"/>
          <p:cNvSpPr>
            <a:spLocks noGrp="1"/>
          </p:cNvSpPr>
          <p:nvPr>
            <p:ph idx="1"/>
          </p:nvPr>
        </p:nvSpPr>
        <p:spPr>
          <a:xfrm>
            <a:off x="827088" y="2260600"/>
            <a:ext cx="8104187" cy="2949575"/>
          </a:xfrm>
        </p:spPr>
        <p:txBody>
          <a:bodyPr/>
          <a:lstStyle/>
          <a:p>
            <a:pPr marL="257175" lvl="1" indent="-257175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70C0"/>
              </a:buClr>
            </a:pPr>
            <a:r>
              <a:rPr lang="tr-TR" altLang="tr-TR" smtClean="0"/>
              <a:t>3-5 dk. boyunca %100 oksijen uygulanır</a:t>
            </a:r>
          </a:p>
          <a:p>
            <a:pPr marL="257175" lvl="1" indent="-257175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70C0"/>
              </a:buClr>
            </a:pPr>
            <a:r>
              <a:rPr lang="tr-TR" altLang="tr-TR" smtClean="0"/>
              <a:t>Pulse O</a:t>
            </a:r>
            <a:r>
              <a:rPr lang="tr-TR" altLang="tr-TR" sz="2000" smtClean="0"/>
              <a:t>2</a:t>
            </a:r>
            <a:r>
              <a:rPr lang="tr-TR" altLang="tr-TR" smtClean="0"/>
              <a:t> takılır</a:t>
            </a:r>
          </a:p>
          <a:p>
            <a:pPr marL="257175" lvl="1" indent="-257175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70C0"/>
              </a:buClr>
            </a:pPr>
            <a:r>
              <a:rPr lang="tr-TR" altLang="tr-TR" smtClean="0"/>
              <a:t>BVM ile solutmaya başlanır</a:t>
            </a:r>
          </a:p>
        </p:txBody>
      </p:sp>
      <p:sp>
        <p:nvSpPr>
          <p:cNvPr id="36868" name="Dikdörtgen 9"/>
          <p:cNvSpPr>
            <a:spLocks noChangeArrowheads="1"/>
          </p:cNvSpPr>
          <p:nvPr/>
        </p:nvSpPr>
        <p:spPr bwMode="auto">
          <a:xfrm>
            <a:off x="7742238" y="2435225"/>
            <a:ext cx="1428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tr-TR" b="1"/>
              <a:t>t – </a:t>
            </a:r>
            <a:r>
              <a:rPr lang="tr-TR" altLang="tr-TR" b="1"/>
              <a:t>5</a:t>
            </a:r>
            <a:r>
              <a:rPr lang="en-US" altLang="tr-TR" b="1"/>
              <a:t> </a:t>
            </a:r>
            <a:r>
              <a:rPr lang="tr-TR" altLang="tr-TR" b="1"/>
              <a:t>dakika</a:t>
            </a:r>
            <a:endParaRPr lang="tr-TR" altLang="tr-TR"/>
          </a:p>
        </p:txBody>
      </p:sp>
      <p:pic>
        <p:nvPicPr>
          <p:cNvPr id="36869" name="Resim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0" y="3735388"/>
            <a:ext cx="3309938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00" y="3735388"/>
            <a:ext cx="2955925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esim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" y="333375"/>
            <a:ext cx="8955088" cy="611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1" indent="0" algn="ctr">
              <a:buClr>
                <a:schemeClr val="accent1"/>
              </a:buClr>
              <a:buNone/>
            </a:pPr>
            <a:r>
              <a:rPr lang="tr-TR" sz="4000" dirty="0" err="1" smtClean="0">
                <a:solidFill>
                  <a:srgbClr val="00FFFF"/>
                </a:solidFill>
              </a:rPr>
              <a:t>İnvaziv</a:t>
            </a:r>
            <a:r>
              <a:rPr lang="tr-TR" sz="4000" dirty="0" smtClean="0">
                <a:solidFill>
                  <a:srgbClr val="00FFFF"/>
                </a:solidFill>
              </a:rPr>
              <a:t> (İleri) Havayolu Açma Yöntemleri</a:t>
            </a:r>
          </a:p>
          <a:p>
            <a:endParaRPr lang="tr-TR" sz="4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Slayt Numarası Yer Tutucusu"/>
          <p:cNvSpPr txBox="1">
            <a:spLocks noGrp="1"/>
          </p:cNvSpPr>
          <p:nvPr/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4DDB0F8-10B2-43A8-9810-37EA41737F2A}" type="slidenum">
              <a:rPr kumimoji="0" lang="tr-TR" sz="1400">
                <a:solidFill>
                  <a:schemeClr val="bg2"/>
                </a:solidFill>
                <a:latin typeface="+mn-lt"/>
              </a:rPr>
              <a:pPr algn="r">
                <a:defRPr/>
              </a:pPr>
              <a:t>33</a:t>
            </a:fld>
            <a:endParaRPr kumimoji="0" lang="tr-TR" sz="14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1125538"/>
            <a:ext cx="6842125" cy="838200"/>
          </a:xfrm>
        </p:spPr>
        <p:txBody>
          <a:bodyPr/>
          <a:lstStyle/>
          <a:p>
            <a:pPr algn="ctr" eaLnBrk="1" hangingPunct="1"/>
            <a:r>
              <a:rPr lang="tr-TR" sz="3200" b="1" dirty="0" err="1" smtClean="0">
                <a:solidFill>
                  <a:srgbClr val="FFFF00"/>
                </a:solidFill>
              </a:rPr>
              <a:t>Endotrakeal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entübasyon</a:t>
            </a:r>
            <a:endParaRPr lang="en-US" sz="3200" b="1" dirty="0" smtClean="0">
              <a:solidFill>
                <a:srgbClr val="FFFF00"/>
              </a:solidFill>
            </a:endParaRPr>
          </a:p>
        </p:txBody>
      </p:sp>
      <p:sp>
        <p:nvSpPr>
          <p:cNvPr id="12257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916832"/>
            <a:ext cx="7776220" cy="4504606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</a:pPr>
            <a:r>
              <a:rPr lang="tr-TR" sz="2400" dirty="0" smtClean="0"/>
              <a:t>Açık ve güvenilir havayolu sağlamak ve sürdürmek için en uygun yöntem</a:t>
            </a:r>
          </a:p>
          <a:p>
            <a:pPr algn="just" eaLnBrk="1" hangingPunct="1">
              <a:lnSpc>
                <a:spcPct val="120000"/>
              </a:lnSpc>
            </a:pPr>
            <a:r>
              <a:rPr lang="tr-TR" sz="2400" dirty="0" smtClean="0"/>
              <a:t>Belli düzeyde deneyim ve beceri gerektirir.</a:t>
            </a:r>
            <a:endParaRPr lang="en-US" sz="2400" dirty="0" smtClean="0"/>
          </a:p>
          <a:p>
            <a:pPr algn="just" eaLnBrk="1" hangingPunct="1">
              <a:lnSpc>
                <a:spcPct val="120000"/>
              </a:lnSpc>
            </a:pPr>
            <a:r>
              <a:rPr lang="tr-TR" sz="2400" dirty="0" smtClean="0"/>
              <a:t>Sadece eğitimli, tecrübeli personel ve gerekli malzeme varlığında yapılmalıdır.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DEC5B-23F7-448B-8F57-1FC6B04CA12F}" type="slidenum">
              <a:rPr lang="tr-TR"/>
              <a:pPr>
                <a:defRPr/>
              </a:pPr>
              <a:t>34</a:t>
            </a:fld>
            <a:endParaRPr lang="tr-TR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556792"/>
            <a:ext cx="7772400" cy="4535487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tr-TR" sz="2400" dirty="0" err="1" smtClean="0"/>
              <a:t>Apne</a:t>
            </a:r>
            <a:endParaRPr lang="tr-TR" sz="2400" dirty="0" smtClean="0"/>
          </a:p>
          <a:p>
            <a:pPr eaLnBrk="1" hangingPunct="1">
              <a:lnSpc>
                <a:spcPct val="140000"/>
              </a:lnSpc>
            </a:pPr>
            <a:r>
              <a:rPr lang="tr-TR" sz="2400" dirty="0" err="1" smtClean="0"/>
              <a:t>Hipoksemi</a:t>
            </a:r>
            <a:endParaRPr lang="tr-TR" sz="2400" dirty="0" smtClean="0"/>
          </a:p>
          <a:p>
            <a:pPr eaLnBrk="1" hangingPunct="1">
              <a:lnSpc>
                <a:spcPct val="140000"/>
              </a:lnSpc>
            </a:pPr>
            <a:r>
              <a:rPr lang="tr-TR" sz="2400" dirty="0" smtClean="0"/>
              <a:t>Üst havayolu obstrüksiyonu</a:t>
            </a:r>
          </a:p>
          <a:p>
            <a:pPr eaLnBrk="1" hangingPunct="1">
              <a:lnSpc>
                <a:spcPct val="140000"/>
              </a:lnSpc>
            </a:pPr>
            <a:r>
              <a:rPr lang="tr-TR" sz="2400" dirty="0" smtClean="0"/>
              <a:t>Solunum yetmezliği</a:t>
            </a:r>
          </a:p>
          <a:p>
            <a:pPr eaLnBrk="1" hangingPunct="1">
              <a:lnSpc>
                <a:spcPct val="140000"/>
              </a:lnSpc>
            </a:pPr>
            <a:r>
              <a:rPr lang="tr-TR" sz="2400" dirty="0" smtClean="0"/>
              <a:t>Havayolunun </a:t>
            </a:r>
            <a:r>
              <a:rPr lang="tr-TR" sz="2400" dirty="0" err="1" smtClean="0"/>
              <a:t>aspirasyondan</a:t>
            </a:r>
            <a:r>
              <a:rPr lang="tr-TR" sz="2400" dirty="0" smtClean="0"/>
              <a:t> korunması</a:t>
            </a:r>
          </a:p>
          <a:p>
            <a:pPr eaLnBrk="1" hangingPunct="1">
              <a:lnSpc>
                <a:spcPct val="140000"/>
              </a:lnSpc>
            </a:pPr>
            <a:r>
              <a:rPr lang="tr-TR" sz="2400" dirty="0" smtClean="0"/>
              <a:t>Göğüs duvarı travması ve yelken göğüs tedavisi</a:t>
            </a:r>
          </a:p>
          <a:p>
            <a:pPr eaLnBrk="1" hangingPunct="1">
              <a:lnSpc>
                <a:spcPct val="140000"/>
              </a:lnSpc>
            </a:pPr>
            <a:r>
              <a:rPr lang="tr-TR" sz="2400" dirty="0" err="1" smtClean="0"/>
              <a:t>Multisistem</a:t>
            </a:r>
            <a:r>
              <a:rPr lang="tr-TR" sz="2400" dirty="0" smtClean="0"/>
              <a:t> travma (GKS:8 ve altı)</a:t>
            </a:r>
          </a:p>
          <a:p>
            <a:pPr eaLnBrk="1" hangingPunct="1">
              <a:lnSpc>
                <a:spcPct val="140000"/>
              </a:lnSpc>
            </a:pPr>
            <a:endParaRPr lang="tr-TR" sz="2400" dirty="0" smtClean="0"/>
          </a:p>
        </p:txBody>
      </p:sp>
      <p:sp>
        <p:nvSpPr>
          <p:cNvPr id="45060" name="Rectangle 2"/>
          <p:cNvSpPr>
            <a:spLocks noChangeArrowheads="1"/>
          </p:cNvSpPr>
          <p:nvPr/>
        </p:nvSpPr>
        <p:spPr bwMode="auto">
          <a:xfrm>
            <a:off x="1043608" y="476672"/>
            <a:ext cx="6842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Endotrakeal</a:t>
            </a:r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Entübasyon</a:t>
            </a:r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kumimoji="0" lang="tr-TR" sz="3200" b="1" dirty="0" err="1" smtClean="0">
                <a:solidFill>
                  <a:srgbClr val="FFFF00"/>
                </a:solidFill>
                <a:latin typeface="Tahoma" pitchFamily="34" charset="0"/>
              </a:rPr>
              <a:t>Endikasyonları</a:t>
            </a:r>
            <a:endParaRPr kumimoji="0" lang="en-US" sz="3200" b="1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D4339-3358-4A9C-829C-5B6A3BF4DB6A}" type="slidenum">
              <a:rPr lang="tr-TR" smtClean="0"/>
              <a:pPr>
                <a:defRPr/>
              </a:pPr>
              <a:t>35</a:t>
            </a:fld>
            <a:endParaRPr lang="tr-TR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 t="23677"/>
          <a:stretch>
            <a:fillRect/>
          </a:stretch>
        </p:blipFill>
        <p:spPr bwMode="auto">
          <a:xfrm>
            <a:off x="661988" y="2348468"/>
            <a:ext cx="7820025" cy="313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539552" y="764704"/>
            <a:ext cx="8229600" cy="8651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RSI(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Rapid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Sequence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Intubation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b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Hızlı </a:t>
            </a:r>
            <a:r>
              <a:rPr kumimoji="0" lang="tr-TR" sz="3200" b="1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Ardışık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Entübasyon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200" b="1" dirty="0">
                <a:solidFill>
                  <a:srgbClr val="FFFF00"/>
                </a:solidFill>
              </a:rPr>
              <a:t>RSI uygulama basamakları </a:t>
            </a:r>
            <a:br>
              <a:rPr lang="tr-TR" sz="3200" b="1" dirty="0">
                <a:solidFill>
                  <a:srgbClr val="FFFF00"/>
                </a:solidFill>
              </a:rPr>
            </a:br>
            <a:r>
              <a:rPr lang="tr-TR" sz="3200" b="1" dirty="0" smtClean="0">
                <a:solidFill>
                  <a:srgbClr val="FFFF00"/>
                </a:solidFill>
              </a:rPr>
              <a:t>(7P</a:t>
            </a:r>
            <a:r>
              <a:rPr lang="tr-TR" sz="32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72816"/>
            <a:ext cx="8229600" cy="3700462"/>
          </a:xfrm>
        </p:spPr>
        <p:txBody>
          <a:bodyPr/>
          <a:lstStyle/>
          <a:p>
            <a:pPr marL="609600" indent="-609600">
              <a:lnSpc>
                <a:spcPct val="130000"/>
              </a:lnSpc>
              <a:buClr>
                <a:srgbClr val="FFFF00"/>
              </a:buClr>
              <a:buFont typeface="Wingdings" pitchFamily="2" charset="2"/>
              <a:buAutoNum type="arabicPeriod"/>
            </a:pPr>
            <a:r>
              <a:rPr lang="tr-TR" sz="2400" dirty="0" err="1" smtClean="0"/>
              <a:t>Preparation</a:t>
            </a:r>
            <a:r>
              <a:rPr lang="tr-TR" sz="2400" dirty="0" smtClean="0"/>
              <a:t> </a:t>
            </a:r>
            <a:r>
              <a:rPr lang="tr-TR" sz="2400" dirty="0"/>
              <a:t>(hazırlık)</a:t>
            </a:r>
          </a:p>
          <a:p>
            <a:pPr marL="609600" indent="-609600">
              <a:lnSpc>
                <a:spcPct val="130000"/>
              </a:lnSpc>
              <a:buClr>
                <a:srgbClr val="FFFF00"/>
              </a:buClr>
              <a:buFont typeface="Wingdings" pitchFamily="2" charset="2"/>
              <a:buAutoNum type="arabicPeriod"/>
            </a:pPr>
            <a:r>
              <a:rPr lang="tr-TR" sz="2400" dirty="0" err="1" smtClean="0"/>
              <a:t>Preoxygenation</a:t>
            </a:r>
            <a:r>
              <a:rPr lang="tr-TR" sz="2400" dirty="0" smtClean="0"/>
              <a:t> </a:t>
            </a:r>
            <a:r>
              <a:rPr lang="tr-TR" sz="2400" dirty="0"/>
              <a:t>(</a:t>
            </a:r>
            <a:r>
              <a:rPr lang="tr-TR" sz="2400" dirty="0" err="1"/>
              <a:t>preoksijenizasyon</a:t>
            </a:r>
            <a:r>
              <a:rPr lang="tr-TR" sz="2400" dirty="0"/>
              <a:t>)</a:t>
            </a:r>
          </a:p>
          <a:p>
            <a:pPr marL="609600" indent="-609600">
              <a:lnSpc>
                <a:spcPct val="130000"/>
              </a:lnSpc>
              <a:buClr>
                <a:srgbClr val="FFFF00"/>
              </a:buClr>
              <a:buFont typeface="Wingdings" pitchFamily="2" charset="2"/>
              <a:buAutoNum type="arabicPeriod"/>
            </a:pPr>
            <a:r>
              <a:rPr lang="tr-TR" sz="2400" dirty="0" err="1" smtClean="0"/>
              <a:t>Pretreatment</a:t>
            </a:r>
            <a:r>
              <a:rPr lang="tr-TR" sz="2400" dirty="0" smtClean="0"/>
              <a:t> </a:t>
            </a:r>
            <a:r>
              <a:rPr lang="tr-TR" sz="2400" dirty="0"/>
              <a:t>(</a:t>
            </a:r>
            <a:r>
              <a:rPr lang="tr-TR" sz="2400" dirty="0" err="1"/>
              <a:t>premedikasyon</a:t>
            </a:r>
            <a:r>
              <a:rPr lang="tr-TR" sz="2400" dirty="0"/>
              <a:t>)</a:t>
            </a:r>
          </a:p>
          <a:p>
            <a:pPr marL="609600" indent="-609600">
              <a:lnSpc>
                <a:spcPct val="130000"/>
              </a:lnSpc>
              <a:buClr>
                <a:srgbClr val="FFFF00"/>
              </a:buClr>
              <a:buFont typeface="Wingdings" pitchFamily="2" charset="2"/>
              <a:buAutoNum type="arabicPeriod"/>
            </a:pPr>
            <a:r>
              <a:rPr lang="tr-TR" sz="2400" dirty="0" err="1" smtClean="0"/>
              <a:t>Paralysis</a:t>
            </a:r>
            <a:r>
              <a:rPr lang="tr-TR" sz="2400" dirty="0" smtClean="0"/>
              <a:t> </a:t>
            </a:r>
            <a:r>
              <a:rPr lang="tr-TR" sz="2400" dirty="0" err="1" smtClean="0"/>
              <a:t>with</a:t>
            </a:r>
            <a:r>
              <a:rPr lang="tr-TR" sz="2400" dirty="0" smtClean="0"/>
              <a:t> </a:t>
            </a:r>
            <a:r>
              <a:rPr lang="tr-TR" sz="2400" dirty="0" err="1" smtClean="0"/>
              <a:t>induction</a:t>
            </a:r>
            <a:r>
              <a:rPr lang="tr-TR" sz="2400" dirty="0" smtClean="0"/>
              <a:t> (indüksiyon ajanı ile NMB)</a:t>
            </a:r>
            <a:endParaRPr lang="tr-TR" sz="2400" dirty="0"/>
          </a:p>
          <a:p>
            <a:pPr marL="609600" indent="-609600">
              <a:lnSpc>
                <a:spcPct val="130000"/>
              </a:lnSpc>
              <a:buClr>
                <a:srgbClr val="FFFF00"/>
              </a:buClr>
              <a:buFont typeface="Wingdings" pitchFamily="2" charset="2"/>
              <a:buAutoNum type="arabicPeriod"/>
            </a:pPr>
            <a:r>
              <a:rPr lang="tr-TR" sz="2400" dirty="0" err="1" smtClean="0"/>
              <a:t>Placement</a:t>
            </a:r>
            <a:r>
              <a:rPr lang="tr-TR" sz="2400" dirty="0" smtClean="0"/>
              <a:t> of </a:t>
            </a:r>
            <a:r>
              <a:rPr lang="tr-TR" sz="2400" dirty="0" err="1" smtClean="0"/>
              <a:t>tube</a:t>
            </a:r>
            <a:r>
              <a:rPr lang="tr-TR" sz="2400" dirty="0" smtClean="0"/>
              <a:t> (</a:t>
            </a:r>
            <a:r>
              <a:rPr lang="tr-TR" sz="2400" dirty="0" err="1" smtClean="0"/>
              <a:t>entübasyon</a:t>
            </a:r>
            <a:r>
              <a:rPr lang="tr-TR" sz="2400" dirty="0" smtClean="0"/>
              <a:t>)</a:t>
            </a:r>
          </a:p>
          <a:p>
            <a:pPr marL="609600" indent="-609600">
              <a:lnSpc>
                <a:spcPct val="130000"/>
              </a:lnSpc>
              <a:buClr>
                <a:srgbClr val="FFFF00"/>
              </a:buClr>
              <a:buFont typeface="Wingdings" pitchFamily="2" charset="2"/>
              <a:buAutoNum type="arabicPeriod"/>
            </a:pPr>
            <a:r>
              <a:rPr lang="tr-TR" sz="2400" dirty="0" err="1" smtClean="0"/>
              <a:t>Protection</a:t>
            </a:r>
            <a:r>
              <a:rPr lang="tr-TR" sz="2400" dirty="0" smtClean="0"/>
              <a:t> </a:t>
            </a:r>
            <a:r>
              <a:rPr lang="tr-TR" sz="2400" dirty="0" err="1" smtClean="0"/>
              <a:t>and</a:t>
            </a:r>
            <a:r>
              <a:rPr lang="tr-TR" sz="2400" dirty="0" smtClean="0"/>
              <a:t> </a:t>
            </a:r>
            <a:r>
              <a:rPr lang="tr-TR" sz="2400" dirty="0" err="1" smtClean="0"/>
              <a:t>positioning</a:t>
            </a:r>
            <a:endParaRPr lang="tr-TR" sz="2400" dirty="0" smtClean="0"/>
          </a:p>
          <a:p>
            <a:pPr marL="609600" indent="-609600">
              <a:lnSpc>
                <a:spcPct val="130000"/>
              </a:lnSpc>
              <a:buClr>
                <a:srgbClr val="FFFF00"/>
              </a:buClr>
              <a:buFont typeface="Wingdings" pitchFamily="2" charset="2"/>
              <a:buAutoNum type="arabicPeriod"/>
            </a:pPr>
            <a:r>
              <a:rPr lang="tr-TR" sz="2400" dirty="0" err="1" smtClean="0"/>
              <a:t>Postintubation</a:t>
            </a:r>
            <a:r>
              <a:rPr lang="tr-TR" sz="2400" dirty="0" smtClean="0"/>
              <a:t> </a:t>
            </a:r>
            <a:r>
              <a:rPr lang="tr-TR" sz="2400" dirty="0" err="1" smtClean="0"/>
              <a:t>management</a:t>
            </a:r>
            <a:r>
              <a:rPr lang="tr-TR" sz="2400" dirty="0" smtClean="0"/>
              <a:t> (</a:t>
            </a:r>
            <a:r>
              <a:rPr lang="tr-TR" sz="2400" dirty="0" err="1" smtClean="0"/>
              <a:t>Entübasyon</a:t>
            </a:r>
            <a:r>
              <a:rPr lang="tr-TR" sz="2400" dirty="0" smtClean="0"/>
              <a:t> sonrası bakım)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D4339-3358-4A9C-829C-5B6A3BF4DB6A}" type="slidenum">
              <a:rPr lang="tr-TR" smtClean="0"/>
              <a:pPr>
                <a:defRPr/>
              </a:pPr>
              <a:t>37</a:t>
            </a:fld>
            <a:endParaRPr lang="tr-TR"/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778413535"/>
              </p:ext>
            </p:extLst>
          </p:nvPr>
        </p:nvGraphicFramePr>
        <p:xfrm>
          <a:off x="467545" y="836713"/>
          <a:ext cx="820891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3200" b="1" dirty="0" smtClean="0">
                <a:solidFill>
                  <a:srgbClr val="FFFF00"/>
                </a:solidFill>
              </a:rPr>
              <a:t>Maksimum başarı için….</a:t>
            </a:r>
          </a:p>
        </p:txBody>
      </p:sp>
      <p:sp>
        <p:nvSpPr>
          <p:cNvPr id="12291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 sz="2400" dirty="0" smtClean="0"/>
              <a:t>Zor havayolunu tanımak/tahmin etmek</a:t>
            </a:r>
          </a:p>
          <a:p>
            <a:r>
              <a:rPr lang="tr-TR" altLang="tr-TR" sz="2400" dirty="0" smtClean="0"/>
              <a:t>Uygun teknik ve ekipman seçimi</a:t>
            </a:r>
          </a:p>
          <a:p>
            <a:r>
              <a:rPr lang="tr-TR" altLang="tr-TR" sz="2400" dirty="0" smtClean="0"/>
              <a:t>Tüm teknikleri bilmek</a:t>
            </a:r>
          </a:p>
          <a:p>
            <a:r>
              <a:rPr lang="tr-TR" altLang="tr-TR" sz="2400" dirty="0" smtClean="0"/>
              <a:t>Uygun malzemeleri ve ilaçları bulundurmak</a:t>
            </a:r>
          </a:p>
          <a:p>
            <a:endParaRPr lang="tr-TR" altLang="tr-TR" sz="2800" dirty="0" smtClean="0"/>
          </a:p>
          <a:p>
            <a:endParaRPr lang="tr-TR" altLang="tr-TR" sz="2800" dirty="0" smtClean="0"/>
          </a:p>
        </p:txBody>
      </p:sp>
      <p:pic>
        <p:nvPicPr>
          <p:cNvPr id="12292" name="Resi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4656138"/>
            <a:ext cx="2370138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77963" y="728663"/>
            <a:ext cx="5915025" cy="3263900"/>
          </a:xfrm>
        </p:spPr>
        <p:txBody>
          <a:bodyPr>
            <a:normAutofit/>
          </a:bodyPr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tr-TR" sz="6600" b="1" dirty="0" smtClean="0">
                <a:solidFill>
                  <a:srgbClr val="FF0000"/>
                </a:solidFill>
              </a:rPr>
              <a:t>Zor </a:t>
            </a:r>
            <a:r>
              <a:rPr lang="tr-TR" sz="6600" b="1" dirty="0">
                <a:solidFill>
                  <a:srgbClr val="FF0000"/>
                </a:solidFill>
              </a:rPr>
              <a:t>havayolunu tanı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14339" name="Resi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063" y="4102100"/>
            <a:ext cx="170656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AutoShape 2" descr="https://encrypted-tbn2.gstatic.com/images?q=tbn:ANd9GcRkYgojB1lGEv7mVqS8_gjE6KbbRHn1gJI1kVOItw-Wh9eEul0NcA"/>
          <p:cNvSpPr>
            <a:spLocks noChangeAspect="1" noChangeArrowheads="1"/>
          </p:cNvSpPr>
          <p:nvPr/>
        </p:nvSpPr>
        <p:spPr bwMode="auto">
          <a:xfrm>
            <a:off x="1258888" y="7493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endParaRPr lang="tr-TR" altLang="tr-TR"/>
          </a:p>
        </p:txBody>
      </p:sp>
      <p:pic>
        <p:nvPicPr>
          <p:cNvPr id="14341" name="Resim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5900" y="4119563"/>
            <a:ext cx="144621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Resim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5925" y="4119563"/>
            <a:ext cx="2020888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Resim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0138" y="4119563"/>
            <a:ext cx="1938337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ikdörtgen 7"/>
          <p:cNvSpPr/>
          <p:nvPr/>
        </p:nvSpPr>
        <p:spPr>
          <a:xfrm>
            <a:off x="3187369" y="5791200"/>
            <a:ext cx="2497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tr-TR" sz="2800" b="1" i="1" dirty="0">
                <a:solidFill>
                  <a:srgbClr val="FFFF00"/>
                </a:solidFill>
              </a:rPr>
              <a:t>….zaman varsa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tr-TR" sz="2400" dirty="0" smtClean="0"/>
          </a:p>
          <a:p>
            <a:pPr>
              <a:lnSpc>
                <a:spcPct val="150000"/>
              </a:lnSpc>
            </a:pPr>
            <a:r>
              <a:rPr lang="tr-TR" sz="2400" dirty="0" smtClean="0"/>
              <a:t>Üç </a:t>
            </a:r>
            <a:r>
              <a:rPr lang="tr-TR" sz="2400" dirty="0"/>
              <a:t>temel </a:t>
            </a:r>
            <a:r>
              <a:rPr lang="tr-TR" sz="2400" dirty="0" smtClean="0"/>
              <a:t>kriterin </a:t>
            </a:r>
            <a:r>
              <a:rPr lang="tr-TR" sz="2400" dirty="0"/>
              <a:t>değerlendirilmesi </a:t>
            </a:r>
            <a:r>
              <a:rPr lang="tr-TR" sz="2400" dirty="0" smtClean="0"/>
              <a:t>ile başlar </a:t>
            </a:r>
            <a:endParaRPr lang="tr-TR" sz="2400" dirty="0"/>
          </a:p>
          <a:p>
            <a:pPr lvl="1">
              <a:lnSpc>
                <a:spcPct val="150000"/>
              </a:lnSpc>
            </a:pPr>
            <a:r>
              <a:rPr lang="tr-TR" sz="2400" dirty="0" smtClean="0"/>
              <a:t>Havayolu </a:t>
            </a:r>
            <a:r>
              <a:rPr lang="tr-TR" sz="2400" dirty="0"/>
              <a:t>açıklığını sağlamada ya da korumada başarısızlık</a:t>
            </a:r>
          </a:p>
          <a:p>
            <a:pPr lvl="1">
              <a:lnSpc>
                <a:spcPct val="150000"/>
              </a:lnSpc>
            </a:pPr>
            <a:r>
              <a:rPr lang="tr-TR" sz="2400" dirty="0" err="1" smtClean="0"/>
              <a:t>Ventilasyon</a:t>
            </a:r>
            <a:r>
              <a:rPr lang="tr-TR" sz="2400" dirty="0" smtClean="0"/>
              <a:t> </a:t>
            </a:r>
            <a:r>
              <a:rPr lang="tr-TR" sz="2400" dirty="0"/>
              <a:t>veya oksijenlenme yetersizliği,</a:t>
            </a:r>
          </a:p>
          <a:p>
            <a:pPr lvl="1">
              <a:lnSpc>
                <a:spcPct val="150000"/>
              </a:lnSpc>
            </a:pPr>
            <a:r>
              <a:rPr lang="tr-TR" sz="2400" dirty="0"/>
              <a:t>Hastanın beklenen klinik seyri ve bozulma </a:t>
            </a:r>
            <a:r>
              <a:rPr lang="tr-TR" sz="2400" dirty="0" smtClean="0"/>
              <a:t>olasılığı(zehirlenme,</a:t>
            </a:r>
            <a:r>
              <a:rPr lang="tr-TR" sz="2400" dirty="0" err="1" smtClean="0"/>
              <a:t>multisistem</a:t>
            </a:r>
            <a:r>
              <a:rPr lang="tr-TR" sz="2400" dirty="0" smtClean="0"/>
              <a:t> travma…)</a:t>
            </a:r>
            <a:endParaRPr lang="tr-TR" sz="2400" dirty="0"/>
          </a:p>
        </p:txBody>
      </p:sp>
      <p:sp>
        <p:nvSpPr>
          <p:cNvPr id="7" name="Başlık 4"/>
          <p:cNvSpPr txBox="1">
            <a:spLocks/>
          </p:cNvSpPr>
          <p:nvPr/>
        </p:nvSpPr>
        <p:spPr bwMode="auto">
          <a:xfrm>
            <a:off x="323528" y="764704"/>
            <a:ext cx="829545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Havayolu Yönetimine Başlama Kararı</a:t>
            </a:r>
            <a:endParaRPr kumimoji="0" lang="tr-TR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69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</p:nvPr>
        </p:nvGraphicFramePr>
        <p:xfrm>
          <a:off x="3276600" y="1628775"/>
          <a:ext cx="5543550" cy="4424387"/>
        </p:xfrm>
        <a:graphic>
          <a:graphicData uri="http://schemas.openxmlformats.org/drawingml/2006/table">
            <a:tbl>
              <a:tblPr/>
              <a:tblGrid>
                <a:gridCol w="554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83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2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Havayolu</a:t>
                      </a:r>
                      <a:r>
                        <a:rPr kumimoji="0" lang="en-US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Zorluğunun</a:t>
                      </a:r>
                      <a:r>
                        <a:rPr kumimoji="0" lang="en-US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Değerlendirilmesi</a:t>
                      </a:r>
                      <a:endParaRPr kumimoji="0" lang="tr-TR" altLang="tr-TR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F24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2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en-US" alt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kumimoji="0" lang="en-US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Dış Bakı</a:t>
                      </a: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kumimoji="0" lang="en-US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Yüz Travması</a:t>
                      </a:r>
                      <a:r>
                        <a:rPr kumimoji="0" lang="tr-TR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Büyük ön kesici dişler vb.</a:t>
                      </a:r>
                      <a:endParaRPr kumimoji="0" lang="tr-TR" altLang="tr-TR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36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2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E: </a:t>
                      </a:r>
                      <a:r>
                        <a:rPr kumimoji="0" lang="en-US" altLang="tr-T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3-3-2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Kuralı</a:t>
                      </a:r>
                      <a:endParaRPr kumimoji="0" lang="tr-TR" altLang="tr-TR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en-US" alt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Kesici</a:t>
                      </a:r>
                      <a:r>
                        <a:rPr kumimoji="0" lang="en-US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dişler</a:t>
                      </a:r>
                      <a:r>
                        <a:rPr kumimoji="0" lang="en-US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arası</a:t>
                      </a:r>
                      <a:r>
                        <a:rPr kumimoji="0" lang="en-US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mesafe</a:t>
                      </a:r>
                      <a:r>
                        <a:rPr kumimoji="0" lang="en-US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-3 </a:t>
                      </a:r>
                      <a:r>
                        <a:rPr kumimoji="0" lang="en-US" alt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parmak</a:t>
                      </a:r>
                      <a:endParaRPr kumimoji="0" lang="tr-TR" alt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en-US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Hyoid-mental </a:t>
                      </a:r>
                      <a:r>
                        <a:rPr kumimoji="0" lang="en-US" alt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mesafe</a:t>
                      </a:r>
                      <a:r>
                        <a:rPr kumimoji="0" lang="en-US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-3 </a:t>
                      </a:r>
                      <a:r>
                        <a:rPr kumimoji="0" lang="en-US" alt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parmak</a:t>
                      </a:r>
                      <a:endParaRPr kumimoji="0" lang="tr-TR" alt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en-US" alt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Tiroid</a:t>
                      </a:r>
                      <a:r>
                        <a:rPr kumimoji="0" lang="en-US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tr-TR" alt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hiyoid</a:t>
                      </a:r>
                      <a:r>
                        <a:rPr kumimoji="0" lang="en-US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mesafesi</a:t>
                      </a:r>
                      <a:r>
                        <a:rPr kumimoji="0" lang="en-US" alt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kumimoji="0" lang="en-US" alt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parmak</a:t>
                      </a:r>
                      <a:endParaRPr kumimoji="0" lang="tr-TR" alt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2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kumimoji="0" lang="en-US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: Mallampati (Mallampati skoru&gt;3)</a:t>
                      </a:r>
                      <a:endParaRPr kumimoji="0" lang="tr-TR" altLang="tr-TR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2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en-US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: Obstrüksiyon (travma, ödem, vb.)</a:t>
                      </a:r>
                      <a:endParaRPr kumimoji="0" lang="tr-TR" altLang="tr-TR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2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N: </a:t>
                      </a:r>
                      <a:r>
                        <a:rPr kumimoji="0" lang="en-US" alt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Boyun mobilitesi (hareketlerde kısıtlılık)</a:t>
                      </a:r>
                      <a:endParaRPr kumimoji="0" lang="tr-TR" altLang="tr-TR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İçerik Yer Tutucusu 3"/>
          <p:cNvGraphicFramePr>
            <a:graphicFrameLocks/>
          </p:cNvGraphicFramePr>
          <p:nvPr/>
        </p:nvGraphicFramePr>
        <p:xfrm>
          <a:off x="395288" y="2060575"/>
          <a:ext cx="2592387" cy="3619502"/>
        </p:xfrm>
        <a:graphic>
          <a:graphicData uri="http://schemas.openxmlformats.org/drawingml/2006/table">
            <a:tbl>
              <a:tblPr firstRow="1" bandRow="1"/>
              <a:tblGrid>
                <a:gridCol w="804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solidFill>
                            <a:srgbClr val="3333CC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L</a:t>
                      </a:r>
                      <a:endParaRPr lang="tr-TR" sz="2400" dirty="0">
                        <a:solidFill>
                          <a:srgbClr val="3333CC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91443" marR="91443" marT="45705" marB="45705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dirty="0" err="1" smtClean="0">
                          <a:solidFill>
                            <a:srgbClr val="3333CC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Look</a:t>
                      </a:r>
                      <a:r>
                        <a:rPr lang="tr-TR" sz="2400" dirty="0" smtClean="0">
                          <a:solidFill>
                            <a:srgbClr val="3333CC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at </a:t>
                      </a:r>
                      <a:r>
                        <a:rPr lang="tr-TR" sz="2400" dirty="0" err="1" smtClean="0">
                          <a:solidFill>
                            <a:srgbClr val="3333CC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anatomy</a:t>
                      </a:r>
                      <a:endParaRPr lang="tr-TR" sz="2400" dirty="0">
                        <a:solidFill>
                          <a:srgbClr val="3333CC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91443" marR="91443" marT="45705" marB="45705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solidFill>
                            <a:srgbClr val="3333CC"/>
                          </a:solidFill>
                          <a:effectLst/>
                          <a:latin typeface="+mj-lt"/>
                          <a:cs typeface="Times New Roman"/>
                        </a:rPr>
                        <a:t>E</a:t>
                      </a:r>
                      <a:endParaRPr lang="tr-TR" sz="2400" dirty="0">
                        <a:solidFill>
                          <a:srgbClr val="3333CC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91443" marR="91443" marT="45705" marB="45705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dirty="0" err="1" smtClean="0">
                          <a:solidFill>
                            <a:srgbClr val="3333CC"/>
                          </a:solidFill>
                          <a:effectLst/>
                          <a:latin typeface="+mj-lt"/>
                          <a:cs typeface="Times New Roman"/>
                        </a:rPr>
                        <a:t>Examine</a:t>
                      </a:r>
                      <a:r>
                        <a:rPr lang="tr-TR" sz="2400" dirty="0" smtClean="0">
                          <a:solidFill>
                            <a:srgbClr val="3333CC"/>
                          </a:solidFill>
                          <a:effectLst/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tr-TR" sz="2400" dirty="0" err="1" smtClean="0">
                          <a:solidFill>
                            <a:srgbClr val="3333CC"/>
                          </a:solidFill>
                          <a:effectLst/>
                          <a:latin typeface="+mj-lt"/>
                          <a:cs typeface="Times New Roman"/>
                        </a:rPr>
                        <a:t>the</a:t>
                      </a:r>
                      <a:r>
                        <a:rPr lang="tr-TR" sz="2400" dirty="0" smtClean="0">
                          <a:solidFill>
                            <a:srgbClr val="3333CC"/>
                          </a:solidFill>
                          <a:effectLst/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tr-TR" sz="2400" dirty="0" err="1" smtClean="0">
                          <a:solidFill>
                            <a:srgbClr val="3333CC"/>
                          </a:solidFill>
                          <a:effectLst/>
                          <a:latin typeface="+mj-lt"/>
                          <a:cs typeface="Times New Roman"/>
                        </a:rPr>
                        <a:t>airway</a:t>
                      </a:r>
                      <a:endParaRPr lang="tr-TR" sz="2400" dirty="0">
                        <a:solidFill>
                          <a:srgbClr val="3333CC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91443" marR="91443" marT="45705" marB="45705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solidFill>
                            <a:srgbClr val="3333CC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M</a:t>
                      </a:r>
                      <a:endParaRPr lang="tr-TR" sz="2400" dirty="0">
                        <a:solidFill>
                          <a:srgbClr val="3333CC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91443" marR="91443" marT="45705" marB="45705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dirty="0" err="1" smtClean="0">
                          <a:solidFill>
                            <a:srgbClr val="3333CC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Mallampati</a:t>
                      </a:r>
                      <a:endParaRPr lang="tr-TR" sz="2400" dirty="0">
                        <a:solidFill>
                          <a:srgbClr val="3333CC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91443" marR="91443" marT="45705" marB="45705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solidFill>
                            <a:srgbClr val="3333CC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O</a:t>
                      </a:r>
                      <a:endParaRPr lang="tr-TR" sz="2400" dirty="0">
                        <a:solidFill>
                          <a:srgbClr val="3333CC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91443" marR="91443" marT="45705" marB="45705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dirty="0" err="1" smtClean="0">
                          <a:solidFill>
                            <a:srgbClr val="3333CC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Obstruction</a:t>
                      </a:r>
                      <a:endParaRPr lang="tr-TR" sz="2400" dirty="0">
                        <a:solidFill>
                          <a:srgbClr val="3333CC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91443" marR="91443" marT="45705" marB="45705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solidFill>
                            <a:srgbClr val="3333CC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N</a:t>
                      </a:r>
                      <a:endParaRPr lang="tr-TR" sz="2400" dirty="0">
                        <a:solidFill>
                          <a:srgbClr val="3333CC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91443" marR="91443" marT="45705" marB="45705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dirty="0" err="1" smtClean="0">
                          <a:solidFill>
                            <a:srgbClr val="3333CC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Neck</a:t>
                      </a:r>
                      <a:r>
                        <a:rPr lang="tr-TR" sz="2400" dirty="0" smtClean="0">
                          <a:solidFill>
                            <a:srgbClr val="3333CC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tr-TR" sz="2400" dirty="0" err="1" smtClean="0">
                          <a:solidFill>
                            <a:srgbClr val="3333CC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mobility</a:t>
                      </a:r>
                      <a:endParaRPr lang="tr-TR" sz="2400" dirty="0">
                        <a:solidFill>
                          <a:srgbClr val="3333CC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91443" marR="91443" marT="45705" marB="45705">
                    <a:lnL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398" name="Picture 2" descr="http://t0.gstatic.com/images?q=tbn:ANd9GcS7LY2OyRWY_sDJCDL5vcqJaW1Ggi85Mec6iCExeNIv5njwAnHjh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88640"/>
            <a:ext cx="1431925" cy="141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99" name="Unvan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5915025" cy="677863"/>
          </a:xfrm>
        </p:spPr>
        <p:txBody>
          <a:bodyPr/>
          <a:lstStyle/>
          <a:p>
            <a:r>
              <a:rPr lang="tr-TR" altLang="tr-TR" sz="2800" b="1" dirty="0" smtClean="0">
                <a:solidFill>
                  <a:srgbClr val="FFFF00"/>
                </a:solidFill>
              </a:rPr>
              <a:t>LEMON</a:t>
            </a:r>
          </a:p>
        </p:txBody>
      </p:sp>
      <p:sp>
        <p:nvSpPr>
          <p:cNvPr id="7" name="Rectangle 1026"/>
          <p:cNvSpPr txBox="1">
            <a:spLocks noChangeArrowheads="1"/>
          </p:cNvSpPr>
          <p:nvPr/>
        </p:nvSpPr>
        <p:spPr>
          <a:xfrm>
            <a:off x="683568" y="404664"/>
            <a:ext cx="8001000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(Hazırlık)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İçerik Yer Tutucusu 2"/>
          <p:cNvSpPr>
            <a:spLocks noGrp="1"/>
          </p:cNvSpPr>
          <p:nvPr>
            <p:ph idx="1"/>
          </p:nvPr>
        </p:nvSpPr>
        <p:spPr>
          <a:xfrm>
            <a:off x="395536" y="2132856"/>
            <a:ext cx="6059488" cy="4525963"/>
          </a:xfrm>
        </p:spPr>
        <p:txBody>
          <a:bodyPr/>
          <a:lstStyle/>
          <a:p>
            <a:r>
              <a:rPr lang="tr-TR" altLang="tr-TR" sz="2400" dirty="0" err="1" smtClean="0"/>
              <a:t>Obesite</a:t>
            </a:r>
            <a:r>
              <a:rPr lang="tr-TR" altLang="tr-TR" sz="2400" dirty="0" smtClean="0"/>
              <a:t>; çabuk </a:t>
            </a:r>
            <a:r>
              <a:rPr lang="tr-TR" altLang="tr-TR" sz="2400" dirty="0" err="1" smtClean="0"/>
              <a:t>desatüre</a:t>
            </a:r>
            <a:r>
              <a:rPr lang="tr-TR" altLang="tr-TR" sz="2400" dirty="0" smtClean="0"/>
              <a:t> olur, </a:t>
            </a:r>
            <a:r>
              <a:rPr lang="tr-TR" altLang="tr-TR" sz="2400" dirty="0" err="1" smtClean="0"/>
              <a:t>entübasyonu</a:t>
            </a:r>
            <a:r>
              <a:rPr lang="tr-TR" altLang="tr-TR" sz="2400" dirty="0" smtClean="0"/>
              <a:t> güç, </a:t>
            </a:r>
            <a:r>
              <a:rPr lang="tr-TR" altLang="tr-TR" sz="2400" dirty="0" err="1" smtClean="0"/>
              <a:t>ventilasyon</a:t>
            </a:r>
            <a:r>
              <a:rPr lang="tr-TR" altLang="tr-TR" sz="2400" dirty="0" smtClean="0"/>
              <a:t> sorunlu</a:t>
            </a:r>
          </a:p>
          <a:p>
            <a:r>
              <a:rPr lang="tr-TR" altLang="tr-TR" sz="2400" dirty="0" smtClean="0"/>
              <a:t>Yüz şekli; küçük çene, ağız açıklığı….</a:t>
            </a:r>
          </a:p>
          <a:p>
            <a:r>
              <a:rPr lang="tr-TR" altLang="tr-TR" sz="2400" dirty="0" smtClean="0"/>
              <a:t>Büyük kesici dişler; havayolunu gizler, tüp geçişi zor</a:t>
            </a:r>
          </a:p>
          <a:p>
            <a:r>
              <a:rPr lang="tr-TR" altLang="tr-TR" sz="2400" dirty="0" smtClean="0"/>
              <a:t>Sivri dişler; balonu deler</a:t>
            </a:r>
          </a:p>
          <a:p>
            <a:r>
              <a:rPr lang="tr-TR" altLang="tr-TR" sz="2400" dirty="0" err="1" smtClean="0"/>
              <a:t>Maksillofasiyal</a:t>
            </a:r>
            <a:r>
              <a:rPr lang="tr-TR" altLang="tr-TR" sz="2400" dirty="0" smtClean="0"/>
              <a:t> travma</a:t>
            </a:r>
          </a:p>
          <a:p>
            <a:endParaRPr lang="tr-TR" altLang="tr-TR" sz="2400" dirty="0" smtClean="0"/>
          </a:p>
          <a:p>
            <a:endParaRPr lang="tr-TR" altLang="tr-TR" sz="2400" dirty="0" smtClean="0"/>
          </a:p>
        </p:txBody>
      </p:sp>
      <p:pic>
        <p:nvPicPr>
          <p:cNvPr id="17411" name="Picture 7" descr="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869160"/>
            <a:ext cx="1614487" cy="1797050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  <a:effectLst>
            <a:outerShdw dist="91581" dir="19578596" algn="ctr" rotWithShape="0">
              <a:srgbClr val="FF0000"/>
            </a:outerShdw>
          </a:effectLst>
        </p:spPr>
      </p:pic>
      <p:pic>
        <p:nvPicPr>
          <p:cNvPr id="16388" name="Picture 2" descr="http://4.bp.blogspot.com/-jhJl2sbk2Kg/U63Ghi59gjI/AAAAAAAACyk/RSgCyfmNM2o/s1600/IMG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196752"/>
            <a:ext cx="1614487" cy="186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http://ee_ce_img.s3.amazonaws.com/cache/ce_img/media/remote/ce_img/https_ee_channel_images.s3.amazonaws.com/article-figures/4599/article-g02_400_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068960"/>
            <a:ext cx="1724025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Unvan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5915025" cy="677863"/>
          </a:xfrm>
        </p:spPr>
        <p:txBody>
          <a:bodyPr/>
          <a:lstStyle/>
          <a:p>
            <a:r>
              <a:rPr lang="tr-TR" altLang="tr-TR" sz="2800" b="1" dirty="0" err="1" smtClean="0">
                <a:solidFill>
                  <a:srgbClr val="FFFF00"/>
                </a:solidFill>
              </a:rPr>
              <a:t>Look</a:t>
            </a:r>
            <a:r>
              <a:rPr lang="tr-TR" altLang="tr-TR" sz="2800" b="1" dirty="0" smtClean="0">
                <a:solidFill>
                  <a:srgbClr val="FFFF00"/>
                </a:solidFill>
              </a:rPr>
              <a:t> = Anatomiye Bak</a:t>
            </a:r>
          </a:p>
        </p:txBody>
      </p:sp>
      <p:sp>
        <p:nvSpPr>
          <p:cNvPr id="7" name="Rectangle 1026"/>
          <p:cNvSpPr txBox="1">
            <a:spLocks noChangeArrowheads="1"/>
          </p:cNvSpPr>
          <p:nvPr/>
        </p:nvSpPr>
        <p:spPr>
          <a:xfrm>
            <a:off x="683568" y="404664"/>
            <a:ext cx="8001000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(Hazırlık)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Resim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645024"/>
            <a:ext cx="8281863" cy="312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ikdörtgen 1"/>
          <p:cNvSpPr/>
          <p:nvPr/>
        </p:nvSpPr>
        <p:spPr>
          <a:xfrm>
            <a:off x="755576" y="1556792"/>
            <a:ext cx="7560840" cy="1941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tr-TR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15000"/>
              </a:lnSpc>
              <a:spcAft>
                <a:spcPts val="75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latin typeface="+mn-lt"/>
                <a:cs typeface="Times New Roman" panose="02020603050405020304" pitchFamily="18" charset="0"/>
              </a:rPr>
              <a:t>Kesici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n-lt"/>
                <a:cs typeface="Times New Roman" panose="02020603050405020304" pitchFamily="18" charset="0"/>
              </a:rPr>
              <a:t>dişler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n-lt"/>
                <a:cs typeface="Times New Roman" panose="02020603050405020304" pitchFamily="18" charset="0"/>
              </a:rPr>
              <a:t>arası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mesafe-3 </a:t>
            </a:r>
            <a:r>
              <a:rPr lang="en-US" dirty="0" err="1">
                <a:latin typeface="+mn-lt"/>
                <a:cs typeface="Times New Roman" panose="02020603050405020304" pitchFamily="18" charset="0"/>
              </a:rPr>
              <a:t>parmak</a:t>
            </a:r>
            <a:endParaRPr lang="tr-TR" dirty="0">
              <a:latin typeface="+mn-lt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15000"/>
              </a:lnSpc>
              <a:spcAft>
                <a:spcPts val="75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Hyoid-</a:t>
            </a:r>
            <a:r>
              <a:rPr lang="tr-TR" dirty="0">
                <a:latin typeface="+mn-lt"/>
                <a:cs typeface="Times New Roman" panose="02020603050405020304" pitchFamily="18" charset="0"/>
              </a:rPr>
              <a:t>çene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mesafe-3 </a:t>
            </a:r>
            <a:r>
              <a:rPr lang="en-US" dirty="0" err="1">
                <a:latin typeface="+mn-lt"/>
                <a:cs typeface="Times New Roman" panose="02020603050405020304" pitchFamily="18" charset="0"/>
              </a:rPr>
              <a:t>parmak</a:t>
            </a:r>
            <a:endParaRPr lang="tr-TR" dirty="0">
              <a:latin typeface="+mn-lt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15000"/>
              </a:lnSpc>
              <a:spcAft>
                <a:spcPts val="75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latin typeface="+mn-lt"/>
                <a:cs typeface="Times New Roman" panose="02020603050405020304" pitchFamily="18" charset="0"/>
              </a:rPr>
              <a:t>Tiroid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-</a:t>
            </a:r>
            <a:r>
              <a:rPr lang="tr-TR" dirty="0" err="1">
                <a:latin typeface="+mn-lt"/>
                <a:cs typeface="Times New Roman" panose="02020603050405020304" pitchFamily="18" charset="0"/>
              </a:rPr>
              <a:t>hiyoid</a:t>
            </a:r>
            <a:r>
              <a:rPr lang="tr-TR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mesafesi-2 </a:t>
            </a:r>
            <a:r>
              <a:rPr lang="en-US" dirty="0" err="1">
                <a:latin typeface="+mn-lt"/>
                <a:cs typeface="Times New Roman" panose="02020603050405020304" pitchFamily="18" charset="0"/>
              </a:rPr>
              <a:t>parmak</a:t>
            </a:r>
            <a:endParaRPr lang="tr-TR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412" name="Unvan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7200800" cy="677862"/>
          </a:xfrm>
        </p:spPr>
        <p:txBody>
          <a:bodyPr/>
          <a:lstStyle/>
          <a:p>
            <a:r>
              <a:rPr lang="tr-TR" altLang="tr-TR" sz="2800" b="1" dirty="0" smtClean="0">
                <a:solidFill>
                  <a:srgbClr val="FFFF00"/>
                </a:solidFill>
              </a:rPr>
              <a:t>E=Değerlendir = 3-3-2 kuralı</a:t>
            </a: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683568" y="404664"/>
            <a:ext cx="8001000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(Hazırlık)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Metin kutusu 5"/>
          <p:cNvSpPr txBox="1">
            <a:spLocks noChangeArrowheads="1"/>
          </p:cNvSpPr>
          <p:nvPr/>
        </p:nvSpPr>
        <p:spPr bwMode="auto">
          <a:xfrm>
            <a:off x="539750" y="2060575"/>
            <a:ext cx="32527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altLang="tr-TR" dirty="0" err="1">
                <a:latin typeface="+mn-lt"/>
              </a:rPr>
              <a:t>Mallampati</a:t>
            </a:r>
            <a:r>
              <a:rPr lang="tr-TR" altLang="tr-TR" dirty="0">
                <a:latin typeface="+mn-lt"/>
              </a:rPr>
              <a:t> </a:t>
            </a:r>
            <a:r>
              <a:rPr lang="tr-TR" altLang="tr-TR" dirty="0" err="1">
                <a:latin typeface="+mn-lt"/>
              </a:rPr>
              <a:t>AS’de</a:t>
            </a:r>
            <a:r>
              <a:rPr lang="tr-TR" altLang="tr-TR" dirty="0">
                <a:latin typeface="+mn-lt"/>
              </a:rPr>
              <a:t> kullanışlı değil…..</a:t>
            </a:r>
          </a:p>
          <a:p>
            <a:r>
              <a:rPr lang="tr-TR" altLang="tr-TR" dirty="0">
                <a:latin typeface="+mn-lt"/>
              </a:rPr>
              <a:t>LEON?</a:t>
            </a:r>
          </a:p>
        </p:txBody>
      </p:sp>
      <p:sp>
        <p:nvSpPr>
          <p:cNvPr id="18436" name="Unvan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5915025" cy="677863"/>
          </a:xfrm>
        </p:spPr>
        <p:txBody>
          <a:bodyPr/>
          <a:lstStyle/>
          <a:p>
            <a:r>
              <a:rPr lang="tr-TR" altLang="tr-TR" sz="2800" b="1" dirty="0" smtClean="0">
                <a:solidFill>
                  <a:srgbClr val="FFFF00"/>
                </a:solidFill>
              </a:rPr>
              <a:t>M = </a:t>
            </a:r>
            <a:r>
              <a:rPr lang="tr-TR" altLang="tr-TR" sz="2800" b="1" dirty="0" err="1" smtClean="0">
                <a:solidFill>
                  <a:srgbClr val="FFFF00"/>
                </a:solidFill>
              </a:rPr>
              <a:t>Mallampati</a:t>
            </a:r>
            <a:endParaRPr lang="tr-TR" altLang="tr-TR" sz="2800" b="1" dirty="0" smtClean="0">
              <a:solidFill>
                <a:srgbClr val="FFFF00"/>
              </a:solidFill>
            </a:endParaRPr>
          </a:p>
        </p:txBody>
      </p:sp>
      <p:pic>
        <p:nvPicPr>
          <p:cNvPr id="18437" name="Resi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39863"/>
            <a:ext cx="4341812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683568" y="404664"/>
            <a:ext cx="8001000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(Hazırlık)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 smtClean="0"/>
          </a:p>
          <a:p>
            <a:endParaRPr lang="tr-TR" altLang="tr-TR" smtClean="0"/>
          </a:p>
        </p:txBody>
      </p:sp>
      <p:pic>
        <p:nvPicPr>
          <p:cNvPr id="20483" name="Picture 7" descr="gunshot_to_f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988840"/>
            <a:ext cx="2879725" cy="2162175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  <a:effectLst>
            <a:outerShdw dist="91581" dir="19578596" algn="ctr" rotWithShape="0">
              <a:srgbClr val="FF0000"/>
            </a:outerShdw>
          </a:effectLst>
        </p:spPr>
      </p:pic>
      <p:sp>
        <p:nvSpPr>
          <p:cNvPr id="19460" name="Unvan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5915025" cy="677862"/>
          </a:xfrm>
        </p:spPr>
        <p:txBody>
          <a:bodyPr/>
          <a:lstStyle/>
          <a:p>
            <a:r>
              <a:rPr lang="tr-TR" altLang="tr-TR" sz="2800" b="1" dirty="0" smtClean="0">
                <a:solidFill>
                  <a:srgbClr val="FFFF00"/>
                </a:solidFill>
              </a:rPr>
              <a:t>O = Obstrüksiyon ?</a:t>
            </a:r>
          </a:p>
        </p:txBody>
      </p:sp>
      <p:pic>
        <p:nvPicPr>
          <p:cNvPr id="19461" name="Resim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132856"/>
            <a:ext cx="3140075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Resim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4168775"/>
            <a:ext cx="452120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26"/>
          <p:cNvSpPr txBox="1">
            <a:spLocks noChangeArrowheads="1"/>
          </p:cNvSpPr>
          <p:nvPr/>
        </p:nvSpPr>
        <p:spPr>
          <a:xfrm>
            <a:off x="683568" y="404664"/>
            <a:ext cx="8001000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(Hazırlık)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 smtClean="0"/>
          </a:p>
          <a:p>
            <a:endParaRPr lang="tr-TR" altLang="tr-TR" smtClean="0"/>
          </a:p>
        </p:txBody>
      </p:sp>
      <p:sp>
        <p:nvSpPr>
          <p:cNvPr id="20483" name="İçerik Yer Tutucusu 2"/>
          <p:cNvSpPr txBox="1">
            <a:spLocks/>
          </p:cNvSpPr>
          <p:nvPr/>
        </p:nvSpPr>
        <p:spPr bwMode="auto">
          <a:xfrm>
            <a:off x="858838" y="2195513"/>
            <a:ext cx="61722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342900" indent="-342900" eaLnBrk="1" hangingPunct="1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tr-TR" altLang="tr-TR" dirty="0">
                <a:latin typeface="Calibri" pitchFamily="34" charset="0"/>
              </a:rPr>
              <a:t>Geçirilmiş cerrahi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tr-TR" altLang="tr-TR" dirty="0" err="1">
                <a:latin typeface="Calibri" pitchFamily="34" charset="0"/>
                <a:cs typeface="Times New Roman" pitchFamily="18" charset="0"/>
              </a:rPr>
              <a:t>Kontraktür</a:t>
            </a:r>
            <a:r>
              <a:rPr lang="tr-TR" altLang="tr-TR" dirty="0">
                <a:latin typeface="Calibri" pitchFamily="34" charset="0"/>
                <a:cs typeface="Times New Roman" pitchFamily="18" charset="0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tr-TR" altLang="tr-TR" dirty="0" err="1">
                <a:latin typeface="Calibri" pitchFamily="34" charset="0"/>
                <a:cs typeface="Times New Roman" pitchFamily="18" charset="0"/>
              </a:rPr>
              <a:t>Artrit</a:t>
            </a:r>
            <a:endParaRPr lang="tr-TR" altLang="tr-TR" dirty="0">
              <a:latin typeface="Calibri" pitchFamily="34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tr-TR" altLang="tr-TR" dirty="0" err="1">
                <a:latin typeface="Calibri" pitchFamily="34" charset="0"/>
                <a:cs typeface="Times New Roman" pitchFamily="18" charset="0"/>
              </a:rPr>
              <a:t>Ankilozan</a:t>
            </a:r>
            <a:r>
              <a:rPr lang="tr-TR" altLang="tr-TR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tr-TR" altLang="tr-TR" dirty="0" err="1">
                <a:latin typeface="Calibri" pitchFamily="34" charset="0"/>
                <a:cs typeface="Times New Roman" pitchFamily="18" charset="0"/>
              </a:rPr>
              <a:t>spondilit</a:t>
            </a:r>
            <a:endParaRPr lang="tr-TR" altLang="tr-TR" dirty="0">
              <a:latin typeface="Calibri" pitchFamily="34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tr-TR" altLang="tr-TR" dirty="0" err="1">
                <a:latin typeface="Calibri" pitchFamily="34" charset="0"/>
                <a:cs typeface="Times New Roman" pitchFamily="18" charset="0"/>
              </a:rPr>
              <a:t>Collar</a:t>
            </a:r>
            <a:r>
              <a:rPr lang="tr-TR" altLang="tr-TR" dirty="0">
                <a:latin typeface="Calibri" pitchFamily="34" charset="0"/>
                <a:cs typeface="Times New Roman" pitchFamily="18" charset="0"/>
              </a:rPr>
              <a:t> ??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tr-TR" altLang="tr-TR" dirty="0">
              <a:latin typeface="Calibri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tr-TR" altLang="tr-TR" dirty="0">
              <a:latin typeface="Calibri" pitchFamily="34" charset="0"/>
            </a:endParaRPr>
          </a:p>
        </p:txBody>
      </p:sp>
      <p:sp>
        <p:nvSpPr>
          <p:cNvPr id="20484" name="AutoShape 2" descr="http://ars.sciencedirect.com/content/image/1-s2.0-S0952818007001791-gr1.jpg"/>
          <p:cNvSpPr>
            <a:spLocks noChangeAspect="1" noChangeArrowheads="1"/>
          </p:cNvSpPr>
          <p:nvPr/>
        </p:nvSpPr>
        <p:spPr bwMode="auto">
          <a:xfrm>
            <a:off x="1258888" y="-107950"/>
            <a:ext cx="26860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endParaRPr lang="tr-TR" altLang="tr-TR"/>
          </a:p>
        </p:txBody>
      </p:sp>
      <p:pic>
        <p:nvPicPr>
          <p:cNvPr id="20485" name="Picture 6" descr="http://www.ijps.org/articles/2010/43/3/images/ijps_2010_43_3_101_70730_u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7675" y="2024063"/>
            <a:ext cx="17637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http://www.lumen.luc.edu/Lumen/MedEd/medicine/pulmonar/images/chan198/scan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3663" y="3898900"/>
            <a:ext cx="2500312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Unvan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5915025" cy="677862"/>
          </a:xfrm>
        </p:spPr>
        <p:txBody>
          <a:bodyPr/>
          <a:lstStyle/>
          <a:p>
            <a:r>
              <a:rPr lang="tr-TR" altLang="tr-TR" sz="2800" b="1" dirty="0" smtClean="0">
                <a:solidFill>
                  <a:srgbClr val="FFFF00"/>
                </a:solidFill>
              </a:rPr>
              <a:t>N = Boyun Hareketi ?</a:t>
            </a:r>
          </a:p>
        </p:txBody>
      </p:sp>
      <p:sp>
        <p:nvSpPr>
          <p:cNvPr id="8" name="Rectangle 1026"/>
          <p:cNvSpPr txBox="1">
            <a:spLocks noChangeArrowheads="1"/>
          </p:cNvSpPr>
          <p:nvPr/>
        </p:nvSpPr>
        <p:spPr>
          <a:xfrm>
            <a:off x="683568" y="404664"/>
            <a:ext cx="8001000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(Hazırlık)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 İçerik Yer Tutucusu" descr="Resim1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611560" y="1484784"/>
            <a:ext cx="7704856" cy="508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026"/>
          <p:cNvSpPr txBox="1">
            <a:spLocks noChangeArrowheads="1"/>
          </p:cNvSpPr>
          <p:nvPr/>
        </p:nvSpPr>
        <p:spPr>
          <a:xfrm>
            <a:off x="683568" y="404664"/>
            <a:ext cx="8001000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(Hazırlık)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A79DE6-57C6-4C45-8FE4-4988F63424EB}" type="slidenum">
              <a:rPr lang="tr-TR"/>
              <a:pPr>
                <a:defRPr/>
              </a:pPr>
              <a:t>47</a:t>
            </a:fld>
            <a:endParaRPr lang="tr-TR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6742113" cy="838200"/>
          </a:xfrm>
        </p:spPr>
        <p:txBody>
          <a:bodyPr/>
          <a:lstStyle/>
          <a:p>
            <a:pPr eaLnBrk="1" hangingPunct="1"/>
            <a:r>
              <a:rPr lang="tr-TR" sz="2800" dirty="0" err="1" smtClean="0">
                <a:solidFill>
                  <a:srgbClr val="FFFF00"/>
                </a:solidFill>
              </a:rPr>
              <a:t>Endotrakeal</a:t>
            </a:r>
            <a:r>
              <a:rPr lang="tr-TR" sz="2800" dirty="0" smtClean="0">
                <a:solidFill>
                  <a:srgbClr val="FFFF00"/>
                </a:solidFill>
              </a:rPr>
              <a:t> </a:t>
            </a:r>
            <a:r>
              <a:rPr lang="tr-TR" sz="2800" dirty="0" err="1" smtClean="0">
                <a:solidFill>
                  <a:srgbClr val="FFFF00"/>
                </a:solidFill>
              </a:rPr>
              <a:t>Entübasyon</a:t>
            </a:r>
            <a:r>
              <a:rPr lang="tr-TR" sz="2800" dirty="0" smtClean="0">
                <a:solidFill>
                  <a:srgbClr val="FFFF00"/>
                </a:solidFill>
              </a:rPr>
              <a:t> ekipman</a:t>
            </a:r>
          </a:p>
        </p:txBody>
      </p:sp>
      <p:pic>
        <p:nvPicPr>
          <p:cNvPr id="54276" name="Picture 3" descr="C38F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22825" y="4192588"/>
            <a:ext cx="3781425" cy="2332037"/>
          </a:xfrm>
          <a:noFill/>
        </p:spPr>
      </p:pic>
      <p:sp>
        <p:nvSpPr>
          <p:cNvPr id="5427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1844824"/>
            <a:ext cx="7054850" cy="46482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tr-TR" sz="2400" dirty="0" err="1" smtClean="0"/>
              <a:t>Laringoskop</a:t>
            </a:r>
            <a:r>
              <a:rPr lang="tr-TR" sz="2400" dirty="0" smtClean="0"/>
              <a:t>:</a:t>
            </a:r>
          </a:p>
          <a:p>
            <a:pPr algn="just" eaLnBrk="1" hangingPunct="1"/>
            <a:r>
              <a:rPr lang="tr-TR" sz="2400" dirty="0" smtClean="0">
                <a:cs typeface="Times New Roman" pitchFamily="18" charset="0"/>
              </a:rPr>
              <a:t>Sap(</a:t>
            </a:r>
            <a:r>
              <a:rPr lang="tr-TR" sz="2400" dirty="0" err="1" smtClean="0">
                <a:cs typeface="Times New Roman" pitchFamily="18" charset="0"/>
              </a:rPr>
              <a:t>Handle</a:t>
            </a:r>
            <a:r>
              <a:rPr lang="tr-TR" sz="2400" dirty="0" smtClean="0">
                <a:cs typeface="Times New Roman" pitchFamily="18" charset="0"/>
              </a:rPr>
              <a:t>) </a:t>
            </a:r>
          </a:p>
          <a:p>
            <a:pPr algn="just" eaLnBrk="1" hangingPunct="1"/>
            <a:r>
              <a:rPr lang="tr-TR" sz="2400" dirty="0" smtClean="0">
                <a:cs typeface="Times New Roman" pitchFamily="18" charset="0"/>
              </a:rPr>
              <a:t>B</a:t>
            </a:r>
            <a:r>
              <a:rPr lang="tr-TR" sz="2400" dirty="0" smtClean="0"/>
              <a:t>ı</a:t>
            </a:r>
            <a:r>
              <a:rPr lang="tr-TR" sz="2400" dirty="0" smtClean="0">
                <a:cs typeface="Times New Roman" pitchFamily="18" charset="0"/>
              </a:rPr>
              <a:t>çak (</a:t>
            </a:r>
            <a:r>
              <a:rPr lang="tr-TR" sz="2400" dirty="0" err="1" smtClean="0">
                <a:cs typeface="Times New Roman" pitchFamily="18" charset="0"/>
              </a:rPr>
              <a:t>Blade</a:t>
            </a:r>
            <a:r>
              <a:rPr lang="tr-TR" sz="2400" dirty="0" smtClean="0">
                <a:cs typeface="Times New Roman" pitchFamily="18" charset="0"/>
              </a:rPr>
              <a:t>) </a:t>
            </a:r>
          </a:p>
          <a:p>
            <a:pPr lvl="1" algn="just" eaLnBrk="1" hangingPunct="1"/>
            <a:r>
              <a:rPr lang="tr-TR" sz="2400" dirty="0" smtClean="0">
                <a:cs typeface="Times New Roman" pitchFamily="18" charset="0"/>
              </a:rPr>
              <a:t>Düz veya e</a:t>
            </a:r>
            <a:r>
              <a:rPr lang="tr-TR" sz="2400" dirty="0" smtClean="0"/>
              <a:t>ğ</a:t>
            </a:r>
            <a:r>
              <a:rPr lang="tr-TR" sz="2400" dirty="0" smtClean="0">
                <a:cs typeface="Times New Roman" pitchFamily="18" charset="0"/>
              </a:rPr>
              <a:t>ri olabilir </a:t>
            </a:r>
          </a:p>
          <a:p>
            <a:pPr lvl="1" eaLnBrk="1" hangingPunct="1"/>
            <a:r>
              <a:rPr lang="tr-TR" sz="2400" dirty="0" smtClean="0">
                <a:cs typeface="Times New Roman" pitchFamily="18" charset="0"/>
              </a:rPr>
              <a:t>Süt çocu</a:t>
            </a:r>
            <a:r>
              <a:rPr lang="tr-TR" sz="2400" dirty="0" smtClean="0"/>
              <a:t>ğ</a:t>
            </a:r>
            <a:r>
              <a:rPr lang="tr-TR" sz="2400" dirty="0" smtClean="0">
                <a:cs typeface="Times New Roman" pitchFamily="18" charset="0"/>
              </a:rPr>
              <a:t>unda düz b</a:t>
            </a:r>
            <a:r>
              <a:rPr lang="tr-TR" sz="2400" dirty="0" smtClean="0"/>
              <a:t>ı</a:t>
            </a:r>
            <a:r>
              <a:rPr lang="tr-TR" sz="2400" dirty="0" smtClean="0">
                <a:cs typeface="Times New Roman" pitchFamily="18" charset="0"/>
              </a:rPr>
              <a:t>çak tercih edilmelidir</a:t>
            </a:r>
          </a:p>
          <a:p>
            <a:pPr algn="just" eaLnBrk="1" hangingPunct="1"/>
            <a:r>
              <a:rPr lang="tr-TR" sz="2400" dirty="0" smtClean="0">
                <a:cs typeface="Times New Roman" pitchFamily="18" charset="0"/>
              </a:rPr>
              <a:t>Pil </a:t>
            </a:r>
          </a:p>
          <a:p>
            <a:pPr algn="just" eaLnBrk="1" hangingPunct="1"/>
            <a:r>
              <a:rPr lang="tr-TR" sz="2400" dirty="0" err="1" smtClean="0">
                <a:cs typeface="Times New Roman" pitchFamily="18" charset="0"/>
              </a:rPr>
              <a:t>Ampül</a:t>
            </a:r>
            <a:r>
              <a:rPr lang="tr-TR" sz="2400" dirty="0" smtClean="0">
                <a:cs typeface="Times New Roman" pitchFamily="18" charset="0"/>
              </a:rPr>
              <a:t> </a:t>
            </a:r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>
          <a:xfrm>
            <a:off x="683568" y="404664"/>
            <a:ext cx="8001000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(Hazırlık)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387C8-5321-42EF-9D1A-B3DBDAF5753D}" type="slidenum">
              <a:rPr lang="tr-TR"/>
              <a:pPr>
                <a:defRPr/>
              </a:pPr>
              <a:t>48</a:t>
            </a:fld>
            <a:endParaRPr lang="tr-TR"/>
          </a:p>
        </p:txBody>
      </p:sp>
      <p:graphicFrame>
        <p:nvGraphicFramePr>
          <p:cNvPr id="717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476375" y="1700213"/>
          <a:ext cx="6192838" cy="464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5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700213"/>
                        <a:ext cx="6192838" cy="464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683568" y="404664"/>
            <a:ext cx="8001000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(Hazırlık)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6742113" cy="838200"/>
          </a:xfrm>
        </p:spPr>
        <p:txBody>
          <a:bodyPr/>
          <a:lstStyle/>
          <a:p>
            <a:pPr eaLnBrk="1" hangingPunct="1"/>
            <a:r>
              <a:rPr lang="tr-TR" sz="2800" dirty="0" err="1" smtClean="0">
                <a:solidFill>
                  <a:srgbClr val="FFFF00"/>
                </a:solidFill>
              </a:rPr>
              <a:t>Endotrakeal</a:t>
            </a:r>
            <a:r>
              <a:rPr lang="tr-TR" sz="2800" dirty="0" smtClean="0">
                <a:solidFill>
                  <a:srgbClr val="FFFF00"/>
                </a:solidFill>
              </a:rPr>
              <a:t> </a:t>
            </a:r>
            <a:r>
              <a:rPr lang="tr-TR" sz="2800" dirty="0" err="1" smtClean="0">
                <a:solidFill>
                  <a:srgbClr val="FFFF00"/>
                </a:solidFill>
              </a:rPr>
              <a:t>Entübasyon</a:t>
            </a:r>
            <a:r>
              <a:rPr lang="tr-TR" sz="2800" dirty="0" smtClean="0">
                <a:solidFill>
                  <a:srgbClr val="FFFF00"/>
                </a:solidFill>
              </a:rPr>
              <a:t> ekipman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C32C4-1972-40CC-8020-89C70C074BB8}" type="slidenum">
              <a:rPr lang="tr-TR"/>
              <a:pPr>
                <a:defRPr/>
              </a:pPr>
              <a:t>49</a:t>
            </a:fld>
            <a:endParaRPr lang="tr-TR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403350" y="1844675"/>
          <a:ext cx="6443663" cy="454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49" name="Image" r:id="rId3" imgW="5954268" imgH="2899390" progId="">
                  <p:embed/>
                </p:oleObj>
              </mc:Choice>
              <mc:Fallback>
                <p:oleObj name="Image" r:id="rId3" imgW="5954268" imgH="289939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844675"/>
                        <a:ext cx="6443663" cy="454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683568" y="404664"/>
            <a:ext cx="8001000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(Hazırlık)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1124744"/>
            <a:ext cx="6742113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Endotrakeal Entübasyon ekipman</a:t>
            </a: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200" b="1" dirty="0" smtClean="0">
                <a:solidFill>
                  <a:srgbClr val="FFFF00"/>
                </a:solidFill>
              </a:rPr>
              <a:t>Havayolu Anatomi</a:t>
            </a:r>
            <a:endParaRPr lang="tr-TR" sz="3200" b="1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Anatomik havayolu </a:t>
            </a:r>
          </a:p>
          <a:p>
            <a:pPr lvl="1"/>
            <a:r>
              <a:rPr lang="tr-TR" dirty="0" smtClean="0"/>
              <a:t>Üst </a:t>
            </a:r>
            <a:r>
              <a:rPr lang="tr-TR" dirty="0"/>
              <a:t>hava yolu </a:t>
            </a:r>
            <a:r>
              <a:rPr lang="tr-TR" dirty="0" smtClean="0"/>
              <a:t>oral/nazal </a:t>
            </a:r>
            <a:r>
              <a:rPr lang="tr-TR" dirty="0" err="1" smtClean="0"/>
              <a:t>kaviteden</a:t>
            </a:r>
            <a:r>
              <a:rPr lang="tr-TR" dirty="0" smtClean="0"/>
              <a:t> vokal kortlara kadar </a:t>
            </a:r>
          </a:p>
          <a:p>
            <a:pPr lvl="1"/>
            <a:r>
              <a:rPr lang="tr-TR" dirty="0" smtClean="0"/>
              <a:t>Alt hava yolu </a:t>
            </a:r>
            <a:r>
              <a:rPr lang="tr-TR" dirty="0" err="1" smtClean="0"/>
              <a:t>trekeadan</a:t>
            </a:r>
            <a:r>
              <a:rPr lang="tr-TR" dirty="0" smtClean="0"/>
              <a:t> akciğerin içine uzanır</a:t>
            </a:r>
          </a:p>
          <a:p>
            <a:r>
              <a:rPr lang="tr-TR" sz="2400" dirty="0" smtClean="0"/>
              <a:t>Bu yol boyunca her yerde obstrüksiyon oluşabilir</a:t>
            </a:r>
          </a:p>
          <a:p>
            <a:endParaRPr lang="tr-TR" sz="2400" dirty="0" smtClean="0"/>
          </a:p>
        </p:txBody>
      </p:sp>
      <p:pic>
        <p:nvPicPr>
          <p:cNvPr id="6" name="5 İçerik Yer Tutucusu" descr="Resim3.jpg"/>
          <p:cNvPicPr>
            <a:picLocks noGrp="1" noChangeAspect="1"/>
          </p:cNvPicPr>
          <p:nvPr>
            <p:ph sz="half" idx="2"/>
          </p:nvPr>
        </p:nvPicPr>
        <p:blipFill>
          <a:blip r:embed="rId2" cstate="email"/>
          <a:stretch>
            <a:fillRect/>
          </a:stretch>
        </p:blipFill>
        <p:spPr>
          <a:xfrm>
            <a:off x="4959353" y="2193925"/>
            <a:ext cx="3273418" cy="4070350"/>
          </a:xfrm>
        </p:spPr>
      </p:pic>
    </p:spTree>
    <p:extLst>
      <p:ext uri="{BB962C8B-B14F-4D97-AF65-F5344CB8AC3E}">
        <p14:creationId xmlns:p14="http://schemas.microsoft.com/office/powerpoint/2010/main" val="346943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12D1D-450E-41C2-A951-F2B11CC1A6D7}" type="slidenum">
              <a:rPr lang="tr-TR"/>
              <a:pPr>
                <a:defRPr/>
              </a:pPr>
              <a:t>50</a:t>
            </a:fld>
            <a:endParaRPr lang="tr-TR"/>
          </a:p>
        </p:txBody>
      </p:sp>
      <p:pic>
        <p:nvPicPr>
          <p:cNvPr id="47107" name="Picture 2" descr="C38F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664" y="2132856"/>
            <a:ext cx="6084887" cy="4564062"/>
          </a:xfrm>
          <a:noFill/>
        </p:spPr>
      </p:pic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683568" y="404664"/>
            <a:ext cx="8001000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(Hazırlık)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6742113" cy="838200"/>
          </a:xfrm>
        </p:spPr>
        <p:txBody>
          <a:bodyPr/>
          <a:lstStyle/>
          <a:p>
            <a:pPr eaLnBrk="1" hangingPunct="1"/>
            <a:r>
              <a:rPr lang="tr-TR" sz="2800" dirty="0" err="1" smtClean="0">
                <a:solidFill>
                  <a:srgbClr val="FFFF00"/>
                </a:solidFill>
              </a:rPr>
              <a:t>Endotrakeal</a:t>
            </a:r>
            <a:r>
              <a:rPr lang="tr-TR" sz="2800" dirty="0" smtClean="0">
                <a:solidFill>
                  <a:srgbClr val="FFFF00"/>
                </a:solidFill>
              </a:rPr>
              <a:t> </a:t>
            </a:r>
            <a:r>
              <a:rPr lang="tr-TR" sz="2800" dirty="0" err="1" smtClean="0">
                <a:solidFill>
                  <a:srgbClr val="FFFF00"/>
                </a:solidFill>
              </a:rPr>
              <a:t>Entübasyon</a:t>
            </a:r>
            <a:r>
              <a:rPr lang="tr-TR" sz="2800" dirty="0" smtClean="0">
                <a:solidFill>
                  <a:srgbClr val="FFFF00"/>
                </a:solidFill>
              </a:rPr>
              <a:t> ekipman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9F4327-F3E3-43A4-B23E-A76020934C78}" type="slidenum">
              <a:rPr lang="tr-TR"/>
              <a:pPr>
                <a:defRPr/>
              </a:pPr>
              <a:t>51</a:t>
            </a:fld>
            <a:endParaRPr lang="tr-TR"/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683568" y="404664"/>
            <a:ext cx="8001000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(Hazırlık)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6742113" cy="838200"/>
          </a:xfrm>
        </p:spPr>
        <p:txBody>
          <a:bodyPr/>
          <a:lstStyle/>
          <a:p>
            <a:pPr eaLnBrk="1" hangingPunct="1"/>
            <a:r>
              <a:rPr lang="tr-TR" sz="2800" dirty="0" err="1" smtClean="0">
                <a:solidFill>
                  <a:srgbClr val="FFFF00"/>
                </a:solidFill>
              </a:rPr>
              <a:t>Endotrakeal</a:t>
            </a:r>
            <a:r>
              <a:rPr lang="tr-TR" sz="2800" dirty="0" smtClean="0">
                <a:solidFill>
                  <a:srgbClr val="FFFF00"/>
                </a:solidFill>
              </a:rPr>
              <a:t> </a:t>
            </a:r>
            <a:r>
              <a:rPr lang="tr-TR" sz="2800" dirty="0" err="1" smtClean="0">
                <a:solidFill>
                  <a:srgbClr val="FFFF00"/>
                </a:solidFill>
              </a:rPr>
              <a:t>Entübasyon</a:t>
            </a:r>
            <a:r>
              <a:rPr lang="tr-TR" sz="2800" dirty="0" smtClean="0">
                <a:solidFill>
                  <a:srgbClr val="FFFF00"/>
                </a:solidFill>
              </a:rPr>
              <a:t> ekipman</a:t>
            </a:r>
          </a:p>
        </p:txBody>
      </p:sp>
      <p:pic>
        <p:nvPicPr>
          <p:cNvPr id="7" name="Picture 2" descr="C38F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44825"/>
            <a:ext cx="507248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38F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483314"/>
            <a:ext cx="4788024" cy="337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907173-D9F8-41B3-B0D4-E72E1376A4AC}" type="slidenum">
              <a:rPr lang="tr-TR"/>
              <a:pPr>
                <a:defRPr/>
              </a:pPr>
              <a:t>52</a:t>
            </a:fld>
            <a:endParaRPr lang="tr-TR"/>
          </a:p>
        </p:txBody>
      </p:sp>
      <p:pic>
        <p:nvPicPr>
          <p:cNvPr id="52227" name="Picture 2" descr="C38F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4824"/>
            <a:ext cx="6913562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Rectangle 3"/>
          <p:cNvSpPr>
            <a:spLocks noChangeArrowheads="1"/>
          </p:cNvSpPr>
          <p:nvPr/>
        </p:nvSpPr>
        <p:spPr bwMode="auto">
          <a:xfrm>
            <a:off x="1258888" y="5661025"/>
            <a:ext cx="25923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kumimoji="0" lang="tr-TR" sz="3200">
                <a:solidFill>
                  <a:srgbClr val="FF9966"/>
                </a:solidFill>
                <a:latin typeface="Tahoma" pitchFamily="34" charset="0"/>
              </a:rPr>
              <a:t>Stile</a:t>
            </a:r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>
          <a:xfrm>
            <a:off x="683568" y="404664"/>
            <a:ext cx="8001000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(Hazırlık)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6742113" cy="838200"/>
          </a:xfrm>
        </p:spPr>
        <p:txBody>
          <a:bodyPr/>
          <a:lstStyle/>
          <a:p>
            <a:pPr eaLnBrk="1" hangingPunct="1"/>
            <a:r>
              <a:rPr lang="tr-TR" sz="2800" dirty="0" err="1" smtClean="0">
                <a:solidFill>
                  <a:srgbClr val="FFFF00"/>
                </a:solidFill>
              </a:rPr>
              <a:t>Endotrakeal</a:t>
            </a:r>
            <a:r>
              <a:rPr lang="tr-TR" sz="2800" dirty="0" smtClean="0">
                <a:solidFill>
                  <a:srgbClr val="FFFF00"/>
                </a:solidFill>
              </a:rPr>
              <a:t> </a:t>
            </a:r>
            <a:r>
              <a:rPr lang="tr-TR" sz="2800" dirty="0" err="1" smtClean="0">
                <a:solidFill>
                  <a:srgbClr val="FFFF00"/>
                </a:solidFill>
              </a:rPr>
              <a:t>Entübasyon</a:t>
            </a:r>
            <a:r>
              <a:rPr lang="tr-TR" sz="2800" dirty="0" smtClean="0">
                <a:solidFill>
                  <a:srgbClr val="FFFF00"/>
                </a:solidFill>
              </a:rPr>
              <a:t> ekipman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3A9C2-9356-493C-BABE-7CE61EC7BA2E}" type="slidenum">
              <a:rPr lang="tr-TR"/>
              <a:pPr>
                <a:defRPr/>
              </a:pPr>
              <a:t>53</a:t>
            </a:fld>
            <a:endParaRPr lang="tr-TR"/>
          </a:p>
        </p:txBody>
      </p:sp>
      <p:pic>
        <p:nvPicPr>
          <p:cNvPr id="53251" name="Picture 2" descr="C38F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2060848"/>
            <a:ext cx="6848475" cy="4525962"/>
          </a:xfrm>
          <a:noFill/>
        </p:spPr>
      </p:pic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1258888" y="5445125"/>
            <a:ext cx="23050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kumimoji="0" lang="tr-TR" sz="3200">
                <a:solidFill>
                  <a:srgbClr val="006666"/>
                </a:solidFill>
                <a:latin typeface="Tahoma" pitchFamily="34" charset="0"/>
              </a:rPr>
              <a:t>Stile</a:t>
            </a:r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>
          <a:xfrm>
            <a:off x="683568" y="404664"/>
            <a:ext cx="8001000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(Hazırlık)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6742113" cy="838200"/>
          </a:xfrm>
        </p:spPr>
        <p:txBody>
          <a:bodyPr/>
          <a:lstStyle/>
          <a:p>
            <a:pPr eaLnBrk="1" hangingPunct="1"/>
            <a:r>
              <a:rPr lang="tr-TR" sz="2800" dirty="0" err="1" smtClean="0">
                <a:solidFill>
                  <a:srgbClr val="FFFF00"/>
                </a:solidFill>
              </a:rPr>
              <a:t>Endotrakeal</a:t>
            </a:r>
            <a:r>
              <a:rPr lang="tr-TR" sz="2800" dirty="0" smtClean="0">
                <a:solidFill>
                  <a:srgbClr val="FFFF00"/>
                </a:solidFill>
              </a:rPr>
              <a:t> </a:t>
            </a:r>
            <a:r>
              <a:rPr lang="tr-TR" sz="2800" dirty="0" err="1" smtClean="0">
                <a:solidFill>
                  <a:srgbClr val="FFFF00"/>
                </a:solidFill>
              </a:rPr>
              <a:t>Entübasyon</a:t>
            </a:r>
            <a:r>
              <a:rPr lang="tr-TR" sz="2800" dirty="0" smtClean="0">
                <a:solidFill>
                  <a:srgbClr val="FFFF00"/>
                </a:solidFill>
              </a:rPr>
              <a:t> ekipman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435975" cy="1228725"/>
          </a:xfrm>
        </p:spPr>
        <p:txBody>
          <a:bodyPr>
            <a:noAutofit/>
          </a:bodyPr>
          <a:lstStyle/>
          <a:p>
            <a:pPr algn="ctr"/>
            <a:r>
              <a:rPr lang="tr-TR" sz="3200" b="1" dirty="0">
                <a:solidFill>
                  <a:srgbClr val="FFFF00"/>
                </a:solidFill>
              </a:rPr>
              <a:t>2.Preoxygenate</a:t>
            </a:r>
            <a:br>
              <a:rPr lang="tr-TR" sz="3200" b="1" dirty="0">
                <a:solidFill>
                  <a:srgbClr val="FFFF00"/>
                </a:solidFill>
              </a:rPr>
            </a:br>
            <a:r>
              <a:rPr lang="tr-TR" sz="3200" b="1" dirty="0">
                <a:solidFill>
                  <a:srgbClr val="FFFF00"/>
                </a:solidFill>
              </a:rPr>
              <a:t>(</a:t>
            </a:r>
            <a:r>
              <a:rPr lang="tr-TR" sz="3200" b="1" dirty="0" err="1">
                <a:solidFill>
                  <a:srgbClr val="FFFF00"/>
                </a:solidFill>
              </a:rPr>
              <a:t>preoksijenizasyon</a:t>
            </a:r>
            <a:r>
              <a:rPr lang="tr-TR" sz="3200" b="1" dirty="0" smtClean="0">
                <a:solidFill>
                  <a:srgbClr val="FFFF00"/>
                </a:solidFill>
              </a:rPr>
              <a:t>)</a:t>
            </a:r>
            <a:endParaRPr lang="tr-TR" sz="3200" b="1" dirty="0">
              <a:solidFill>
                <a:srgbClr val="FFFF00"/>
              </a:solidFill>
            </a:endParaRPr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611560" y="1772816"/>
            <a:ext cx="7772400" cy="4648200"/>
          </a:xfrm>
        </p:spPr>
        <p:txBody>
          <a:bodyPr/>
          <a:lstStyle/>
          <a:p>
            <a:r>
              <a:rPr lang="tr-TR" sz="2400" dirty="0" smtClean="0"/>
              <a:t>Başa pozisyon verilir</a:t>
            </a:r>
          </a:p>
          <a:p>
            <a:r>
              <a:rPr lang="tr-TR" sz="2400" dirty="0" err="1" smtClean="0"/>
              <a:t>Laringoskopi</a:t>
            </a:r>
            <a:r>
              <a:rPr lang="tr-TR" sz="2400" dirty="0" smtClean="0"/>
              <a:t> için en uygunu </a:t>
            </a:r>
            <a:r>
              <a:rPr lang="tr-TR" sz="2400" b="1" dirty="0" smtClean="0">
                <a:solidFill>
                  <a:srgbClr val="FFFF00"/>
                </a:solidFill>
              </a:rPr>
              <a:t>koklama pozisyonu</a:t>
            </a:r>
            <a:r>
              <a:rPr lang="tr-TR" sz="2400" dirty="0" smtClean="0"/>
              <a:t>dur</a:t>
            </a:r>
          </a:p>
          <a:p>
            <a:pPr lvl="1"/>
            <a:r>
              <a:rPr lang="tr-TR" sz="2400" dirty="0" err="1" smtClean="0"/>
              <a:t>Occiputun</a:t>
            </a:r>
            <a:r>
              <a:rPr lang="tr-TR" sz="2400" dirty="0" smtClean="0"/>
              <a:t> altına yerleştirilmiş 4-6 </a:t>
            </a:r>
            <a:r>
              <a:rPr lang="tr-TR" sz="2400" dirty="0" err="1" smtClean="0"/>
              <a:t>cm’lik</a:t>
            </a:r>
            <a:r>
              <a:rPr lang="tr-TR" sz="2400" dirty="0" smtClean="0"/>
              <a:t> bir yastıkla desteklenir </a:t>
            </a:r>
          </a:p>
          <a:p>
            <a:endParaRPr lang="tr-TR" sz="2400" dirty="0"/>
          </a:p>
        </p:txBody>
      </p:sp>
      <p:pic>
        <p:nvPicPr>
          <p:cNvPr id="9" name="8 Resim" descr="Resim18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11560" y="4077072"/>
            <a:ext cx="3888432" cy="2594570"/>
          </a:xfrm>
          <a:prstGeom prst="rect">
            <a:avLst/>
          </a:prstGeom>
        </p:spPr>
      </p:pic>
      <p:pic>
        <p:nvPicPr>
          <p:cNvPr id="10" name="9 Resim" descr="Resim19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716016" y="4077072"/>
            <a:ext cx="3878172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83568" y="1772816"/>
            <a:ext cx="7772400" cy="4648200"/>
          </a:xfrm>
        </p:spPr>
        <p:txBody>
          <a:bodyPr/>
          <a:lstStyle/>
          <a:p>
            <a:r>
              <a:rPr lang="tr-TR" altLang="tr-TR" sz="2400" dirty="0" smtClean="0">
                <a:latin typeface="Tahoma" pitchFamily="34" charset="0"/>
              </a:rPr>
              <a:t>Boynun 30</a:t>
            </a:r>
            <a:r>
              <a:rPr lang="tr-TR" altLang="tr-TR" sz="2400" baseline="30000" dirty="0" smtClean="0">
                <a:latin typeface="Tahoma" pitchFamily="34" charset="0"/>
              </a:rPr>
              <a:t>o</a:t>
            </a:r>
            <a:r>
              <a:rPr lang="tr-TR" altLang="tr-TR" sz="2400" dirty="0" smtClean="0">
                <a:latin typeface="Tahoma" pitchFamily="34" charset="0"/>
              </a:rPr>
              <a:t> </a:t>
            </a:r>
            <a:r>
              <a:rPr lang="tr-TR" altLang="tr-TR" sz="2400" dirty="0" err="1" smtClean="0">
                <a:latin typeface="Tahoma" pitchFamily="34" charset="0"/>
              </a:rPr>
              <a:t>fleksiyonu</a:t>
            </a:r>
            <a:r>
              <a:rPr lang="tr-TR" altLang="tr-TR" sz="2400" dirty="0" smtClean="0">
                <a:latin typeface="Tahoma" pitchFamily="34" charset="0"/>
              </a:rPr>
              <a:t>, </a:t>
            </a:r>
            <a:r>
              <a:rPr lang="tr-TR" altLang="tr-TR" sz="2400" dirty="0" err="1" smtClean="0">
                <a:latin typeface="Tahoma" pitchFamily="34" charset="0"/>
              </a:rPr>
              <a:t>glottisin</a:t>
            </a:r>
            <a:r>
              <a:rPr lang="tr-TR" altLang="tr-TR" sz="2400" dirty="0" smtClean="0">
                <a:latin typeface="Tahoma" pitchFamily="34" charset="0"/>
              </a:rPr>
              <a:t> görüntülenmesi için oral ve </a:t>
            </a:r>
            <a:r>
              <a:rPr lang="tr-TR" altLang="tr-TR" sz="2400" dirty="0" err="1" smtClean="0">
                <a:latin typeface="Tahoma" pitchFamily="34" charset="0"/>
              </a:rPr>
              <a:t>faringeal</a:t>
            </a:r>
            <a:r>
              <a:rPr lang="tr-TR" altLang="tr-TR" sz="2400" dirty="0" smtClean="0">
                <a:latin typeface="Tahoma" pitchFamily="34" charset="0"/>
              </a:rPr>
              <a:t> hatları aynı hizaya getirir. Başın 20</a:t>
            </a:r>
            <a:r>
              <a:rPr lang="tr-TR" altLang="tr-TR" sz="2400" baseline="30000" dirty="0" smtClean="0">
                <a:latin typeface="Tahoma" pitchFamily="34" charset="0"/>
              </a:rPr>
              <a:t>o </a:t>
            </a:r>
            <a:r>
              <a:rPr lang="tr-TR" altLang="tr-TR" sz="2400" dirty="0" err="1" smtClean="0">
                <a:latin typeface="Tahoma" pitchFamily="34" charset="0"/>
              </a:rPr>
              <a:t>ekstansiyonu</a:t>
            </a:r>
            <a:r>
              <a:rPr lang="tr-TR" altLang="tr-TR" sz="2400" dirty="0" smtClean="0">
                <a:latin typeface="Tahoma" pitchFamily="34" charset="0"/>
              </a:rPr>
              <a:t> ile  </a:t>
            </a:r>
            <a:r>
              <a:rPr lang="tr-TR" altLang="tr-TR" sz="2400" dirty="0" err="1" smtClean="0">
                <a:latin typeface="Tahoma" pitchFamily="34" charset="0"/>
              </a:rPr>
              <a:t>laringeal</a:t>
            </a:r>
            <a:r>
              <a:rPr lang="tr-TR" altLang="tr-TR" sz="2400" dirty="0" smtClean="0">
                <a:latin typeface="Tahoma" pitchFamily="34" charset="0"/>
              </a:rPr>
              <a:t> hat da aynı düzlem içine girer</a:t>
            </a:r>
          </a:p>
          <a:p>
            <a:endParaRPr lang="tr-TR" sz="24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D6877-13D8-4D87-A972-732AA686521D}" type="slidenum">
              <a:rPr lang="tr-TR" smtClean="0"/>
              <a:pPr>
                <a:defRPr/>
              </a:pPr>
              <a:t>55</a:t>
            </a:fld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001000" cy="838200"/>
          </a:xfrm>
        </p:spPr>
        <p:txBody>
          <a:bodyPr>
            <a:noAutofit/>
          </a:bodyPr>
          <a:lstStyle/>
          <a:p>
            <a:pPr algn="ctr"/>
            <a:r>
              <a:rPr lang="tr-TR" sz="3200" b="1" dirty="0">
                <a:solidFill>
                  <a:srgbClr val="FFFF00"/>
                </a:solidFill>
              </a:rPr>
              <a:t>2.Preoxygenate</a:t>
            </a:r>
            <a:br>
              <a:rPr lang="tr-TR" sz="3200" b="1" dirty="0">
                <a:solidFill>
                  <a:srgbClr val="FFFF00"/>
                </a:solidFill>
              </a:rPr>
            </a:br>
            <a:r>
              <a:rPr lang="tr-TR" sz="3200" b="1" dirty="0">
                <a:solidFill>
                  <a:srgbClr val="FFFF00"/>
                </a:solidFill>
              </a:rPr>
              <a:t>(</a:t>
            </a:r>
            <a:r>
              <a:rPr lang="tr-TR" sz="3200" b="1" dirty="0" err="1">
                <a:solidFill>
                  <a:srgbClr val="FFFF00"/>
                </a:solidFill>
              </a:rPr>
              <a:t>preoksijenizasyon</a:t>
            </a:r>
            <a:r>
              <a:rPr lang="tr-TR" sz="3200" b="1" dirty="0" smtClean="0">
                <a:solidFill>
                  <a:srgbClr val="FFFF00"/>
                </a:solidFill>
              </a:rPr>
              <a:t>)</a:t>
            </a:r>
            <a:endParaRPr lang="tr-TR" sz="3200" b="1" dirty="0">
              <a:solidFill>
                <a:srgbClr val="FFFF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0" y="3676651"/>
            <a:ext cx="7858952" cy="278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435975" cy="1228725"/>
          </a:xfrm>
        </p:spPr>
        <p:txBody>
          <a:bodyPr>
            <a:noAutofit/>
          </a:bodyPr>
          <a:lstStyle/>
          <a:p>
            <a:pPr algn="ctr"/>
            <a:r>
              <a:rPr lang="tr-TR" sz="3200" b="1" dirty="0">
                <a:solidFill>
                  <a:srgbClr val="FFFF00"/>
                </a:solidFill>
              </a:rPr>
              <a:t>2.Preoxygenate</a:t>
            </a:r>
            <a:br>
              <a:rPr lang="tr-TR" sz="3200" b="1" dirty="0">
                <a:solidFill>
                  <a:srgbClr val="FFFF00"/>
                </a:solidFill>
              </a:rPr>
            </a:br>
            <a:r>
              <a:rPr lang="tr-TR" sz="3200" b="1" dirty="0">
                <a:solidFill>
                  <a:srgbClr val="FFFF00"/>
                </a:solidFill>
              </a:rPr>
              <a:t>(</a:t>
            </a:r>
            <a:r>
              <a:rPr lang="tr-TR" sz="3200" b="1" dirty="0" err="1">
                <a:solidFill>
                  <a:srgbClr val="FFFF00"/>
                </a:solidFill>
              </a:rPr>
              <a:t>preoksijenizasyon</a:t>
            </a:r>
            <a:r>
              <a:rPr lang="tr-TR" sz="3200" b="1" dirty="0" smtClean="0">
                <a:solidFill>
                  <a:srgbClr val="FFFF00"/>
                </a:solidFill>
              </a:rPr>
              <a:t>)</a:t>
            </a:r>
            <a:endParaRPr lang="tr-TR" sz="3200" b="1" dirty="0">
              <a:solidFill>
                <a:srgbClr val="FFFF00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700808"/>
            <a:ext cx="7848872" cy="453595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99FF33"/>
              </a:buClr>
              <a:buFont typeface="Webdings" pitchFamily="18" charset="2"/>
              <a:buChar char=""/>
            </a:pPr>
            <a:r>
              <a:rPr lang="tr-TR" sz="2400" dirty="0" smtClean="0"/>
              <a:t>O</a:t>
            </a:r>
            <a:r>
              <a:rPr lang="tr-TR" sz="2400" baseline="-25000" dirty="0" smtClean="0"/>
              <a:t>2</a:t>
            </a:r>
            <a:r>
              <a:rPr lang="tr-TR" sz="2400" dirty="0" smtClean="0"/>
              <a:t> maskesi veya solunumu yeterli değilse balon maske ile hasta en az 3 </a:t>
            </a:r>
            <a:r>
              <a:rPr lang="tr-TR" sz="2400" dirty="0" err="1" smtClean="0"/>
              <a:t>dk</a:t>
            </a:r>
            <a:r>
              <a:rPr lang="tr-TR" sz="2400" dirty="0" smtClean="0"/>
              <a:t>. [ideali 5 </a:t>
            </a:r>
            <a:r>
              <a:rPr lang="tr-TR" sz="2400" dirty="0" err="1" smtClean="0"/>
              <a:t>dk</a:t>
            </a:r>
            <a:r>
              <a:rPr lang="tr-TR" sz="2400" dirty="0" smtClean="0"/>
              <a:t>] %100 O</a:t>
            </a:r>
            <a:r>
              <a:rPr lang="tr-TR" sz="2400" baseline="-25000" dirty="0" smtClean="0"/>
              <a:t>2</a:t>
            </a:r>
            <a:r>
              <a:rPr lang="tr-TR" sz="2400" dirty="0" smtClean="0"/>
              <a:t> ile solutulmalı</a:t>
            </a:r>
          </a:p>
          <a:p>
            <a:pPr>
              <a:lnSpc>
                <a:spcPct val="120000"/>
              </a:lnSpc>
              <a:buClr>
                <a:srgbClr val="99FF33"/>
              </a:buClr>
              <a:buFont typeface="Webdings" pitchFamily="18" charset="2"/>
              <a:buChar char=""/>
            </a:pPr>
            <a:r>
              <a:rPr lang="tr-TR" sz="2400" dirty="0" smtClean="0"/>
              <a:t>Ölü boşlukların O</a:t>
            </a:r>
            <a:r>
              <a:rPr lang="tr-TR" sz="2400" baseline="-25000" dirty="0" smtClean="0"/>
              <a:t>2</a:t>
            </a:r>
            <a:r>
              <a:rPr lang="tr-TR" sz="2400" dirty="0" smtClean="0"/>
              <a:t> ile dolmasının sağlanması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8352606" cy="4497387"/>
          </a:xfrm>
        </p:spPr>
        <p:txBody>
          <a:bodyPr/>
          <a:lstStyle/>
          <a:p>
            <a:pPr>
              <a:buClr>
                <a:srgbClr val="FFFF66"/>
              </a:buClr>
              <a:buFont typeface="Wingdings" pitchFamily="2" charset="2"/>
              <a:buChar char="Ø"/>
            </a:pPr>
            <a:r>
              <a:rPr lang="tr-TR" sz="2400" dirty="0" err="1"/>
              <a:t>Preoksijenizasyon</a:t>
            </a:r>
            <a:r>
              <a:rPr lang="tr-TR" sz="2400" dirty="0"/>
              <a:t> kritik ve sıklıkla göz ardı edilen bir basamak. </a:t>
            </a:r>
          </a:p>
          <a:p>
            <a:pPr lvl="1">
              <a:buClr>
                <a:srgbClr val="FFFF66"/>
              </a:buClr>
              <a:buFont typeface="Wingdings" pitchFamily="2" charset="2"/>
              <a:buChar char="Ø"/>
            </a:pPr>
            <a:r>
              <a:rPr lang="tr-TR" sz="2400" dirty="0" smtClean="0"/>
              <a:t>Nitrojen </a:t>
            </a:r>
            <a:r>
              <a:rPr lang="tr-TR" sz="2400" dirty="0"/>
              <a:t>alveol seviyesinde fizyolojik olarak oksijenle yer değiştirerek, </a:t>
            </a:r>
            <a:r>
              <a:rPr lang="tr-TR" sz="2400" dirty="0" err="1"/>
              <a:t>AC’lerin</a:t>
            </a:r>
            <a:r>
              <a:rPr lang="tr-TR" sz="2400" dirty="0"/>
              <a:t> fonksiyonel </a:t>
            </a:r>
            <a:r>
              <a:rPr lang="tr-TR" sz="2400" dirty="0" err="1" smtClean="0"/>
              <a:t>reziduel</a:t>
            </a:r>
            <a:r>
              <a:rPr lang="tr-TR" sz="2400" dirty="0" smtClean="0"/>
              <a:t> </a:t>
            </a:r>
            <a:r>
              <a:rPr lang="tr-TR" sz="2400" dirty="0"/>
              <a:t>kapasitesinde O</a:t>
            </a:r>
            <a:r>
              <a:rPr lang="tr-TR" sz="2400" baseline="-25000" dirty="0"/>
              <a:t>2 </a:t>
            </a:r>
            <a:r>
              <a:rPr lang="tr-TR" sz="2400" dirty="0"/>
              <a:t>rezervuarı oluşturur (</a:t>
            </a:r>
            <a:r>
              <a:rPr lang="tr-TR" sz="2400" dirty="0" err="1"/>
              <a:t>nitrogen</a:t>
            </a:r>
            <a:r>
              <a:rPr lang="tr-TR" sz="2400" dirty="0"/>
              <a:t> </a:t>
            </a:r>
            <a:r>
              <a:rPr lang="tr-TR" sz="2400" dirty="0" err="1"/>
              <a:t>washout</a:t>
            </a:r>
            <a:r>
              <a:rPr lang="tr-TR" sz="2400" dirty="0"/>
              <a:t>). </a:t>
            </a:r>
          </a:p>
          <a:p>
            <a:pPr lvl="1">
              <a:buClr>
                <a:srgbClr val="FFFF66"/>
              </a:buClr>
              <a:buFont typeface="Wingdings" pitchFamily="2" charset="2"/>
              <a:buChar char="Ø"/>
            </a:pPr>
            <a:r>
              <a:rPr lang="tr-TR" sz="2400" dirty="0"/>
              <a:t>Bu da sağlıklı bir erişkinin </a:t>
            </a:r>
            <a:r>
              <a:rPr lang="tr-TR" sz="2400" dirty="0" err="1" smtClean="0"/>
              <a:t>arteriyel</a:t>
            </a:r>
            <a:r>
              <a:rPr lang="tr-TR" sz="2400" dirty="0" smtClean="0"/>
              <a:t> </a:t>
            </a:r>
            <a:r>
              <a:rPr lang="tr-TR" sz="2400" dirty="0"/>
              <a:t>oksijen </a:t>
            </a:r>
            <a:r>
              <a:rPr lang="tr-TR" sz="2400" dirty="0" err="1"/>
              <a:t>desatürasyonu</a:t>
            </a:r>
            <a:r>
              <a:rPr lang="tr-TR" sz="2400" dirty="0"/>
              <a:t> oluşmadan önce 3-6 dakikalık </a:t>
            </a:r>
            <a:r>
              <a:rPr lang="tr-TR" sz="2400" dirty="0" err="1"/>
              <a:t>apneyi</a:t>
            </a:r>
            <a:r>
              <a:rPr lang="tr-TR" sz="2400" dirty="0"/>
              <a:t> </a:t>
            </a:r>
            <a:r>
              <a:rPr lang="tr-TR" sz="2400" dirty="0" err="1" smtClean="0"/>
              <a:t>tolere</a:t>
            </a:r>
            <a:r>
              <a:rPr lang="tr-TR" sz="2400" dirty="0" smtClean="0"/>
              <a:t> </a:t>
            </a:r>
            <a:r>
              <a:rPr lang="tr-TR" sz="2400" dirty="0"/>
              <a:t>etmesine izin verir</a:t>
            </a:r>
            <a:r>
              <a:rPr lang="tr-TR" sz="2400" dirty="0" smtClean="0"/>
              <a:t>.</a:t>
            </a:r>
            <a:endParaRPr lang="tr-TR" sz="24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435975" cy="1228725"/>
          </a:xfrm>
        </p:spPr>
        <p:txBody>
          <a:bodyPr>
            <a:noAutofit/>
          </a:bodyPr>
          <a:lstStyle/>
          <a:p>
            <a:pPr algn="ctr"/>
            <a:r>
              <a:rPr lang="tr-TR" sz="3200" b="1" dirty="0">
                <a:solidFill>
                  <a:srgbClr val="FFFF00"/>
                </a:solidFill>
              </a:rPr>
              <a:t>2.Preoxygenate</a:t>
            </a:r>
            <a:br>
              <a:rPr lang="tr-TR" sz="3200" b="1" dirty="0">
                <a:solidFill>
                  <a:srgbClr val="FFFF00"/>
                </a:solidFill>
              </a:rPr>
            </a:br>
            <a:r>
              <a:rPr lang="tr-TR" sz="3200" b="1" dirty="0">
                <a:solidFill>
                  <a:srgbClr val="FFFF00"/>
                </a:solidFill>
              </a:rPr>
              <a:t>(</a:t>
            </a:r>
            <a:r>
              <a:rPr lang="tr-TR" sz="3200" b="1" dirty="0" err="1">
                <a:solidFill>
                  <a:srgbClr val="FFFF00"/>
                </a:solidFill>
              </a:rPr>
              <a:t>preoksijenizasyon</a:t>
            </a:r>
            <a:r>
              <a:rPr lang="tr-TR" sz="3200" b="1" dirty="0" smtClean="0">
                <a:solidFill>
                  <a:srgbClr val="FFFF00"/>
                </a:solidFill>
              </a:rPr>
              <a:t>)</a:t>
            </a:r>
            <a:endParaRPr lang="tr-T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367464" cy="838200"/>
          </a:xfrm>
        </p:spPr>
        <p:txBody>
          <a:bodyPr/>
          <a:lstStyle/>
          <a:p>
            <a:pPr algn="ctr"/>
            <a:r>
              <a:rPr lang="tr-TR" sz="3200" b="1" dirty="0">
                <a:solidFill>
                  <a:srgbClr val="FFFF00"/>
                </a:solidFill>
              </a:rPr>
              <a:t>3. </a:t>
            </a:r>
            <a:r>
              <a:rPr lang="tr-TR" sz="3200" b="1" dirty="0" err="1" smtClean="0">
                <a:solidFill>
                  <a:srgbClr val="FFFF00"/>
                </a:solidFill>
              </a:rPr>
              <a:t>Pretreatment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br>
              <a:rPr lang="tr-TR" sz="3200" b="1" dirty="0" smtClean="0">
                <a:solidFill>
                  <a:srgbClr val="FFFF00"/>
                </a:solidFill>
              </a:rPr>
            </a:br>
            <a:r>
              <a:rPr lang="tr-TR" sz="3200" b="1" dirty="0" smtClean="0">
                <a:solidFill>
                  <a:srgbClr val="FFFF00"/>
                </a:solidFill>
              </a:rPr>
              <a:t>(</a:t>
            </a:r>
            <a:r>
              <a:rPr lang="tr-TR" sz="3200" b="1" dirty="0" err="1" smtClean="0">
                <a:solidFill>
                  <a:srgbClr val="FFFF00"/>
                </a:solidFill>
              </a:rPr>
              <a:t>Premedikasyon</a:t>
            </a:r>
            <a:r>
              <a:rPr lang="tr-TR" sz="3200" b="1" dirty="0" smtClean="0">
                <a:solidFill>
                  <a:srgbClr val="FFFF00"/>
                </a:solidFill>
              </a:rPr>
              <a:t>)</a:t>
            </a:r>
            <a:endParaRPr lang="tr-TR" sz="3200" b="1" dirty="0">
              <a:solidFill>
                <a:srgbClr val="FFFF00"/>
              </a:solidFill>
            </a:endParaRPr>
          </a:p>
        </p:txBody>
      </p:sp>
      <p:sp>
        <p:nvSpPr>
          <p:cNvPr id="2918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8065591" cy="4608512"/>
          </a:xfrm>
        </p:spPr>
        <p:txBody>
          <a:bodyPr/>
          <a:lstStyle/>
          <a:p>
            <a:pPr>
              <a:buClr>
                <a:srgbClr val="FFFF66"/>
              </a:buClr>
              <a:buFont typeface="Wingdings" pitchFamily="2" charset="2"/>
              <a:buChar char="Ø"/>
            </a:pPr>
            <a:r>
              <a:rPr lang="tr-TR" sz="2400" dirty="0" err="1"/>
              <a:t>Farinks</a:t>
            </a:r>
            <a:r>
              <a:rPr lang="tr-TR" sz="2400" dirty="0"/>
              <a:t>, </a:t>
            </a:r>
            <a:r>
              <a:rPr lang="tr-TR" sz="2400" dirty="0" err="1"/>
              <a:t>larinks</a:t>
            </a:r>
            <a:r>
              <a:rPr lang="tr-TR" sz="2400" dirty="0"/>
              <a:t> ve </a:t>
            </a:r>
            <a:r>
              <a:rPr lang="tr-TR" sz="2400" dirty="0" err="1"/>
              <a:t>trakeanın</a:t>
            </a:r>
            <a:r>
              <a:rPr lang="tr-TR" sz="2400" dirty="0"/>
              <a:t> </a:t>
            </a:r>
            <a:r>
              <a:rPr lang="tr-TR" sz="2400" dirty="0" err="1" smtClean="0"/>
              <a:t>laringoskop</a:t>
            </a:r>
            <a:r>
              <a:rPr lang="tr-TR" sz="2400" dirty="0" smtClean="0"/>
              <a:t> ile </a:t>
            </a:r>
            <a:r>
              <a:rPr lang="tr-TR" sz="2400" dirty="0"/>
              <a:t>fiziksel ve direk </a:t>
            </a:r>
            <a:r>
              <a:rPr lang="tr-TR" sz="2400" dirty="0" err="1"/>
              <a:t>stimülasyonu</a:t>
            </a:r>
            <a:r>
              <a:rPr lang="tr-TR" sz="2400" dirty="0"/>
              <a:t> </a:t>
            </a:r>
            <a:r>
              <a:rPr lang="tr-TR" sz="2400" b="1" dirty="0" err="1">
                <a:solidFill>
                  <a:schemeClr val="tx2"/>
                </a:solidFill>
              </a:rPr>
              <a:t>pressor</a:t>
            </a:r>
            <a:r>
              <a:rPr lang="tr-TR" sz="2400" b="1" dirty="0">
                <a:solidFill>
                  <a:schemeClr val="tx2"/>
                </a:solidFill>
              </a:rPr>
              <a:t> </a:t>
            </a:r>
            <a:r>
              <a:rPr lang="tr-TR" sz="2400" b="1" dirty="0" smtClean="0">
                <a:solidFill>
                  <a:schemeClr val="tx2"/>
                </a:solidFill>
              </a:rPr>
              <a:t>yanıt</a:t>
            </a:r>
            <a:endParaRPr lang="tr-TR" sz="2400" dirty="0"/>
          </a:p>
          <a:p>
            <a:pPr lvl="1">
              <a:buClr>
                <a:srgbClr val="FFFF66"/>
              </a:buClr>
              <a:buNone/>
            </a:pPr>
            <a:r>
              <a:rPr lang="tr-TR" sz="2400" dirty="0" smtClean="0"/>
              <a:t>-  Sempatik </a:t>
            </a:r>
            <a:r>
              <a:rPr lang="tr-TR" sz="2400" dirty="0"/>
              <a:t>sistem aktivasyonuyla kan basıncında ve kalp hızında </a:t>
            </a:r>
            <a:r>
              <a:rPr lang="tr-TR" sz="2400" dirty="0" smtClean="0"/>
              <a:t>geçici artış</a:t>
            </a:r>
            <a:endParaRPr lang="tr-TR" sz="2400" dirty="0"/>
          </a:p>
          <a:p>
            <a:pPr lvl="1">
              <a:buClr>
                <a:srgbClr val="FFFF66"/>
              </a:buClr>
              <a:buNone/>
            </a:pPr>
            <a:r>
              <a:rPr lang="tr-TR" sz="2400" dirty="0" smtClean="0"/>
              <a:t>-  Nadiren </a:t>
            </a:r>
            <a:r>
              <a:rPr lang="tr-TR" sz="2400" dirty="0"/>
              <a:t>geçici </a:t>
            </a:r>
            <a:r>
              <a:rPr lang="tr-TR" sz="2400" dirty="0" err="1" smtClean="0"/>
              <a:t>disritmiler</a:t>
            </a:r>
            <a:endParaRPr lang="tr-TR" sz="2400" dirty="0"/>
          </a:p>
          <a:p>
            <a:pPr>
              <a:buClr>
                <a:srgbClr val="FFFF66"/>
              </a:buClr>
              <a:buFont typeface="Wingdings" pitchFamily="2" charset="2"/>
              <a:buChar char="Ø"/>
            </a:pPr>
            <a:r>
              <a:rPr lang="tr-TR" sz="2400" dirty="0" err="1"/>
              <a:t>Aspirasyon</a:t>
            </a:r>
            <a:r>
              <a:rPr lang="tr-TR" sz="2400" dirty="0"/>
              <a:t> veya </a:t>
            </a:r>
            <a:r>
              <a:rPr lang="tr-TR" sz="2400" dirty="0" err="1"/>
              <a:t>farinks</a:t>
            </a:r>
            <a:r>
              <a:rPr lang="tr-TR" sz="2400" dirty="0"/>
              <a:t>, </a:t>
            </a:r>
            <a:r>
              <a:rPr lang="tr-TR" sz="2400" dirty="0" err="1"/>
              <a:t>larinks</a:t>
            </a:r>
            <a:r>
              <a:rPr lang="tr-TR" sz="2400" dirty="0"/>
              <a:t> ve </a:t>
            </a:r>
            <a:r>
              <a:rPr lang="tr-TR" sz="2400" dirty="0" err="1"/>
              <a:t>trakeanın</a:t>
            </a:r>
            <a:r>
              <a:rPr lang="tr-TR" sz="2400" dirty="0"/>
              <a:t> aynı şekilde </a:t>
            </a:r>
            <a:r>
              <a:rPr lang="tr-TR" sz="2400" dirty="0" err="1"/>
              <a:t>manipulasyonu</a:t>
            </a:r>
            <a:r>
              <a:rPr lang="tr-TR" sz="2400" dirty="0"/>
              <a:t> </a:t>
            </a:r>
            <a:r>
              <a:rPr lang="tr-TR" sz="2400" dirty="0" err="1" smtClean="0"/>
              <a:t>intrakraniyel</a:t>
            </a:r>
            <a:r>
              <a:rPr lang="tr-TR" sz="2400" dirty="0" smtClean="0"/>
              <a:t> basıncı </a:t>
            </a:r>
            <a:r>
              <a:rPr lang="tr-TR" sz="2400" dirty="0" err="1"/>
              <a:t>ort</a:t>
            </a:r>
            <a:r>
              <a:rPr lang="tr-TR" sz="2400" dirty="0"/>
              <a:t>. 22 </a:t>
            </a:r>
            <a:r>
              <a:rPr lang="tr-TR" sz="2400" dirty="0" err="1"/>
              <a:t>mmHg</a:t>
            </a:r>
            <a:r>
              <a:rPr lang="tr-TR" sz="2400" dirty="0"/>
              <a:t> </a:t>
            </a:r>
            <a:r>
              <a:rPr lang="tr-TR" sz="2400" dirty="0" smtClean="0">
                <a:sym typeface="Wingdings"/>
              </a:rPr>
              <a:t>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23680" y="404664"/>
            <a:ext cx="8229600" cy="796925"/>
          </a:xfrm>
        </p:spPr>
        <p:txBody>
          <a:bodyPr/>
          <a:lstStyle/>
          <a:p>
            <a:pPr algn="ctr"/>
            <a:r>
              <a:rPr lang="tr-TR" sz="3200" b="1" dirty="0" smtClean="0">
                <a:solidFill>
                  <a:srgbClr val="FFFF00"/>
                </a:solidFill>
              </a:rPr>
              <a:t>4.</a:t>
            </a:r>
            <a:r>
              <a:rPr lang="tr-TR" sz="3200" b="1" dirty="0" err="1" smtClean="0">
                <a:solidFill>
                  <a:srgbClr val="FFFF00"/>
                </a:solidFill>
              </a:rPr>
              <a:t>Paralysis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with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induction</a:t>
            </a:r>
            <a:r>
              <a:rPr lang="tr-TR" sz="3200" b="1" dirty="0" smtClean="0">
                <a:solidFill>
                  <a:srgbClr val="FFFF00"/>
                </a:solidFill>
              </a:rPr>
              <a:t> (Paralizi ve İndüksiyon )</a:t>
            </a:r>
            <a:endParaRPr lang="tr-TR" sz="3200" b="1" dirty="0">
              <a:solidFill>
                <a:srgbClr val="FFFF00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423680" y="1988840"/>
            <a:ext cx="7670432" cy="2520627"/>
          </a:xfrm>
        </p:spPr>
        <p:txBody>
          <a:bodyPr>
            <a:normAutofit/>
          </a:bodyPr>
          <a:lstStyle/>
          <a:p>
            <a:pPr marL="609600" indent="-609600" algn="just">
              <a:buFont typeface="Wingdings" pitchFamily="2" charset="2"/>
              <a:buNone/>
            </a:pPr>
            <a:r>
              <a:rPr lang="tr-TR" sz="2800" i="1" dirty="0" smtClean="0">
                <a:solidFill>
                  <a:srgbClr val="00FFFF"/>
                </a:solidFill>
              </a:rPr>
              <a:t>      Hızlı etki gösteren bir indüksiyon ajanı ve hemen sonrasında </a:t>
            </a:r>
            <a:r>
              <a:rPr lang="tr-TR" sz="2800" i="1" dirty="0" err="1" smtClean="0">
                <a:solidFill>
                  <a:srgbClr val="00FFFF"/>
                </a:solidFill>
              </a:rPr>
              <a:t>nöromusküler</a:t>
            </a:r>
            <a:r>
              <a:rPr lang="tr-TR" sz="2800" i="1" dirty="0" smtClean="0">
                <a:solidFill>
                  <a:srgbClr val="00FFFF"/>
                </a:solidFill>
              </a:rPr>
              <a:t> bloke edici ajan kullanımı</a:t>
            </a:r>
            <a:endParaRPr lang="tr-TR" sz="2800" i="1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rgbClr val="FFFF00"/>
                </a:solidFill>
              </a:rPr>
              <a:t>Havayolu Yönetimine Başlangıç Yaklaşımları</a:t>
            </a:r>
            <a:endParaRPr lang="tr-TR" b="1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11560" y="1772816"/>
            <a:ext cx="7772400" cy="4648200"/>
          </a:xfrm>
        </p:spPr>
        <p:txBody>
          <a:bodyPr>
            <a:normAutofit/>
          </a:bodyPr>
          <a:lstStyle/>
          <a:p>
            <a:r>
              <a:rPr lang="tr-TR" sz="2400" dirty="0" err="1" smtClean="0"/>
              <a:t>Noninvaziv</a:t>
            </a:r>
            <a:r>
              <a:rPr lang="tr-TR" sz="2400" dirty="0" smtClean="0"/>
              <a:t> </a:t>
            </a:r>
            <a:r>
              <a:rPr lang="tr-TR" sz="2400" dirty="0"/>
              <a:t>Hava Yolu Yönetimi</a:t>
            </a:r>
            <a:endParaRPr lang="tr-TR" sz="2400" dirty="0" smtClean="0"/>
          </a:p>
          <a:p>
            <a:pPr lvl="1"/>
            <a:r>
              <a:rPr lang="tr-TR" sz="2400" dirty="0" smtClean="0">
                <a:solidFill>
                  <a:srgbClr val="00FFFF"/>
                </a:solidFill>
              </a:rPr>
              <a:t>Temel </a:t>
            </a:r>
            <a:r>
              <a:rPr lang="tr-TR" sz="2400" dirty="0">
                <a:solidFill>
                  <a:srgbClr val="00FFFF"/>
                </a:solidFill>
              </a:rPr>
              <a:t>Havayolu Açma </a:t>
            </a:r>
            <a:r>
              <a:rPr lang="tr-TR" sz="2400" dirty="0" smtClean="0">
                <a:solidFill>
                  <a:srgbClr val="00FFFF"/>
                </a:solidFill>
              </a:rPr>
              <a:t>Yöntemleri</a:t>
            </a:r>
          </a:p>
          <a:p>
            <a:pPr marL="1371600" lvl="2" indent="-457200">
              <a:buFont typeface="+mj-lt"/>
              <a:buAutoNum type="arabicPeriod"/>
            </a:pPr>
            <a:r>
              <a:rPr lang="tr-TR" sz="2000" dirty="0" smtClean="0"/>
              <a:t>Pozisyon</a:t>
            </a:r>
          </a:p>
          <a:p>
            <a:pPr lvl="3"/>
            <a:r>
              <a:rPr lang="tr-TR" dirty="0" smtClean="0"/>
              <a:t>Baş geri–Çene </a:t>
            </a:r>
            <a:r>
              <a:rPr lang="tr-TR" dirty="0"/>
              <a:t>yukarı (</a:t>
            </a:r>
            <a:r>
              <a:rPr lang="tr-TR" dirty="0" err="1"/>
              <a:t>Head</a:t>
            </a:r>
            <a:r>
              <a:rPr lang="tr-TR" dirty="0"/>
              <a:t> </a:t>
            </a:r>
            <a:r>
              <a:rPr lang="tr-TR" dirty="0" err="1"/>
              <a:t>Tilt</a:t>
            </a:r>
            <a:r>
              <a:rPr lang="tr-TR" dirty="0"/>
              <a:t> </a:t>
            </a:r>
            <a:r>
              <a:rPr lang="tr-TR" dirty="0" err="1"/>
              <a:t>Chin</a:t>
            </a:r>
            <a:r>
              <a:rPr lang="tr-TR" dirty="0"/>
              <a:t> Lift) </a:t>
            </a:r>
            <a:endParaRPr lang="tr-TR" dirty="0" smtClean="0"/>
          </a:p>
          <a:p>
            <a:pPr lvl="3"/>
            <a:r>
              <a:rPr lang="tr-TR" dirty="0"/>
              <a:t>Çene itme  (</a:t>
            </a:r>
            <a:r>
              <a:rPr lang="tr-TR" dirty="0" err="1" smtClean="0"/>
              <a:t>Jaw</a:t>
            </a:r>
            <a:r>
              <a:rPr lang="tr-TR" dirty="0" smtClean="0"/>
              <a:t>–</a:t>
            </a:r>
            <a:r>
              <a:rPr lang="tr-TR" dirty="0" err="1" smtClean="0"/>
              <a:t>Thrust</a:t>
            </a:r>
            <a:r>
              <a:rPr lang="tr-TR" dirty="0" smtClean="0"/>
              <a:t>)</a:t>
            </a:r>
          </a:p>
          <a:p>
            <a:pPr marL="1371600" lvl="2" indent="-457200">
              <a:buFont typeface="+mj-lt"/>
              <a:buAutoNum type="arabicPeriod"/>
            </a:pPr>
            <a:r>
              <a:rPr lang="tr-TR" sz="2000" dirty="0" smtClean="0"/>
              <a:t>Yardımcı havayolu araçları</a:t>
            </a:r>
          </a:p>
          <a:p>
            <a:pPr lvl="3"/>
            <a:r>
              <a:rPr lang="tr-TR" dirty="0"/>
              <a:t>Oral </a:t>
            </a:r>
            <a:r>
              <a:rPr lang="tr-TR" dirty="0" err="1"/>
              <a:t>Airway</a:t>
            </a:r>
            <a:endParaRPr lang="tr-TR" dirty="0"/>
          </a:p>
          <a:p>
            <a:pPr lvl="3"/>
            <a:r>
              <a:rPr lang="tr-TR" dirty="0"/>
              <a:t>Nazal </a:t>
            </a:r>
            <a:r>
              <a:rPr lang="tr-TR" dirty="0" err="1" smtClean="0"/>
              <a:t>Airway</a:t>
            </a:r>
            <a:endParaRPr lang="tr-TR" dirty="0"/>
          </a:p>
          <a:p>
            <a:pPr lvl="1"/>
            <a:r>
              <a:rPr lang="tr-TR" sz="2400" dirty="0" err="1">
                <a:solidFill>
                  <a:srgbClr val="00FFFF"/>
                </a:solidFill>
              </a:rPr>
              <a:t>Bag</a:t>
            </a:r>
            <a:r>
              <a:rPr lang="tr-TR" sz="2400" dirty="0">
                <a:solidFill>
                  <a:srgbClr val="00FFFF"/>
                </a:solidFill>
              </a:rPr>
              <a:t>-</a:t>
            </a:r>
            <a:r>
              <a:rPr lang="tr-TR" sz="2400" dirty="0" err="1">
                <a:solidFill>
                  <a:srgbClr val="00FFFF"/>
                </a:solidFill>
              </a:rPr>
              <a:t>Valve</a:t>
            </a:r>
            <a:r>
              <a:rPr lang="tr-TR" sz="2400" dirty="0">
                <a:solidFill>
                  <a:srgbClr val="00FFFF"/>
                </a:solidFill>
              </a:rPr>
              <a:t> Mask(BVM</a:t>
            </a:r>
            <a:r>
              <a:rPr lang="tr-TR" sz="2400" dirty="0" smtClean="0">
                <a:solidFill>
                  <a:srgbClr val="00FFFF"/>
                </a:solidFill>
              </a:rPr>
              <a:t>) (Balon Maske </a:t>
            </a:r>
            <a:r>
              <a:rPr lang="tr-TR" sz="2400" dirty="0" err="1" smtClean="0">
                <a:solidFill>
                  <a:srgbClr val="00FFFF"/>
                </a:solidFill>
              </a:rPr>
              <a:t>Ventilasyonu</a:t>
            </a:r>
            <a:r>
              <a:rPr lang="tr-TR" sz="2400" dirty="0" smtClean="0">
                <a:solidFill>
                  <a:srgbClr val="00FFFF"/>
                </a:solidFill>
              </a:rPr>
              <a:t>)</a:t>
            </a:r>
          </a:p>
          <a:p>
            <a:r>
              <a:rPr lang="tr-TR" sz="2400" dirty="0" err="1" smtClean="0"/>
              <a:t>İnvaziv</a:t>
            </a:r>
            <a:r>
              <a:rPr lang="tr-TR" sz="2400" dirty="0" smtClean="0"/>
              <a:t> Hava Yolu Yöntemleri</a:t>
            </a:r>
          </a:p>
          <a:p>
            <a:r>
              <a:rPr lang="tr-TR" sz="2400" dirty="0" smtClean="0"/>
              <a:t>Alternatif hava yolu yöntemleri</a:t>
            </a:r>
            <a:endParaRPr lang="tr-TR" sz="2400" dirty="0"/>
          </a:p>
          <a:p>
            <a:endParaRPr lang="tr-TR" sz="2400" dirty="0"/>
          </a:p>
          <a:p>
            <a:endParaRPr lang="tr-TR" sz="2400" dirty="0"/>
          </a:p>
          <a:p>
            <a:endParaRPr lang="tr-TR" sz="2400" dirty="0" smtClean="0"/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0523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8316416" cy="4683125"/>
          </a:xfrm>
        </p:spPr>
        <p:txBody>
          <a:bodyPr/>
          <a:lstStyle/>
          <a:p>
            <a:pPr>
              <a:buClr>
                <a:srgbClr val="FFFF66"/>
              </a:buClr>
              <a:buFont typeface="Wingdings" pitchFamily="2" charset="2"/>
              <a:buChar char="Ø"/>
            </a:pPr>
            <a:r>
              <a:rPr lang="tr-TR" sz="2400" dirty="0"/>
              <a:t>İdeal indüksiyon ajanı: </a:t>
            </a:r>
          </a:p>
          <a:p>
            <a:pPr lvl="1">
              <a:buClr>
                <a:srgbClr val="FFFF66"/>
              </a:buClr>
              <a:buFont typeface="Wingdings" pitchFamily="2" charset="2"/>
              <a:buChar char="Ø"/>
            </a:pPr>
            <a:r>
              <a:rPr lang="tr-TR" sz="2400" u="sng" dirty="0"/>
              <a:t>hızlı bilinç kaybına yol açarak</a:t>
            </a:r>
            <a:r>
              <a:rPr lang="tr-TR" sz="2400" dirty="0"/>
              <a:t> </a:t>
            </a:r>
            <a:r>
              <a:rPr lang="tr-TR" sz="2400" dirty="0" err="1"/>
              <a:t>laringoskopi</a:t>
            </a:r>
            <a:r>
              <a:rPr lang="tr-TR" sz="2400" dirty="0"/>
              <a:t> ve </a:t>
            </a:r>
            <a:r>
              <a:rPr lang="tr-TR" sz="2400" dirty="0" err="1"/>
              <a:t>entübasyonu</a:t>
            </a:r>
            <a:r>
              <a:rPr lang="tr-TR" sz="2400" dirty="0"/>
              <a:t> kolaylaştıran, </a:t>
            </a:r>
          </a:p>
          <a:p>
            <a:pPr lvl="1">
              <a:buClr>
                <a:srgbClr val="FFFF66"/>
              </a:buClr>
              <a:buFont typeface="Wingdings" pitchFamily="2" charset="2"/>
              <a:buChar char="Ø"/>
            </a:pPr>
            <a:r>
              <a:rPr lang="tr-TR" sz="2400" u="sng" dirty="0"/>
              <a:t>kısa etki süresine sahip</a:t>
            </a:r>
            <a:r>
              <a:rPr lang="tr-TR" sz="2400" dirty="0"/>
              <a:t>, </a:t>
            </a:r>
          </a:p>
          <a:p>
            <a:pPr lvl="1">
              <a:buClr>
                <a:srgbClr val="FFFF66"/>
              </a:buClr>
              <a:buFont typeface="Wingdings" pitchFamily="2" charset="2"/>
              <a:buChar char="Ø"/>
            </a:pPr>
            <a:r>
              <a:rPr lang="tr-TR" sz="2400" u="sng" dirty="0" err="1"/>
              <a:t>hemodinamik</a:t>
            </a:r>
            <a:r>
              <a:rPr lang="tr-TR" sz="2400" u="sng" dirty="0"/>
              <a:t>, solunum ve </a:t>
            </a:r>
            <a:r>
              <a:rPr lang="tr-TR" sz="2400" u="sng" dirty="0" err="1" smtClean="0"/>
              <a:t>intrakraniyal</a:t>
            </a:r>
            <a:r>
              <a:rPr lang="tr-TR" sz="2400" u="sng" dirty="0" smtClean="0"/>
              <a:t> basınç </a:t>
            </a:r>
            <a:r>
              <a:rPr lang="tr-TR" sz="2400" u="sng" dirty="0"/>
              <a:t>açısından minimal değişikliğe</a:t>
            </a:r>
            <a:r>
              <a:rPr lang="tr-TR" sz="2400" dirty="0"/>
              <a:t> neden olan </a:t>
            </a:r>
            <a:r>
              <a:rPr lang="tr-TR" sz="2400" dirty="0" smtClean="0"/>
              <a:t>ajan</a:t>
            </a:r>
          </a:p>
          <a:p>
            <a:pPr lvl="1">
              <a:buClr>
                <a:srgbClr val="FFFF66"/>
              </a:buClr>
              <a:buNone/>
            </a:pPr>
            <a:r>
              <a:rPr lang="tr-TR" sz="2400" dirty="0" smtClean="0"/>
              <a:t> </a:t>
            </a:r>
            <a:endParaRPr lang="tr-TR" sz="2400" dirty="0"/>
          </a:p>
          <a:p>
            <a:pPr>
              <a:buClr>
                <a:srgbClr val="FFFF66"/>
              </a:buClr>
              <a:buFont typeface="Wingdings" pitchFamily="2" charset="2"/>
              <a:buChar char="Ø"/>
            </a:pPr>
            <a:r>
              <a:rPr lang="tr-TR" sz="2400" dirty="0" smtClean="0"/>
              <a:t>Her </a:t>
            </a:r>
            <a:r>
              <a:rPr lang="tr-TR" sz="2400" dirty="0"/>
              <a:t>ilaç kendi özelliğine göre uygun klinik tablolarda </a:t>
            </a:r>
            <a:r>
              <a:rPr lang="tr-TR" sz="2400" dirty="0" smtClean="0"/>
              <a:t>kullanılmalı</a:t>
            </a:r>
            <a:endParaRPr lang="tr-TR" sz="2400" dirty="0"/>
          </a:p>
          <a:p>
            <a:pPr>
              <a:buClr>
                <a:srgbClr val="FFFF66"/>
              </a:buClr>
              <a:buFont typeface="Wingdings" pitchFamily="2" charset="2"/>
              <a:buChar char="Ø"/>
            </a:pPr>
            <a:endParaRPr lang="en-US" sz="24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200" b="1" dirty="0" smtClean="0">
                <a:solidFill>
                  <a:srgbClr val="FFFF00"/>
                </a:solidFill>
              </a:rPr>
              <a:t>4.</a:t>
            </a:r>
            <a:r>
              <a:rPr lang="tr-TR" sz="3200" b="1" dirty="0" err="1" smtClean="0">
                <a:solidFill>
                  <a:srgbClr val="FFFF00"/>
                </a:solidFill>
              </a:rPr>
              <a:t>Paralysis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with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induction</a:t>
            </a:r>
            <a:r>
              <a:rPr lang="tr-TR" sz="3200" b="1" dirty="0" smtClean="0">
                <a:solidFill>
                  <a:srgbClr val="FFFF00"/>
                </a:solidFill>
              </a:rPr>
              <a:t> (Paralizi ve İndüksiyon )</a:t>
            </a:r>
            <a:endParaRPr lang="tr-T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D6877-13D8-4D87-A972-732AA686521D}" type="slidenum">
              <a:rPr lang="tr-TR" smtClean="0"/>
              <a:pPr>
                <a:defRPr/>
              </a:pPr>
              <a:t>61</a:t>
            </a:fld>
            <a:endParaRPr lang="tr-TR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42938" y="1589088"/>
            <a:ext cx="8120062" cy="46482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66"/>
              </a:buClr>
              <a:buSzTx/>
              <a:buFont typeface="Wingdings" pitchFamily="2" charset="2"/>
              <a:buChar char="Ø"/>
            </a:pPr>
            <a:r>
              <a:rPr lang="en-US" sz="2400" b="1" u="sng" dirty="0" err="1"/>
              <a:t>Depolarizan</a:t>
            </a:r>
            <a:r>
              <a:rPr lang="en-US" sz="2400" b="1" u="sng" dirty="0"/>
              <a:t> </a:t>
            </a:r>
            <a:r>
              <a:rPr lang="en-US" sz="2400" b="1" u="sng" dirty="0" err="1" smtClean="0"/>
              <a:t>ajanlar</a:t>
            </a:r>
            <a:endParaRPr lang="tr-TR" sz="2400" b="1" u="sng" dirty="0" smtClean="0"/>
          </a:p>
          <a:p>
            <a:pPr lvl="1">
              <a:lnSpc>
                <a:spcPct val="90000"/>
              </a:lnSpc>
              <a:buClr>
                <a:srgbClr val="FFFF66"/>
              </a:buCl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2"/>
                </a:solidFill>
              </a:rPr>
              <a:t>Süksinilkolin</a:t>
            </a:r>
            <a:endParaRPr lang="en-US" sz="2400" dirty="0"/>
          </a:p>
          <a:p>
            <a:pPr lvl="2">
              <a:lnSpc>
                <a:spcPct val="90000"/>
              </a:lnSpc>
              <a:buClr>
                <a:srgbClr val="FFFF66"/>
              </a:buClr>
              <a:buSzTx/>
              <a:buFont typeface="Wingdings" pitchFamily="2" charset="2"/>
              <a:buChar char="Ø"/>
            </a:pPr>
            <a:r>
              <a:rPr lang="en-US" dirty="0" err="1">
                <a:solidFill>
                  <a:schemeClr val="hlink"/>
                </a:solidFill>
              </a:rPr>
              <a:t>Lysthenon</a:t>
            </a:r>
            <a:r>
              <a:rPr lang="en-US" dirty="0" smtClean="0">
                <a:solidFill>
                  <a:schemeClr val="hlink"/>
                </a:solidFill>
              </a:rPr>
              <a:t>®</a:t>
            </a:r>
            <a:endParaRPr lang="en-US" dirty="0"/>
          </a:p>
          <a:p>
            <a:pPr>
              <a:lnSpc>
                <a:spcPct val="90000"/>
              </a:lnSpc>
              <a:buClr>
                <a:srgbClr val="FFFF66"/>
              </a:buClr>
              <a:buSzTx/>
              <a:buFont typeface="Wingdings" pitchFamily="2" charset="2"/>
              <a:buChar char="Ø"/>
            </a:pPr>
            <a:r>
              <a:rPr lang="en-US" sz="2400" b="1" u="sng" dirty="0"/>
              <a:t>Non-</a:t>
            </a:r>
            <a:r>
              <a:rPr lang="en-US" sz="2400" b="1" u="sng" dirty="0" err="1"/>
              <a:t>depolarizan</a:t>
            </a:r>
            <a:r>
              <a:rPr lang="en-US" sz="2400" b="1" u="sng" dirty="0"/>
              <a:t> </a:t>
            </a:r>
            <a:r>
              <a:rPr lang="en-US" sz="2400" b="1" u="sng" dirty="0" err="1"/>
              <a:t>ajanlar</a:t>
            </a:r>
            <a:endParaRPr lang="en-US" sz="2400" b="1" u="sng" dirty="0"/>
          </a:p>
          <a:p>
            <a:pPr lvl="1">
              <a:lnSpc>
                <a:spcPct val="90000"/>
              </a:lnSpc>
              <a:buClr>
                <a:srgbClr val="FFFF66"/>
              </a:buClr>
              <a:buFont typeface="Wingdings" pitchFamily="2" charset="2"/>
              <a:buChar char="Ø"/>
            </a:pPr>
            <a:r>
              <a:rPr lang="en-US" sz="2400" dirty="0" err="1">
                <a:solidFill>
                  <a:schemeClr val="tx2"/>
                </a:solidFill>
              </a:rPr>
              <a:t>Vecuronium</a:t>
            </a:r>
            <a:endParaRPr lang="en-US" sz="2400" dirty="0">
              <a:solidFill>
                <a:schemeClr val="tx2"/>
              </a:solidFill>
            </a:endParaRPr>
          </a:p>
          <a:p>
            <a:pPr lvl="2">
              <a:lnSpc>
                <a:spcPct val="90000"/>
              </a:lnSpc>
              <a:buClr>
                <a:srgbClr val="FFFF66"/>
              </a:buClr>
              <a:buSzTx/>
              <a:buFont typeface="Wingdings" pitchFamily="2" charset="2"/>
              <a:buChar char="Ø"/>
            </a:pPr>
            <a:r>
              <a:rPr lang="en-US" dirty="0" err="1">
                <a:solidFill>
                  <a:schemeClr val="hlink"/>
                </a:solidFill>
              </a:rPr>
              <a:t>Norcuron</a:t>
            </a:r>
            <a:r>
              <a:rPr lang="en-US" dirty="0" smtClean="0">
                <a:solidFill>
                  <a:schemeClr val="hlink"/>
                </a:solidFill>
              </a:rPr>
              <a:t>®</a:t>
            </a:r>
            <a:endParaRPr lang="en-US" dirty="0"/>
          </a:p>
          <a:p>
            <a:pPr lvl="1">
              <a:lnSpc>
                <a:spcPct val="90000"/>
              </a:lnSpc>
              <a:buClr>
                <a:srgbClr val="FFFF66"/>
              </a:buClr>
              <a:buFont typeface="Wingdings" pitchFamily="2" charset="2"/>
              <a:buChar char="Ø"/>
            </a:pPr>
            <a:r>
              <a:rPr lang="en-US" sz="2400" b="1" dirty="0" err="1">
                <a:solidFill>
                  <a:schemeClr val="tx2"/>
                </a:solidFill>
              </a:rPr>
              <a:t>Pancuronium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hlink"/>
                </a:solidFill>
              </a:rPr>
              <a:t>Pavulon</a:t>
            </a:r>
            <a:r>
              <a:rPr lang="en-US" sz="2400" dirty="0" smtClean="0">
                <a:solidFill>
                  <a:schemeClr val="hlink"/>
                </a:solidFill>
              </a:rPr>
              <a:t>®</a:t>
            </a:r>
            <a:endParaRPr lang="en-US" sz="2400" dirty="0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  <a:buClr>
                <a:srgbClr val="FFFF66"/>
              </a:buClr>
              <a:buFont typeface="Wingdings" pitchFamily="2" charset="2"/>
              <a:buChar char="Ø"/>
            </a:pPr>
            <a:r>
              <a:rPr lang="en-US" sz="2400" b="1" dirty="0" err="1">
                <a:solidFill>
                  <a:schemeClr val="tx2"/>
                </a:solidFill>
              </a:rPr>
              <a:t>Atracurium</a:t>
            </a:r>
            <a:r>
              <a:rPr lang="en-US" sz="2400" dirty="0"/>
              <a:t> </a:t>
            </a:r>
            <a:r>
              <a:rPr lang="en-US" sz="2400" dirty="0" err="1">
                <a:solidFill>
                  <a:schemeClr val="hlink"/>
                </a:solidFill>
              </a:rPr>
              <a:t>Tracrium</a:t>
            </a:r>
            <a:r>
              <a:rPr lang="en-US" sz="2400" dirty="0" smtClean="0">
                <a:solidFill>
                  <a:schemeClr val="hlink"/>
                </a:solidFill>
              </a:rPr>
              <a:t>®</a:t>
            </a:r>
            <a:endParaRPr lang="en-US" sz="2400" dirty="0"/>
          </a:p>
          <a:p>
            <a:pPr lvl="1">
              <a:lnSpc>
                <a:spcPct val="90000"/>
              </a:lnSpc>
              <a:buClr>
                <a:srgbClr val="FFFF66"/>
              </a:buClr>
              <a:buFont typeface="Wingdings" pitchFamily="2" charset="2"/>
              <a:buChar char="Ø"/>
            </a:pPr>
            <a:r>
              <a:rPr lang="en-US" sz="2400" b="1" dirty="0" err="1">
                <a:solidFill>
                  <a:schemeClr val="tx2"/>
                </a:solidFill>
              </a:rPr>
              <a:t>Rocuronium</a:t>
            </a:r>
            <a:r>
              <a:rPr lang="tr-TR" sz="2400" b="1" dirty="0">
                <a:solidFill>
                  <a:schemeClr val="tx2"/>
                </a:solidFill>
              </a:rPr>
              <a:t> </a:t>
            </a:r>
            <a:r>
              <a:rPr lang="tr-TR" sz="2400" dirty="0" err="1">
                <a:solidFill>
                  <a:schemeClr val="hlink"/>
                </a:solidFill>
              </a:rPr>
              <a:t>Esmeron</a:t>
            </a:r>
            <a:r>
              <a:rPr lang="en-US" sz="2400" dirty="0" smtClean="0">
                <a:solidFill>
                  <a:schemeClr val="hlink"/>
                </a:solidFill>
              </a:rPr>
              <a:t>®</a:t>
            </a:r>
            <a:endParaRPr lang="en-US" sz="240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200" b="1" dirty="0" smtClean="0">
                <a:solidFill>
                  <a:srgbClr val="FFFF00"/>
                </a:solidFill>
              </a:rPr>
              <a:t>4.</a:t>
            </a:r>
            <a:r>
              <a:rPr lang="tr-TR" sz="3200" b="1" dirty="0" err="1" smtClean="0">
                <a:solidFill>
                  <a:srgbClr val="FFFF00"/>
                </a:solidFill>
              </a:rPr>
              <a:t>Paralysis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with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induction</a:t>
            </a:r>
            <a:r>
              <a:rPr lang="tr-TR" sz="3200" b="1" dirty="0" smtClean="0">
                <a:solidFill>
                  <a:srgbClr val="FFFF00"/>
                </a:solidFill>
              </a:rPr>
              <a:t> (Paralizi ve İndüksiyon )</a:t>
            </a:r>
            <a:endParaRPr lang="tr-T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9" y="347663"/>
            <a:ext cx="8229600" cy="777875"/>
          </a:xfrm>
        </p:spPr>
        <p:txBody>
          <a:bodyPr/>
          <a:lstStyle/>
          <a:p>
            <a:pPr algn="ctr"/>
            <a:r>
              <a:rPr lang="tr-TR" sz="3200" b="1" dirty="0">
                <a:solidFill>
                  <a:srgbClr val="FFFF00"/>
                </a:solidFill>
              </a:rPr>
              <a:t>5</a:t>
            </a:r>
            <a:r>
              <a:rPr lang="tr-TR" sz="3200" b="1" dirty="0" smtClean="0">
                <a:solidFill>
                  <a:srgbClr val="FFFF00"/>
                </a:solidFill>
              </a:rPr>
              <a:t>.</a:t>
            </a:r>
            <a:r>
              <a:rPr lang="tr-TR" sz="3200" b="1" dirty="0" err="1" smtClean="0">
                <a:solidFill>
                  <a:srgbClr val="FFFF00"/>
                </a:solidFill>
              </a:rPr>
              <a:t>Placement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>
                <a:solidFill>
                  <a:srgbClr val="FFFF00"/>
                </a:solidFill>
              </a:rPr>
              <a:t>(</a:t>
            </a:r>
            <a:r>
              <a:rPr lang="tr-TR" sz="3200" b="1" dirty="0" err="1">
                <a:solidFill>
                  <a:srgbClr val="FFFF00"/>
                </a:solidFill>
              </a:rPr>
              <a:t>Entübasyon</a:t>
            </a:r>
            <a:r>
              <a:rPr lang="tr-TR" sz="3200" b="1" dirty="0" smtClean="0">
                <a:solidFill>
                  <a:srgbClr val="FFFF00"/>
                </a:solidFill>
              </a:rPr>
              <a:t>)</a:t>
            </a:r>
            <a:endParaRPr lang="tr-TR" sz="3200" b="1" dirty="0">
              <a:solidFill>
                <a:srgbClr val="FFFF00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492919" y="1125538"/>
            <a:ext cx="8039521" cy="55435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rgbClr val="99FF33"/>
              </a:buClr>
              <a:buFont typeface="Wingdings" pitchFamily="2" charset="2"/>
              <a:buChar char="C"/>
            </a:pPr>
            <a:r>
              <a:rPr lang="tr-TR" sz="2400" dirty="0"/>
              <a:t>Apne, çene kaslarında gevşeme veya ventilasyona karşı direncin azalması </a:t>
            </a:r>
            <a:r>
              <a:rPr lang="tr-TR" sz="2400" dirty="0" smtClean="0">
                <a:sym typeface="Symbol"/>
              </a:rPr>
              <a:t> </a:t>
            </a:r>
            <a:r>
              <a:rPr lang="tr-TR" sz="2400" dirty="0" err="1" smtClean="0"/>
              <a:t>entübasyon</a:t>
            </a:r>
            <a:r>
              <a:rPr lang="tr-TR" sz="2400" dirty="0" smtClean="0"/>
              <a:t> </a:t>
            </a:r>
            <a:r>
              <a:rPr lang="tr-TR" sz="2400" dirty="0"/>
              <a:t>için yeterli </a:t>
            </a:r>
            <a:r>
              <a:rPr lang="tr-TR" sz="2400" dirty="0" smtClean="0"/>
              <a:t>gevşeme</a:t>
            </a:r>
            <a:endParaRPr lang="tr-TR" sz="2400" dirty="0"/>
          </a:p>
          <a:p>
            <a:pPr>
              <a:lnSpc>
                <a:spcPct val="110000"/>
              </a:lnSpc>
              <a:buClr>
                <a:srgbClr val="99FF33"/>
              </a:buClr>
              <a:buFont typeface="Wingdings" pitchFamily="2" charset="2"/>
              <a:buChar char="C"/>
            </a:pPr>
            <a:endParaRPr lang="tr-TR" sz="2400" dirty="0"/>
          </a:p>
          <a:p>
            <a:pPr>
              <a:lnSpc>
                <a:spcPct val="110000"/>
              </a:lnSpc>
              <a:buClr>
                <a:srgbClr val="99FF33"/>
              </a:buClr>
              <a:buFont typeface="Wingdings" pitchFamily="2" charset="2"/>
              <a:buChar char="C"/>
            </a:pPr>
            <a:r>
              <a:rPr lang="tr-TR" sz="2400" dirty="0"/>
              <a:t>Erkeklerde 8-8,5mm</a:t>
            </a:r>
          </a:p>
          <a:p>
            <a:pPr>
              <a:lnSpc>
                <a:spcPct val="110000"/>
              </a:lnSpc>
              <a:buClr>
                <a:srgbClr val="99FF33"/>
              </a:buClr>
              <a:buFont typeface="Wingdings" pitchFamily="2" charset="2"/>
              <a:buChar char="C"/>
            </a:pPr>
            <a:r>
              <a:rPr lang="tr-TR" sz="2400" dirty="0"/>
              <a:t>Kadınlarda 7,5-8 mm çaplı ET kullanılır</a:t>
            </a:r>
          </a:p>
          <a:p>
            <a:pPr>
              <a:lnSpc>
                <a:spcPct val="110000"/>
              </a:lnSpc>
              <a:buClr>
                <a:srgbClr val="99FF33"/>
              </a:buClr>
              <a:buFont typeface="Wingdings" pitchFamily="2" charset="2"/>
              <a:buChar char="C"/>
            </a:pPr>
            <a:endParaRPr lang="tr-TR" sz="2400" dirty="0"/>
          </a:p>
          <a:p>
            <a:pPr>
              <a:lnSpc>
                <a:spcPct val="110000"/>
              </a:lnSpc>
              <a:buClr>
                <a:srgbClr val="99FF33"/>
              </a:buClr>
              <a:buFont typeface="Wingdings" pitchFamily="2" charset="2"/>
              <a:buChar char="C"/>
            </a:pPr>
            <a:r>
              <a:rPr lang="tr-TR" sz="2400" dirty="0"/>
              <a:t>Bundan sonra 45 en geç 120 sn. içinde </a:t>
            </a:r>
            <a:r>
              <a:rPr lang="tr-TR" sz="2400" dirty="0" err="1"/>
              <a:t>entübasyon</a:t>
            </a:r>
            <a:r>
              <a:rPr lang="tr-TR" sz="2400" dirty="0"/>
              <a:t> </a:t>
            </a:r>
            <a:r>
              <a:rPr lang="tr-TR" sz="2400" dirty="0" smtClean="0"/>
              <a:t>gerçekleştirilmeli!!!!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85800" y="1295400"/>
            <a:ext cx="7990656" cy="4648200"/>
          </a:xfrm>
        </p:spPr>
        <p:txBody>
          <a:bodyPr/>
          <a:lstStyle/>
          <a:p>
            <a:pPr eaLnBrk="1" fontAlgn="t" hangingPunct="1">
              <a:buNone/>
            </a:pPr>
            <a:r>
              <a:rPr lang="tr-TR" sz="2000" dirty="0" smtClean="0"/>
              <a:t> </a:t>
            </a:r>
            <a:r>
              <a:rPr lang="en-US" sz="2000" dirty="0" smtClean="0"/>
              <a:t>1. </a:t>
            </a:r>
            <a:r>
              <a:rPr lang="tr-TR" sz="2000" dirty="0" err="1" smtClean="0"/>
              <a:t>Laringoskopu</a:t>
            </a:r>
            <a:r>
              <a:rPr lang="tr-TR" sz="2000" dirty="0" smtClean="0"/>
              <a:t> sol ele alınır</a:t>
            </a:r>
            <a:endParaRPr lang="en-US" sz="2000" dirty="0" smtClean="0"/>
          </a:p>
          <a:p>
            <a:pPr eaLnBrk="1" fontAlgn="t" hangingPunct="1">
              <a:buNone/>
            </a:pPr>
            <a:r>
              <a:rPr lang="tr-TR" sz="2000" dirty="0" smtClean="0"/>
              <a:t> </a:t>
            </a:r>
            <a:r>
              <a:rPr lang="en-US" sz="2000" dirty="0" smtClean="0"/>
              <a:t>2.</a:t>
            </a:r>
            <a:r>
              <a:rPr lang="tr-TR" sz="2000" dirty="0" smtClean="0"/>
              <a:t> </a:t>
            </a:r>
            <a:r>
              <a:rPr lang="tr-TR" sz="2000" dirty="0" err="1" smtClean="0"/>
              <a:t>Endotrakeal</a:t>
            </a:r>
            <a:r>
              <a:rPr lang="tr-TR" sz="2000" dirty="0" smtClean="0"/>
              <a:t> tüp (ETT) yerleştirme, </a:t>
            </a:r>
            <a:r>
              <a:rPr lang="tr-TR" sz="2000" dirty="0" err="1" smtClean="0"/>
              <a:t>aspirasyon</a:t>
            </a:r>
            <a:r>
              <a:rPr lang="tr-TR" sz="2000" dirty="0" smtClean="0"/>
              <a:t> </a:t>
            </a:r>
            <a:r>
              <a:rPr lang="tr-TR" sz="2000" dirty="0" err="1" smtClean="0"/>
              <a:t>katateri</a:t>
            </a:r>
            <a:r>
              <a:rPr lang="tr-TR" sz="2000" dirty="0" smtClean="0"/>
              <a:t> için sağ el kullanılır</a:t>
            </a:r>
            <a:endParaRPr lang="en-US" sz="2000" dirty="0" smtClean="0"/>
          </a:p>
          <a:p>
            <a:pPr eaLnBrk="1" fontAlgn="t" hangingPunct="1">
              <a:buNone/>
            </a:pPr>
            <a:r>
              <a:rPr lang="tr-TR" sz="2000" dirty="0" smtClean="0"/>
              <a:t> </a:t>
            </a:r>
            <a:r>
              <a:rPr lang="en-US" sz="2000" dirty="0" smtClean="0"/>
              <a:t>3. </a:t>
            </a:r>
            <a:r>
              <a:rPr lang="en-US" sz="2000" dirty="0" err="1" smtClean="0"/>
              <a:t>Hastanın</a:t>
            </a:r>
            <a:r>
              <a:rPr lang="en-US" sz="2000" dirty="0" smtClean="0"/>
              <a:t> </a:t>
            </a:r>
            <a:r>
              <a:rPr lang="en-US" sz="2000" dirty="0" err="1" smtClean="0"/>
              <a:t>ağzının</a:t>
            </a:r>
            <a:r>
              <a:rPr lang="en-US" sz="2000" dirty="0" smtClean="0"/>
              <a:t> </a:t>
            </a:r>
            <a:r>
              <a:rPr lang="en-US" sz="2000" dirty="0" err="1" smtClean="0"/>
              <a:t>sağ</a:t>
            </a:r>
            <a:r>
              <a:rPr lang="en-US" sz="2000" dirty="0" smtClean="0"/>
              <a:t> </a:t>
            </a:r>
            <a:r>
              <a:rPr lang="en-US" sz="2000" dirty="0" err="1" smtClean="0"/>
              <a:t>köşe</a:t>
            </a:r>
            <a:r>
              <a:rPr lang="tr-TR" sz="2000" dirty="0" smtClean="0"/>
              <a:t>sinden </a:t>
            </a:r>
            <a:r>
              <a:rPr lang="tr-TR" sz="2000" dirty="0" err="1" smtClean="0"/>
              <a:t>blade</a:t>
            </a:r>
            <a:r>
              <a:rPr lang="tr-TR" sz="2000" dirty="0" smtClean="0"/>
              <a:t> </a:t>
            </a:r>
            <a:r>
              <a:rPr lang="en-US" sz="2000" dirty="0" err="1" smtClean="0"/>
              <a:t>yerleştir</a:t>
            </a:r>
            <a:r>
              <a:rPr lang="tr-TR" sz="2000" dirty="0" err="1" smtClean="0"/>
              <a:t>ilir</a:t>
            </a:r>
            <a:r>
              <a:rPr lang="en-US" sz="2000" dirty="0" smtClean="0"/>
              <a:t>.</a:t>
            </a:r>
            <a:endParaRPr lang="tr-TR" sz="2000" dirty="0" smtClean="0"/>
          </a:p>
          <a:p>
            <a:pPr eaLnBrk="1" fontAlgn="t" hangingPunct="1">
              <a:buNone/>
            </a:pPr>
            <a:r>
              <a:rPr lang="tr-TR" sz="2000" dirty="0" smtClean="0"/>
              <a:t> 4. </a:t>
            </a:r>
            <a:r>
              <a:rPr lang="tr-TR" sz="2000" dirty="0" err="1" smtClean="0"/>
              <a:t>Blade</a:t>
            </a:r>
            <a:r>
              <a:rPr lang="tr-TR" sz="2000" dirty="0" smtClean="0"/>
              <a:t> aşamalı olarak ilerletilir</a:t>
            </a:r>
          </a:p>
          <a:p>
            <a:pPr eaLnBrk="1" fontAlgn="t" hangingPunct="1">
              <a:buNone/>
            </a:pPr>
            <a:r>
              <a:rPr lang="tr-TR" sz="2000" dirty="0" smtClean="0"/>
              <a:t> 5. </a:t>
            </a:r>
            <a:r>
              <a:rPr lang="tr-TR" sz="2000" dirty="0" err="1" smtClean="0"/>
              <a:t>Epiglottis</a:t>
            </a:r>
            <a:r>
              <a:rPr lang="tr-TR" sz="2000" dirty="0" smtClean="0"/>
              <a:t> görülür</a:t>
            </a:r>
          </a:p>
          <a:p>
            <a:pPr eaLnBrk="1" fontAlgn="t" hangingPunct="1">
              <a:buNone/>
            </a:pPr>
            <a:r>
              <a:rPr lang="tr-TR" sz="2000" dirty="0" smtClean="0"/>
              <a:t> 6. </a:t>
            </a:r>
            <a:r>
              <a:rPr lang="tr-TR" sz="2000" dirty="0" err="1" smtClean="0"/>
              <a:t>Blade</a:t>
            </a:r>
            <a:r>
              <a:rPr lang="tr-TR" sz="2000" dirty="0" smtClean="0"/>
              <a:t> dil kökü ile </a:t>
            </a:r>
            <a:r>
              <a:rPr lang="tr-TR" sz="2000" dirty="0" err="1" smtClean="0"/>
              <a:t>epiglottisin</a:t>
            </a:r>
            <a:r>
              <a:rPr lang="tr-TR" sz="2000" dirty="0" smtClean="0"/>
              <a:t> birleşim yerine yerleştirilir (</a:t>
            </a:r>
            <a:r>
              <a:rPr lang="tr-TR" sz="2000" dirty="0" err="1" smtClean="0"/>
              <a:t>Vallecula</a:t>
            </a:r>
            <a:r>
              <a:rPr lang="tr-TR" sz="2000" dirty="0" smtClean="0"/>
              <a:t>)</a:t>
            </a:r>
          </a:p>
          <a:p>
            <a:pPr eaLnBrk="1" fontAlgn="t" hangingPunct="1">
              <a:buNone/>
            </a:pPr>
            <a:r>
              <a:rPr lang="tr-TR" sz="2000" dirty="0" smtClean="0"/>
              <a:t> 7. </a:t>
            </a:r>
            <a:r>
              <a:rPr lang="tr-TR" sz="2000" dirty="0" err="1" smtClean="0"/>
              <a:t>Larinks</a:t>
            </a:r>
            <a:r>
              <a:rPr lang="tr-TR" sz="2000" dirty="0" smtClean="0"/>
              <a:t> ortaya çıkar</a:t>
            </a:r>
          </a:p>
          <a:p>
            <a:pPr eaLnBrk="1" fontAlgn="t" hangingPunct="1">
              <a:buNone/>
            </a:pPr>
            <a:r>
              <a:rPr lang="tr-TR" sz="2000" dirty="0" smtClean="0"/>
              <a:t> 8. Tüp </a:t>
            </a:r>
            <a:r>
              <a:rPr lang="tr-TR" sz="2000" dirty="0" err="1" smtClean="0"/>
              <a:t>laringeal</a:t>
            </a:r>
            <a:r>
              <a:rPr lang="tr-TR" sz="2000" dirty="0" smtClean="0"/>
              <a:t> açıklıktan ilerletilir</a:t>
            </a:r>
          </a:p>
          <a:p>
            <a:pPr eaLnBrk="1" fontAlgn="t" hangingPunct="1">
              <a:buNone/>
            </a:pPr>
            <a:r>
              <a:rPr lang="tr-TR" sz="2000" dirty="0" smtClean="0"/>
              <a:t> 9. Stile çıkarılır</a:t>
            </a:r>
          </a:p>
          <a:p>
            <a:pPr eaLnBrk="1" fontAlgn="t" hangingPunct="1">
              <a:buNone/>
            </a:pPr>
            <a:r>
              <a:rPr lang="tr-TR" sz="2000" dirty="0" smtClean="0"/>
              <a:t> 10. Balonu şişirilir</a:t>
            </a:r>
          </a:p>
          <a:p>
            <a:pPr eaLnBrk="1" fontAlgn="t" hangingPunct="1">
              <a:buNone/>
            </a:pPr>
            <a:r>
              <a:rPr lang="tr-TR" sz="2000" dirty="0" smtClean="0"/>
              <a:t> 11. ETT  sabitlenir</a:t>
            </a:r>
          </a:p>
          <a:p>
            <a:endParaRPr lang="tr-TR" sz="2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D6877-13D8-4D87-A972-732AA686521D}" type="slidenum">
              <a:rPr lang="tr-TR" smtClean="0"/>
              <a:pPr>
                <a:defRPr/>
              </a:pPr>
              <a:t>63</a:t>
            </a:fld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200" b="1" dirty="0">
                <a:solidFill>
                  <a:srgbClr val="FFFF00"/>
                </a:solidFill>
              </a:rPr>
              <a:t>5</a:t>
            </a:r>
            <a:r>
              <a:rPr lang="tr-TR" sz="3200" b="1" dirty="0" smtClean="0">
                <a:solidFill>
                  <a:srgbClr val="FFFF00"/>
                </a:solidFill>
              </a:rPr>
              <a:t>.</a:t>
            </a:r>
            <a:r>
              <a:rPr lang="tr-TR" sz="3200" b="1" dirty="0" err="1" smtClean="0">
                <a:solidFill>
                  <a:srgbClr val="FFFF00"/>
                </a:solidFill>
              </a:rPr>
              <a:t>Placement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>
                <a:solidFill>
                  <a:srgbClr val="FFFF00"/>
                </a:solidFill>
              </a:rPr>
              <a:t>(</a:t>
            </a:r>
            <a:r>
              <a:rPr lang="tr-TR" sz="3200" b="1" dirty="0" err="1">
                <a:solidFill>
                  <a:srgbClr val="FFFF00"/>
                </a:solidFill>
              </a:rPr>
              <a:t>Entübasyon</a:t>
            </a:r>
            <a:r>
              <a:rPr lang="tr-TR" sz="3200" b="1" dirty="0" smtClean="0">
                <a:solidFill>
                  <a:srgbClr val="FFFF00"/>
                </a:solidFill>
              </a:rPr>
              <a:t>)</a:t>
            </a:r>
            <a:endParaRPr lang="tr-T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D4339-3358-4A9C-829C-5B6A3BF4DB6A}" type="slidenum">
              <a:rPr lang="tr-TR" smtClean="0"/>
              <a:pPr>
                <a:defRPr/>
              </a:pPr>
              <a:t>64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924944"/>
            <a:ext cx="7848872" cy="3933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404664"/>
            <a:ext cx="82296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kern="0" noProof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Placement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Entübasyon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611560" y="1124744"/>
            <a:ext cx="7848872" cy="1569660"/>
          </a:xfrm>
          <a:prstGeom prst="rect">
            <a:avLst/>
          </a:prstGeom>
          <a:solidFill>
            <a:schemeClr val="bg2"/>
          </a:solidFill>
          <a:ln w="6032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 eaLnBrk="1" fontAlgn="t" hangingPunct="1">
              <a:buNone/>
            </a:pPr>
            <a:r>
              <a:rPr lang="tr-TR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1. </a:t>
            </a:r>
            <a:r>
              <a:rPr lang="tr-TR" dirty="0" err="1" smtClean="0">
                <a:latin typeface="+mn-lt"/>
              </a:rPr>
              <a:t>Laringoskop</a:t>
            </a:r>
            <a:r>
              <a:rPr lang="tr-TR" dirty="0" smtClean="0">
                <a:latin typeface="+mn-lt"/>
              </a:rPr>
              <a:t> sol ele alınır</a:t>
            </a:r>
            <a:endParaRPr lang="en-US" dirty="0" smtClean="0">
              <a:latin typeface="+mn-lt"/>
            </a:endParaRPr>
          </a:p>
          <a:p>
            <a:pPr algn="just" eaLnBrk="1" fontAlgn="t" hangingPunct="1">
              <a:buNone/>
            </a:pPr>
            <a:r>
              <a:rPr lang="tr-TR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2.</a:t>
            </a:r>
            <a:r>
              <a:rPr lang="tr-TR" dirty="0" smtClean="0">
                <a:latin typeface="+mn-lt"/>
              </a:rPr>
              <a:t> </a:t>
            </a:r>
            <a:r>
              <a:rPr lang="tr-TR" dirty="0" err="1" smtClean="0">
                <a:latin typeface="+mn-lt"/>
              </a:rPr>
              <a:t>Endotrakeal</a:t>
            </a:r>
            <a:r>
              <a:rPr lang="tr-TR" dirty="0" smtClean="0">
                <a:latin typeface="+mn-lt"/>
              </a:rPr>
              <a:t> tüp (ETT) yerleştirme,</a:t>
            </a:r>
            <a:r>
              <a:rPr lang="tr-TR" dirty="0" err="1" smtClean="0">
                <a:latin typeface="+mn-lt"/>
              </a:rPr>
              <a:t>aspirasyon</a:t>
            </a:r>
            <a:r>
              <a:rPr lang="tr-TR" dirty="0" smtClean="0">
                <a:latin typeface="+mn-lt"/>
              </a:rPr>
              <a:t> </a:t>
            </a:r>
            <a:r>
              <a:rPr lang="tr-TR" dirty="0" err="1" smtClean="0">
                <a:latin typeface="+mn-lt"/>
              </a:rPr>
              <a:t>katateri</a:t>
            </a:r>
            <a:r>
              <a:rPr lang="tr-TR" dirty="0" smtClean="0">
                <a:latin typeface="+mn-lt"/>
              </a:rPr>
              <a:t> </a:t>
            </a:r>
          </a:p>
          <a:p>
            <a:pPr algn="just" eaLnBrk="1" fontAlgn="t" hangingPunct="1">
              <a:buNone/>
            </a:pPr>
            <a:r>
              <a:rPr lang="tr-TR" dirty="0" smtClean="0">
                <a:latin typeface="+mn-lt"/>
              </a:rPr>
              <a:t>     için sağ el kullanılır</a:t>
            </a:r>
            <a:endParaRPr lang="en-US" dirty="0" smtClean="0">
              <a:latin typeface="+mn-lt"/>
            </a:endParaRPr>
          </a:p>
          <a:p>
            <a:pPr algn="just" eaLnBrk="1" fontAlgn="t" hangingPunct="1">
              <a:buNone/>
            </a:pPr>
            <a:r>
              <a:rPr lang="tr-TR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3. </a:t>
            </a:r>
            <a:r>
              <a:rPr lang="en-US" dirty="0" err="1" smtClean="0">
                <a:latin typeface="+mn-lt"/>
              </a:rPr>
              <a:t>Hastanın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ağzının</a:t>
            </a:r>
            <a:r>
              <a:rPr lang="tr-TR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sağ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köşe</a:t>
            </a:r>
            <a:r>
              <a:rPr lang="tr-TR" dirty="0" smtClean="0">
                <a:latin typeface="+mn-lt"/>
              </a:rPr>
              <a:t>sinden </a:t>
            </a:r>
            <a:r>
              <a:rPr lang="tr-TR" dirty="0" err="1" smtClean="0">
                <a:latin typeface="+mn-lt"/>
              </a:rPr>
              <a:t>blade</a:t>
            </a:r>
            <a:r>
              <a:rPr lang="tr-TR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yerleştir</a:t>
            </a:r>
            <a:r>
              <a:rPr lang="tr-TR" dirty="0" err="1" smtClean="0">
                <a:latin typeface="+mn-lt"/>
              </a:rPr>
              <a:t>ilir</a:t>
            </a:r>
            <a:r>
              <a:rPr lang="en-US" dirty="0" smtClean="0">
                <a:latin typeface="+mn-lt"/>
              </a:rPr>
              <a:t>.</a:t>
            </a:r>
            <a:endParaRPr lang="tr-TR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74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D4339-3358-4A9C-829C-5B6A3BF4DB6A}" type="slidenum">
              <a:rPr lang="tr-TR" smtClean="0"/>
              <a:pPr>
                <a:defRPr/>
              </a:pPr>
              <a:t>65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/>
          <a:srcRect l="9088" t="2830" r="8121"/>
          <a:stretch/>
        </p:blipFill>
        <p:spPr>
          <a:xfrm>
            <a:off x="179512" y="3284984"/>
            <a:ext cx="3600400" cy="3573016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404664"/>
            <a:ext cx="82296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kern="0" noProof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Placement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Entübasyon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2123728" y="1556792"/>
            <a:ext cx="4925490" cy="830997"/>
          </a:xfrm>
          <a:prstGeom prst="rect">
            <a:avLst/>
          </a:prstGeom>
          <a:ln w="6032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tr-TR" dirty="0" smtClean="0">
                <a:latin typeface="+mn-lt"/>
              </a:rPr>
              <a:t>4.</a:t>
            </a:r>
            <a:r>
              <a:rPr lang="tr-TR" dirty="0" err="1" smtClean="0">
                <a:latin typeface="+mn-lt"/>
              </a:rPr>
              <a:t>Blade</a:t>
            </a:r>
            <a:r>
              <a:rPr lang="tr-TR" dirty="0" smtClean="0">
                <a:latin typeface="+mn-lt"/>
              </a:rPr>
              <a:t> aşamalı </a:t>
            </a:r>
          </a:p>
          <a:p>
            <a:pPr algn="ctr"/>
            <a:r>
              <a:rPr lang="tr-TR" dirty="0" smtClean="0">
                <a:latin typeface="+mn-lt"/>
              </a:rPr>
              <a:t>   olarak ilerletilir</a:t>
            </a:r>
          </a:p>
        </p:txBody>
      </p:sp>
      <p:pic>
        <p:nvPicPr>
          <p:cNvPr id="6" name="Resim 2"/>
          <p:cNvPicPr>
            <a:picLocks noChangeAspect="1"/>
          </p:cNvPicPr>
          <p:nvPr/>
        </p:nvPicPr>
        <p:blipFill rotWithShape="1">
          <a:blip r:embed="rId3" cstate="print"/>
          <a:srcRect l="7500"/>
          <a:stretch/>
        </p:blipFill>
        <p:spPr>
          <a:xfrm>
            <a:off x="3707904" y="3212977"/>
            <a:ext cx="5436096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645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9F711-80EC-4761-945E-E7CC747F81FB}" type="slidenum">
              <a:rPr lang="tr-TR"/>
              <a:pPr>
                <a:defRPr/>
              </a:pPr>
              <a:t>66</a:t>
            </a:fld>
            <a:endParaRPr lang="tr-TR"/>
          </a:p>
        </p:txBody>
      </p:sp>
      <p:pic>
        <p:nvPicPr>
          <p:cNvPr id="60419" name="Picture 2" descr="diarech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448" y="4797152"/>
            <a:ext cx="2607944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 descr="dialin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899556"/>
            <a:ext cx="2592288" cy="189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4" descr="R-VOCAL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924944"/>
            <a:ext cx="3714049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404664"/>
            <a:ext cx="82296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kern="0" noProof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Placement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Entübasyon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1187624" y="1124744"/>
            <a:ext cx="6840760" cy="1569660"/>
          </a:xfrm>
          <a:prstGeom prst="rect">
            <a:avLst/>
          </a:prstGeom>
          <a:solidFill>
            <a:schemeClr val="bg2"/>
          </a:solidFill>
          <a:ln w="6032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 eaLnBrk="1" fontAlgn="t" hangingPunct="1">
              <a:buNone/>
            </a:pPr>
            <a:r>
              <a:rPr lang="tr-TR" dirty="0" smtClean="0">
                <a:latin typeface="+mn-lt"/>
              </a:rPr>
              <a:t> 5. </a:t>
            </a:r>
            <a:r>
              <a:rPr lang="tr-TR" dirty="0" err="1" smtClean="0">
                <a:latin typeface="+mn-lt"/>
              </a:rPr>
              <a:t>Epiglottis</a:t>
            </a:r>
            <a:r>
              <a:rPr lang="tr-TR" dirty="0" smtClean="0">
                <a:latin typeface="+mn-lt"/>
              </a:rPr>
              <a:t> görülür</a:t>
            </a:r>
          </a:p>
          <a:p>
            <a:pPr algn="just" eaLnBrk="1" fontAlgn="t" hangingPunct="1">
              <a:buNone/>
            </a:pPr>
            <a:r>
              <a:rPr lang="tr-TR" dirty="0" smtClean="0">
                <a:latin typeface="+mn-lt"/>
              </a:rPr>
              <a:t> 6. </a:t>
            </a:r>
            <a:r>
              <a:rPr lang="tr-TR" dirty="0" err="1" smtClean="0">
                <a:latin typeface="+mn-lt"/>
              </a:rPr>
              <a:t>Blade</a:t>
            </a:r>
            <a:r>
              <a:rPr lang="tr-TR" dirty="0" smtClean="0">
                <a:latin typeface="+mn-lt"/>
              </a:rPr>
              <a:t> dil kökü ile </a:t>
            </a:r>
            <a:r>
              <a:rPr lang="tr-TR" dirty="0" err="1" smtClean="0">
                <a:latin typeface="+mn-lt"/>
              </a:rPr>
              <a:t>epiglottisin</a:t>
            </a:r>
            <a:r>
              <a:rPr lang="tr-TR" dirty="0" smtClean="0">
                <a:latin typeface="+mn-lt"/>
              </a:rPr>
              <a:t> birleşim yerine </a:t>
            </a:r>
          </a:p>
          <a:p>
            <a:pPr algn="just" eaLnBrk="1" fontAlgn="t" hangingPunct="1">
              <a:buNone/>
            </a:pPr>
            <a:r>
              <a:rPr lang="tr-TR" dirty="0" smtClean="0">
                <a:latin typeface="+mn-lt"/>
              </a:rPr>
              <a:t>     yerleştirilir (</a:t>
            </a:r>
            <a:r>
              <a:rPr lang="tr-TR" dirty="0" err="1" smtClean="0">
                <a:latin typeface="+mn-lt"/>
              </a:rPr>
              <a:t>Vallecula</a:t>
            </a:r>
            <a:r>
              <a:rPr lang="tr-TR" dirty="0" smtClean="0">
                <a:latin typeface="+mn-lt"/>
              </a:rPr>
              <a:t>)</a:t>
            </a:r>
          </a:p>
          <a:p>
            <a:pPr algn="just" eaLnBrk="1" fontAlgn="t" hangingPunct="1">
              <a:buNone/>
            </a:pPr>
            <a:r>
              <a:rPr lang="tr-TR" dirty="0" smtClean="0">
                <a:latin typeface="+mn-lt"/>
              </a:rPr>
              <a:t> 7. </a:t>
            </a:r>
            <a:r>
              <a:rPr lang="tr-TR" dirty="0" err="1" smtClean="0">
                <a:latin typeface="+mn-lt"/>
              </a:rPr>
              <a:t>Larinks</a:t>
            </a:r>
            <a:r>
              <a:rPr lang="tr-TR" dirty="0" smtClean="0">
                <a:latin typeface="+mn-lt"/>
              </a:rPr>
              <a:t> ortaya çıkar</a:t>
            </a:r>
          </a:p>
        </p:txBody>
      </p:sp>
    </p:spTree>
    <p:extLst>
      <p:ext uri="{BB962C8B-B14F-4D97-AF65-F5344CB8AC3E}">
        <p14:creationId xmlns:p14="http://schemas.microsoft.com/office/powerpoint/2010/main" val="191391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 descr="vocal cords_norm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412875"/>
            <a:ext cx="6019800" cy="483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5536" y="404664"/>
            <a:ext cx="82296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kern="0" noProof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Placement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Entübasyon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8CAA5F-B6A5-4641-9FFE-B832B0CA2479}" type="slidenum">
              <a:rPr lang="tr-TR"/>
              <a:pPr>
                <a:defRPr/>
              </a:pPr>
              <a:t>68</a:t>
            </a:fld>
            <a:endParaRPr lang="tr-TR"/>
          </a:p>
        </p:txBody>
      </p:sp>
      <p:pic>
        <p:nvPicPr>
          <p:cNvPr id="67590" name="Picture 6" descr="epiglotic_abscess"/>
          <p:cNvPicPr>
            <a:picLocks noChangeAspect="1" noChangeArrowheads="1"/>
          </p:cNvPicPr>
          <p:nvPr/>
        </p:nvPicPr>
        <p:blipFill rotWithShape="1">
          <a:blip r:embed="rId2" cstate="print"/>
          <a:srcRect t="7476" r="4509"/>
          <a:stretch/>
        </p:blipFill>
        <p:spPr bwMode="auto">
          <a:xfrm>
            <a:off x="928904" y="1577397"/>
            <a:ext cx="6912694" cy="444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404664"/>
            <a:ext cx="82296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kern="0" noProof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Placement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Entübasyon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D4339-3358-4A9C-829C-5B6A3BF4DB6A}" type="slidenum">
              <a:rPr lang="tr-TR" smtClean="0"/>
              <a:pPr>
                <a:defRPr/>
              </a:pPr>
              <a:t>69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5" y="2821525"/>
            <a:ext cx="5621013" cy="403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404664"/>
            <a:ext cx="82296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kern="0" noProof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Placement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Entübasyon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1979712" y="1628800"/>
            <a:ext cx="5328592" cy="830997"/>
          </a:xfrm>
          <a:prstGeom prst="rect">
            <a:avLst/>
          </a:prstGeom>
          <a:solidFill>
            <a:schemeClr val="bg2"/>
          </a:solidFill>
          <a:ln w="6032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fontAlgn="t" hangingPunct="1">
              <a:buNone/>
            </a:pPr>
            <a:r>
              <a:rPr lang="tr-TR" dirty="0" smtClean="0">
                <a:latin typeface="+mn-lt"/>
              </a:rPr>
              <a:t>8. Tüp </a:t>
            </a:r>
            <a:r>
              <a:rPr lang="tr-TR" dirty="0" err="1" smtClean="0">
                <a:latin typeface="+mn-lt"/>
              </a:rPr>
              <a:t>laringeal</a:t>
            </a:r>
            <a:r>
              <a:rPr lang="tr-TR" dirty="0" smtClean="0">
                <a:latin typeface="+mn-lt"/>
              </a:rPr>
              <a:t> açıklıktan    </a:t>
            </a:r>
          </a:p>
          <a:p>
            <a:pPr algn="ctr" eaLnBrk="1" fontAlgn="t" hangingPunct="1">
              <a:buNone/>
            </a:pPr>
            <a:r>
              <a:rPr lang="tr-TR" dirty="0" smtClean="0">
                <a:latin typeface="+mn-lt"/>
              </a:rPr>
              <a:t>    ilerletilir</a:t>
            </a:r>
          </a:p>
        </p:txBody>
      </p:sp>
    </p:spTree>
    <p:extLst>
      <p:ext uri="{BB962C8B-B14F-4D97-AF65-F5344CB8AC3E}">
        <p14:creationId xmlns:p14="http://schemas.microsoft.com/office/powerpoint/2010/main" val="35421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1" indent="0" algn="ctr">
              <a:buClr>
                <a:schemeClr val="accent1"/>
              </a:buClr>
              <a:buNone/>
            </a:pPr>
            <a:r>
              <a:rPr lang="tr-TR" sz="4000" dirty="0" smtClean="0">
                <a:solidFill>
                  <a:srgbClr val="00FFFF"/>
                </a:solidFill>
              </a:rPr>
              <a:t>Temel Havayolu Açma Yöntemleri</a:t>
            </a:r>
          </a:p>
          <a:p>
            <a:endParaRPr lang="tr-TR" sz="40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3CA52-3DCE-4D7F-831F-B0AA50550C2E}" type="slidenum">
              <a:rPr lang="tr-TR"/>
              <a:pPr>
                <a:defRPr/>
              </a:pPr>
              <a:t>70</a:t>
            </a:fld>
            <a:endParaRPr lang="tr-TR"/>
          </a:p>
        </p:txBody>
      </p:sp>
      <p:pic>
        <p:nvPicPr>
          <p:cNvPr id="64515" name="Picture 3" descr="C38F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725737"/>
            <a:ext cx="6192838" cy="413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95536" y="404664"/>
            <a:ext cx="82296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kern="0" noProof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Placement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Entübasyon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2411760" y="1628800"/>
            <a:ext cx="4536504" cy="461665"/>
          </a:xfrm>
          <a:prstGeom prst="rect">
            <a:avLst/>
          </a:prstGeom>
          <a:solidFill>
            <a:schemeClr val="bg2"/>
          </a:solidFill>
          <a:ln w="6032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fontAlgn="t" hangingPunct="1">
              <a:buNone/>
            </a:pPr>
            <a:r>
              <a:rPr lang="tr-TR" dirty="0" smtClean="0">
                <a:latin typeface="+mn-lt"/>
              </a:rPr>
              <a:t>9. Stile çıkarılır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479D3C-08EA-4471-883D-BD05306A0108}" type="slidenum">
              <a:rPr lang="tr-TR"/>
              <a:pPr>
                <a:defRPr/>
              </a:pPr>
              <a:t>71</a:t>
            </a:fld>
            <a:endParaRPr lang="tr-TR"/>
          </a:p>
        </p:txBody>
      </p:sp>
      <p:pic>
        <p:nvPicPr>
          <p:cNvPr id="65539" name="Picture 2" descr="C38F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2348880"/>
            <a:ext cx="7057330" cy="450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404664"/>
            <a:ext cx="82296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kern="0" noProof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Placement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Entübasyon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2411760" y="1628800"/>
            <a:ext cx="4536504" cy="461665"/>
          </a:xfrm>
          <a:prstGeom prst="rect">
            <a:avLst/>
          </a:prstGeom>
          <a:solidFill>
            <a:schemeClr val="bg2"/>
          </a:solidFill>
          <a:ln w="6032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fontAlgn="t" hangingPunct="1">
              <a:buNone/>
            </a:pPr>
            <a:r>
              <a:rPr lang="tr-TR" smtClean="0">
                <a:latin typeface="+mn-lt"/>
              </a:rPr>
              <a:t>10. </a:t>
            </a:r>
            <a:r>
              <a:rPr lang="tr-TR" dirty="0" smtClean="0">
                <a:latin typeface="+mn-lt"/>
              </a:rPr>
              <a:t>Balon şişirilir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10" y="331230"/>
            <a:ext cx="8229600" cy="850900"/>
          </a:xfrm>
        </p:spPr>
        <p:txBody>
          <a:bodyPr/>
          <a:lstStyle/>
          <a:p>
            <a:pPr algn="ctr"/>
            <a:r>
              <a:rPr lang="tr-TR" sz="3200" b="1" dirty="0">
                <a:solidFill>
                  <a:srgbClr val="FFFF00"/>
                </a:solidFill>
              </a:rPr>
              <a:t>5</a:t>
            </a:r>
            <a:r>
              <a:rPr lang="tr-TR" sz="3200" b="1" dirty="0" smtClean="0">
                <a:solidFill>
                  <a:srgbClr val="FFFF00"/>
                </a:solidFill>
              </a:rPr>
              <a:t>.</a:t>
            </a:r>
            <a:r>
              <a:rPr lang="tr-TR" sz="3200" b="1" dirty="0" err="1" smtClean="0">
                <a:solidFill>
                  <a:srgbClr val="FFFF00"/>
                </a:solidFill>
              </a:rPr>
              <a:t>Placement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>
                <a:solidFill>
                  <a:srgbClr val="FFFF00"/>
                </a:solidFill>
              </a:rPr>
              <a:t>(</a:t>
            </a:r>
            <a:r>
              <a:rPr lang="tr-TR" sz="3200" b="1" dirty="0" err="1">
                <a:solidFill>
                  <a:srgbClr val="FFFF00"/>
                </a:solidFill>
              </a:rPr>
              <a:t>Entübasyon</a:t>
            </a:r>
            <a:r>
              <a:rPr lang="tr-TR" sz="3200" b="1" dirty="0" smtClean="0">
                <a:solidFill>
                  <a:srgbClr val="FFFF00"/>
                </a:solidFill>
              </a:rPr>
              <a:t>)</a:t>
            </a:r>
            <a:endParaRPr lang="tr-TR" sz="3200" b="1" dirty="0">
              <a:solidFill>
                <a:srgbClr val="FFFF00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412776"/>
            <a:ext cx="8085336" cy="525631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buClr>
                <a:srgbClr val="99FF33"/>
              </a:buClr>
              <a:buFont typeface="Wingdings 2" pitchFamily="18" charset="2"/>
              <a:buChar char="+"/>
            </a:pPr>
            <a:r>
              <a:rPr lang="tr-TR" sz="2400" dirty="0"/>
              <a:t>Entübasyon süresi uzarsa ısrar edilmemeli </a:t>
            </a:r>
            <a:r>
              <a:rPr lang="tr-TR" sz="2400" dirty="0" smtClean="0"/>
              <a:t>ve balon maske </a:t>
            </a:r>
            <a:r>
              <a:rPr lang="tr-TR" sz="2400" dirty="0"/>
              <a:t>ile %100 O</a:t>
            </a:r>
            <a:r>
              <a:rPr lang="tr-TR" sz="2400" baseline="-25000" dirty="0"/>
              <a:t>2  </a:t>
            </a:r>
            <a:r>
              <a:rPr lang="tr-TR" sz="2400" dirty="0" smtClean="0"/>
              <a:t>solutulmalı</a:t>
            </a:r>
            <a:endParaRPr lang="tr-TR" sz="2400" dirty="0"/>
          </a:p>
          <a:p>
            <a:pPr>
              <a:lnSpc>
                <a:spcPct val="115000"/>
              </a:lnSpc>
              <a:buClr>
                <a:srgbClr val="99FF33"/>
              </a:buClr>
              <a:buFont typeface="Wingdings 2" pitchFamily="18" charset="2"/>
              <a:buChar char="+"/>
            </a:pPr>
            <a:r>
              <a:rPr lang="tr-TR" sz="2400" dirty="0"/>
              <a:t>Preoksijenizasyon sağlandıktan sonra deneyimli bir kişi tarafından girişim </a:t>
            </a:r>
            <a:r>
              <a:rPr lang="tr-TR" sz="2400" dirty="0" smtClean="0"/>
              <a:t>tekrarlanmalı</a:t>
            </a:r>
            <a:endParaRPr lang="tr-TR" sz="2400" dirty="0"/>
          </a:p>
          <a:p>
            <a:pPr>
              <a:lnSpc>
                <a:spcPct val="115000"/>
              </a:lnSpc>
              <a:buClr>
                <a:srgbClr val="99FF33"/>
              </a:buClr>
              <a:buFont typeface="Wingdings 2" pitchFamily="18" charset="2"/>
              <a:buChar char="+"/>
            </a:pPr>
            <a:r>
              <a:rPr lang="tr-TR" sz="2400" dirty="0" smtClean="0"/>
              <a:t>Gelişebilecek </a:t>
            </a:r>
            <a:r>
              <a:rPr lang="tr-TR" sz="2400" dirty="0"/>
              <a:t>en önemli </a:t>
            </a:r>
            <a:r>
              <a:rPr lang="tr-TR" sz="2400" dirty="0" smtClean="0"/>
              <a:t>komplikasyonlar</a:t>
            </a:r>
          </a:p>
          <a:p>
            <a:pPr lvl="1">
              <a:lnSpc>
                <a:spcPct val="115000"/>
              </a:lnSpc>
              <a:buClr>
                <a:srgbClr val="99FF33"/>
              </a:buClr>
              <a:buFont typeface="Symbol"/>
              <a:buChar char="®"/>
            </a:pPr>
            <a:r>
              <a:rPr lang="tr-TR" sz="2000" dirty="0" smtClean="0"/>
              <a:t>tüpü </a:t>
            </a:r>
            <a:r>
              <a:rPr lang="tr-TR" sz="2000" dirty="0"/>
              <a:t>özofagusa yerleştirmek ve bunun farkına varmamak </a:t>
            </a:r>
            <a:endParaRPr lang="tr-TR" sz="2000" dirty="0" smtClean="0"/>
          </a:p>
          <a:p>
            <a:pPr lvl="1">
              <a:lnSpc>
                <a:spcPct val="115000"/>
              </a:lnSpc>
              <a:buClr>
                <a:srgbClr val="99FF33"/>
              </a:buClr>
              <a:buFont typeface="Symbol"/>
              <a:buChar char="®"/>
            </a:pPr>
            <a:r>
              <a:rPr lang="tr-TR" sz="2000" dirty="0" smtClean="0"/>
              <a:t>sağ </a:t>
            </a:r>
            <a:r>
              <a:rPr lang="tr-TR" sz="2000" dirty="0"/>
              <a:t>ana bronş entübasyonudur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D6877-13D8-4D87-A972-732AA686521D}" type="slidenum">
              <a:rPr lang="tr-TR" smtClean="0"/>
              <a:pPr>
                <a:defRPr/>
              </a:pPr>
              <a:t>73</a:t>
            </a:fld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95456" cy="838200"/>
          </a:xfrm>
        </p:spPr>
        <p:txBody>
          <a:bodyPr/>
          <a:lstStyle/>
          <a:p>
            <a:pPr marL="838200" indent="-838200" algn="ctr"/>
            <a:r>
              <a:rPr lang="tr-TR" sz="3200" b="1" dirty="0" smtClean="0">
                <a:solidFill>
                  <a:srgbClr val="FFFF00"/>
                </a:solidFill>
              </a:rPr>
              <a:t>6. </a:t>
            </a:r>
            <a:r>
              <a:rPr lang="tr-TR" sz="3200" b="1" dirty="0" err="1" smtClean="0">
                <a:solidFill>
                  <a:srgbClr val="FFFF00"/>
                </a:solidFill>
              </a:rPr>
              <a:t>Protection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and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Positioning</a:t>
            </a:r>
            <a:r>
              <a:rPr lang="tr-TR" sz="3200" b="1" dirty="0" smtClean="0">
                <a:solidFill>
                  <a:srgbClr val="FFFF00"/>
                </a:solidFill>
              </a:rPr>
              <a:t> (</a:t>
            </a:r>
            <a:r>
              <a:rPr lang="tr-TR" sz="3200" b="1" dirty="0" err="1" smtClean="0">
                <a:solidFill>
                  <a:srgbClr val="FFFF00"/>
                </a:solidFill>
              </a:rPr>
              <a:t>Endotrakeal</a:t>
            </a:r>
            <a:r>
              <a:rPr lang="tr-TR" sz="3200" b="1" dirty="0" smtClean="0">
                <a:solidFill>
                  <a:srgbClr val="FFFF00"/>
                </a:solidFill>
              </a:rPr>
              <a:t> Tüp Yerleşiminin Doğrulanması)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İçerik Yer Tutucusu 2"/>
          <p:cNvSpPr>
            <a:spLocks noGrp="1"/>
          </p:cNvSpPr>
          <p:nvPr>
            <p:ph idx="1"/>
          </p:nvPr>
        </p:nvSpPr>
        <p:spPr>
          <a:xfrm>
            <a:off x="611560" y="2209800"/>
            <a:ext cx="8120062" cy="4648200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  <a:buClr>
                <a:srgbClr val="C00000"/>
              </a:buClr>
            </a:pPr>
            <a:r>
              <a:rPr lang="tr-TR" sz="2400" dirty="0" smtClean="0"/>
              <a:t>Tüpün yerini doğrulama ve tüpü sabitleme basamağı.</a:t>
            </a:r>
            <a:endParaRPr lang="tr-TR" sz="2400" dirty="0" smtClean="0">
              <a:solidFill>
                <a:srgbClr val="FFC000"/>
              </a:solidFill>
            </a:endParaRPr>
          </a:p>
          <a:p>
            <a:r>
              <a:rPr lang="tr-TR" sz="2400" dirty="0" err="1" smtClean="0"/>
              <a:t>Steteskop</a:t>
            </a:r>
            <a:r>
              <a:rPr lang="tr-TR" sz="2400" dirty="0" smtClean="0"/>
              <a:t> </a:t>
            </a:r>
            <a:r>
              <a:rPr lang="tr-TR" sz="2400" dirty="0"/>
              <a:t>ile 5 nokta </a:t>
            </a:r>
            <a:r>
              <a:rPr lang="tr-TR" sz="2400" dirty="0" err="1"/>
              <a:t>oskültasyonu</a:t>
            </a:r>
            <a:r>
              <a:rPr lang="tr-TR" sz="2400" dirty="0"/>
              <a:t>: </a:t>
            </a:r>
          </a:p>
          <a:p>
            <a:pPr lvl="1"/>
            <a:r>
              <a:rPr lang="tr-TR" sz="2400" dirty="0" err="1"/>
              <a:t>Bilateral</a:t>
            </a:r>
            <a:r>
              <a:rPr lang="tr-TR" sz="2400" dirty="0"/>
              <a:t> solunum sesleri ve mide havası</a:t>
            </a:r>
          </a:p>
          <a:p>
            <a:r>
              <a:rPr lang="tr-TR" sz="2400" dirty="0" smtClean="0"/>
              <a:t>Tüpteki </a:t>
            </a:r>
            <a:r>
              <a:rPr lang="tr-TR" sz="2400" dirty="0"/>
              <a:t>buğulanma</a:t>
            </a:r>
          </a:p>
          <a:p>
            <a:r>
              <a:rPr lang="tr-TR" sz="2400" dirty="0" err="1"/>
              <a:t>Satürasyonun</a:t>
            </a:r>
            <a:r>
              <a:rPr lang="tr-TR" sz="2400" dirty="0"/>
              <a:t> </a:t>
            </a:r>
            <a:r>
              <a:rPr lang="tr-TR" sz="2400" dirty="0" smtClean="0"/>
              <a:t>yükselmesi</a:t>
            </a:r>
          </a:p>
          <a:p>
            <a:pPr marL="342900" lvl="1" indent="-342900">
              <a:buClr>
                <a:schemeClr val="accent1"/>
              </a:buClr>
              <a:buFontTx/>
              <a:buChar char="•"/>
            </a:pPr>
            <a:r>
              <a:rPr lang="tr-TR" sz="2400" dirty="0" err="1" smtClean="0">
                <a:solidFill>
                  <a:srgbClr val="FFC000"/>
                </a:solidFill>
              </a:rPr>
              <a:t>Kapnograf</a:t>
            </a:r>
            <a:r>
              <a:rPr lang="tr-TR" sz="2400" dirty="0" smtClean="0">
                <a:solidFill>
                  <a:srgbClr val="FFC000"/>
                </a:solidFill>
              </a:rPr>
              <a:t> ile CO2 </a:t>
            </a:r>
            <a:r>
              <a:rPr lang="tr-TR" sz="2400" dirty="0" err="1" smtClean="0">
                <a:solidFill>
                  <a:srgbClr val="FFC000"/>
                </a:solidFill>
              </a:rPr>
              <a:t>monitörizasyonu</a:t>
            </a:r>
            <a:r>
              <a:rPr lang="tr-TR" sz="2400" dirty="0" smtClean="0">
                <a:solidFill>
                  <a:srgbClr val="FFC000"/>
                </a:solidFill>
              </a:rPr>
              <a:t> (ETCO2)*</a:t>
            </a:r>
          </a:p>
          <a:p>
            <a:endParaRPr lang="tr-TR" sz="2400" dirty="0" smtClean="0"/>
          </a:p>
          <a:p>
            <a:pPr marL="0" indent="0">
              <a:buNone/>
            </a:pPr>
            <a:endParaRPr lang="tr-TR" sz="2400" dirty="0"/>
          </a:p>
          <a:p>
            <a:pPr lvl="1"/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711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D4339-3358-4A9C-829C-5B6A3BF4DB6A}" type="slidenum">
              <a:rPr lang="tr-TR" smtClean="0"/>
              <a:pPr>
                <a:defRPr/>
              </a:pPr>
              <a:t>74</a:t>
            </a:fld>
            <a:endParaRPr lang="tr-TR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1000" y="381000"/>
            <a:ext cx="8295456" cy="838200"/>
          </a:xfrm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Protection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Positioning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Endotrakeal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Tüp Yerleşiminin Doğrulanması)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49614"/>
          <a:stretch>
            <a:fillRect/>
          </a:stretch>
        </p:blipFill>
        <p:spPr bwMode="auto">
          <a:xfrm>
            <a:off x="1907704" y="1988840"/>
            <a:ext cx="4536504" cy="452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13184" y="2300304"/>
            <a:ext cx="5987008" cy="4525963"/>
          </a:xfrm>
        </p:spPr>
        <p:txBody>
          <a:bodyPr>
            <a:normAutofit/>
          </a:bodyPr>
          <a:lstStyle/>
          <a:p>
            <a:r>
              <a:rPr lang="tr-TR" sz="2400" dirty="0" err="1" smtClean="0"/>
              <a:t>Kalorimetrik</a:t>
            </a:r>
            <a:r>
              <a:rPr lang="tr-TR" sz="2400" dirty="0" smtClean="0"/>
              <a:t> yöntem</a:t>
            </a:r>
          </a:p>
          <a:p>
            <a:pPr lvl="1"/>
            <a:r>
              <a:rPr lang="en-US" sz="2400" dirty="0" err="1" smtClean="0"/>
              <a:t>Kesin</a:t>
            </a:r>
            <a:r>
              <a:rPr lang="en-US" sz="2400" dirty="0" smtClean="0"/>
              <a:t> </a:t>
            </a:r>
            <a:r>
              <a:rPr lang="en-US" sz="2400" dirty="0"/>
              <a:t>ETCO2 </a:t>
            </a:r>
            <a:r>
              <a:rPr lang="en-US" sz="2400" dirty="0" err="1"/>
              <a:t>tespitler</a:t>
            </a:r>
            <a:r>
              <a:rPr lang="en-US" sz="2400" dirty="0"/>
              <a:t> </a:t>
            </a:r>
            <a:r>
              <a:rPr lang="en-US" sz="2400" dirty="0" err="1"/>
              <a:t>için</a:t>
            </a:r>
            <a:r>
              <a:rPr lang="en-US" sz="2400" dirty="0"/>
              <a:t> </a:t>
            </a:r>
            <a:r>
              <a:rPr lang="en-US" sz="2400" dirty="0" err="1"/>
              <a:t>yeterince</a:t>
            </a:r>
            <a:r>
              <a:rPr lang="en-US" sz="2400" dirty="0"/>
              <a:t> </a:t>
            </a:r>
            <a:r>
              <a:rPr lang="en-US" sz="2400" dirty="0" err="1"/>
              <a:t>doğru</a:t>
            </a:r>
            <a:r>
              <a:rPr lang="en-US" sz="2400" dirty="0"/>
              <a:t> </a:t>
            </a:r>
            <a:r>
              <a:rPr lang="en-US" sz="2400" dirty="0" err="1"/>
              <a:t>değildir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endParaRPr lang="en-US" sz="2400" dirty="0"/>
          </a:p>
          <a:p>
            <a:r>
              <a:rPr lang="en-US" sz="2400" dirty="0" err="1" smtClean="0"/>
              <a:t>Kapnograf</a:t>
            </a:r>
            <a:r>
              <a:rPr lang="tr-TR" sz="2400" dirty="0" smtClean="0"/>
              <a:t>i</a:t>
            </a:r>
          </a:p>
          <a:p>
            <a:pPr lvl="1"/>
            <a:r>
              <a:rPr lang="tr-TR" sz="2400" dirty="0" err="1" smtClean="0"/>
              <a:t>G</a:t>
            </a:r>
            <a:r>
              <a:rPr lang="en-US" sz="2400" dirty="0" err="1" smtClean="0"/>
              <a:t>erçek</a:t>
            </a:r>
            <a:r>
              <a:rPr lang="en-US" sz="2400" dirty="0" smtClean="0"/>
              <a:t> </a:t>
            </a:r>
            <a:r>
              <a:rPr lang="en-US" sz="2400" dirty="0" err="1"/>
              <a:t>zamanlı</a:t>
            </a:r>
            <a:r>
              <a:rPr lang="en-US" sz="2400" dirty="0"/>
              <a:t> </a:t>
            </a:r>
            <a:r>
              <a:rPr lang="en-US" sz="2400" dirty="0" err="1"/>
              <a:t>karakteristik</a:t>
            </a:r>
            <a:r>
              <a:rPr lang="en-US" sz="2400" dirty="0"/>
              <a:t> CO2 </a:t>
            </a:r>
            <a:r>
              <a:rPr lang="en-US" sz="2400" dirty="0" err="1"/>
              <a:t>dalga</a:t>
            </a:r>
            <a:r>
              <a:rPr lang="en-US" sz="2400" dirty="0"/>
              <a:t> </a:t>
            </a:r>
            <a:r>
              <a:rPr lang="tr-TR" sz="2400" dirty="0" smtClean="0"/>
              <a:t>formlarını </a:t>
            </a:r>
            <a:r>
              <a:rPr lang="en-US" sz="2400" dirty="0" err="1" smtClean="0"/>
              <a:t>gösterir</a:t>
            </a:r>
            <a:r>
              <a:rPr lang="en-US" sz="2400" dirty="0"/>
              <a:t>. </a:t>
            </a:r>
            <a:endParaRPr lang="tr-TR" sz="2400" dirty="0" smtClean="0"/>
          </a:p>
        </p:txBody>
      </p:sp>
      <p:pic>
        <p:nvPicPr>
          <p:cNvPr id="6" name="5 Resim" descr="Resim38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490775" y="2392410"/>
            <a:ext cx="2639568" cy="1609344"/>
          </a:xfrm>
          <a:prstGeom prst="rect">
            <a:avLst/>
          </a:prstGeom>
        </p:spPr>
      </p:pic>
      <p:pic>
        <p:nvPicPr>
          <p:cNvPr id="7" name="6 Resim" descr="Resim39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754079" y="4581128"/>
            <a:ext cx="2376264" cy="2124075"/>
          </a:xfrm>
          <a:prstGeom prst="rect">
            <a:avLst/>
          </a:prstGeom>
        </p:spPr>
      </p:pic>
      <p:sp>
        <p:nvSpPr>
          <p:cNvPr id="9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Protection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Positioning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Endotrakeal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Tüp Yerleşiminin Doğrulanması)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448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D6877-13D8-4D87-A972-732AA686521D}" type="slidenum">
              <a:rPr lang="tr-TR" smtClean="0"/>
              <a:pPr>
                <a:defRPr/>
              </a:pPr>
              <a:t>76</a:t>
            </a:fld>
            <a:endParaRPr lang="tr-TR"/>
          </a:p>
        </p:txBody>
      </p:sp>
      <p:sp>
        <p:nvSpPr>
          <p:cNvPr id="8" name="İçerik Yer Tutucusu 2"/>
          <p:cNvSpPr>
            <a:spLocks noGrp="1"/>
          </p:cNvSpPr>
          <p:nvPr>
            <p:ph idx="1"/>
          </p:nvPr>
        </p:nvSpPr>
        <p:spPr>
          <a:xfrm>
            <a:off x="683568" y="2209800"/>
            <a:ext cx="7772400" cy="3883496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  <a:buClr>
                <a:srgbClr val="C00000"/>
              </a:buClr>
            </a:pPr>
            <a:r>
              <a:rPr lang="tr-TR" sz="2400" dirty="0" smtClean="0"/>
              <a:t>Her </a:t>
            </a:r>
            <a:r>
              <a:rPr lang="tr-TR" sz="2400" dirty="0"/>
              <a:t>iki akciğerin eşit havalandığı belirlendikten sonra tüpü tespit </a:t>
            </a:r>
            <a:r>
              <a:rPr lang="tr-TR" sz="2400" dirty="0" smtClean="0"/>
              <a:t>et.</a:t>
            </a:r>
          </a:p>
          <a:p>
            <a:pPr marL="228600" lvl="1">
              <a:spcBef>
                <a:spcPts val="1000"/>
              </a:spcBef>
              <a:buClr>
                <a:srgbClr val="C00000"/>
              </a:buClr>
            </a:pPr>
            <a:r>
              <a:rPr lang="tr-TR" sz="2400" dirty="0" err="1" smtClean="0"/>
              <a:t>Airway</a:t>
            </a:r>
            <a:r>
              <a:rPr lang="tr-TR" sz="2400" dirty="0" smtClean="0"/>
              <a:t> </a:t>
            </a:r>
            <a:r>
              <a:rPr lang="tr-TR" sz="2400" dirty="0"/>
              <a:t>yerleştir</a:t>
            </a:r>
          </a:p>
          <a:p>
            <a:pPr lvl="1"/>
            <a:endParaRPr lang="tr-TR" sz="2400" dirty="0"/>
          </a:p>
          <a:p>
            <a:endParaRPr lang="tr-TR" sz="2400" dirty="0" smtClean="0"/>
          </a:p>
          <a:p>
            <a:pPr marL="0" indent="0">
              <a:buNone/>
            </a:pPr>
            <a:endParaRPr lang="tr-TR" sz="2400" dirty="0"/>
          </a:p>
          <a:p>
            <a:pPr lvl="1"/>
            <a:endParaRPr lang="tr-TR" sz="24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 b="5749"/>
          <a:stretch/>
        </p:blipFill>
        <p:spPr bwMode="auto">
          <a:xfrm>
            <a:off x="0" y="3933056"/>
            <a:ext cx="4716016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://prehospitalandretrievalmedicine.files.wordpress.com/2012/05/imag0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427984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Protection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Positioning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tr-T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Endotrakeal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Tüp Yerleşiminin Doğrulanması)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1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552" y="1822486"/>
            <a:ext cx="8064896" cy="4648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400" dirty="0" smtClean="0"/>
              <a:t>PAAG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Mekanik </a:t>
            </a:r>
            <a:r>
              <a:rPr lang="tr-TR" sz="2400" dirty="0" err="1" smtClean="0"/>
              <a:t>ventilasyon</a:t>
            </a:r>
            <a:r>
              <a:rPr lang="tr-TR" sz="2400" dirty="0" smtClean="0"/>
              <a:t> için </a:t>
            </a:r>
            <a:r>
              <a:rPr lang="tr-TR" sz="2400" dirty="0" err="1" smtClean="0"/>
              <a:t>benzodiazepin</a:t>
            </a:r>
            <a:r>
              <a:rPr lang="tr-TR" sz="2400" dirty="0" smtClean="0"/>
              <a:t> ve </a:t>
            </a:r>
            <a:r>
              <a:rPr lang="tr-TR" sz="2400" dirty="0" err="1" smtClean="0"/>
              <a:t>opioid</a:t>
            </a:r>
            <a:r>
              <a:rPr lang="tr-TR" sz="2400" dirty="0" smtClean="0"/>
              <a:t> kombinasyonları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D6877-13D8-4D87-A972-732AA686521D}" type="slidenum">
              <a:rPr lang="tr-TR" smtClean="0"/>
              <a:pPr>
                <a:defRPr/>
              </a:pPr>
              <a:t>77</a:t>
            </a:fld>
            <a:endParaRPr lang="tr-TR"/>
          </a:p>
        </p:txBody>
      </p:sp>
      <p:sp>
        <p:nvSpPr>
          <p:cNvPr id="5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381000" y="381000"/>
            <a:ext cx="83820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noProof="0" dirty="0">
                <a:solidFill>
                  <a:srgbClr val="FFFF00"/>
                </a:solidFill>
              </a:rPr>
              <a:t>7</a:t>
            </a: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.Postintubation</a:t>
            </a:r>
            <a:r>
              <a:rPr kumimoji="0" lang="tr-TR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Management</a:t>
            </a:r>
            <a:br>
              <a:rPr kumimoji="0" lang="tr-TR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lang="tr-TR" sz="3200" b="1" dirty="0" err="1" smtClean="0">
                <a:solidFill>
                  <a:srgbClr val="FFFF00"/>
                </a:solidFill>
              </a:rPr>
              <a:t>Entübasyon</a:t>
            </a:r>
            <a:r>
              <a:rPr lang="tr-TR" sz="3200" b="1" dirty="0" smtClean="0">
                <a:solidFill>
                  <a:srgbClr val="FFFF00"/>
                </a:solidFill>
              </a:rPr>
              <a:t> sonrası bakım)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29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D4339-3358-4A9C-829C-5B6A3BF4DB6A}" type="slidenum">
              <a:rPr lang="tr-TR" smtClean="0"/>
              <a:pPr>
                <a:defRPr/>
              </a:pPr>
              <a:t>78</a:t>
            </a:fld>
            <a:endParaRPr lang="tr-TR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823913"/>
            <a:ext cx="813435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41A4F-6D10-4C11-A1D1-3D74D280C9BB}" type="slidenum">
              <a:rPr lang="tr-TR"/>
              <a:pPr>
                <a:defRPr/>
              </a:pPr>
              <a:t>79</a:t>
            </a:fld>
            <a:endParaRPr lang="tr-T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7772400" cy="4648200"/>
          </a:xfrm>
        </p:spPr>
        <p:txBody>
          <a:bodyPr/>
          <a:lstStyle/>
          <a:p>
            <a:pPr eaLnBrk="1" hangingPunct="1"/>
            <a:r>
              <a:rPr lang="tr-TR" sz="2400" dirty="0" smtClean="0"/>
              <a:t>Travma(dil, dudaklar,diş, </a:t>
            </a:r>
            <a:r>
              <a:rPr lang="tr-TR" sz="2400" dirty="0" err="1" smtClean="0"/>
              <a:t>farinks</a:t>
            </a:r>
            <a:r>
              <a:rPr lang="tr-TR" sz="2400" dirty="0" smtClean="0"/>
              <a:t>, </a:t>
            </a:r>
            <a:r>
              <a:rPr lang="tr-TR" sz="2400" dirty="0" err="1" smtClean="0"/>
              <a:t>trakea</a:t>
            </a:r>
            <a:r>
              <a:rPr lang="tr-TR" sz="2400" dirty="0" smtClean="0"/>
              <a:t>)</a:t>
            </a:r>
          </a:p>
          <a:p>
            <a:pPr eaLnBrk="1" hangingPunct="1"/>
            <a:r>
              <a:rPr lang="tr-TR" sz="2400" dirty="0" err="1" smtClean="0"/>
              <a:t>Özefagus</a:t>
            </a:r>
            <a:r>
              <a:rPr lang="tr-TR" sz="2400" dirty="0" smtClean="0"/>
              <a:t> veya sağ ana bronş </a:t>
            </a:r>
            <a:r>
              <a:rPr lang="tr-TR" sz="2400" dirty="0" err="1" smtClean="0"/>
              <a:t>entübasyonu</a:t>
            </a:r>
            <a:endParaRPr lang="tr-TR" sz="2400" dirty="0" smtClean="0"/>
          </a:p>
          <a:p>
            <a:pPr eaLnBrk="1" hangingPunct="1"/>
            <a:r>
              <a:rPr lang="tr-TR" sz="2400" dirty="0" err="1" smtClean="0"/>
              <a:t>Hipoksemi</a:t>
            </a:r>
            <a:r>
              <a:rPr lang="tr-TR" sz="2400" dirty="0" smtClean="0"/>
              <a:t>, </a:t>
            </a:r>
            <a:r>
              <a:rPr lang="tr-TR" sz="2400" dirty="0" err="1" smtClean="0"/>
              <a:t>disritmi</a:t>
            </a:r>
            <a:endParaRPr lang="tr-TR" sz="2400" dirty="0" smtClean="0"/>
          </a:p>
          <a:p>
            <a:pPr eaLnBrk="1" hangingPunct="1"/>
            <a:r>
              <a:rPr lang="tr-TR" sz="2400" dirty="0" smtClean="0"/>
              <a:t>Kanama, </a:t>
            </a:r>
            <a:r>
              <a:rPr lang="tr-TR" sz="2400" dirty="0" err="1" smtClean="0"/>
              <a:t>hematom</a:t>
            </a:r>
            <a:endParaRPr lang="tr-TR" sz="2400" dirty="0" smtClean="0"/>
          </a:p>
          <a:p>
            <a:pPr eaLnBrk="1" hangingPunct="1"/>
            <a:r>
              <a:rPr lang="tr-TR" sz="2400" dirty="0" smtClean="0"/>
              <a:t>Vokal </a:t>
            </a:r>
            <a:r>
              <a:rPr lang="tr-TR" sz="2400" dirty="0" err="1" smtClean="0"/>
              <a:t>kord</a:t>
            </a:r>
            <a:r>
              <a:rPr lang="tr-TR" sz="2400" dirty="0" smtClean="0"/>
              <a:t> hasarı</a:t>
            </a:r>
          </a:p>
          <a:p>
            <a:pPr eaLnBrk="1" hangingPunct="1"/>
            <a:r>
              <a:rPr lang="tr-TR" sz="2400" dirty="0" err="1" smtClean="0"/>
              <a:t>Farigo</a:t>
            </a:r>
            <a:r>
              <a:rPr lang="tr-TR" sz="2400" dirty="0" smtClean="0"/>
              <a:t>-</a:t>
            </a:r>
            <a:r>
              <a:rPr lang="tr-TR" sz="2400" dirty="0" err="1" smtClean="0"/>
              <a:t>özefagial</a:t>
            </a:r>
            <a:r>
              <a:rPr lang="tr-TR" sz="2400" dirty="0" smtClean="0"/>
              <a:t> </a:t>
            </a:r>
            <a:r>
              <a:rPr lang="tr-TR" sz="2400" dirty="0" err="1" smtClean="0"/>
              <a:t>perforasyon</a:t>
            </a:r>
            <a:endParaRPr lang="tr-TR" sz="2400" dirty="0" smtClean="0"/>
          </a:p>
          <a:p>
            <a:pPr eaLnBrk="1" hangingPunct="1"/>
            <a:r>
              <a:rPr lang="tr-TR" sz="2400" dirty="0" err="1" smtClean="0"/>
              <a:t>Gastrik</a:t>
            </a:r>
            <a:r>
              <a:rPr lang="tr-TR" sz="2400" dirty="0" smtClean="0"/>
              <a:t> </a:t>
            </a:r>
            <a:r>
              <a:rPr lang="tr-TR" sz="2400" dirty="0" err="1" smtClean="0"/>
              <a:t>regürjitasyon</a:t>
            </a:r>
            <a:endParaRPr lang="en-US" sz="2400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367464" cy="838200"/>
          </a:xfrm>
          <a:noFill/>
        </p:spPr>
        <p:txBody>
          <a:bodyPr/>
          <a:lstStyle/>
          <a:p>
            <a:pPr algn="ctr"/>
            <a:r>
              <a:rPr lang="tr-TR" sz="3200" b="1" dirty="0" smtClean="0">
                <a:solidFill>
                  <a:srgbClr val="FFFF00"/>
                </a:solidFill>
              </a:rPr>
              <a:t>Komplikasyonlar</a:t>
            </a:r>
            <a:br>
              <a:rPr lang="tr-TR" sz="3200" b="1" dirty="0" smtClean="0">
                <a:solidFill>
                  <a:srgbClr val="FFFF00"/>
                </a:solidFill>
              </a:rPr>
            </a:br>
            <a:endParaRPr lang="en-US" sz="32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D4339-3358-4A9C-829C-5B6A3BF4DB6A}" type="slidenum">
              <a:rPr lang="tr-TR" smtClean="0"/>
              <a:pPr>
                <a:defRPr/>
              </a:pPr>
              <a:t>8</a:t>
            </a:fld>
            <a:endParaRPr lang="tr-TR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467491" y="2924944"/>
            <a:ext cx="24000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</a:pPr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1.Pozisyon</a:t>
            </a:r>
            <a:endParaRPr kumimoji="0" lang="tr-TR" sz="3200" b="1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1" indent="0" algn="ctr">
              <a:buClr>
                <a:schemeClr val="accent1"/>
              </a:buClr>
              <a:buNone/>
            </a:pPr>
            <a:r>
              <a:rPr lang="tr-TR" sz="4000" dirty="0" smtClean="0">
                <a:solidFill>
                  <a:srgbClr val="00FFFF"/>
                </a:solidFill>
              </a:rPr>
              <a:t>Alternatif Havayolu Açma Yöntemleri</a:t>
            </a:r>
          </a:p>
          <a:p>
            <a:endParaRPr lang="tr-TR" sz="40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Juggl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989138"/>
            <a:ext cx="3052762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 descr="LMA dev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4100" y="2141538"/>
            <a:ext cx="3409950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1557338"/>
            <a:ext cx="7772400" cy="4648200"/>
          </a:xfrm>
        </p:spPr>
        <p:txBody>
          <a:bodyPr/>
          <a:lstStyle/>
          <a:p>
            <a:pPr eaLnBrk="1" hangingPunct="1">
              <a:lnSpc>
                <a:spcPct val="180000"/>
              </a:lnSpc>
              <a:buClr>
                <a:srgbClr val="FFFF00"/>
              </a:buClr>
            </a:pPr>
            <a:r>
              <a:rPr lang="tr-TR" sz="2400" dirty="0" smtClean="0"/>
              <a:t>ETE yapılamazsa uygulanabilir. </a:t>
            </a:r>
          </a:p>
          <a:p>
            <a:pPr eaLnBrk="1" hangingPunct="1">
              <a:lnSpc>
                <a:spcPct val="180000"/>
              </a:lnSpc>
              <a:buClr>
                <a:srgbClr val="FFFF00"/>
              </a:buClr>
            </a:pPr>
            <a:r>
              <a:rPr lang="tr-TR" sz="2400" dirty="0" err="1" smtClean="0"/>
              <a:t>Körlemesine</a:t>
            </a:r>
            <a:r>
              <a:rPr lang="tr-TR" sz="2400" dirty="0" smtClean="0"/>
              <a:t> uygulandığı için hızlı, basit ve kolaydır</a:t>
            </a:r>
          </a:p>
          <a:p>
            <a:pPr eaLnBrk="1" hangingPunct="1">
              <a:lnSpc>
                <a:spcPct val="180000"/>
              </a:lnSpc>
              <a:buClr>
                <a:srgbClr val="FFFF00"/>
              </a:buClr>
            </a:pPr>
            <a:r>
              <a:rPr lang="tr-TR" sz="2400" dirty="0" smtClean="0"/>
              <a:t>Mide </a:t>
            </a:r>
            <a:r>
              <a:rPr lang="tr-TR" sz="2400" dirty="0" err="1" smtClean="0"/>
              <a:t>regürjitasyonu</a:t>
            </a:r>
            <a:r>
              <a:rPr lang="tr-TR" sz="2400" dirty="0" smtClean="0"/>
              <a:t> ve </a:t>
            </a:r>
            <a:r>
              <a:rPr lang="tr-TR" sz="2400" dirty="0" err="1" smtClean="0"/>
              <a:t>aspirasyon</a:t>
            </a:r>
            <a:r>
              <a:rPr lang="tr-TR" sz="2400" dirty="0" smtClean="0"/>
              <a:t> riski vardır.</a:t>
            </a:r>
          </a:p>
          <a:p>
            <a:pPr>
              <a:lnSpc>
                <a:spcPct val="180000"/>
              </a:lnSpc>
              <a:buFontTx/>
              <a:buNone/>
            </a:pPr>
            <a:endParaRPr lang="tr-TR" sz="2400" dirty="0" smtClean="0"/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549275"/>
            <a:ext cx="6840537" cy="83820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FF00"/>
                </a:solidFill>
              </a:rPr>
              <a:t>LMA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416C0F-22A2-4113-BCCC-F68D3C8382C0}" type="slidenum">
              <a:rPr lang="tr-TR"/>
              <a:pPr>
                <a:defRPr/>
              </a:pPr>
              <a:t>83</a:t>
            </a:fld>
            <a:endParaRPr lang="tr-TR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549275"/>
            <a:ext cx="6840537" cy="64770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FF00"/>
                </a:solidFill>
              </a:rPr>
              <a:t>LMA</a:t>
            </a:r>
          </a:p>
        </p:txBody>
      </p:sp>
      <p:pic>
        <p:nvPicPr>
          <p:cNvPr id="72708" name="Picture 3" descr="classic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412875"/>
            <a:ext cx="8066087" cy="4429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 smtClean="0"/>
          </a:p>
        </p:txBody>
      </p:sp>
      <p:sp>
        <p:nvSpPr>
          <p:cNvPr id="58371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 smtClean="0"/>
          </a:p>
        </p:txBody>
      </p:sp>
      <p:pic>
        <p:nvPicPr>
          <p:cNvPr id="58372" name="Resim 10" descr="C:\Users\Başak\Desktop\resim havayolu\lmaS.jpg"/>
          <p:cNvPicPr>
            <a:picLocks noChangeAspect="1" noChangeArrowheads="1"/>
          </p:cNvPicPr>
          <p:nvPr/>
        </p:nvPicPr>
        <p:blipFill>
          <a:blip r:embed="rId2" cstate="print"/>
          <a:srcRect r="2275"/>
          <a:stretch>
            <a:fillRect/>
          </a:stretch>
        </p:blipFill>
        <p:spPr bwMode="auto">
          <a:xfrm>
            <a:off x="3175" y="0"/>
            <a:ext cx="9140825" cy="70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Dikdörtgen 3"/>
          <p:cNvSpPr>
            <a:spLocks noChangeArrowheads="1"/>
          </p:cNvSpPr>
          <p:nvPr/>
        </p:nvSpPr>
        <p:spPr bwMode="auto">
          <a:xfrm>
            <a:off x="179388" y="6159500"/>
            <a:ext cx="8507412" cy="89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tr-TR" altLang="tr-TR" dirty="0">
                <a:solidFill>
                  <a:schemeClr val="bg2"/>
                </a:solidFill>
                <a:latin typeface="+mn-lt"/>
                <a:ea typeface="Calibri" pitchFamily="34" charset="0"/>
                <a:cs typeface="Times New Roman" pitchFamily="18" charset="0"/>
              </a:rPr>
              <a:t>Klasik LMA (1); </a:t>
            </a:r>
            <a:r>
              <a:rPr lang="tr-TR" altLang="tr-TR" dirty="0" err="1">
                <a:solidFill>
                  <a:schemeClr val="bg2"/>
                </a:solidFill>
                <a:latin typeface="+mn-lt"/>
                <a:ea typeface="Calibri" pitchFamily="34" charset="0"/>
                <a:cs typeface="Times New Roman" pitchFamily="18" charset="0"/>
              </a:rPr>
              <a:t>Disposable</a:t>
            </a:r>
            <a:r>
              <a:rPr lang="tr-TR" altLang="tr-TR" dirty="0">
                <a:solidFill>
                  <a:schemeClr val="bg2"/>
                </a:solidFill>
                <a:latin typeface="+mn-lt"/>
                <a:ea typeface="Calibri" pitchFamily="34" charset="0"/>
                <a:cs typeface="Times New Roman" pitchFamily="18" charset="0"/>
              </a:rPr>
              <a:t> silikon LMA (2); LMA </a:t>
            </a:r>
            <a:r>
              <a:rPr lang="tr-TR" altLang="tr-TR" dirty="0" err="1">
                <a:solidFill>
                  <a:schemeClr val="bg2"/>
                </a:solidFill>
                <a:latin typeface="+mn-lt"/>
                <a:ea typeface="Calibri" pitchFamily="34" charset="0"/>
                <a:cs typeface="Times New Roman" pitchFamily="18" charset="0"/>
              </a:rPr>
              <a:t>Unique</a:t>
            </a:r>
            <a:r>
              <a:rPr lang="tr-TR" altLang="tr-TR" dirty="0">
                <a:solidFill>
                  <a:schemeClr val="bg2"/>
                </a:solidFill>
                <a:latin typeface="+mn-lt"/>
                <a:ea typeface="Calibri" pitchFamily="34" charset="0"/>
                <a:cs typeface="Times New Roman" pitchFamily="18" charset="0"/>
              </a:rPr>
              <a:t> (3); LMA </a:t>
            </a:r>
            <a:r>
              <a:rPr lang="tr-TR" altLang="tr-TR" dirty="0" err="1">
                <a:solidFill>
                  <a:schemeClr val="bg2"/>
                </a:solidFill>
                <a:latin typeface="+mn-lt"/>
                <a:ea typeface="Calibri" pitchFamily="34" charset="0"/>
                <a:cs typeface="Times New Roman" pitchFamily="18" charset="0"/>
              </a:rPr>
              <a:t>supreme</a:t>
            </a:r>
            <a:r>
              <a:rPr lang="tr-TR" altLang="tr-TR" dirty="0">
                <a:solidFill>
                  <a:schemeClr val="bg2"/>
                </a:solidFill>
                <a:latin typeface="+mn-lt"/>
                <a:ea typeface="Calibri" pitchFamily="34" charset="0"/>
                <a:cs typeface="Times New Roman" pitchFamily="18" charset="0"/>
              </a:rPr>
              <a:t> (4); LMA </a:t>
            </a:r>
            <a:r>
              <a:rPr lang="tr-TR" altLang="tr-TR" dirty="0" err="1">
                <a:solidFill>
                  <a:schemeClr val="bg2"/>
                </a:solidFill>
                <a:latin typeface="+mn-lt"/>
                <a:ea typeface="Calibri" pitchFamily="34" charset="0"/>
                <a:cs typeface="Times New Roman" pitchFamily="18" charset="0"/>
              </a:rPr>
              <a:t>supreme</a:t>
            </a:r>
            <a:r>
              <a:rPr lang="tr-TR" altLang="tr-TR" dirty="0">
                <a:solidFill>
                  <a:schemeClr val="bg2"/>
                </a:solidFill>
                <a:latin typeface="+mn-lt"/>
                <a:ea typeface="Calibri" pitchFamily="34" charset="0"/>
                <a:cs typeface="Times New Roman" pitchFamily="18" charset="0"/>
              </a:rPr>
              <a:t>-</a:t>
            </a:r>
            <a:r>
              <a:rPr lang="tr-TR" altLang="tr-TR" dirty="0" err="1">
                <a:solidFill>
                  <a:schemeClr val="bg2"/>
                </a:solidFill>
                <a:latin typeface="+mn-lt"/>
                <a:ea typeface="Calibri" pitchFamily="34" charset="0"/>
                <a:cs typeface="Times New Roman" pitchFamily="18" charset="0"/>
              </a:rPr>
              <a:t>disposable</a:t>
            </a:r>
            <a:r>
              <a:rPr lang="tr-TR" altLang="tr-TR" dirty="0">
                <a:solidFill>
                  <a:schemeClr val="bg2"/>
                </a:solidFill>
                <a:latin typeface="+mn-lt"/>
                <a:ea typeface="Calibri" pitchFamily="34" charset="0"/>
                <a:cs typeface="Times New Roman" pitchFamily="18" charset="0"/>
              </a:rPr>
              <a:t> (5).</a:t>
            </a:r>
            <a:endParaRPr lang="tr-TR" altLang="tr-TR" sz="2400" dirty="0">
              <a:solidFill>
                <a:schemeClr val="bg2"/>
              </a:solidFill>
              <a:latin typeface="+mn-lt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 smtClean="0"/>
          </a:p>
        </p:txBody>
      </p:sp>
      <p:sp>
        <p:nvSpPr>
          <p:cNvPr id="59395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 smtClean="0"/>
          </a:p>
        </p:txBody>
      </p:sp>
      <p:pic>
        <p:nvPicPr>
          <p:cNvPr id="59396" name="Resim 8" descr="C:\Users\Başak\Desktop\resim havayolu\L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4763"/>
            <a:ext cx="9140825" cy="691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LMA2"/>
          <p:cNvPicPr>
            <a:picLocks noGrp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1916113"/>
            <a:ext cx="4397375" cy="3757612"/>
          </a:xfrm>
          <a:ln w="57150">
            <a:solidFill>
              <a:schemeClr val="tx1"/>
            </a:solidFill>
          </a:ln>
        </p:spPr>
      </p:pic>
      <p:sp>
        <p:nvSpPr>
          <p:cNvPr id="73731" name="Rectangle 2"/>
          <p:cNvSpPr>
            <a:spLocks noChangeArrowheads="1"/>
          </p:cNvSpPr>
          <p:nvPr/>
        </p:nvSpPr>
        <p:spPr bwMode="auto">
          <a:xfrm>
            <a:off x="1187450" y="549275"/>
            <a:ext cx="6769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LMA </a:t>
            </a:r>
            <a:endParaRPr kumimoji="0" lang="tr-TR" sz="3200" b="1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LMA Placement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412875"/>
            <a:ext cx="4808537" cy="45688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4755" name="Rectangle 2"/>
          <p:cNvSpPr>
            <a:spLocks noChangeArrowheads="1"/>
          </p:cNvSpPr>
          <p:nvPr/>
        </p:nvSpPr>
        <p:spPr bwMode="auto">
          <a:xfrm>
            <a:off x="1187450" y="549275"/>
            <a:ext cx="6769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LMA </a:t>
            </a:r>
            <a:endParaRPr kumimoji="0" lang="tr-TR" sz="3200" b="1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LMA Placement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412875"/>
            <a:ext cx="4808538" cy="45751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5779" name="Rectangle 2"/>
          <p:cNvSpPr>
            <a:spLocks noChangeArrowheads="1"/>
          </p:cNvSpPr>
          <p:nvPr/>
        </p:nvSpPr>
        <p:spPr bwMode="auto">
          <a:xfrm>
            <a:off x="1187450" y="549275"/>
            <a:ext cx="6769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LMA </a:t>
            </a:r>
            <a:endParaRPr kumimoji="0" lang="tr-TR" sz="3200" b="1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LMA Placement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412875"/>
            <a:ext cx="4808537" cy="45577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1187450" y="549275"/>
            <a:ext cx="6769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LMA </a:t>
            </a:r>
            <a:endParaRPr kumimoji="0" lang="tr-TR" sz="3200" b="1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rgbClr val="FFFF00"/>
                </a:solidFill>
              </a:rPr>
              <a:t>Hasta Pozisyonu</a:t>
            </a:r>
            <a:endParaRPr lang="tr-TR" sz="3200" b="1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0" y="1295400"/>
            <a:ext cx="7990656" cy="4648200"/>
          </a:xfrm>
        </p:spPr>
        <p:txBody>
          <a:bodyPr>
            <a:normAutofit/>
          </a:bodyPr>
          <a:lstStyle/>
          <a:p>
            <a:pPr algn="just"/>
            <a:r>
              <a:rPr lang="tr-TR" sz="2400" dirty="0" smtClean="0"/>
              <a:t>Değişmiş </a:t>
            </a:r>
            <a:r>
              <a:rPr lang="tr-TR" sz="2400" dirty="0" err="1" smtClean="0"/>
              <a:t>mental</a:t>
            </a:r>
            <a:r>
              <a:rPr lang="tr-TR" sz="2400" dirty="0" smtClean="0"/>
              <a:t> durum, </a:t>
            </a:r>
            <a:r>
              <a:rPr lang="tr-TR" sz="2400" dirty="0" err="1" smtClean="0"/>
              <a:t>somnolans</a:t>
            </a:r>
            <a:r>
              <a:rPr lang="tr-TR" sz="2400" dirty="0" smtClean="0"/>
              <a:t> ve uyku</a:t>
            </a:r>
            <a:r>
              <a:rPr lang="tr-TR" sz="2400" dirty="0" smtClean="0">
                <a:sym typeface="Symbol"/>
              </a:rPr>
              <a:t></a:t>
            </a:r>
            <a:r>
              <a:rPr lang="tr-TR" sz="2400" dirty="0" smtClean="0"/>
              <a:t> </a:t>
            </a:r>
            <a:r>
              <a:rPr lang="tr-TR" sz="2400" dirty="0" err="1" smtClean="0"/>
              <a:t>instrinsik</a:t>
            </a:r>
            <a:r>
              <a:rPr lang="tr-TR" sz="2400" dirty="0" smtClean="0"/>
              <a:t> ve </a:t>
            </a:r>
            <a:r>
              <a:rPr lang="tr-TR" sz="2400" dirty="0" err="1" smtClean="0"/>
              <a:t>ektrinsik</a:t>
            </a:r>
            <a:r>
              <a:rPr lang="tr-TR" sz="2400" dirty="0" smtClean="0"/>
              <a:t> kas </a:t>
            </a:r>
            <a:r>
              <a:rPr lang="tr-TR" sz="2400" dirty="0" err="1" smtClean="0"/>
              <a:t>tonusu</a:t>
            </a:r>
            <a:r>
              <a:rPr lang="tr-TR" sz="2400" dirty="0" smtClean="0"/>
              <a:t> depresyonu</a:t>
            </a:r>
          </a:p>
          <a:p>
            <a:pPr algn="just"/>
            <a:endParaRPr lang="tr-TR" sz="2400" dirty="0" smtClean="0"/>
          </a:p>
          <a:p>
            <a:pPr algn="just"/>
            <a:r>
              <a:rPr lang="tr-TR" sz="2400" dirty="0" err="1" smtClean="0"/>
              <a:t>İntrensek</a:t>
            </a:r>
            <a:r>
              <a:rPr lang="tr-TR" sz="2400" dirty="0" smtClean="0"/>
              <a:t> kas gevşemesi </a:t>
            </a:r>
            <a:r>
              <a:rPr lang="tr-TR" sz="2400" dirty="0" smtClean="0">
                <a:sym typeface="Symbol"/>
              </a:rPr>
              <a:t> </a:t>
            </a:r>
            <a:r>
              <a:rPr lang="tr-TR" sz="2400" dirty="0" err="1" smtClean="0"/>
              <a:t>epiglot</a:t>
            </a:r>
            <a:r>
              <a:rPr lang="tr-TR" sz="2400" dirty="0" smtClean="0"/>
              <a:t> tarafından </a:t>
            </a:r>
            <a:r>
              <a:rPr lang="tr-TR" sz="2400" dirty="0" err="1" smtClean="0"/>
              <a:t>laringeal</a:t>
            </a:r>
            <a:r>
              <a:rPr lang="tr-TR" sz="2400" dirty="0" smtClean="0"/>
              <a:t> girişin tıkanması</a:t>
            </a:r>
            <a:r>
              <a:rPr lang="tr-TR" sz="2400" dirty="0" smtClean="0">
                <a:sym typeface="Symbol"/>
              </a:rPr>
              <a:t>üst hava yolu obstrüksiyonu</a:t>
            </a:r>
            <a:endParaRPr lang="tr-TR" sz="2400" dirty="0" smtClean="0"/>
          </a:p>
          <a:p>
            <a:pPr algn="just"/>
            <a:endParaRPr lang="tr-TR" sz="2400" dirty="0" smtClean="0"/>
          </a:p>
          <a:p>
            <a:pPr lvl="1" algn="just"/>
            <a:endParaRPr lang="tr-TR" sz="2400" dirty="0" smtClean="0"/>
          </a:p>
          <a:p>
            <a:pPr algn="just"/>
            <a:endParaRPr lang="tr-TR" sz="2400" dirty="0"/>
          </a:p>
        </p:txBody>
      </p:sp>
      <p:pic>
        <p:nvPicPr>
          <p:cNvPr id="12289" name="Picture 1" descr="C:\Users\user\Desktop\fbao-management-8-728.jpg"/>
          <p:cNvPicPr>
            <a:picLocks noChangeAspect="1" noChangeArrowheads="1"/>
          </p:cNvPicPr>
          <p:nvPr/>
        </p:nvPicPr>
        <p:blipFill>
          <a:blip r:embed="rId3" cstate="print"/>
          <a:srcRect l="5347" t="30616" r="51038" b="9847"/>
          <a:stretch>
            <a:fillRect/>
          </a:stretch>
        </p:blipFill>
        <p:spPr bwMode="auto">
          <a:xfrm>
            <a:off x="0" y="4077072"/>
            <a:ext cx="4644008" cy="2780928"/>
          </a:xfrm>
          <a:prstGeom prst="rect">
            <a:avLst/>
          </a:prstGeom>
          <a:noFill/>
        </p:spPr>
      </p:pic>
      <p:pic>
        <p:nvPicPr>
          <p:cNvPr id="5" name="Picture 2" descr="bls16"/>
          <p:cNvPicPr>
            <a:picLocks noChangeAspect="1" noChangeArrowheads="1"/>
          </p:cNvPicPr>
          <p:nvPr/>
        </p:nvPicPr>
        <p:blipFill>
          <a:blip r:embed="rId4" cstate="print"/>
          <a:srcRect b="49999"/>
          <a:stretch>
            <a:fillRect/>
          </a:stretch>
        </p:blipFill>
        <p:spPr bwMode="auto">
          <a:xfrm>
            <a:off x="4499992" y="4077073"/>
            <a:ext cx="4644008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238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LMA-i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412875"/>
            <a:ext cx="5486400" cy="4800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91581" dir="19578596" algn="ctr" rotWithShape="0">
              <a:schemeClr val="tx1"/>
            </a:outerShdw>
          </a:effectLst>
        </p:spPr>
      </p:pic>
      <p:sp>
        <p:nvSpPr>
          <p:cNvPr id="82947" name="Rectangle 2"/>
          <p:cNvSpPr>
            <a:spLocks noChangeArrowheads="1"/>
          </p:cNvSpPr>
          <p:nvPr/>
        </p:nvSpPr>
        <p:spPr bwMode="auto">
          <a:xfrm>
            <a:off x="1187450" y="549275"/>
            <a:ext cx="6769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kumimoji="0" lang="tr-TR" sz="3200" b="1" dirty="0" smtClean="0">
                <a:solidFill>
                  <a:srgbClr val="FFFF00"/>
                </a:solidFill>
                <a:latin typeface="Tahoma" pitchFamily="34" charset="0"/>
              </a:rPr>
              <a:t>LMA </a:t>
            </a:r>
            <a:endParaRPr kumimoji="0" lang="tr-TR" sz="3200" b="1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 smtClean="0"/>
          </a:p>
        </p:txBody>
      </p:sp>
      <p:sp>
        <p:nvSpPr>
          <p:cNvPr id="60419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 smtClean="0"/>
          </a:p>
        </p:txBody>
      </p:sp>
      <p:pic>
        <p:nvPicPr>
          <p:cNvPr id="60420" name="Resim 5" descr="C:\Users\Başak\Desktop\resim havayolu\IL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4763"/>
            <a:ext cx="9140825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Resim 6" descr="C:\Users\Başak\Desktop\Chan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600200"/>
            <a:ext cx="9155113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 smtClean="0"/>
          </a:p>
        </p:txBody>
      </p:sp>
      <p:sp>
        <p:nvSpPr>
          <p:cNvPr id="62467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 smtClean="0"/>
          </a:p>
        </p:txBody>
      </p:sp>
      <p:pic>
        <p:nvPicPr>
          <p:cNvPr id="62468" name="Resim 2" descr="C:\Users\Başak\Desktop\resim havayolu\amb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3175"/>
            <a:ext cx="9140825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 smtClean="0"/>
          </a:p>
        </p:txBody>
      </p:sp>
      <p:pic>
        <p:nvPicPr>
          <p:cNvPr id="63491" name="Resim 1" descr="F:\resimler dergi\DSC_0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6350"/>
            <a:ext cx="9174163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D4339-3358-4A9C-829C-5B6A3BF4DB6A}" type="slidenum">
              <a:rPr lang="tr-TR" smtClean="0"/>
              <a:pPr>
                <a:defRPr/>
              </a:pPr>
              <a:t>95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3899157" cy="287029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66462"/>
            <a:ext cx="4014080" cy="289631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641" y="4246111"/>
            <a:ext cx="4022098" cy="249525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212203"/>
            <a:ext cx="3963268" cy="3645797"/>
          </a:xfrm>
          <a:prstGeom prst="rect">
            <a:avLst/>
          </a:prstGeom>
        </p:spPr>
      </p:pic>
      <p:sp>
        <p:nvSpPr>
          <p:cNvPr id="7" name="Başlık 1"/>
          <p:cNvSpPr txBox="1">
            <a:spLocks/>
          </p:cNvSpPr>
          <p:nvPr/>
        </p:nvSpPr>
        <p:spPr>
          <a:xfrm>
            <a:off x="381000" y="381000"/>
            <a:ext cx="4109946" cy="8382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/>
            <a:r>
              <a:rPr kumimoji="0" lang="tr-TR" b="1" kern="0" dirty="0" smtClean="0">
                <a:solidFill>
                  <a:srgbClr val="FFFF00"/>
                </a:solidFill>
              </a:rPr>
              <a:t>Video </a:t>
            </a:r>
            <a:r>
              <a:rPr kumimoji="0" lang="tr-TR" b="1" kern="0" dirty="0" err="1" smtClean="0">
                <a:solidFill>
                  <a:srgbClr val="FFFF00"/>
                </a:solidFill>
              </a:rPr>
              <a:t>laringoskopi</a:t>
            </a:r>
            <a:endParaRPr kumimoji="0" lang="tr-TR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4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1" y="1538790"/>
            <a:ext cx="3168352" cy="3437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515494"/>
            <a:ext cx="3240360" cy="3522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Başlık 1"/>
          <p:cNvSpPr txBox="1">
            <a:spLocks/>
          </p:cNvSpPr>
          <p:nvPr/>
        </p:nvSpPr>
        <p:spPr>
          <a:xfrm>
            <a:off x="2517027" y="404664"/>
            <a:ext cx="4109946" cy="8382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/>
            <a:r>
              <a:rPr kumimoji="0" lang="tr-TR" b="1" kern="0" dirty="0" smtClean="0">
                <a:solidFill>
                  <a:srgbClr val="FFFF00"/>
                </a:solidFill>
              </a:rPr>
              <a:t>Video </a:t>
            </a:r>
            <a:r>
              <a:rPr kumimoji="0" lang="tr-TR" b="1" kern="0" dirty="0" err="1" smtClean="0">
                <a:solidFill>
                  <a:srgbClr val="FFFF00"/>
                </a:solidFill>
              </a:rPr>
              <a:t>laringoskopi</a:t>
            </a:r>
            <a:endParaRPr kumimoji="0" lang="tr-TR" kern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t2.gstatic.com/images?q=tbn:ANd9GcQ3unN3cYBOJGNJp_Y1QZ13tdvv9Dm0P4STSqGiTSFSlMSS_u5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898775"/>
            <a:ext cx="2808287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Resi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484313"/>
            <a:ext cx="3324225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Resim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988840"/>
            <a:ext cx="3810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aşlık 1"/>
          <p:cNvSpPr txBox="1">
            <a:spLocks/>
          </p:cNvSpPr>
          <p:nvPr/>
        </p:nvSpPr>
        <p:spPr>
          <a:xfrm>
            <a:off x="2517027" y="404664"/>
            <a:ext cx="4109946" cy="8382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/>
            <a:r>
              <a:rPr kumimoji="0" lang="tr-TR" b="1" kern="0" dirty="0" smtClean="0">
                <a:solidFill>
                  <a:srgbClr val="FFFF00"/>
                </a:solidFill>
              </a:rPr>
              <a:t>Video </a:t>
            </a:r>
            <a:r>
              <a:rPr kumimoji="0" lang="tr-TR" b="1" kern="0" dirty="0" err="1" smtClean="0">
                <a:solidFill>
                  <a:srgbClr val="FFFF00"/>
                </a:solidFill>
              </a:rPr>
              <a:t>laringoskopi</a:t>
            </a:r>
            <a:endParaRPr kumimoji="0" lang="tr-TR" kern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Unvan 1"/>
          <p:cNvSpPr>
            <a:spLocks noGrp="1"/>
          </p:cNvSpPr>
          <p:nvPr>
            <p:ph type="title"/>
          </p:nvPr>
        </p:nvSpPr>
        <p:spPr>
          <a:xfrm>
            <a:off x="571500" y="381000"/>
            <a:ext cx="8001000" cy="838200"/>
          </a:xfrm>
        </p:spPr>
        <p:txBody>
          <a:bodyPr/>
          <a:lstStyle/>
          <a:p>
            <a:pPr algn="ctr"/>
            <a:r>
              <a:rPr lang="tr-TR" altLang="tr-TR" sz="3200" b="1" dirty="0" err="1" smtClean="0">
                <a:solidFill>
                  <a:srgbClr val="FFFF00"/>
                </a:solidFill>
              </a:rPr>
              <a:t>GlideScope</a:t>
            </a:r>
            <a:r>
              <a:rPr lang="tr-TR" altLang="tr-TR" sz="3200" b="1" dirty="0" smtClean="0">
                <a:solidFill>
                  <a:srgbClr val="FFFF00"/>
                </a:solidFill>
              </a:rPr>
              <a:t> Video </a:t>
            </a:r>
            <a:r>
              <a:rPr lang="tr-TR" altLang="tr-TR" sz="3200" b="1" dirty="0" err="1" smtClean="0">
                <a:solidFill>
                  <a:srgbClr val="FFFF00"/>
                </a:solidFill>
              </a:rPr>
              <a:t>Laringoskop</a:t>
            </a:r>
            <a:endParaRPr lang="tr-TR" altLang="tr-TR" sz="3200" b="1" dirty="0" smtClean="0">
              <a:solidFill>
                <a:srgbClr val="FFFF00"/>
              </a:solidFill>
            </a:endParaRPr>
          </a:p>
        </p:txBody>
      </p:sp>
      <p:pic>
        <p:nvPicPr>
          <p:cNvPr id="74755" name="Resim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2205038"/>
            <a:ext cx="357346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Resi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205038"/>
            <a:ext cx="42418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988840"/>
            <a:ext cx="3096344" cy="3362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5779" name="Resi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1362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Başlık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42950"/>
          </a:xfrm>
        </p:spPr>
        <p:txBody>
          <a:bodyPr/>
          <a:lstStyle/>
          <a:p>
            <a:pPr algn="ctr"/>
            <a:r>
              <a:rPr lang="tr-TR" altLang="tr-TR" sz="3200" b="1" dirty="0" smtClean="0">
                <a:solidFill>
                  <a:srgbClr val="FFFF00"/>
                </a:solidFill>
              </a:rPr>
              <a:t>STORZ C-MAC </a:t>
            </a:r>
            <a:r>
              <a:rPr lang="tr-TR" altLang="tr-TR" sz="3200" b="1" dirty="0" err="1" smtClean="0">
                <a:solidFill>
                  <a:srgbClr val="FFFF00"/>
                </a:solidFill>
              </a:rPr>
              <a:t>Videolaringoskop</a:t>
            </a:r>
            <a:r>
              <a:rPr lang="tr-TR" altLang="tr-TR" sz="3200" b="1" dirty="0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lling a Product or Service">
  <a:themeElements>
    <a:clrScheme name="Selling a Product or Service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Selling a Product or Serv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tr-T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tr-T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lling a Product or Service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Service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Service 5">
        <a:dk1>
          <a:srgbClr val="808080"/>
        </a:dk1>
        <a:lt1>
          <a:srgbClr val="F8F8F8"/>
        </a:lt1>
        <a:dk2>
          <a:srgbClr val="0033CC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DE2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Selling a Product or Service</Template>
  <TotalTime>10435</TotalTime>
  <Words>2026</Words>
  <Application>Microsoft Office PowerPoint</Application>
  <PresentationFormat>Ekran Gösterisi (4:3)</PresentationFormat>
  <Paragraphs>439</Paragraphs>
  <Slides>101</Slides>
  <Notes>10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2</vt:i4>
      </vt:variant>
      <vt:variant>
        <vt:lpstr>Slayt Başlıkları</vt:lpstr>
      </vt:variant>
      <vt:variant>
        <vt:i4>101</vt:i4>
      </vt:variant>
    </vt:vector>
  </HeadingPairs>
  <TitlesOfParts>
    <vt:vector size="113" baseType="lpstr">
      <vt:lpstr>Arial</vt:lpstr>
      <vt:lpstr>Calibri</vt:lpstr>
      <vt:lpstr>Candara</vt:lpstr>
      <vt:lpstr>Symbol</vt:lpstr>
      <vt:lpstr>Tahoma</vt:lpstr>
      <vt:lpstr>Times New Roman</vt:lpstr>
      <vt:lpstr>Webdings</vt:lpstr>
      <vt:lpstr>Wingdings</vt:lpstr>
      <vt:lpstr>Wingdings 2</vt:lpstr>
      <vt:lpstr>Selling a Product or Service</vt:lpstr>
      <vt:lpstr>Image</vt:lpstr>
      <vt:lpstr>Slide</vt:lpstr>
      <vt:lpstr>HAVA YOLU YÖNETİMİ  VE  HIZLI SERİ ENTÜBASYON</vt:lpstr>
      <vt:lpstr>Acil Havayolu Yönetimi</vt:lpstr>
      <vt:lpstr>Havayolu Yönetimine Başlama Kararı</vt:lpstr>
      <vt:lpstr>PowerPoint Sunusu</vt:lpstr>
      <vt:lpstr>Havayolu Anatomi</vt:lpstr>
      <vt:lpstr>Havayolu Yönetimine Başlangıç Yaklaşımları</vt:lpstr>
      <vt:lpstr>PowerPoint Sunusu</vt:lpstr>
      <vt:lpstr>PowerPoint Sunusu</vt:lpstr>
      <vt:lpstr>Hasta Pozisyonu</vt:lpstr>
      <vt:lpstr>PowerPoint Sunusu</vt:lpstr>
      <vt:lpstr>PowerPoint Sunusu</vt:lpstr>
      <vt:lpstr>PowerPoint Sunusu</vt:lpstr>
      <vt:lpstr>PowerPoint Sunusu</vt:lpstr>
      <vt:lpstr>PowerPoint Sunusu</vt:lpstr>
      <vt:lpstr>Orofaringeal airway</vt:lpstr>
      <vt:lpstr>PowerPoint Sunusu</vt:lpstr>
      <vt:lpstr>PowerPoint Sunusu</vt:lpstr>
      <vt:lpstr>PowerPoint Sunusu</vt:lpstr>
      <vt:lpstr>PowerPoint Sunusu</vt:lpstr>
      <vt:lpstr>PowerPoint Sunusu</vt:lpstr>
      <vt:lpstr>Nazofaringeal airway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İyi oksijenlendir</vt:lpstr>
      <vt:lpstr>PowerPoint Sunusu</vt:lpstr>
      <vt:lpstr>Endotrakeal entübasyon</vt:lpstr>
      <vt:lpstr>PowerPoint Sunusu</vt:lpstr>
      <vt:lpstr>PowerPoint Sunusu</vt:lpstr>
      <vt:lpstr>RSI uygulama basamakları  (7P)</vt:lpstr>
      <vt:lpstr>PowerPoint Sunusu</vt:lpstr>
      <vt:lpstr>Maksimum başarı için….</vt:lpstr>
      <vt:lpstr>PowerPoint Sunusu</vt:lpstr>
      <vt:lpstr>LEMON</vt:lpstr>
      <vt:lpstr>Look = Anatomiye Bak</vt:lpstr>
      <vt:lpstr>E=Değerlendir = 3-3-2 kuralı</vt:lpstr>
      <vt:lpstr>M = Mallampati</vt:lpstr>
      <vt:lpstr>O = Obstrüksiyon ?</vt:lpstr>
      <vt:lpstr>N = Boyun Hareketi ?</vt:lpstr>
      <vt:lpstr>PowerPoint Sunusu</vt:lpstr>
      <vt:lpstr>Endotrakeal Entübasyon ekipman</vt:lpstr>
      <vt:lpstr>Endotrakeal Entübasyon ekipman</vt:lpstr>
      <vt:lpstr>PowerPoint Sunusu</vt:lpstr>
      <vt:lpstr>Endotrakeal Entübasyon ekipman</vt:lpstr>
      <vt:lpstr>Endotrakeal Entübasyon ekipman</vt:lpstr>
      <vt:lpstr>Endotrakeal Entübasyon ekipman</vt:lpstr>
      <vt:lpstr>Endotrakeal Entübasyon ekipman</vt:lpstr>
      <vt:lpstr>2.Preoxygenate (preoksijenizasyon)</vt:lpstr>
      <vt:lpstr>2.Preoxygenate (preoksijenizasyon)</vt:lpstr>
      <vt:lpstr>2.Preoxygenate (preoksijenizasyon)</vt:lpstr>
      <vt:lpstr>2.Preoxygenate (preoksijenizasyon)</vt:lpstr>
      <vt:lpstr>3. Pretreatment  (Premedikasyon)</vt:lpstr>
      <vt:lpstr>4.Paralysis with induction (Paralizi ve İndüksiyon )</vt:lpstr>
      <vt:lpstr>4.Paralysis with induction (Paralizi ve İndüksiyon )</vt:lpstr>
      <vt:lpstr>4.Paralysis with induction (Paralizi ve İndüksiyon )</vt:lpstr>
      <vt:lpstr>5.Placement (Entübasyon)</vt:lpstr>
      <vt:lpstr>5.Placement (Entübasyon)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5.Placement (Entübasyon)</vt:lpstr>
      <vt:lpstr>6. Protection and Positioning (Endotrakeal Tüp Yerleşiminin Doğrulanması)</vt:lpstr>
      <vt:lpstr>PowerPoint Sunusu</vt:lpstr>
      <vt:lpstr>6. Protection and Positioning (Endotrakeal Tüp Yerleşiminin Doğrulanması)</vt:lpstr>
      <vt:lpstr>6. Protection and Positioning (Endotrakeal Tüp Yerleşiminin Doğrulanması)</vt:lpstr>
      <vt:lpstr>7.Postintubation Management (Entübasyon sonrası bakım)</vt:lpstr>
      <vt:lpstr>PowerPoint Sunusu</vt:lpstr>
      <vt:lpstr>Komplikasyonlar </vt:lpstr>
      <vt:lpstr>PowerPoint Sunusu</vt:lpstr>
      <vt:lpstr>PowerPoint Sunusu</vt:lpstr>
      <vt:lpstr>LMA </vt:lpstr>
      <vt:lpstr>LMA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GlideScope Video Laringoskop</vt:lpstr>
      <vt:lpstr>STORZ C-MAC Videolaringoskop </vt:lpstr>
      <vt:lpstr>Fiberoptik Laringoskopi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Administrator</dc:creator>
  <cp:lastModifiedBy>Metin Kaya Gökçe</cp:lastModifiedBy>
  <cp:revision>777</cp:revision>
  <dcterms:created xsi:type="dcterms:W3CDTF">2004-10-26T11:49:56Z</dcterms:created>
  <dcterms:modified xsi:type="dcterms:W3CDTF">2020-04-02T09:26:39Z</dcterms:modified>
</cp:coreProperties>
</file>