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1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50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5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05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8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9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3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0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6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6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9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9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81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45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B64735-F7A8-4CC4-B44F-043AAF432C3C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F39DD0-6CAF-4579-99ED-AAE6D8956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4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General Conclusion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37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Religious Education overall the world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effects countries in adapting religious education </a:t>
            </a:r>
            <a:r>
              <a:rPr lang="en-US" dirty="0" smtClean="0"/>
              <a:t>model?</a:t>
            </a:r>
            <a:endParaRPr lang="tr-TR" dirty="0" smtClean="0"/>
          </a:p>
          <a:p>
            <a:r>
              <a:rPr lang="en-US" dirty="0" smtClean="0"/>
              <a:t>Educational </a:t>
            </a:r>
            <a:r>
              <a:rPr lang="en-US" dirty="0"/>
              <a:t>policy</a:t>
            </a:r>
          </a:p>
          <a:p>
            <a:r>
              <a:rPr lang="en-US" dirty="0"/>
              <a:t>Ideology </a:t>
            </a:r>
          </a:p>
          <a:p>
            <a:r>
              <a:rPr lang="en-US" dirty="0"/>
              <a:t>Educational Philosophy</a:t>
            </a:r>
          </a:p>
          <a:p>
            <a:r>
              <a:rPr lang="en-US" dirty="0"/>
              <a:t>Educational approach</a:t>
            </a:r>
          </a:p>
          <a:p>
            <a:r>
              <a:rPr lang="en-US" dirty="0"/>
              <a:t>Religious Educational Model</a:t>
            </a:r>
          </a:p>
          <a:p>
            <a:r>
              <a:rPr lang="en-US" dirty="0" smtClean="0"/>
              <a:t>School</a:t>
            </a:r>
            <a:r>
              <a:rPr lang="tr-TR" dirty="0" smtClean="0"/>
              <a:t> </a:t>
            </a:r>
            <a:r>
              <a:rPr lang="tr-TR" dirty="0" smtClean="0"/>
              <a:t>type (See Hull, 2003)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42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Analyzing of compulsory and elective religious education curriculum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Curriculum </a:t>
            </a:r>
            <a:r>
              <a:rPr lang="en-US" dirty="0"/>
              <a:t>has six learning domain</a:t>
            </a:r>
            <a:r>
              <a:rPr lang="en-US" dirty="0" smtClean="0"/>
              <a:t>:</a:t>
            </a:r>
            <a:endParaRPr lang="tr-TR" dirty="0" smtClean="0"/>
          </a:p>
          <a:p>
            <a:pPr marL="0" indent="0">
              <a:buNone/>
            </a:pPr>
            <a:r>
              <a:rPr lang="en-US" dirty="0"/>
              <a:t>Faith</a:t>
            </a:r>
          </a:p>
          <a:p>
            <a:pPr marL="0" indent="0">
              <a:buNone/>
            </a:pPr>
            <a:r>
              <a:rPr lang="en-US" dirty="0"/>
              <a:t>Worship</a:t>
            </a:r>
          </a:p>
          <a:p>
            <a:pPr marL="0" indent="0">
              <a:buNone/>
            </a:pPr>
            <a:r>
              <a:rPr lang="en-US" dirty="0"/>
              <a:t>Prophet Mohammad</a:t>
            </a:r>
          </a:p>
          <a:p>
            <a:pPr marL="0" indent="0">
              <a:buNone/>
            </a:pPr>
            <a:r>
              <a:rPr lang="en-US" dirty="0"/>
              <a:t>Koran and its comment</a:t>
            </a:r>
          </a:p>
          <a:p>
            <a:pPr marL="0" indent="0">
              <a:buNone/>
            </a:pPr>
            <a:r>
              <a:rPr lang="en-US" dirty="0"/>
              <a:t>Ethics</a:t>
            </a:r>
          </a:p>
          <a:p>
            <a:pPr marL="0" indent="0">
              <a:buNone/>
            </a:pPr>
            <a:r>
              <a:rPr lang="en-US" dirty="0"/>
              <a:t>Religion and culture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44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There are three elective course for religious education: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Basic knowledge of Islam</a:t>
            </a:r>
          </a:p>
          <a:p>
            <a:r>
              <a:rPr lang="tr-TR" dirty="0" smtClean="0"/>
              <a:t>Koran</a:t>
            </a:r>
          </a:p>
          <a:p>
            <a:r>
              <a:rPr lang="tr-TR" dirty="0" smtClean="0"/>
              <a:t>The life of Prophet Mohammad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288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Religious Education: Koran Courses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 are three tips of Koran Courses in general</a:t>
            </a:r>
            <a:r>
              <a:rPr lang="en-US" dirty="0" smtClean="0"/>
              <a:t>:</a:t>
            </a:r>
            <a:endParaRPr lang="tr-TR" dirty="0" smtClean="0"/>
          </a:p>
          <a:p>
            <a:pPr marL="0" indent="0">
              <a:buNone/>
            </a:pPr>
            <a:r>
              <a:rPr lang="en-US" dirty="0"/>
              <a:t>1. Koran Courses for adult</a:t>
            </a:r>
          </a:p>
          <a:p>
            <a:pPr marL="0" indent="0">
              <a:buNone/>
            </a:pPr>
            <a:r>
              <a:rPr lang="en-US" dirty="0"/>
              <a:t>2. Koran Courses for early childhood</a:t>
            </a:r>
          </a:p>
          <a:p>
            <a:pPr marL="0" indent="0">
              <a:buNone/>
            </a:pPr>
            <a:r>
              <a:rPr lang="en-US" dirty="0"/>
              <a:t>3. Summer Koran Courses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080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Religious Education in Prison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it had started to discuss religious education in prisons in 1959, </a:t>
            </a:r>
          </a:p>
          <a:p>
            <a:r>
              <a:rPr lang="en-US" dirty="0"/>
              <a:t>According to </a:t>
            </a:r>
            <a:r>
              <a:rPr lang="tr-TR" dirty="0" smtClean="0"/>
              <a:t>the </a:t>
            </a:r>
            <a:r>
              <a:rPr lang="en-US" dirty="0" smtClean="0"/>
              <a:t>agreement </a:t>
            </a:r>
            <a:r>
              <a:rPr lang="en-US" dirty="0"/>
              <a:t>between Department of Religious Affairs and Ministry of Justice, the official employment started in 1974 (</a:t>
            </a:r>
            <a:r>
              <a:rPr lang="en-US" dirty="0" err="1"/>
              <a:t>Ozdemir</a:t>
            </a:r>
            <a:r>
              <a:rPr lang="en-US" dirty="0"/>
              <a:t>, 1998). </a:t>
            </a:r>
            <a:endParaRPr lang="tr-TR" dirty="0" smtClean="0"/>
          </a:p>
          <a:p>
            <a:r>
              <a:rPr lang="en-US" dirty="0"/>
              <a:t>In 1983, it had been conducted </a:t>
            </a:r>
            <a:r>
              <a:rPr lang="tr-TR" dirty="0" smtClean="0"/>
              <a:t>an </a:t>
            </a:r>
            <a:r>
              <a:rPr lang="en-US" dirty="0" smtClean="0"/>
              <a:t>educational </a:t>
            </a:r>
            <a:r>
              <a:rPr lang="en-US" dirty="0"/>
              <a:t>program including Religion and Moral courses. After having special employees for this course, the curriculum of the course had been developed (</a:t>
            </a:r>
            <a:r>
              <a:rPr lang="en-US" dirty="0" err="1"/>
              <a:t>Ozdemir</a:t>
            </a:r>
            <a:r>
              <a:rPr lang="en-US" dirty="0"/>
              <a:t>, 2012).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566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Religious Education in Social Service and Child Protection Agency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history we had some place for children who have no family and home.</a:t>
            </a:r>
          </a:p>
          <a:p>
            <a:r>
              <a:rPr lang="en-US" dirty="0"/>
              <a:t>In 1917 «Istanbul </a:t>
            </a:r>
            <a:r>
              <a:rPr lang="en-US" dirty="0" err="1"/>
              <a:t>Himayeyi</a:t>
            </a:r>
            <a:r>
              <a:rPr lang="en-US" dirty="0"/>
              <a:t> </a:t>
            </a:r>
            <a:r>
              <a:rPr lang="en-US" dirty="0" err="1"/>
              <a:t>Etfal</a:t>
            </a:r>
            <a:r>
              <a:rPr lang="en-US" dirty="0"/>
              <a:t> </a:t>
            </a:r>
            <a:r>
              <a:rPr lang="en-US" dirty="0" err="1"/>
              <a:t>Cemiyeti</a:t>
            </a:r>
            <a:r>
              <a:rPr lang="en-US" dirty="0"/>
              <a:t> (the institution of  children protection) » was opened. In 1983 this institution was shut down and opened a new institution named «Social Service and Child Protection Agency» In 2012, that institution was turn over to the «Ministry of Family and Social Politics»</a:t>
            </a:r>
          </a:p>
          <a:p>
            <a:pPr marL="0" indent="0">
              <a:buNone/>
            </a:pPr>
            <a:r>
              <a:rPr lang="tr-TR" dirty="0" smtClean="0"/>
              <a:t>(http</a:t>
            </a:r>
            <a:r>
              <a:rPr lang="tr-TR" dirty="0"/>
              <a:t>://</a:t>
            </a:r>
            <a:r>
              <a:rPr lang="tr-TR" dirty="0" smtClean="0"/>
              <a:t>cocukhizmetleri.aile.gov.tr/hakkimizda/tarihce)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466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Religious Education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two main theories on moral </a:t>
            </a:r>
            <a:r>
              <a:rPr lang="en-US" dirty="0" smtClean="0"/>
              <a:t>development</a:t>
            </a:r>
            <a:r>
              <a:rPr lang="tr-TR" dirty="0" smtClean="0"/>
              <a:t>:</a:t>
            </a:r>
          </a:p>
          <a:p>
            <a:r>
              <a:rPr lang="en-US" dirty="0"/>
              <a:t>Piaget Moral Development Theory</a:t>
            </a:r>
          </a:p>
          <a:p>
            <a:r>
              <a:rPr lang="en-US" dirty="0"/>
              <a:t>Kohlberg Moral Theory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24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dirty="0" smtClean="0"/>
              <a:t>Thank you for being part of this course..</a:t>
            </a:r>
            <a:endParaRPr lang="tr-T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Assoc. Prof. </a:t>
            </a:r>
            <a:r>
              <a:rPr lang="tr-TR" smtClean="0"/>
              <a:t>Yildiz Kizilabdullah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03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17032"/>
            <a:ext cx="9601196" cy="1303867"/>
          </a:xfrm>
        </p:spPr>
        <p:txBody>
          <a:bodyPr/>
          <a:lstStyle/>
          <a:p>
            <a:r>
              <a:rPr lang="tr-TR" dirty="0" smtClean="0"/>
              <a:t>What we have learned during this course: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5400"/>
            <a:ext cx="9601196" cy="33104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basis of Islamic Religious Education and educational institutions in early period. Those institutions are</a:t>
            </a:r>
            <a:r>
              <a:rPr lang="tr-TR" dirty="0" smtClean="0"/>
              <a:t> (Celebi, 1998)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Kuttab</a:t>
            </a:r>
            <a:endParaRPr lang="en-US" dirty="0" smtClean="0"/>
          </a:p>
          <a:p>
            <a:r>
              <a:rPr lang="en-US" dirty="0" smtClean="0"/>
              <a:t>Education in the palace</a:t>
            </a:r>
          </a:p>
          <a:p>
            <a:r>
              <a:rPr lang="en-US" dirty="0" smtClean="0"/>
              <a:t>Book stores</a:t>
            </a:r>
          </a:p>
          <a:p>
            <a:r>
              <a:rPr lang="en-US" dirty="0" smtClean="0"/>
              <a:t>Homes of scholars</a:t>
            </a:r>
          </a:p>
          <a:p>
            <a:r>
              <a:rPr lang="en-US" dirty="0" err="1" smtClean="0"/>
              <a:t>Majlis</a:t>
            </a:r>
            <a:endParaRPr lang="en-US" dirty="0" smtClean="0"/>
          </a:p>
          <a:p>
            <a:r>
              <a:rPr lang="en-US" dirty="0" smtClean="0"/>
              <a:t>Desert</a:t>
            </a:r>
          </a:p>
          <a:p>
            <a:r>
              <a:rPr lang="en-US" dirty="0" smtClean="0"/>
              <a:t>Masjid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891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What are t</a:t>
            </a:r>
            <a:r>
              <a:rPr lang="en-US" dirty="0" smtClean="0"/>
              <a:t>he basis </a:t>
            </a:r>
            <a:r>
              <a:rPr lang="en-US" dirty="0"/>
              <a:t>of Religious Education and Instruction  in </a:t>
            </a:r>
            <a:r>
              <a:rPr lang="en-US" dirty="0" smtClean="0"/>
              <a:t>Turkey</a:t>
            </a:r>
            <a:r>
              <a:rPr lang="tr-TR" dirty="0" smtClean="0"/>
              <a:t>?</a:t>
            </a:r>
          </a:p>
          <a:p>
            <a:r>
              <a:rPr lang="tr-TR" dirty="0" smtClean="0"/>
              <a:t>Those were as </a:t>
            </a:r>
            <a:r>
              <a:rPr lang="tr-TR" dirty="0" smtClean="0"/>
              <a:t>follows (Tosun, 2001):</a:t>
            </a:r>
            <a:endParaRPr lang="tr-TR" dirty="0" smtClean="0"/>
          </a:p>
          <a:p>
            <a:r>
              <a:rPr lang="en-US" dirty="0"/>
              <a:t>Individual Basis</a:t>
            </a:r>
          </a:p>
          <a:p>
            <a:r>
              <a:rPr lang="en-US" dirty="0"/>
              <a:t>Social Basis</a:t>
            </a:r>
          </a:p>
          <a:p>
            <a:r>
              <a:rPr lang="en-US" dirty="0"/>
              <a:t>Cultural Basis</a:t>
            </a:r>
          </a:p>
          <a:p>
            <a:r>
              <a:rPr lang="en-US" dirty="0"/>
              <a:t>Universal Basis</a:t>
            </a:r>
          </a:p>
          <a:p>
            <a:r>
              <a:rPr lang="en-US" dirty="0"/>
              <a:t>Philosophical Basis</a:t>
            </a:r>
          </a:p>
          <a:p>
            <a:r>
              <a:rPr lang="en-US" dirty="0"/>
              <a:t>Legal Basis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99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conceptual analyzes of Religious Pedagogy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813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300"/>
            <a:ext cx="12192000" cy="735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0" y="5524500"/>
            <a:ext cx="184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 See Tosun, 2001)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71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Place of Religious Education Between Other Sciences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97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875" y="2908300"/>
            <a:ext cx="5232826" cy="3327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9500" y="8984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Educational is a whole process and religion is the one part of it. So it is not true to deal with just with religious sciences. On the other hand</a:t>
            </a:r>
            <a:r>
              <a:rPr lang="tr-TR" dirty="0" smtClean="0"/>
              <a:t>,</a:t>
            </a:r>
            <a:r>
              <a:rPr lang="en-US" dirty="0" smtClean="0"/>
              <a:t> it is not the true way to look and analyze Religious pedagogy just from the educational science side (</a:t>
            </a:r>
            <a:r>
              <a:rPr lang="en-US" dirty="0" err="1" smtClean="0"/>
              <a:t>Tosun</a:t>
            </a:r>
            <a:r>
              <a:rPr lang="en-US" dirty="0" smtClean="0"/>
              <a:t>, 2001).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Curriculum Development in </a:t>
            </a:r>
            <a:r>
              <a:rPr lang="en-US" dirty="0"/>
              <a:t>Religious Pedagogy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elements </a:t>
            </a:r>
            <a:r>
              <a:rPr lang="en-US" dirty="0"/>
              <a:t>of curriculum development</a:t>
            </a:r>
            <a:r>
              <a:rPr lang="en-US" dirty="0" smtClean="0"/>
              <a:t>:</a:t>
            </a:r>
            <a:endParaRPr lang="tr-TR" dirty="0" smtClean="0"/>
          </a:p>
          <a:p>
            <a:r>
              <a:rPr lang="en-US" dirty="0"/>
              <a:t>Educational Philosophy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Educational process (models, methods, </a:t>
            </a:r>
            <a:r>
              <a:rPr lang="tr-TR" dirty="0" smtClean="0"/>
              <a:t>and </a:t>
            </a:r>
            <a:r>
              <a:rPr lang="en-US" dirty="0" smtClean="0"/>
              <a:t>approaches</a:t>
            </a:r>
            <a:r>
              <a:rPr lang="en-US" dirty="0"/>
              <a:t>)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Evaluation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6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History of Religious education in the </a:t>
            </a:r>
            <a:r>
              <a:rPr lang="en-US" dirty="0" smtClean="0"/>
              <a:t>Republic of </a:t>
            </a:r>
            <a:r>
              <a:rPr lang="en-US" dirty="0"/>
              <a:t>Turkey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take the education during the Republic era, we see three different practices. These are as follows: religion courses during the formation years of the Republic and in the one-party era, those in the multi-party period, and finally the ones after 1980, the post-coup d’état </a:t>
            </a:r>
            <a:r>
              <a:rPr lang="en-US" dirty="0" smtClean="0"/>
              <a:t>period</a:t>
            </a:r>
            <a:r>
              <a:rPr lang="tr-TR" dirty="0" smtClean="0"/>
              <a:t> (Yuruk, 2012)</a:t>
            </a:r>
            <a:r>
              <a:rPr lang="en-US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06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</TotalTime>
  <Words>560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General Conclusion</vt:lpstr>
      <vt:lpstr>What we have learned during this course: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Curriculum Development in Religious Pedagogy </vt:lpstr>
      <vt:lpstr>The History of Religious education in the Republic of Turkey</vt:lpstr>
      <vt:lpstr>Example of Religious Education overall the world</vt:lpstr>
      <vt:lpstr>An Analyzing of compulsory and elective religious education curriculum</vt:lpstr>
      <vt:lpstr>There are three elective course for religious education:</vt:lpstr>
      <vt:lpstr>Public Religious Education: Koran Courses</vt:lpstr>
      <vt:lpstr>Religious Education in Prison</vt:lpstr>
      <vt:lpstr>Religious Education in Social Service and Child Protection Agency </vt:lpstr>
      <vt:lpstr>Religious Education at Home</vt:lpstr>
      <vt:lpstr>Thank you for being part of this course..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Conclusion</dc:title>
  <dc:creator>Yıldız</dc:creator>
  <cp:lastModifiedBy>Yıldız</cp:lastModifiedBy>
  <cp:revision>11</cp:revision>
  <dcterms:created xsi:type="dcterms:W3CDTF">2017-10-26T14:27:48Z</dcterms:created>
  <dcterms:modified xsi:type="dcterms:W3CDTF">2017-10-28T19:17:05Z</dcterms:modified>
</cp:coreProperties>
</file>