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D1676-4F7E-41E7-A282-9D9D2A5E8AE4}" type="datetimeFigureOut">
              <a:rPr lang="tr-TR" smtClean="0"/>
              <a:t>04.05.2016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6C187-6416-4CF8-89C8-FCECC1E2FFA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 smtClean="0"/>
              <a:t>Marwanid</a:t>
            </a:r>
            <a:r>
              <a:rPr lang="tr-TR" i="1" dirty="0" smtClean="0"/>
              <a:t> </a:t>
            </a:r>
            <a:r>
              <a:rPr lang="tr-TR" i="1" dirty="0" err="1"/>
              <a:t>restoration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922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The caliphates of </a:t>
            </a:r>
            <a:r>
              <a:rPr lang="en-US" dirty="0" err="1" smtClean="0"/>
              <a:t>Abd</a:t>
            </a:r>
            <a:r>
              <a:rPr lang="en-US" dirty="0" smtClean="0"/>
              <a:t> </a:t>
            </a:r>
            <a:r>
              <a:rPr lang="en-US" dirty="0"/>
              <a:t>al-</a:t>
            </a:r>
            <a:r>
              <a:rPr lang="en-US" dirty="0" err="1"/>
              <a:t>Malik</a:t>
            </a:r>
            <a:r>
              <a:rPr lang="en-US" dirty="0"/>
              <a:t> and his son </a:t>
            </a:r>
            <a:r>
              <a:rPr lang="en-US" dirty="0" smtClean="0"/>
              <a:t>al-</a:t>
            </a:r>
            <a:r>
              <a:rPr lang="tr-TR" dirty="0" smtClean="0"/>
              <a:t>W</a:t>
            </a:r>
            <a:r>
              <a:rPr lang="en-US" dirty="0" smtClean="0"/>
              <a:t>al</a:t>
            </a:r>
            <a:r>
              <a:rPr lang="tr-TR" dirty="0" smtClean="0"/>
              <a:t>i</a:t>
            </a:r>
            <a:r>
              <a:rPr lang="en-US" dirty="0" smtClean="0"/>
              <a:t>d</a:t>
            </a:r>
            <a:r>
              <a:rPr lang="en-US" dirty="0"/>
              <a:t>, linked by the presence of </a:t>
            </a:r>
            <a:r>
              <a:rPr lang="en-US" dirty="0" smtClean="0"/>
              <a:t>al-</a:t>
            </a:r>
            <a:r>
              <a:rPr lang="en-US" dirty="0" err="1" smtClean="0"/>
              <a:t>Hadjd</a:t>
            </a:r>
            <a:r>
              <a:rPr lang="tr-TR" dirty="0" smtClean="0"/>
              <a:t>j</a:t>
            </a:r>
            <a:r>
              <a:rPr lang="en-US" dirty="0" err="1" smtClean="0"/>
              <a:t>adj</a:t>
            </a:r>
            <a:r>
              <a:rPr lang="en-US" dirty="0" smtClean="0"/>
              <a:t> </a:t>
            </a:r>
            <a:r>
              <a:rPr lang="en-US" dirty="0"/>
              <a:t>as </a:t>
            </a:r>
            <a:r>
              <a:rPr lang="en-US" dirty="0" smtClean="0"/>
              <a:t>governor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 err="1" smtClean="0"/>
              <a:t>lrak</a:t>
            </a:r>
            <a:r>
              <a:rPr lang="en-US" dirty="0" smtClean="0"/>
              <a:t> </a:t>
            </a:r>
            <a:r>
              <a:rPr lang="en-US" dirty="0"/>
              <a:t>and the east from 75-95/694-714, </a:t>
            </a:r>
            <a:r>
              <a:rPr lang="en-US" dirty="0" smtClean="0"/>
              <a:t>were</a:t>
            </a:r>
            <a:r>
              <a:rPr lang="tr-TR" dirty="0" smtClean="0"/>
              <a:t> </a:t>
            </a:r>
            <a:r>
              <a:rPr lang="en-US" dirty="0" smtClean="0"/>
              <a:t>distinguished </a:t>
            </a:r>
            <a:r>
              <a:rPr lang="en-US" dirty="0"/>
              <a:t>by significant developments in the </a:t>
            </a:r>
            <a:r>
              <a:rPr lang="en-US" dirty="0" smtClean="0"/>
              <a:t>administration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in the public face of the Umayyad </a:t>
            </a:r>
            <a:r>
              <a:rPr lang="en-US" dirty="0" smtClean="0"/>
              <a:t>state.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is to this period that the introduction of the </a:t>
            </a:r>
            <a:r>
              <a:rPr lang="en-US" dirty="0" smtClean="0"/>
              <a:t>first</a:t>
            </a:r>
            <a:r>
              <a:rPr lang="tr-TR" dirty="0" smtClean="0"/>
              <a:t> </a:t>
            </a:r>
            <a:r>
              <a:rPr lang="en-US" dirty="0" smtClean="0"/>
              <a:t>properly </a:t>
            </a:r>
            <a:r>
              <a:rPr lang="en-US" dirty="0"/>
              <a:t>Islamic coinage and the beginning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keeping </a:t>
            </a:r>
            <a:r>
              <a:rPr lang="en-US" dirty="0"/>
              <a:t>of the government records in Arabic are </a:t>
            </a:r>
            <a:r>
              <a:rPr lang="en-US" dirty="0" smtClean="0"/>
              <a:t>dated,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Dome of the Rock in </a:t>
            </a:r>
            <a:r>
              <a:rPr lang="en-US" dirty="0" smtClean="0"/>
              <a:t>Jerusalem,</a:t>
            </a:r>
            <a:r>
              <a:rPr lang="tr-TR" dirty="0" smtClean="0"/>
              <a:t> </a:t>
            </a:r>
            <a:r>
              <a:rPr lang="en-US" dirty="0" smtClean="0"/>
              <a:t>built </a:t>
            </a:r>
            <a:r>
              <a:rPr lang="en-US" dirty="0"/>
              <a:t>by </a:t>
            </a:r>
            <a:r>
              <a:rPr lang="en-US" dirty="0" err="1" smtClean="0"/>
              <a:t>Abd</a:t>
            </a:r>
            <a:r>
              <a:rPr lang="en-US" dirty="0" smtClean="0"/>
              <a:t> </a:t>
            </a:r>
            <a:r>
              <a:rPr lang="en-US" dirty="0"/>
              <a:t>al-</a:t>
            </a:r>
            <a:r>
              <a:rPr lang="en-US" dirty="0" err="1"/>
              <a:t>Malik</a:t>
            </a:r>
            <a:r>
              <a:rPr lang="en-US" dirty="0"/>
              <a:t> in 72/691-2, represents the </a:t>
            </a:r>
            <a:r>
              <a:rPr lang="en-US" dirty="0" smtClean="0"/>
              <a:t>emergence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</a:t>
            </a:r>
            <a:r>
              <a:rPr lang="en-US" dirty="0" err="1"/>
              <a:t>recognisably</a:t>
            </a:r>
            <a:r>
              <a:rPr lang="en-US" dirty="0"/>
              <a:t> Islamic style of </a:t>
            </a:r>
            <a:r>
              <a:rPr lang="en-US" dirty="0" smtClean="0"/>
              <a:t>architecture.</a:t>
            </a:r>
            <a:r>
              <a:rPr lang="tr-TR" dirty="0" smtClean="0"/>
              <a:t> </a:t>
            </a:r>
            <a:r>
              <a:rPr lang="en-US" dirty="0" smtClean="0"/>
              <a:t>Furthermore</a:t>
            </a:r>
            <a:r>
              <a:rPr lang="en-US" dirty="0"/>
              <a:t>, its inscriptions are the first dateable </a:t>
            </a:r>
            <a:r>
              <a:rPr lang="en-US" dirty="0" smtClean="0"/>
              <a:t>evidence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substantial </a:t>
            </a:r>
            <a:r>
              <a:rPr lang="en-US" dirty="0" err="1"/>
              <a:t>Kur'anic</a:t>
            </a:r>
            <a:r>
              <a:rPr lang="en-US" dirty="0"/>
              <a:t> material and of the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word </a:t>
            </a:r>
            <a:r>
              <a:rPr lang="en-US" i="1" dirty="0" err="1" smtClean="0"/>
              <a:t>isl</a:t>
            </a:r>
            <a:r>
              <a:rPr lang="tr-TR" i="1" dirty="0" smtClean="0"/>
              <a:t>a</a:t>
            </a:r>
            <a:r>
              <a:rPr lang="en-US" i="1" dirty="0" smtClean="0"/>
              <a:t>m</a:t>
            </a:r>
            <a:r>
              <a:rPr lang="en-US" i="1" dirty="0"/>
              <a:t>, apparently as the designation </a:t>
            </a:r>
            <a:r>
              <a:rPr lang="en-US" i="1" dirty="0" smtClean="0"/>
              <a:t>of</a:t>
            </a:r>
            <a:r>
              <a:rPr lang="tr-TR" i="1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religion which the caliph represented. Other </a:t>
            </a:r>
            <a:r>
              <a:rPr lang="en-US" dirty="0" smtClean="0"/>
              <a:t>major</a:t>
            </a:r>
            <a:r>
              <a:rPr lang="tr-TR" dirty="0" smtClean="0"/>
              <a:t> </a:t>
            </a:r>
            <a:r>
              <a:rPr lang="en-US" dirty="0" smtClean="0"/>
              <a:t>public </a:t>
            </a:r>
            <a:r>
              <a:rPr lang="en-US" dirty="0"/>
              <a:t>buildings dating from this period are the </a:t>
            </a:r>
            <a:r>
              <a:rPr lang="en-US" dirty="0" err="1" smtClean="0"/>
              <a:t>Aksa</a:t>
            </a:r>
            <a:r>
              <a:rPr lang="tr-TR" dirty="0" smtClean="0"/>
              <a:t> </a:t>
            </a:r>
            <a:r>
              <a:rPr lang="en-US" dirty="0" smtClean="0"/>
              <a:t>mosque</a:t>
            </a:r>
            <a:r>
              <a:rPr lang="en-US" dirty="0"/>
              <a:t>, the mosque of </a:t>
            </a:r>
            <a:r>
              <a:rPr lang="en-US" dirty="0" smtClean="0"/>
              <a:t>Damascus, </a:t>
            </a:r>
            <a:r>
              <a:rPr lang="en-US" dirty="0"/>
              <a:t>and the mosque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Prophet </a:t>
            </a:r>
            <a:r>
              <a:rPr lang="en-US" dirty="0"/>
              <a:t>in </a:t>
            </a:r>
            <a:r>
              <a:rPr lang="en-US" dirty="0" smtClean="0"/>
              <a:t>Medina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 smtClean="0"/>
              <a:t>consequences</a:t>
            </a:r>
            <a:r>
              <a:rPr lang="tr-TR" dirty="0" smtClean="0"/>
              <a:t> </a:t>
            </a:r>
            <a:r>
              <a:rPr lang="en-US" dirty="0" smtClean="0"/>
              <a:t>were </a:t>
            </a:r>
            <a:r>
              <a:rPr lang="en-US" dirty="0"/>
              <a:t>that the </a:t>
            </a:r>
            <a:r>
              <a:rPr lang="en-US" dirty="0" err="1" smtClean="0"/>
              <a:t>Yaman</a:t>
            </a:r>
            <a:r>
              <a:rPr lang="tr-TR" dirty="0" smtClean="0"/>
              <a:t>i</a:t>
            </a:r>
            <a:r>
              <a:rPr lang="en-US" dirty="0" smtClean="0"/>
              <a:t>-</a:t>
            </a:r>
            <a:r>
              <a:rPr lang="en-US" dirty="0" err="1" smtClean="0"/>
              <a:t>Mudar</a:t>
            </a:r>
            <a:r>
              <a:rPr lang="en-US" dirty="0" smtClean="0"/>
              <a:t> factionalism,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after the First Civil War had been confined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eastern caliphate, now infected Syria again,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the unity of the Umayyad house itself was </a:t>
            </a:r>
            <a:r>
              <a:rPr lang="en-US" dirty="0" smtClean="0"/>
              <a:t>shattered</a:t>
            </a:r>
            <a:r>
              <a:rPr lang="en-US" dirty="0"/>
              <a:t>. Different members of the family competed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fought </a:t>
            </a:r>
            <a:r>
              <a:rPr lang="en-US" dirty="0"/>
              <a:t>for the caliphate, and possibly fortuitous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accidental </a:t>
            </a:r>
            <a:r>
              <a:rPr lang="en-US" dirty="0"/>
              <a:t>alignments between contenders and </a:t>
            </a:r>
            <a:r>
              <a:rPr lang="en-US" dirty="0" smtClean="0"/>
              <a:t>factions</a:t>
            </a:r>
            <a:r>
              <a:rPr lang="tr-TR" dirty="0" smtClean="0"/>
              <a:t> </a:t>
            </a:r>
            <a:r>
              <a:rPr lang="en-US" dirty="0" smtClean="0"/>
              <a:t>came </a:t>
            </a:r>
            <a:r>
              <a:rPr lang="en-US" dirty="0"/>
              <a:t>to harden so that by the time of his </a:t>
            </a:r>
            <a:r>
              <a:rPr lang="en-US" dirty="0" smtClean="0"/>
              <a:t>victory</a:t>
            </a:r>
            <a:r>
              <a:rPr lang="tr-TR" dirty="0" smtClean="0"/>
              <a:t> </a:t>
            </a:r>
            <a:r>
              <a:rPr lang="en-US" dirty="0" err="1" smtClean="0"/>
              <a:t>Marwan</a:t>
            </a:r>
            <a:r>
              <a:rPr lang="en-US" dirty="0" smtClean="0"/>
              <a:t> </a:t>
            </a:r>
            <a:r>
              <a:rPr lang="en-US" dirty="0"/>
              <a:t>II was positively identified with the </a:t>
            </a:r>
            <a:r>
              <a:rPr lang="en-US" dirty="0" smtClean="0"/>
              <a:t>interests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 err="1" smtClean="0"/>
              <a:t>Kays</a:t>
            </a:r>
            <a:r>
              <a:rPr lang="en-US" dirty="0" smtClean="0"/>
              <a:t>. </a:t>
            </a:r>
            <a:r>
              <a:rPr lang="en-US" dirty="0"/>
              <a:t>In general, the result of the </a:t>
            </a:r>
            <a:r>
              <a:rPr lang="en-US" dirty="0" smtClean="0"/>
              <a:t>period</a:t>
            </a:r>
            <a:r>
              <a:rPr lang="tr-TR" dirty="0" smtClean="0"/>
              <a:t> </a:t>
            </a:r>
            <a:r>
              <a:rPr lang="en-US" dirty="0" smtClean="0"/>
              <a:t>between </a:t>
            </a:r>
            <a:r>
              <a:rPr lang="en-US" dirty="0"/>
              <a:t>744 and 747 was to reduce Syria to the </a:t>
            </a:r>
            <a:r>
              <a:rPr lang="en-US" dirty="0" smtClean="0"/>
              <a:t>level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other provinces. The special conditions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had </a:t>
            </a:r>
            <a:r>
              <a:rPr lang="en-US" dirty="0"/>
              <a:t>given strength to </a:t>
            </a:r>
            <a:r>
              <a:rPr lang="en-US" dirty="0" err="1"/>
              <a:t>Mu'awiya</a:t>
            </a:r>
            <a:r>
              <a:rPr lang="en-US" dirty="0"/>
              <a:t>, and supported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dynasty </a:t>
            </a:r>
            <a:r>
              <a:rPr lang="en-US" dirty="0"/>
              <a:t>thus far, no longer pertained. In the </a:t>
            </a:r>
            <a:r>
              <a:rPr lang="en-US" dirty="0" smtClean="0"/>
              <a:t>fighting</a:t>
            </a:r>
            <a:r>
              <a:rPr lang="tr-TR" dirty="0" smtClean="0"/>
              <a:t> </a:t>
            </a:r>
            <a:r>
              <a:rPr lang="en-US" dirty="0" smtClean="0"/>
              <a:t>major </a:t>
            </a:r>
            <a:r>
              <a:rPr lang="en-US" dirty="0"/>
              <a:t>Syrian </a:t>
            </a:r>
            <a:r>
              <a:rPr lang="en-US" dirty="0" err="1"/>
              <a:t>centres</a:t>
            </a:r>
            <a:r>
              <a:rPr lang="en-US" dirty="0"/>
              <a:t> like </a:t>
            </a:r>
            <a:r>
              <a:rPr lang="en-US" dirty="0" err="1"/>
              <a:t>Hims</a:t>
            </a:r>
            <a:r>
              <a:rPr lang="en-US" dirty="0"/>
              <a:t>, Damascus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Jerusalem </a:t>
            </a:r>
            <a:r>
              <a:rPr lang="en-US" dirty="0"/>
              <a:t>were damaged, and it is of more than </a:t>
            </a:r>
            <a:r>
              <a:rPr lang="en-US" dirty="0" smtClean="0"/>
              <a:t>symbolic</a:t>
            </a:r>
            <a:r>
              <a:rPr lang="tr-TR" dirty="0" smtClean="0"/>
              <a:t> </a:t>
            </a:r>
            <a:r>
              <a:rPr lang="en-US" dirty="0" smtClean="0"/>
              <a:t>significance </a:t>
            </a:r>
            <a:r>
              <a:rPr lang="en-US" dirty="0"/>
              <a:t>that </a:t>
            </a:r>
            <a:r>
              <a:rPr lang="en-US" dirty="0" err="1"/>
              <a:t>Marwan</a:t>
            </a:r>
            <a:r>
              <a:rPr lang="en-US" dirty="0"/>
              <a:t> II established his </a:t>
            </a:r>
            <a:r>
              <a:rPr lang="en-US" dirty="0" smtClean="0"/>
              <a:t>court</a:t>
            </a:r>
            <a:r>
              <a:rPr lang="tr-TR" dirty="0" smtClean="0"/>
              <a:t> </a:t>
            </a:r>
            <a:r>
              <a:rPr lang="en-US" dirty="0" smtClean="0"/>
              <a:t>at Harran</a:t>
            </a:r>
            <a:r>
              <a:rPr lang="en-US" i="1" dirty="0" smtClean="0"/>
              <a:t> </a:t>
            </a:r>
            <a:r>
              <a:rPr lang="en-US" i="1" dirty="0"/>
              <a:t>in the </a:t>
            </a:r>
            <a:r>
              <a:rPr lang="en-US" i="1" dirty="0" err="1" smtClean="0"/>
              <a:t>Djaz</a:t>
            </a:r>
            <a:r>
              <a:rPr lang="tr-TR" i="1" dirty="0" smtClean="0"/>
              <a:t>i</a:t>
            </a:r>
            <a:r>
              <a:rPr lang="en-US" i="1" dirty="0" err="1" smtClean="0"/>
              <a:t>ra</a:t>
            </a:r>
            <a:r>
              <a:rPr lang="en-US" i="1" dirty="0" smtClean="0"/>
              <a:t> </a:t>
            </a:r>
            <a:r>
              <a:rPr lang="en-US" i="1" dirty="0"/>
              <a:t>rather than in </a:t>
            </a:r>
            <a:r>
              <a:rPr lang="en-US" i="1" dirty="0" smtClean="0"/>
              <a:t>Syria</a:t>
            </a:r>
            <a:r>
              <a:rPr lang="tr-TR" i="1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The fall of the dynasty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Although there are still many obscurities and </a:t>
            </a:r>
            <a:r>
              <a:rPr lang="en-US" dirty="0" smtClean="0"/>
              <a:t>unanswered</a:t>
            </a:r>
            <a:r>
              <a:rPr lang="tr-TR" dirty="0" smtClean="0"/>
              <a:t> </a:t>
            </a:r>
            <a:r>
              <a:rPr lang="en-US" dirty="0" smtClean="0"/>
              <a:t>questions </a:t>
            </a:r>
            <a:r>
              <a:rPr lang="en-US" dirty="0"/>
              <a:t>about the development and </a:t>
            </a:r>
            <a:r>
              <a:rPr lang="en-US" dirty="0" smtClean="0"/>
              <a:t>nature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movement which destroyed the </a:t>
            </a:r>
            <a:r>
              <a:rPr lang="en-US" dirty="0" smtClean="0"/>
              <a:t>Umayyad</a:t>
            </a:r>
            <a:r>
              <a:rPr lang="tr-TR" dirty="0" smtClean="0"/>
              <a:t> </a:t>
            </a:r>
            <a:r>
              <a:rPr lang="en-US" dirty="0" smtClean="0"/>
              <a:t>caliphate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general terms the fall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dynasty can be understood as a result of the </a:t>
            </a:r>
            <a:r>
              <a:rPr lang="en-US" dirty="0" smtClean="0"/>
              <a:t>conjunction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number of the themes which had </a:t>
            </a:r>
            <a:r>
              <a:rPr lang="en-US" dirty="0" smtClean="0"/>
              <a:t>developed</a:t>
            </a:r>
            <a:r>
              <a:rPr lang="tr-TR" dirty="0" smtClean="0"/>
              <a:t> </a:t>
            </a:r>
            <a:r>
              <a:rPr lang="en-US" dirty="0" smtClean="0"/>
              <a:t>during </a:t>
            </a:r>
            <a:r>
              <a:rPr lang="en-US" dirty="0"/>
              <a:t>its period of power.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One of those was the factionalism among the </a:t>
            </a:r>
            <a:r>
              <a:rPr lang="en-US" dirty="0" smtClean="0"/>
              <a:t>fighting</a:t>
            </a:r>
            <a:r>
              <a:rPr lang="tr-TR" dirty="0" smtClean="0"/>
              <a:t> </a:t>
            </a:r>
            <a:r>
              <a:rPr lang="en-US" dirty="0" smtClean="0"/>
              <a:t>men</a:t>
            </a:r>
            <a:r>
              <a:rPr lang="en-US" dirty="0"/>
              <a:t>. Mistrust of </a:t>
            </a:r>
            <a:r>
              <a:rPr lang="en-US" dirty="0" err="1"/>
              <a:t>Marwan</a:t>
            </a:r>
            <a:r>
              <a:rPr lang="en-US" dirty="0"/>
              <a:t> II and his </a:t>
            </a:r>
            <a:r>
              <a:rPr lang="en-US" dirty="0" err="1" smtClean="0"/>
              <a:t>Kays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tr-TR" dirty="0"/>
              <a:t>r</a:t>
            </a:r>
            <a:r>
              <a:rPr lang="en-US" dirty="0" err="1" smtClean="0"/>
              <a:t>egime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 err="1" smtClean="0"/>
              <a:t>Yaman</a:t>
            </a:r>
            <a:r>
              <a:rPr lang="tr-TR" dirty="0" smtClean="0"/>
              <a:t>i</a:t>
            </a:r>
            <a:r>
              <a:rPr lang="en-US" dirty="0" smtClean="0"/>
              <a:t>s </a:t>
            </a:r>
            <a:r>
              <a:rPr lang="en-US" dirty="0"/>
              <a:t>in the </a:t>
            </a:r>
            <a:r>
              <a:rPr lang="en-US" dirty="0" err="1" smtClean="0"/>
              <a:t>Khurasan</a:t>
            </a:r>
            <a:r>
              <a:rPr lang="tr-TR" dirty="0" smtClean="0"/>
              <a:t>i</a:t>
            </a:r>
            <a:r>
              <a:rPr lang="en-US" dirty="0" smtClean="0"/>
              <a:t> army</a:t>
            </a:r>
            <a:r>
              <a:rPr lang="tr-TR" dirty="0" smtClean="0"/>
              <a:t> </a:t>
            </a:r>
            <a:r>
              <a:rPr lang="en-US" dirty="0" smtClean="0"/>
              <a:t>led </a:t>
            </a:r>
            <a:r>
              <a:rPr lang="en-US" dirty="0"/>
              <a:t>to a revolt against the governor of the </a:t>
            </a:r>
            <a:r>
              <a:rPr lang="en-US" dirty="0" smtClean="0"/>
              <a:t>province,</a:t>
            </a:r>
            <a:r>
              <a:rPr lang="tr-TR" dirty="0" smtClean="0"/>
              <a:t> </a:t>
            </a:r>
            <a:r>
              <a:rPr lang="en-US" dirty="0" smtClean="0"/>
              <a:t>Nasr </a:t>
            </a:r>
            <a:r>
              <a:rPr lang="en-US" dirty="0"/>
              <a:t>b. </a:t>
            </a:r>
            <a:r>
              <a:rPr lang="en-US" dirty="0" err="1"/>
              <a:t>Sayyar</a:t>
            </a:r>
            <a:r>
              <a:rPr lang="en-US" dirty="0"/>
              <a:t>. The governor was pushed out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provincial </a:t>
            </a:r>
            <a:r>
              <a:rPr lang="en-US" dirty="0"/>
              <a:t>capital, </a:t>
            </a:r>
            <a:r>
              <a:rPr lang="en-US" dirty="0" err="1"/>
              <a:t>Marw</a:t>
            </a:r>
            <a:r>
              <a:rPr lang="en-US" dirty="0"/>
              <a:t>, and, although an </a:t>
            </a:r>
            <a:r>
              <a:rPr lang="en-US" dirty="0" smtClean="0"/>
              <a:t>agreement</a:t>
            </a:r>
            <a:r>
              <a:rPr lang="tr-TR" dirty="0" smtClean="0"/>
              <a:t> </a:t>
            </a:r>
            <a:r>
              <a:rPr lang="en-US" dirty="0" smtClean="0"/>
              <a:t>between </a:t>
            </a:r>
            <a:r>
              <a:rPr lang="en-US" dirty="0"/>
              <a:t>him and his opponents among the </a:t>
            </a:r>
            <a:r>
              <a:rPr lang="en-US" dirty="0" smtClean="0"/>
              <a:t>soldiers</a:t>
            </a:r>
            <a:r>
              <a:rPr lang="tr-TR" dirty="0" smtClean="0"/>
              <a:t> </a:t>
            </a:r>
            <a:r>
              <a:rPr lang="en-US" dirty="0" smtClean="0"/>
              <a:t>was </a:t>
            </a:r>
            <a:r>
              <a:rPr lang="en-US" dirty="0"/>
              <a:t>patched up when they heard the news of the </a:t>
            </a:r>
            <a:r>
              <a:rPr lang="en-US" dirty="0" smtClean="0"/>
              <a:t>rising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</a:t>
            </a:r>
            <a:r>
              <a:rPr lang="en-US" dirty="0" err="1"/>
              <a:t>Hashimiyya</a:t>
            </a:r>
            <a:r>
              <a:rPr lang="en-US" dirty="0"/>
              <a:t> in the villages outside </a:t>
            </a:r>
            <a:r>
              <a:rPr lang="en-US" dirty="0" err="1" smtClean="0"/>
              <a:t>Marw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was not long before the leader of the </a:t>
            </a:r>
            <a:r>
              <a:rPr lang="en-US" dirty="0" err="1" smtClean="0"/>
              <a:t>Hashimiyya</a:t>
            </a:r>
            <a:r>
              <a:rPr lang="tr-TR" dirty="0" smtClean="0"/>
              <a:t> </a:t>
            </a:r>
            <a:r>
              <a:rPr lang="en-US" dirty="0" smtClean="0"/>
              <a:t>was </a:t>
            </a:r>
            <a:r>
              <a:rPr lang="en-US" dirty="0"/>
              <a:t>able to exploit the divisions and, in effect,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recruit </a:t>
            </a:r>
            <a:r>
              <a:rPr lang="en-US" dirty="0"/>
              <a:t>the </a:t>
            </a:r>
            <a:r>
              <a:rPr lang="en-US" dirty="0" err="1" smtClean="0"/>
              <a:t>Yaman</a:t>
            </a:r>
            <a:r>
              <a:rPr lang="tr-TR" dirty="0" smtClean="0"/>
              <a:t>i</a:t>
            </a:r>
            <a:r>
              <a:rPr lang="en-US" dirty="0" smtClean="0"/>
              <a:t>s </a:t>
            </a:r>
            <a:r>
              <a:rPr lang="en-US" dirty="0"/>
              <a:t>to his cause.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The </a:t>
            </a:r>
            <a:r>
              <a:rPr lang="en-US" dirty="0" err="1"/>
              <a:t>Hashimiyya</a:t>
            </a:r>
            <a:r>
              <a:rPr lang="en-US" dirty="0"/>
              <a:t> was another manifestation of </a:t>
            </a:r>
            <a:r>
              <a:rPr lang="en-US" dirty="0" smtClean="0"/>
              <a:t>support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the claims of </a:t>
            </a:r>
            <a:r>
              <a:rPr lang="en-US" dirty="0" err="1"/>
              <a:t>cAlids</a:t>
            </a:r>
            <a:r>
              <a:rPr lang="en-US" dirty="0"/>
              <a:t> and members of the </a:t>
            </a:r>
            <a:r>
              <a:rPr lang="en-US" i="1" dirty="0" err="1" smtClean="0"/>
              <a:t>ahl</a:t>
            </a:r>
            <a:r>
              <a:rPr lang="tr-TR" i="1" dirty="0" smtClean="0"/>
              <a:t> </a:t>
            </a:r>
            <a:r>
              <a:rPr lang="en-US" i="1" dirty="0" smtClean="0"/>
              <a:t>al-</a:t>
            </a:r>
            <a:r>
              <a:rPr lang="en-US" i="1" dirty="0" err="1" smtClean="0"/>
              <a:t>bayt</a:t>
            </a:r>
            <a:r>
              <a:rPr lang="en-US" i="1" dirty="0" smtClean="0"/>
              <a:t> </a:t>
            </a:r>
            <a:r>
              <a:rPr lang="en-US" i="1" dirty="0"/>
              <a:t>to the imamate against those of the </a:t>
            </a:r>
            <a:r>
              <a:rPr lang="en-US" i="1" dirty="0" err="1" smtClean="0"/>
              <a:t>Umayyads</a:t>
            </a:r>
            <a:r>
              <a:rPr lang="en-US" i="1" dirty="0" smtClean="0"/>
              <a:t>.</a:t>
            </a:r>
            <a:r>
              <a:rPr lang="tr-TR" i="1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particular, it was linked with the movement </a:t>
            </a:r>
            <a:r>
              <a:rPr lang="en-US" dirty="0" smtClean="0"/>
              <a:t>led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al-</a:t>
            </a:r>
            <a:r>
              <a:rPr lang="en-US" dirty="0" err="1"/>
              <a:t>Mukhtar</a:t>
            </a:r>
            <a:r>
              <a:rPr lang="en-US" dirty="0"/>
              <a:t> in </a:t>
            </a:r>
            <a:r>
              <a:rPr lang="en-US" dirty="0" err="1"/>
              <a:t>Kufa</a:t>
            </a:r>
            <a:r>
              <a:rPr lang="en-US" dirty="0"/>
              <a:t> at the time of the </a:t>
            </a:r>
            <a:r>
              <a:rPr lang="en-US" dirty="0" smtClean="0"/>
              <a:t>Second</a:t>
            </a:r>
            <a:r>
              <a:rPr lang="tr-TR" dirty="0" smtClean="0"/>
              <a:t> </a:t>
            </a:r>
            <a:r>
              <a:rPr lang="en-US" dirty="0" smtClean="0"/>
              <a:t>Civil </a:t>
            </a:r>
            <a:r>
              <a:rPr lang="en-US" dirty="0"/>
              <a:t>War. Support for the </a:t>
            </a:r>
            <a:r>
              <a:rPr lang="en-US" dirty="0" err="1"/>
              <a:t>Hashimiyya</a:t>
            </a:r>
            <a:r>
              <a:rPr lang="en-US" dirty="0"/>
              <a:t> appears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have </a:t>
            </a:r>
            <a:r>
              <a:rPr lang="en-US" dirty="0"/>
              <a:t>come initially from the mixed Arab and </a:t>
            </a:r>
            <a:r>
              <a:rPr lang="en-US" dirty="0" smtClean="0"/>
              <a:t>non-Arab </a:t>
            </a:r>
            <a:r>
              <a:rPr lang="en-US" dirty="0"/>
              <a:t>population of </a:t>
            </a:r>
            <a:r>
              <a:rPr lang="en-US" dirty="0" err="1"/>
              <a:t>Khurasan</a:t>
            </a:r>
            <a:r>
              <a:rPr lang="en-US" dirty="0"/>
              <a:t>, alienated by </a:t>
            </a:r>
            <a:r>
              <a:rPr lang="en-US" dirty="0" smtClean="0"/>
              <a:t>Umayyad</a:t>
            </a:r>
            <a:r>
              <a:rPr lang="tr-TR" dirty="0" smtClean="0"/>
              <a:t> </a:t>
            </a:r>
            <a:r>
              <a:rPr lang="en-US" dirty="0" smtClean="0"/>
              <a:t>policies </a:t>
            </a:r>
            <a:r>
              <a:rPr lang="en-US" dirty="0"/>
              <a:t>towards the non-Arabs who wished to </a:t>
            </a:r>
            <a:r>
              <a:rPr lang="en-US" dirty="0" smtClean="0"/>
              <a:t>accept</a:t>
            </a:r>
            <a:r>
              <a:rPr lang="tr-TR" dirty="0" smtClean="0"/>
              <a:t> </a:t>
            </a:r>
            <a:r>
              <a:rPr lang="en-US" dirty="0" smtClean="0"/>
              <a:t>Islam</a:t>
            </a:r>
            <a:r>
              <a:rPr lang="en-US" dirty="0"/>
              <a:t>. By the time the revolt in </a:t>
            </a:r>
            <a:r>
              <a:rPr lang="en-US" dirty="0" err="1"/>
              <a:t>Khurasan</a:t>
            </a:r>
            <a:r>
              <a:rPr lang="en-US" dirty="0"/>
              <a:t> began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129/747</a:t>
            </a:r>
            <a:r>
              <a:rPr lang="en-US" dirty="0"/>
              <a:t>, the driving force behind, if not the </a:t>
            </a:r>
            <a:r>
              <a:rPr lang="en-US" dirty="0" smtClean="0"/>
              <a:t>official</a:t>
            </a:r>
            <a:r>
              <a:rPr lang="tr-TR" dirty="0" smtClean="0"/>
              <a:t> </a:t>
            </a:r>
            <a:r>
              <a:rPr lang="en-US" dirty="0" smtClean="0"/>
              <a:t>leader </a:t>
            </a:r>
            <a:r>
              <a:rPr lang="en-US" dirty="0"/>
              <a:t>of, the </a:t>
            </a:r>
            <a:r>
              <a:rPr lang="en-US" dirty="0" err="1"/>
              <a:t>Hashimiyya</a:t>
            </a:r>
            <a:r>
              <a:rPr lang="en-US" dirty="0"/>
              <a:t> there was Abu </a:t>
            </a:r>
            <a:r>
              <a:rPr lang="en-US" dirty="0" smtClean="0"/>
              <a:t>Muslim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By allying with the </a:t>
            </a:r>
            <a:r>
              <a:rPr lang="en-US" dirty="0" err="1"/>
              <a:t>Yamanf</a:t>
            </a:r>
            <a:r>
              <a:rPr lang="en-US" dirty="0"/>
              <a:t> faction in the </a:t>
            </a:r>
            <a:r>
              <a:rPr lang="en-US" dirty="0" smtClean="0"/>
              <a:t>army,</a:t>
            </a:r>
            <a:r>
              <a:rPr lang="tr-TR" dirty="0" smtClean="0"/>
              <a:t> </a:t>
            </a:r>
            <a:r>
              <a:rPr lang="en-US" dirty="0" smtClean="0"/>
              <a:t>led </a:t>
            </a:r>
            <a:r>
              <a:rPr lang="en-US" dirty="0"/>
              <a:t>by the </a:t>
            </a:r>
            <a:r>
              <a:rPr lang="en-US" dirty="0" err="1"/>
              <a:t>Azdl</a:t>
            </a:r>
            <a:r>
              <a:rPr lang="en-US" dirty="0"/>
              <a:t> CA1I b. </a:t>
            </a:r>
            <a:r>
              <a:rPr lang="en-US" dirty="0" err="1"/>
              <a:t>Djuday</a:t>
            </a:r>
            <a:r>
              <a:rPr lang="en-US" dirty="0"/>
              <a:t>' al-</a:t>
            </a:r>
            <a:r>
              <a:rPr lang="en-US" dirty="0" err="1"/>
              <a:t>Kirmanl</a:t>
            </a:r>
            <a:r>
              <a:rPr lang="en-US" dirty="0"/>
              <a:t>, Abu </a:t>
            </a:r>
            <a:r>
              <a:rPr lang="en-US" dirty="0" smtClean="0"/>
              <a:t>Muslim</a:t>
            </a:r>
            <a:r>
              <a:rPr lang="tr-TR" dirty="0" smtClean="0"/>
              <a:t> </a:t>
            </a:r>
            <a:r>
              <a:rPr lang="en-US" dirty="0" smtClean="0"/>
              <a:t>was </a:t>
            </a:r>
            <a:r>
              <a:rPr lang="en-US" dirty="0"/>
              <a:t>able to enter </a:t>
            </a:r>
            <a:r>
              <a:rPr lang="en-US" dirty="0" err="1"/>
              <a:t>Marw</a:t>
            </a:r>
            <a:r>
              <a:rPr lang="en-US" dirty="0"/>
              <a:t> and shortly </a:t>
            </a:r>
            <a:r>
              <a:rPr lang="en-US" dirty="0" smtClean="0"/>
              <a:t>afterwards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send an army commanded by </a:t>
            </a:r>
            <a:r>
              <a:rPr lang="en-US" dirty="0" err="1"/>
              <a:t>Kahtaba</a:t>
            </a:r>
            <a:r>
              <a:rPr lang="en-US" dirty="0"/>
              <a:t> b. </a:t>
            </a:r>
            <a:r>
              <a:rPr lang="en-US" dirty="0" err="1" smtClean="0"/>
              <a:t>Shab</a:t>
            </a:r>
            <a:r>
              <a:rPr lang="tr-TR" dirty="0" smtClean="0"/>
              <a:t>i</a:t>
            </a:r>
            <a:r>
              <a:rPr lang="en-US" dirty="0" smtClean="0"/>
              <a:t>b</a:t>
            </a:r>
            <a:r>
              <a:rPr lang="tr-TR" dirty="0" smtClean="0"/>
              <a:t> </a:t>
            </a:r>
            <a:r>
              <a:rPr lang="en-US" dirty="0" smtClean="0"/>
              <a:t>al-Ta</a:t>
            </a:r>
            <a:r>
              <a:rPr lang="tr-TR" dirty="0" smtClean="0"/>
              <a:t>i </a:t>
            </a:r>
            <a:r>
              <a:rPr lang="en-US" i="1" dirty="0" smtClean="0"/>
              <a:t>westwards </a:t>
            </a:r>
            <a:r>
              <a:rPr lang="en-US" i="1" dirty="0"/>
              <a:t>in pursuit of Nasr b. </a:t>
            </a:r>
            <a:r>
              <a:rPr lang="en-US" i="1" dirty="0" err="1" smtClean="0"/>
              <a:t>Sayyar</a:t>
            </a:r>
            <a:r>
              <a:rPr lang="tr-TR" i="1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his supporters who had fled to </a:t>
            </a:r>
            <a:r>
              <a:rPr lang="en-US" dirty="0" err="1"/>
              <a:t>Nishapur</a:t>
            </a:r>
            <a:r>
              <a:rPr lang="en-US" dirty="0"/>
              <a:t>.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army</a:t>
            </a:r>
            <a:r>
              <a:rPr lang="en-US" dirty="0"/>
              <a:t>, having taken </a:t>
            </a:r>
            <a:r>
              <a:rPr lang="en-US" dirty="0" err="1"/>
              <a:t>Nishapur</a:t>
            </a:r>
            <a:r>
              <a:rPr lang="en-US" dirty="0"/>
              <a:t>, continued its </a:t>
            </a:r>
            <a:r>
              <a:rPr lang="en-US" dirty="0" smtClean="0"/>
              <a:t>progress</a:t>
            </a:r>
            <a:r>
              <a:rPr lang="tr-TR" dirty="0" smtClean="0"/>
              <a:t> </a:t>
            </a:r>
            <a:r>
              <a:rPr lang="en-US" dirty="0" smtClean="0"/>
              <a:t>through </a:t>
            </a:r>
            <a:r>
              <a:rPr lang="en-US" dirty="0"/>
              <a:t>north-western Persia and into </a:t>
            </a:r>
            <a:r>
              <a:rPr lang="en-US" dirty="0" err="1" smtClean="0"/>
              <a:t>lrak</a:t>
            </a:r>
            <a:r>
              <a:rPr lang="en-US" dirty="0"/>
              <a:t>, </a:t>
            </a:r>
            <a:r>
              <a:rPr lang="en-US" dirty="0" smtClean="0"/>
              <a:t>defeating</a:t>
            </a:r>
            <a:r>
              <a:rPr lang="tr-TR" dirty="0" smtClean="0"/>
              <a:t> </a:t>
            </a:r>
            <a:r>
              <a:rPr lang="en-US" dirty="0" smtClean="0"/>
              <a:t>Umayyad </a:t>
            </a:r>
            <a:r>
              <a:rPr lang="en-US" dirty="0"/>
              <a:t>armies at Kumis and </a:t>
            </a:r>
            <a:r>
              <a:rPr lang="en-US" dirty="0" err="1"/>
              <a:t>Nihawand</a:t>
            </a:r>
            <a:r>
              <a:rPr lang="en-US" dirty="0"/>
              <a:t>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eventually </a:t>
            </a:r>
            <a:r>
              <a:rPr lang="en-US" dirty="0"/>
              <a:t>took </a:t>
            </a:r>
            <a:r>
              <a:rPr lang="en-US" dirty="0" err="1"/>
              <a:t>Kufa</a:t>
            </a:r>
            <a:r>
              <a:rPr lang="en-US" dirty="0"/>
              <a:t>, where, in </a:t>
            </a:r>
            <a:r>
              <a:rPr lang="en-US" dirty="0" err="1" smtClean="0"/>
              <a:t>Rab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/>
              <a:t>II </a:t>
            </a:r>
            <a:r>
              <a:rPr lang="en-US" dirty="0" smtClean="0"/>
              <a:t>132/November</a:t>
            </a:r>
            <a:r>
              <a:rPr lang="tr-TR" dirty="0" smtClean="0"/>
              <a:t> </a:t>
            </a:r>
            <a:r>
              <a:rPr lang="en-US" dirty="0" smtClean="0"/>
              <a:t>749</a:t>
            </a:r>
            <a:r>
              <a:rPr lang="en-US" dirty="0"/>
              <a:t>, Abu </a:t>
            </a:r>
            <a:r>
              <a:rPr lang="en-US" dirty="0" smtClean="0"/>
              <a:t>'l-</a:t>
            </a:r>
            <a:r>
              <a:rPr lang="en-US" dirty="0" err="1" smtClean="0"/>
              <a:t>Abbas</a:t>
            </a:r>
            <a:r>
              <a:rPr lang="en-US" dirty="0" smtClean="0"/>
              <a:t> </a:t>
            </a:r>
            <a:r>
              <a:rPr lang="en-US" dirty="0"/>
              <a:t>al-</a:t>
            </a:r>
            <a:r>
              <a:rPr lang="en-US" dirty="0" err="1"/>
              <a:t>Saffah</a:t>
            </a:r>
            <a:r>
              <a:rPr lang="en-US" dirty="0"/>
              <a:t> was proclaimed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 smtClean="0"/>
              <a:t>Abbasid</a:t>
            </a:r>
            <a:r>
              <a:rPr lang="tr-TR" dirty="0" smtClean="0"/>
              <a:t> </a:t>
            </a:r>
            <a:r>
              <a:rPr lang="tr-TR" dirty="0" err="1"/>
              <a:t>caliph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the beginning of the following year, the </a:t>
            </a:r>
            <a:r>
              <a:rPr lang="en-US" dirty="0" smtClean="0"/>
              <a:t>defeat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Umayyad army at the decisive battle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Upper </a:t>
            </a:r>
            <a:r>
              <a:rPr lang="en-US" dirty="0" err="1"/>
              <a:t>Zab</a:t>
            </a:r>
            <a:r>
              <a:rPr lang="en-US" dirty="0"/>
              <a:t> led to the flight of </a:t>
            </a:r>
            <a:r>
              <a:rPr lang="en-US" dirty="0" err="1"/>
              <a:t>Marwan</a:t>
            </a:r>
            <a:r>
              <a:rPr lang="en-US" dirty="0"/>
              <a:t> II </a:t>
            </a:r>
            <a:r>
              <a:rPr lang="en-US" dirty="0" smtClean="0"/>
              <a:t>through</a:t>
            </a:r>
            <a:r>
              <a:rPr lang="tr-TR" dirty="0" smtClean="0"/>
              <a:t> </a:t>
            </a:r>
            <a:r>
              <a:rPr lang="en-US" dirty="0" smtClean="0"/>
              <a:t>Syria </a:t>
            </a:r>
            <a:r>
              <a:rPr lang="en-US" dirty="0"/>
              <a:t>to Egypt, pursued by </a:t>
            </a:r>
            <a:r>
              <a:rPr lang="en-US"/>
              <a:t>an </a:t>
            </a:r>
            <a:r>
              <a:rPr lang="en-US" smtClean="0"/>
              <a:t>Abbasid </a:t>
            </a:r>
            <a:r>
              <a:rPr lang="en-US" dirty="0"/>
              <a:t>force.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Syrian </a:t>
            </a:r>
            <a:r>
              <a:rPr lang="en-US" dirty="0"/>
              <a:t>towns, only Damascus offered much </a:t>
            </a:r>
            <a:r>
              <a:rPr lang="en-US" dirty="0" smtClean="0"/>
              <a:t>resistance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new power. Tracked down in Egypt, </a:t>
            </a:r>
            <a:r>
              <a:rPr lang="en-US" dirty="0" err="1" smtClean="0"/>
              <a:t>Marwan</a:t>
            </a:r>
            <a:r>
              <a:rPr lang="tr-TR" dirty="0" smtClean="0"/>
              <a:t> </a:t>
            </a:r>
            <a:r>
              <a:rPr lang="en-US" dirty="0" smtClean="0"/>
              <a:t>II </a:t>
            </a:r>
            <a:r>
              <a:rPr lang="en-US" dirty="0"/>
              <a:t>and a few followers were killed.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The breakdown of order in </a:t>
            </a:r>
            <a:r>
              <a:rPr lang="en-US" dirty="0" err="1"/>
              <a:t>Trak</a:t>
            </a:r>
            <a:r>
              <a:rPr lang="en-US" dirty="0"/>
              <a:t> during the </a:t>
            </a:r>
            <a:r>
              <a:rPr lang="en-US" dirty="0" smtClean="0"/>
              <a:t>Second</a:t>
            </a:r>
            <a:r>
              <a:rPr lang="tr-TR" dirty="0" smtClean="0"/>
              <a:t> </a:t>
            </a:r>
            <a:r>
              <a:rPr lang="en-US" dirty="0" smtClean="0"/>
              <a:t>Civil </a:t>
            </a:r>
            <a:r>
              <a:rPr lang="en-US" dirty="0"/>
              <a:t>War had allowed the appearance of a </a:t>
            </a:r>
            <a:r>
              <a:rPr lang="en-US" dirty="0" smtClean="0"/>
              <a:t>significant</a:t>
            </a:r>
            <a:r>
              <a:rPr lang="tr-TR" dirty="0" smtClean="0"/>
              <a:t> </a:t>
            </a:r>
            <a:r>
              <a:rPr lang="en-US" dirty="0" err="1" smtClean="0"/>
              <a:t>Kharidji</a:t>
            </a:r>
            <a:r>
              <a:rPr lang="en-US" dirty="0" smtClean="0"/>
              <a:t> threat </a:t>
            </a:r>
            <a:r>
              <a:rPr lang="en-US" dirty="0"/>
              <a:t>and al-</a:t>
            </a:r>
            <a:r>
              <a:rPr lang="en-US" dirty="0" err="1"/>
              <a:t>Hadjdjadj's</a:t>
            </a:r>
            <a:r>
              <a:rPr lang="en-US" dirty="0"/>
              <a:t> first major task in </a:t>
            </a:r>
            <a:r>
              <a:rPr lang="tr-TR" dirty="0" err="1"/>
              <a:t>I</a:t>
            </a:r>
            <a:r>
              <a:rPr lang="en-US" dirty="0" err="1" smtClean="0"/>
              <a:t>rak</a:t>
            </a:r>
            <a:r>
              <a:rPr lang="tr-TR" dirty="0" smtClean="0"/>
              <a:t> </a:t>
            </a:r>
            <a:r>
              <a:rPr lang="en-US" dirty="0" smtClean="0"/>
              <a:t>was </a:t>
            </a:r>
            <a:r>
              <a:rPr lang="en-US" dirty="0"/>
              <a:t>to defeat it, using the military talents of </a:t>
            </a:r>
            <a:r>
              <a:rPr lang="en-US" dirty="0" smtClean="0"/>
              <a:t>al-</a:t>
            </a:r>
            <a:r>
              <a:rPr lang="en-US" dirty="0" err="1" smtClean="0"/>
              <a:t>Muhallab</a:t>
            </a:r>
            <a:r>
              <a:rPr lang="tr-TR" dirty="0" smtClean="0"/>
              <a:t>. </a:t>
            </a:r>
            <a:r>
              <a:rPr lang="en-US" i="1" dirty="0" smtClean="0"/>
              <a:t>To </a:t>
            </a:r>
            <a:r>
              <a:rPr lang="en-US" i="1" dirty="0"/>
              <a:t>that end he put considerable </a:t>
            </a:r>
            <a:r>
              <a:rPr lang="en-US" i="1" dirty="0" smtClean="0"/>
              <a:t>pressure</a:t>
            </a:r>
            <a:r>
              <a:rPr lang="tr-TR" i="1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the local </a:t>
            </a:r>
            <a:r>
              <a:rPr lang="en-US" i="1" dirty="0" err="1" smtClean="0"/>
              <a:t>ashr</a:t>
            </a:r>
            <a:r>
              <a:rPr lang="tr-TR" i="1" dirty="0" smtClean="0"/>
              <a:t>a</a:t>
            </a:r>
            <a:r>
              <a:rPr lang="en-US" i="1" dirty="0" smtClean="0"/>
              <a:t>f </a:t>
            </a:r>
            <a:r>
              <a:rPr lang="en-US" i="1" dirty="0"/>
              <a:t>who were refusing to </a:t>
            </a:r>
            <a:r>
              <a:rPr lang="en-US" i="1" dirty="0" smtClean="0"/>
              <a:t>participate</a:t>
            </a:r>
            <a:r>
              <a:rPr lang="tr-TR" i="1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campaigns against the </a:t>
            </a:r>
            <a:r>
              <a:rPr lang="en-US" dirty="0" err="1" smtClean="0"/>
              <a:t>Kharidj</a:t>
            </a:r>
            <a:r>
              <a:rPr lang="tr-TR" dirty="0" smtClean="0"/>
              <a:t>i</a:t>
            </a:r>
            <a:r>
              <a:rPr lang="en-US" dirty="0" smtClean="0"/>
              <a:t>s </a:t>
            </a:r>
            <a:r>
              <a:rPr lang="en-US" dirty="0"/>
              <a:t>and, </a:t>
            </a:r>
            <a:r>
              <a:rPr lang="en-US" dirty="0" smtClean="0"/>
              <a:t>furthermore,</a:t>
            </a:r>
            <a:r>
              <a:rPr lang="tr-TR" dirty="0" smtClean="0"/>
              <a:t> </a:t>
            </a:r>
            <a:r>
              <a:rPr lang="en-US" dirty="0" smtClean="0"/>
              <a:t>brought </a:t>
            </a:r>
            <a:r>
              <a:rPr lang="en-US" dirty="0"/>
              <a:t>troops from Syria to </a:t>
            </a:r>
            <a:r>
              <a:rPr lang="en-US" dirty="0" err="1"/>
              <a:t>Trak</a:t>
            </a:r>
            <a:r>
              <a:rPr lang="en-US" dirty="0"/>
              <a:t>. Thus a </a:t>
            </a:r>
            <a:r>
              <a:rPr lang="en-US" dirty="0" smtClean="0"/>
              <a:t>new</a:t>
            </a:r>
            <a:r>
              <a:rPr lang="tr-TR" dirty="0" smtClean="0"/>
              <a:t> </a:t>
            </a:r>
            <a:r>
              <a:rPr lang="en-US" dirty="0" smtClean="0"/>
              <a:t>way </a:t>
            </a:r>
            <a:r>
              <a:rPr lang="en-US" dirty="0"/>
              <a:t>of ensuring Umayyad authority in the </a:t>
            </a:r>
            <a:r>
              <a:rPr lang="en-US" dirty="0" smtClean="0"/>
              <a:t>provinces</a:t>
            </a:r>
            <a:r>
              <a:rPr lang="tr-TR" dirty="0" smtClean="0"/>
              <a:t> </a:t>
            </a:r>
            <a:r>
              <a:rPr lang="en-US" dirty="0" smtClean="0"/>
              <a:t>was</a:t>
            </a:r>
            <a:r>
              <a:rPr lang="tr-TR" dirty="0" smtClean="0"/>
              <a:t> </a:t>
            </a:r>
            <a:r>
              <a:rPr lang="en-US" dirty="0" smtClean="0"/>
              <a:t>introduced</a:t>
            </a:r>
            <a:r>
              <a:rPr lang="en-US" dirty="0"/>
              <a:t>. Subsequent reinforcements </a:t>
            </a:r>
            <a:r>
              <a:rPr lang="en-US" dirty="0" smtClean="0"/>
              <a:t>brought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Syria made necessary the construction of a </a:t>
            </a:r>
            <a:r>
              <a:rPr lang="en-US" dirty="0" smtClean="0"/>
              <a:t>new</a:t>
            </a:r>
            <a:r>
              <a:rPr lang="tr-TR" dirty="0" smtClean="0"/>
              <a:t> </a:t>
            </a:r>
            <a:r>
              <a:rPr lang="en-US" dirty="0" smtClean="0"/>
              <a:t>garrison </a:t>
            </a:r>
            <a:r>
              <a:rPr lang="en-US" dirty="0"/>
              <a:t>town to quarter </a:t>
            </a:r>
            <a:r>
              <a:rPr lang="en-US" dirty="0" smtClean="0"/>
              <a:t>them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It was probably the resentment of the </a:t>
            </a:r>
            <a:r>
              <a:rPr lang="en-US" i="1" dirty="0" err="1" smtClean="0"/>
              <a:t>ashr</a:t>
            </a:r>
            <a:r>
              <a:rPr lang="tr-TR" i="1" dirty="0" smtClean="0"/>
              <a:t>a</a:t>
            </a:r>
            <a:r>
              <a:rPr lang="en-US" i="1" dirty="0" smtClean="0"/>
              <a:t>f </a:t>
            </a:r>
            <a:r>
              <a:rPr lang="en-US" i="1" dirty="0"/>
              <a:t>at </a:t>
            </a:r>
            <a:r>
              <a:rPr lang="en-US" i="1" dirty="0" smtClean="0"/>
              <a:t>the</a:t>
            </a:r>
            <a:r>
              <a:rPr lang="tr-TR" i="1" dirty="0" smtClean="0"/>
              <a:t> </a:t>
            </a:r>
            <a:r>
              <a:rPr lang="en-US" dirty="0" smtClean="0"/>
              <a:t>intensification </a:t>
            </a:r>
            <a:r>
              <a:rPr lang="en-US" dirty="0"/>
              <a:t>of government pressure which was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main </a:t>
            </a:r>
            <a:r>
              <a:rPr lang="en-US" dirty="0"/>
              <a:t>cause of the revolt which al-</a:t>
            </a:r>
            <a:r>
              <a:rPr lang="en-US" dirty="0" err="1"/>
              <a:t>Hadjdjadj</a:t>
            </a:r>
            <a:r>
              <a:rPr lang="en-US" dirty="0"/>
              <a:t> had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face </a:t>
            </a:r>
            <a:r>
              <a:rPr lang="en-US" dirty="0"/>
              <a:t>from </a:t>
            </a:r>
            <a:r>
              <a:rPr lang="en-US" dirty="0" err="1" smtClean="0"/>
              <a:t>Abd</a:t>
            </a:r>
            <a:r>
              <a:rPr lang="en-US" dirty="0" smtClean="0"/>
              <a:t> </a:t>
            </a:r>
            <a:r>
              <a:rPr lang="en-US" dirty="0"/>
              <a:t>al-</a:t>
            </a:r>
            <a:r>
              <a:rPr lang="en-US" dirty="0" err="1"/>
              <a:t>Rahman</a:t>
            </a:r>
            <a:r>
              <a:rPr lang="en-US" dirty="0"/>
              <a:t> b. </a:t>
            </a:r>
            <a:r>
              <a:rPr lang="en-US" dirty="0" smtClean="0"/>
              <a:t>al-</a:t>
            </a:r>
            <a:r>
              <a:rPr lang="en-US" dirty="0" err="1" smtClean="0"/>
              <a:t>Ashath</a:t>
            </a:r>
            <a:r>
              <a:rPr lang="en-US" dirty="0" smtClean="0"/>
              <a:t> </a:t>
            </a:r>
            <a:r>
              <a:rPr lang="en-US" dirty="0"/>
              <a:t>and the </a:t>
            </a:r>
            <a:r>
              <a:rPr lang="en-US" dirty="0" smtClean="0"/>
              <a:t>army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which he had been sent to </a:t>
            </a:r>
            <a:r>
              <a:rPr lang="en-US" dirty="0" smtClean="0"/>
              <a:t>Afghanistan. </a:t>
            </a:r>
            <a:r>
              <a:rPr lang="en-US" dirty="0"/>
              <a:t>This revolt, which attracted diverse </a:t>
            </a:r>
            <a:r>
              <a:rPr lang="en-US" dirty="0" smtClean="0"/>
              <a:t>elements</a:t>
            </a:r>
            <a:r>
              <a:rPr lang="tr-TR" dirty="0" smtClean="0"/>
              <a:t> </a:t>
            </a:r>
            <a:r>
              <a:rPr lang="en-US" dirty="0" smtClean="0"/>
              <a:t>opposed </a:t>
            </a:r>
            <a:r>
              <a:rPr lang="en-US" dirty="0"/>
              <a:t>to the government and took on a </a:t>
            </a:r>
            <a:r>
              <a:rPr lang="en-US" dirty="0" smtClean="0"/>
              <a:t>significant</a:t>
            </a:r>
            <a:r>
              <a:rPr lang="tr-TR" dirty="0" smtClean="0"/>
              <a:t> </a:t>
            </a:r>
            <a:r>
              <a:rPr lang="en-US" dirty="0" smtClean="0"/>
              <a:t>religious </a:t>
            </a:r>
            <a:r>
              <a:rPr lang="en-US" dirty="0"/>
              <a:t>tone, eventually aimed at </a:t>
            </a:r>
            <a:r>
              <a:rPr lang="en-US" dirty="0" smtClean="0"/>
              <a:t>removing</a:t>
            </a:r>
            <a:r>
              <a:rPr lang="tr-TR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only the </a:t>
            </a:r>
            <a:r>
              <a:rPr lang="tr-TR" dirty="0" smtClean="0"/>
              <a:t>I</a:t>
            </a:r>
            <a:r>
              <a:rPr lang="en-US" dirty="0" err="1" smtClean="0"/>
              <a:t>rak</a:t>
            </a:r>
            <a:r>
              <a:rPr lang="tr-TR" dirty="0" smtClean="0"/>
              <a:t> </a:t>
            </a:r>
            <a:r>
              <a:rPr lang="en-US" dirty="0" smtClean="0"/>
              <a:t>governor </a:t>
            </a:r>
            <a:r>
              <a:rPr lang="en-US" dirty="0"/>
              <a:t>but also the caliph </a:t>
            </a:r>
            <a:r>
              <a:rPr lang="en-US" dirty="0" err="1" smtClean="0"/>
              <a:t>Abd</a:t>
            </a:r>
            <a:r>
              <a:rPr lang="tr-TR" dirty="0" smtClean="0"/>
              <a:t> </a:t>
            </a:r>
            <a:r>
              <a:rPr lang="en-US" dirty="0" smtClean="0"/>
              <a:t>al-</a:t>
            </a:r>
            <a:r>
              <a:rPr lang="en-US" dirty="0" err="1" smtClean="0"/>
              <a:t>Malik</a:t>
            </a:r>
            <a:r>
              <a:rPr lang="en-US" dirty="0" smtClean="0"/>
              <a:t> </a:t>
            </a:r>
            <a:r>
              <a:rPr lang="en-US" dirty="0"/>
              <a:t>himself, and it came close to achieving </a:t>
            </a:r>
            <a:r>
              <a:rPr lang="en-US" dirty="0" smtClean="0"/>
              <a:t>its</a:t>
            </a:r>
            <a:r>
              <a:rPr lang="tr-TR" dirty="0" smtClean="0"/>
              <a:t> </a:t>
            </a:r>
            <a:r>
              <a:rPr lang="en-US" dirty="0" smtClean="0"/>
              <a:t>aims</a:t>
            </a:r>
            <a:r>
              <a:rPr lang="en-US" dirty="0"/>
              <a:t>. Its defeat only led to the further </a:t>
            </a:r>
            <a:r>
              <a:rPr lang="en-US" dirty="0" smtClean="0"/>
              <a:t>strengthening</a:t>
            </a:r>
            <a:r>
              <a:rPr lang="tr-TR" dirty="0" smtClean="0"/>
              <a:t> of </a:t>
            </a:r>
            <a:r>
              <a:rPr lang="tr-TR" dirty="0" err="1"/>
              <a:t>government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nature and development of the taxation </a:t>
            </a:r>
            <a:r>
              <a:rPr lang="en-US" dirty="0" smtClean="0"/>
              <a:t>system</a:t>
            </a:r>
            <a:r>
              <a:rPr lang="tr-TR" dirty="0" smtClean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Umayyads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been a subject of debate. D.C. Dennett </a:t>
            </a:r>
            <a:r>
              <a:rPr lang="en-US" dirty="0" smtClean="0"/>
              <a:t>sought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refine what he saw as the over-simple </a:t>
            </a:r>
            <a:r>
              <a:rPr lang="en-US" dirty="0" smtClean="0"/>
              <a:t>presentation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 err="1"/>
              <a:t>Wellhausen</a:t>
            </a:r>
            <a:r>
              <a:rPr lang="en-US" dirty="0"/>
              <a:t>, and argued that there was a </a:t>
            </a:r>
            <a:r>
              <a:rPr lang="en-US" dirty="0" smtClean="0"/>
              <a:t>variety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systems of taxation, differing from province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province</a:t>
            </a:r>
            <a:r>
              <a:rPr lang="en-US" dirty="0"/>
              <a:t>, but that, almost everywhere, at the level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taxpayer there was a dual system of poll tax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land </a:t>
            </a:r>
            <a:r>
              <a:rPr lang="en-US" dirty="0"/>
              <a:t>tax. In spite of the detail amassed by </a:t>
            </a:r>
            <a:r>
              <a:rPr lang="en-US" dirty="0" smtClean="0"/>
              <a:t>Dennett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clarity with which it is presented and </a:t>
            </a:r>
            <a:r>
              <a:rPr lang="en-US" dirty="0" smtClean="0"/>
              <a:t>interpreted,</a:t>
            </a:r>
            <a:r>
              <a:rPr lang="tr-TR" dirty="0" smtClean="0"/>
              <a:t> </a:t>
            </a:r>
            <a:r>
              <a:rPr lang="en-US" dirty="0" smtClean="0"/>
              <a:t>however</a:t>
            </a:r>
            <a:r>
              <a:rPr lang="en-US" dirty="0"/>
              <a:t>, it is difficult to see that his </a:t>
            </a:r>
            <a:r>
              <a:rPr lang="en-US" dirty="0" smtClean="0"/>
              <a:t>conclusions</a:t>
            </a:r>
            <a:r>
              <a:rPr lang="tr-TR" dirty="0" smtClean="0"/>
              <a:t> </a:t>
            </a:r>
            <a:r>
              <a:rPr lang="en-US" dirty="0" smtClean="0"/>
              <a:t>make </a:t>
            </a:r>
            <a:r>
              <a:rPr lang="en-US" dirty="0"/>
              <a:t>a great difference to our </a:t>
            </a:r>
            <a:r>
              <a:rPr lang="en-US" dirty="0" smtClean="0"/>
              <a:t>understanding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actions of the non-Arabs who wished to </a:t>
            </a:r>
            <a:r>
              <a:rPr lang="en-US" dirty="0" smtClean="0"/>
              <a:t>leave</a:t>
            </a:r>
            <a:r>
              <a:rPr lang="tr-TR" dirty="0" smtClean="0"/>
              <a:t> </a:t>
            </a:r>
            <a:r>
              <a:rPr lang="en-US" dirty="0" smtClean="0"/>
              <a:t>their </a:t>
            </a:r>
            <a:r>
              <a:rPr lang="en-US" dirty="0"/>
              <a:t>lands and accept Islam. Acceptance of </a:t>
            </a:r>
            <a:r>
              <a:rPr lang="en-US" dirty="0" smtClean="0"/>
              <a:t>Islam</a:t>
            </a:r>
            <a:r>
              <a:rPr lang="tr-TR" dirty="0" smtClean="0"/>
              <a:t> </a:t>
            </a:r>
            <a:r>
              <a:rPr lang="en-US" dirty="0" smtClean="0"/>
              <a:t>would </a:t>
            </a:r>
            <a:r>
              <a:rPr lang="en-US" dirty="0"/>
              <a:t>only result in a substantial alleviation of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escape </a:t>
            </a:r>
            <a:r>
              <a:rPr lang="en-US" dirty="0"/>
              <a:t>from taxation if it was </a:t>
            </a:r>
            <a:r>
              <a:rPr lang="en-US" dirty="0" err="1"/>
              <a:t>acompanied</a:t>
            </a:r>
            <a:r>
              <a:rPr lang="en-US" dirty="0"/>
              <a:t> by </a:t>
            </a:r>
            <a:r>
              <a:rPr lang="en-US" dirty="0" smtClean="0"/>
              <a:t>flight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land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/>
              <a:t>The development of factionalism in the army and the </a:t>
            </a:r>
            <a:r>
              <a:rPr lang="en-US" sz="2800" i="1" dirty="0" smtClean="0"/>
              <a:t>continuing</a:t>
            </a:r>
            <a:r>
              <a:rPr lang="tr-TR" sz="2800" i="1" dirty="0" smtClean="0"/>
              <a:t> problem </a:t>
            </a:r>
            <a:r>
              <a:rPr lang="tr-TR" sz="2800" i="1" dirty="0"/>
              <a:t>of </a:t>
            </a:r>
            <a:r>
              <a:rPr lang="tr-TR" sz="2800" i="1" dirty="0" err="1"/>
              <a:t>the</a:t>
            </a:r>
            <a:r>
              <a:rPr lang="tr-TR" sz="2800" i="1" dirty="0"/>
              <a:t> </a:t>
            </a:r>
            <a:r>
              <a:rPr lang="tr-TR" sz="2800" i="1" dirty="0" err="1" smtClean="0"/>
              <a:t>mawali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dirty="0"/>
              <a:t>Hostility between </a:t>
            </a:r>
            <a:r>
              <a:rPr lang="en-US" dirty="0" err="1"/>
              <a:t>Mudar</a:t>
            </a:r>
            <a:r>
              <a:rPr lang="en-US" dirty="0"/>
              <a:t> and </a:t>
            </a:r>
            <a:r>
              <a:rPr lang="en-US" dirty="0" err="1"/>
              <a:t>Yaman</a:t>
            </a:r>
            <a:r>
              <a:rPr lang="en-US" dirty="0"/>
              <a:t> became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prominent </a:t>
            </a:r>
            <a:r>
              <a:rPr lang="en-US" dirty="0"/>
              <a:t>in the eastern territories of the </a:t>
            </a:r>
            <a:r>
              <a:rPr lang="en-US" dirty="0" smtClean="0"/>
              <a:t>caliphate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connection with the career of </a:t>
            </a:r>
            <a:r>
              <a:rPr lang="en-US" dirty="0" err="1" smtClean="0"/>
              <a:t>Yaz</a:t>
            </a:r>
            <a:r>
              <a:rPr lang="tr-TR" dirty="0" smtClean="0"/>
              <a:t>i</a:t>
            </a:r>
            <a:r>
              <a:rPr lang="en-US" dirty="0" smtClean="0"/>
              <a:t>d </a:t>
            </a:r>
            <a:r>
              <a:rPr lang="en-US" dirty="0"/>
              <a:t>b. </a:t>
            </a:r>
            <a:r>
              <a:rPr lang="en-US" dirty="0" smtClean="0"/>
              <a:t>al-</a:t>
            </a:r>
            <a:r>
              <a:rPr lang="en-US" dirty="0" err="1" smtClean="0"/>
              <a:t>Muhallab</a:t>
            </a:r>
            <a:r>
              <a:rPr lang="tr-TR" dirty="0" smtClean="0"/>
              <a:t> </a:t>
            </a:r>
            <a:r>
              <a:rPr lang="en-US" dirty="0" smtClean="0"/>
              <a:t>al-</a:t>
            </a:r>
            <a:r>
              <a:rPr lang="en-US" dirty="0" err="1" smtClean="0"/>
              <a:t>Azdi</a:t>
            </a:r>
            <a:r>
              <a:rPr lang="en-US" dirty="0" smtClean="0"/>
              <a:t>. </a:t>
            </a:r>
            <a:r>
              <a:rPr lang="en-US" dirty="0"/>
              <a:t>As a result of his </a:t>
            </a:r>
            <a:r>
              <a:rPr lang="en-US" dirty="0" smtClean="0"/>
              <a:t>efforts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establish a strong position for his family and </a:t>
            </a:r>
            <a:r>
              <a:rPr lang="en-US" dirty="0" smtClean="0"/>
              <a:t>tribe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 err="1"/>
              <a:t>Khurasan</a:t>
            </a:r>
            <a:r>
              <a:rPr lang="en-US" dirty="0"/>
              <a:t>, </a:t>
            </a:r>
            <a:r>
              <a:rPr lang="en-US" dirty="0" err="1"/>
              <a:t>Ibn</a:t>
            </a:r>
            <a:r>
              <a:rPr lang="en-US" dirty="0"/>
              <a:t> al-</a:t>
            </a:r>
            <a:r>
              <a:rPr lang="en-US" dirty="0" err="1"/>
              <a:t>Muhallab</a:t>
            </a:r>
            <a:r>
              <a:rPr lang="en-US" dirty="0"/>
              <a:t> came to be </a:t>
            </a:r>
            <a:r>
              <a:rPr lang="en-US" dirty="0" smtClean="0"/>
              <a:t>regarded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a champion of the </a:t>
            </a:r>
            <a:r>
              <a:rPr lang="en-US" dirty="0" err="1"/>
              <a:t>Yaman</a:t>
            </a:r>
            <a:r>
              <a:rPr lang="en-US" dirty="0"/>
              <a:t> in general. His </a:t>
            </a:r>
            <a:r>
              <a:rPr lang="en-US" dirty="0" smtClean="0"/>
              <a:t>complicated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vacillating relationship with the </a:t>
            </a:r>
            <a:r>
              <a:rPr lang="en-US" dirty="0" smtClean="0"/>
              <a:t>Umayyad</a:t>
            </a:r>
            <a:r>
              <a:rPr lang="tr-TR" dirty="0" smtClean="0"/>
              <a:t> </a:t>
            </a:r>
            <a:r>
              <a:rPr lang="en-US" dirty="0" smtClean="0"/>
              <a:t>caliphs </a:t>
            </a:r>
            <a:r>
              <a:rPr lang="en-US" dirty="0"/>
              <a:t>and their representatives culminated in </a:t>
            </a:r>
            <a:r>
              <a:rPr lang="en-US" dirty="0" smtClean="0"/>
              <a:t>his</a:t>
            </a:r>
            <a:r>
              <a:rPr lang="tr-TR" dirty="0" smtClean="0"/>
              <a:t> </a:t>
            </a:r>
            <a:r>
              <a:rPr lang="en-US" dirty="0" smtClean="0"/>
              <a:t>revolt</a:t>
            </a:r>
            <a:r>
              <a:rPr lang="en-US" dirty="0"/>
              <a:t>, </a:t>
            </a:r>
            <a:r>
              <a:rPr lang="en-US" dirty="0" err="1"/>
              <a:t>centred</a:t>
            </a:r>
            <a:r>
              <a:rPr lang="en-US" dirty="0"/>
              <a:t> on Basra, in the caliphate of </a:t>
            </a:r>
            <a:r>
              <a:rPr lang="en-US" dirty="0" err="1" smtClean="0"/>
              <a:t>Yaz</a:t>
            </a:r>
            <a:r>
              <a:rPr lang="tr-TR" dirty="0" smtClean="0"/>
              <a:t>i</a:t>
            </a:r>
            <a:r>
              <a:rPr lang="en-US" dirty="0" smtClean="0"/>
              <a:t>d</a:t>
            </a:r>
            <a:r>
              <a:rPr lang="tr-TR" dirty="0" smtClean="0"/>
              <a:t> </a:t>
            </a:r>
            <a:r>
              <a:rPr lang="en-US" dirty="0" smtClean="0"/>
              <a:t>II</a:t>
            </a:r>
            <a:r>
              <a:rPr lang="en-US" dirty="0"/>
              <a:t>. Although, like </a:t>
            </a:r>
            <a:r>
              <a:rPr lang="en-US" dirty="0" err="1"/>
              <a:t>Ibn</a:t>
            </a:r>
            <a:r>
              <a:rPr lang="en-US" dirty="0"/>
              <a:t> </a:t>
            </a:r>
            <a:r>
              <a:rPr lang="en-US" dirty="0" smtClean="0"/>
              <a:t>al-</a:t>
            </a:r>
            <a:r>
              <a:rPr lang="en-US" dirty="0" err="1" smtClean="0"/>
              <a:t>Ashath</a:t>
            </a:r>
            <a:r>
              <a:rPr lang="en-US" dirty="0"/>
              <a:t>, he won the </a:t>
            </a:r>
            <a:r>
              <a:rPr lang="en-US" dirty="0" smtClean="0"/>
              <a:t>support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diverse elements, his identification with the </a:t>
            </a:r>
            <a:r>
              <a:rPr lang="en-US" dirty="0" err="1" smtClean="0"/>
              <a:t>Yaman</a:t>
            </a:r>
            <a:r>
              <a:rPr lang="tr-TR" dirty="0" smtClean="0"/>
              <a:t> </a:t>
            </a:r>
            <a:r>
              <a:rPr lang="en-US" dirty="0" smtClean="0"/>
              <a:t>had </a:t>
            </a:r>
            <a:r>
              <a:rPr lang="en-US" dirty="0"/>
              <a:t>the result that his defeat was regarded as a </a:t>
            </a:r>
            <a:r>
              <a:rPr lang="en-US" dirty="0" smtClean="0"/>
              <a:t>humiliation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them, and the coming of the </a:t>
            </a:r>
            <a:r>
              <a:rPr lang="en-US" dirty="0" err="1"/>
              <a:t>Kays</a:t>
            </a:r>
            <a:r>
              <a:rPr lang="en-US" dirty="0"/>
              <a:t>! </a:t>
            </a:r>
            <a:r>
              <a:rPr lang="en-US" dirty="0" err="1" smtClean="0"/>
              <a:t>Umar</a:t>
            </a:r>
            <a:r>
              <a:rPr lang="tr-TR" dirty="0" smtClean="0"/>
              <a:t> </a:t>
            </a:r>
            <a:r>
              <a:rPr lang="en-US" dirty="0" smtClean="0"/>
              <a:t>b</a:t>
            </a:r>
            <a:r>
              <a:rPr lang="en-US" dirty="0"/>
              <a:t>. </a:t>
            </a:r>
            <a:r>
              <a:rPr lang="en-US" dirty="0" err="1" smtClean="0"/>
              <a:t>Hubayra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governor to </a:t>
            </a:r>
            <a:r>
              <a:rPr lang="en-US" dirty="0" err="1" smtClean="0"/>
              <a:t>clrak</a:t>
            </a:r>
            <a:r>
              <a:rPr lang="tr-TR" dirty="0" smtClean="0"/>
              <a:t> </a:t>
            </a:r>
            <a:r>
              <a:rPr lang="en-US" dirty="0" smtClean="0"/>
              <a:t>resulted </a:t>
            </a:r>
            <a:r>
              <a:rPr lang="en-US" dirty="0"/>
              <a:t>in the installation of predominantly </a:t>
            </a:r>
            <a:r>
              <a:rPr lang="en-US" dirty="0" err="1" smtClean="0"/>
              <a:t>Kays</a:t>
            </a:r>
            <a:r>
              <a:rPr lang="tr-TR" dirty="0"/>
              <a:t>î</a:t>
            </a:r>
            <a:r>
              <a:rPr lang="tr-TR" dirty="0" smtClean="0"/>
              <a:t> </a:t>
            </a:r>
            <a:r>
              <a:rPr lang="en-US" dirty="0" smtClean="0"/>
              <a:t>governors </a:t>
            </a:r>
            <a:r>
              <a:rPr lang="en-US" dirty="0"/>
              <a:t>in the east. Furthermore, the army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had </a:t>
            </a:r>
            <a:r>
              <a:rPr lang="en-US" dirty="0"/>
              <a:t>been sent from Syria to defeat the revolt,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en-US" dirty="0" smtClean="0"/>
              <a:t>drawn </a:t>
            </a:r>
            <a:r>
              <a:rPr lang="en-US" dirty="0"/>
              <a:t>from the Syrian-Mesopotamian frontier </a:t>
            </a:r>
            <a:r>
              <a:rPr lang="en-US" dirty="0" smtClean="0"/>
              <a:t>region,</a:t>
            </a:r>
            <a:r>
              <a:rPr lang="tr-TR" dirty="0" smtClean="0"/>
              <a:t> </a:t>
            </a:r>
            <a:r>
              <a:rPr lang="en-US" dirty="0" smtClean="0"/>
              <a:t>was </a:t>
            </a:r>
            <a:r>
              <a:rPr lang="en-US" dirty="0"/>
              <a:t>also predominantly </a:t>
            </a:r>
            <a:r>
              <a:rPr lang="en-US" dirty="0" err="1" smtClean="0"/>
              <a:t>Kays</a:t>
            </a:r>
            <a:r>
              <a:rPr lang="tr-TR" dirty="0" smtClean="0"/>
              <a:t>î</a:t>
            </a:r>
            <a:r>
              <a:rPr lang="en-US" dirty="0" smtClean="0"/>
              <a:t> </a:t>
            </a:r>
            <a:r>
              <a:rPr lang="en-US" dirty="0"/>
              <a:t>Revenge for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err="1" smtClean="0"/>
              <a:t>Muhallabids</a:t>
            </a:r>
            <a:r>
              <a:rPr lang="en-US" dirty="0" smtClean="0"/>
              <a:t> </a:t>
            </a:r>
            <a:r>
              <a:rPr lang="en-US" dirty="0"/>
              <a:t>was one of the slogans of the </a:t>
            </a:r>
            <a:r>
              <a:rPr lang="en-US" dirty="0" err="1" smtClean="0"/>
              <a:t>Yaman</a:t>
            </a:r>
            <a:r>
              <a:rPr lang="tr-TR" dirty="0" smtClean="0"/>
              <a:t>i </a:t>
            </a:r>
            <a:r>
              <a:rPr lang="en-US" dirty="0" smtClean="0"/>
              <a:t>supporters </a:t>
            </a:r>
            <a:r>
              <a:rPr lang="en-US" dirty="0"/>
              <a:t>of the movement which overthrew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Umayyad</a:t>
            </a:r>
            <a:r>
              <a:rPr lang="tr-TR" dirty="0" smtClean="0"/>
              <a:t> </a:t>
            </a:r>
            <a:r>
              <a:rPr lang="tr-TR" dirty="0" err="1"/>
              <a:t>caliphate</a:t>
            </a:r>
            <a:r>
              <a:rPr lang="tr-TR" dirty="0"/>
              <a:t> in 132/749-50.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From this point onwards, the appointment of </a:t>
            </a:r>
            <a:r>
              <a:rPr lang="en-US" dirty="0" smtClean="0"/>
              <a:t>governors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 err="1" smtClean="0"/>
              <a:t>lrak</a:t>
            </a:r>
            <a:r>
              <a:rPr lang="en-US" dirty="0" smtClean="0"/>
              <a:t> </a:t>
            </a:r>
            <a:r>
              <a:rPr lang="en-US" dirty="0"/>
              <a:t>and the east was associated with </a:t>
            </a:r>
            <a:r>
              <a:rPr lang="en-US" dirty="0" smtClean="0"/>
              <a:t>changes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position of one of the factions relative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other</a:t>
            </a:r>
            <a:r>
              <a:rPr lang="en-US" dirty="0"/>
              <a:t>. The appointment of Khalid b. </a:t>
            </a:r>
            <a:r>
              <a:rPr lang="en-US" dirty="0" err="1" smtClean="0"/>
              <a:t>Abd</a:t>
            </a:r>
            <a:r>
              <a:rPr lang="en-US" dirty="0" smtClean="0"/>
              <a:t> </a:t>
            </a:r>
            <a:r>
              <a:rPr lang="en-US" dirty="0"/>
              <a:t>Allah </a:t>
            </a:r>
            <a:r>
              <a:rPr lang="en-US" dirty="0" smtClean="0"/>
              <a:t>al-</a:t>
            </a:r>
            <a:r>
              <a:rPr lang="en-US" dirty="0" err="1" smtClean="0"/>
              <a:t>Kasr</a:t>
            </a:r>
            <a:r>
              <a:rPr lang="tr-TR" dirty="0" smtClean="0"/>
              <a:t>i </a:t>
            </a:r>
            <a:r>
              <a:rPr lang="en-US" i="1" dirty="0" smtClean="0"/>
              <a:t>at </a:t>
            </a:r>
            <a:r>
              <a:rPr lang="en-US" i="1" dirty="0"/>
              <a:t>the beginning of the caliphate of </a:t>
            </a:r>
            <a:r>
              <a:rPr lang="en-US" i="1" dirty="0" err="1" smtClean="0"/>
              <a:t>Hisham</a:t>
            </a:r>
            <a:r>
              <a:rPr lang="tr-TR" i="1" dirty="0" smtClean="0"/>
              <a:t> </a:t>
            </a:r>
            <a:r>
              <a:rPr lang="en-US" dirty="0" smtClean="0"/>
              <a:t>b</a:t>
            </a:r>
            <a:r>
              <a:rPr lang="en-US" dirty="0"/>
              <a:t>. </a:t>
            </a:r>
            <a:r>
              <a:rPr lang="en-US" dirty="0" err="1" smtClean="0"/>
              <a:t>Abd</a:t>
            </a:r>
            <a:r>
              <a:rPr lang="en-US" dirty="0" smtClean="0"/>
              <a:t> </a:t>
            </a:r>
            <a:r>
              <a:rPr lang="en-US" dirty="0"/>
              <a:t>al-</a:t>
            </a:r>
            <a:r>
              <a:rPr lang="en-US" dirty="0" err="1"/>
              <a:t>Malik</a:t>
            </a:r>
            <a:r>
              <a:rPr lang="en-US" dirty="0"/>
              <a:t>, however it was intended, was </a:t>
            </a:r>
            <a:r>
              <a:rPr lang="en-US" dirty="0" smtClean="0"/>
              <a:t>interpreted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a reversion to a </a:t>
            </a:r>
            <a:r>
              <a:rPr lang="en-US" dirty="0" smtClean="0"/>
              <a:t>pro-</a:t>
            </a:r>
            <a:r>
              <a:rPr lang="en-US" dirty="0" err="1" smtClean="0"/>
              <a:t>Yaman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/>
              <a:t>policy, </a:t>
            </a:r>
            <a:r>
              <a:rPr lang="en-US" dirty="0" smtClean="0"/>
              <a:t>while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removal of Khalid in </a:t>
            </a:r>
            <a:r>
              <a:rPr lang="en-US" dirty="0" err="1"/>
              <a:t>favour</a:t>
            </a:r>
            <a:r>
              <a:rPr lang="en-US" dirty="0"/>
              <a:t> of Yusuf b. </a:t>
            </a:r>
            <a:r>
              <a:rPr lang="en-US" dirty="0" err="1" smtClean="0"/>
              <a:t>Umar</a:t>
            </a:r>
            <a:r>
              <a:rPr lang="tr-TR" dirty="0" smtClean="0"/>
              <a:t> </a:t>
            </a:r>
            <a:r>
              <a:rPr lang="en-US" dirty="0" smtClean="0"/>
              <a:t>al-</a:t>
            </a:r>
            <a:r>
              <a:rPr lang="en-US" dirty="0" err="1" smtClean="0"/>
              <a:t>Thakaf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/>
              <a:t>in 120/738 </a:t>
            </a:r>
            <a:r>
              <a:rPr lang="en-US" dirty="0" err="1"/>
              <a:t>signalled</a:t>
            </a:r>
            <a:r>
              <a:rPr lang="en-US" dirty="0"/>
              <a:t> the restoration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Mudari</a:t>
            </a:r>
            <a:r>
              <a:rPr lang="tr-TR" dirty="0" smtClean="0"/>
              <a:t> </a:t>
            </a:r>
            <a:r>
              <a:rPr lang="tr-TR" dirty="0" err="1"/>
              <a:t>domination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The nature of the groups designated by names </a:t>
            </a:r>
            <a:r>
              <a:rPr lang="en-US" dirty="0" smtClean="0"/>
              <a:t>such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 err="1"/>
              <a:t>Yaman</a:t>
            </a:r>
            <a:r>
              <a:rPr lang="en-US" dirty="0"/>
              <a:t> and </a:t>
            </a:r>
            <a:r>
              <a:rPr lang="en-US" dirty="0" err="1"/>
              <a:t>Mudar</a:t>
            </a:r>
            <a:r>
              <a:rPr lang="en-US" dirty="0"/>
              <a:t> has been debated. The </a:t>
            </a:r>
            <a:r>
              <a:rPr lang="en-US" dirty="0" smtClean="0"/>
              <a:t>assumption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they represented real tribal alliances has </a:t>
            </a:r>
            <a:r>
              <a:rPr lang="en-US" dirty="0" smtClean="0"/>
              <a:t>been</a:t>
            </a:r>
            <a:r>
              <a:rPr lang="tr-TR" dirty="0" smtClean="0"/>
              <a:t> </a:t>
            </a:r>
            <a:r>
              <a:rPr lang="en-US" dirty="0" smtClean="0"/>
              <a:t>challenged </a:t>
            </a:r>
            <a:r>
              <a:rPr lang="en-US" dirty="0"/>
              <a:t>by Patricia Crone's argument that </a:t>
            </a:r>
            <a:r>
              <a:rPr lang="en-US" dirty="0" smtClean="0"/>
              <a:t>they</a:t>
            </a:r>
            <a:r>
              <a:rPr lang="tr-TR" dirty="0" smtClean="0"/>
              <a:t> </a:t>
            </a:r>
            <a:r>
              <a:rPr lang="en-US" dirty="0" smtClean="0"/>
              <a:t>should </a:t>
            </a:r>
            <a:r>
              <a:rPr lang="en-US" dirty="0"/>
              <a:t>be understood as factions in the army, </a:t>
            </a:r>
            <a:r>
              <a:rPr lang="en-US" dirty="0" smtClean="0"/>
              <a:t>certainly</a:t>
            </a:r>
            <a:r>
              <a:rPr lang="tr-TR" dirty="0" smtClean="0"/>
              <a:t> </a:t>
            </a:r>
            <a:r>
              <a:rPr lang="en-US" dirty="0" smtClean="0"/>
              <a:t>related </a:t>
            </a:r>
            <a:r>
              <a:rPr lang="en-US" dirty="0"/>
              <a:t>to the tribal groups whose names </a:t>
            </a:r>
            <a:r>
              <a:rPr lang="en-US" dirty="0" smtClean="0"/>
              <a:t>they</a:t>
            </a:r>
            <a:r>
              <a:rPr lang="tr-TR" dirty="0" smtClean="0"/>
              <a:t> </a:t>
            </a:r>
            <a:r>
              <a:rPr lang="en-US" dirty="0" smtClean="0"/>
              <a:t>bear</a:t>
            </a:r>
            <a:r>
              <a:rPr lang="en-US" dirty="0"/>
              <a:t>, but not identical with them. A group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army </a:t>
            </a:r>
            <a:r>
              <a:rPr lang="en-US" dirty="0"/>
              <a:t>called </a:t>
            </a:r>
            <a:r>
              <a:rPr lang="en-US" dirty="0" smtClean="0"/>
              <a:t>Tam</a:t>
            </a:r>
            <a:r>
              <a:rPr lang="tr-TR" dirty="0" smtClean="0"/>
              <a:t>i</a:t>
            </a:r>
            <a:r>
              <a:rPr lang="en-US" dirty="0" smtClean="0"/>
              <a:t>m </a:t>
            </a:r>
            <a:r>
              <a:rPr lang="en-US" dirty="0"/>
              <a:t>would be likely to have </a:t>
            </a:r>
            <a:r>
              <a:rPr lang="en-US" dirty="0" smtClean="0"/>
              <a:t>originated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the tribe of </a:t>
            </a:r>
            <a:r>
              <a:rPr lang="en-US" dirty="0" smtClean="0"/>
              <a:t>Tam</a:t>
            </a:r>
            <a:r>
              <a:rPr lang="tr-TR" dirty="0" smtClean="0"/>
              <a:t>i</a:t>
            </a:r>
            <a:r>
              <a:rPr lang="en-US" dirty="0" smtClean="0"/>
              <a:t>m </a:t>
            </a:r>
            <a:r>
              <a:rPr lang="en-US" dirty="0"/>
              <a:t>but their aims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interests </a:t>
            </a:r>
            <a:r>
              <a:rPr lang="en-US" dirty="0"/>
              <a:t>were not identical with those of </a:t>
            </a:r>
            <a:r>
              <a:rPr lang="en-US" dirty="0" smtClean="0"/>
              <a:t>Tam</a:t>
            </a:r>
            <a:r>
              <a:rPr lang="tr-TR" dirty="0" smtClean="0"/>
              <a:t>i</a:t>
            </a:r>
            <a:r>
              <a:rPr lang="en-US" dirty="0" smtClean="0"/>
              <a:t>m</a:t>
            </a:r>
            <a:r>
              <a:rPr lang="tr-TR" dirty="0" smtClean="0"/>
              <a:t>i</a:t>
            </a:r>
            <a:r>
              <a:rPr lang="en-US" dirty="0" smtClean="0"/>
              <a:t>s</a:t>
            </a:r>
            <a:r>
              <a:rPr lang="tr-TR" dirty="0" smtClean="0"/>
              <a:t> </a:t>
            </a:r>
            <a:r>
              <a:rPr lang="tr-TR" dirty="0" err="1" smtClean="0"/>
              <a:t>outside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Autofit/>
          </a:bodyPr>
          <a:lstStyle/>
          <a:p>
            <a:pPr algn="just"/>
            <a:r>
              <a:rPr lang="en-US" sz="2300" dirty="0"/>
              <a:t>It is generally accepted that </a:t>
            </a:r>
            <a:r>
              <a:rPr lang="en-US" sz="2300" dirty="0" err="1" smtClean="0"/>
              <a:t>Umar</a:t>
            </a:r>
            <a:r>
              <a:rPr lang="en-US" sz="2300" dirty="0" smtClean="0"/>
              <a:t> </a:t>
            </a:r>
            <a:r>
              <a:rPr lang="en-US" sz="2300" dirty="0"/>
              <a:t>II pursued </a:t>
            </a:r>
            <a:r>
              <a:rPr lang="en-US" sz="2300" dirty="0" smtClean="0"/>
              <a:t>a</a:t>
            </a:r>
            <a:r>
              <a:rPr lang="tr-TR" sz="2300" dirty="0" smtClean="0"/>
              <a:t> </a:t>
            </a:r>
            <a:r>
              <a:rPr lang="en-US" sz="2300" dirty="0" smtClean="0"/>
              <a:t>more </a:t>
            </a:r>
            <a:r>
              <a:rPr lang="en-US" sz="2300" dirty="0"/>
              <a:t>sympathetic policy towards the demands of </a:t>
            </a:r>
            <a:r>
              <a:rPr lang="en-US" sz="2300" dirty="0" smtClean="0"/>
              <a:t>the</a:t>
            </a:r>
            <a:r>
              <a:rPr lang="tr-TR" sz="2300" dirty="0" smtClean="0"/>
              <a:t> </a:t>
            </a:r>
            <a:r>
              <a:rPr lang="en-US" sz="2300" i="1" dirty="0" err="1" smtClean="0"/>
              <a:t>mawali</a:t>
            </a:r>
            <a:r>
              <a:rPr lang="en-US" sz="2300" i="1" dirty="0" smtClean="0"/>
              <a:t> </a:t>
            </a:r>
            <a:r>
              <a:rPr lang="en-US" sz="2300" i="1" dirty="0"/>
              <a:t>than did other Umayyad rulers. In </a:t>
            </a:r>
            <a:r>
              <a:rPr lang="en-US" sz="2300" i="1" dirty="0" smtClean="0"/>
              <a:t>tradition,</a:t>
            </a:r>
            <a:r>
              <a:rPr lang="tr-TR" sz="2300" i="1" dirty="0" smtClean="0"/>
              <a:t> </a:t>
            </a:r>
            <a:r>
              <a:rPr lang="en-US" sz="2300" dirty="0" smtClean="0"/>
              <a:t>he </a:t>
            </a:r>
            <a:r>
              <a:rPr lang="en-US" sz="2300" dirty="0"/>
              <a:t>appears as a champion of the equality of </a:t>
            </a:r>
            <a:r>
              <a:rPr lang="en-US" sz="2300" dirty="0" smtClean="0"/>
              <a:t>Arabs</a:t>
            </a:r>
            <a:r>
              <a:rPr lang="tr-TR" sz="2300" dirty="0" smtClean="0"/>
              <a:t> </a:t>
            </a:r>
            <a:r>
              <a:rPr lang="en-US" sz="2300" dirty="0" smtClean="0"/>
              <a:t>and </a:t>
            </a:r>
            <a:r>
              <a:rPr lang="en-US" sz="2300" dirty="0"/>
              <a:t>non-Arabs within Islam. The nature of the </a:t>
            </a:r>
            <a:r>
              <a:rPr lang="en-US" sz="2300" dirty="0" smtClean="0"/>
              <a:t>evidence,</a:t>
            </a:r>
            <a:r>
              <a:rPr lang="tr-TR" sz="2300" dirty="0" smtClean="0"/>
              <a:t> </a:t>
            </a:r>
            <a:r>
              <a:rPr lang="en-US" sz="2300" dirty="0" smtClean="0"/>
              <a:t>however</a:t>
            </a:r>
            <a:r>
              <a:rPr lang="en-US" sz="2300" dirty="0"/>
              <a:t>, makes it difficult to be precise </a:t>
            </a:r>
            <a:r>
              <a:rPr lang="en-US" sz="2300" dirty="0" smtClean="0"/>
              <a:t>about</a:t>
            </a:r>
            <a:r>
              <a:rPr lang="tr-TR" sz="2300" dirty="0" smtClean="0"/>
              <a:t> </a:t>
            </a:r>
            <a:r>
              <a:rPr lang="en-US" sz="2300" dirty="0" smtClean="0"/>
              <a:t>the </a:t>
            </a:r>
            <a:r>
              <a:rPr lang="en-US" sz="2300" dirty="0"/>
              <a:t>measures he adopted. The fiscal decree </a:t>
            </a:r>
            <a:r>
              <a:rPr lang="en-US" sz="2300" dirty="0" smtClean="0"/>
              <a:t>reported</a:t>
            </a:r>
            <a:r>
              <a:rPr lang="tr-TR" sz="2300" dirty="0" smtClean="0"/>
              <a:t> </a:t>
            </a:r>
            <a:r>
              <a:rPr lang="en-US" sz="2300" dirty="0" smtClean="0"/>
              <a:t>by </a:t>
            </a:r>
            <a:r>
              <a:rPr lang="en-US" sz="2300" dirty="0" err="1"/>
              <a:t>Ibn</a:t>
            </a:r>
            <a:r>
              <a:rPr lang="en-US" sz="2300" dirty="0"/>
              <a:t> </a:t>
            </a:r>
            <a:r>
              <a:rPr lang="en-US" sz="2300" dirty="0" err="1" smtClean="0"/>
              <a:t>Abd</a:t>
            </a:r>
            <a:r>
              <a:rPr lang="en-US" sz="2300" dirty="0" smtClean="0"/>
              <a:t> al-</a:t>
            </a:r>
            <a:r>
              <a:rPr lang="en-US" sz="2300" dirty="0" err="1" smtClean="0"/>
              <a:t>Hakam</a:t>
            </a:r>
            <a:r>
              <a:rPr lang="tr-TR" sz="2300" dirty="0" smtClean="0"/>
              <a:t> </a:t>
            </a:r>
            <a:r>
              <a:rPr lang="en-US" sz="2300" i="1" dirty="0" smtClean="0"/>
              <a:t>leaves </a:t>
            </a:r>
            <a:r>
              <a:rPr lang="en-US" sz="2300" i="1" dirty="0"/>
              <a:t>many unanswered </a:t>
            </a:r>
            <a:r>
              <a:rPr lang="en-US" sz="2300" i="1" dirty="0" smtClean="0"/>
              <a:t>questions</a:t>
            </a:r>
            <a:r>
              <a:rPr lang="tr-TR" sz="2300" i="1" dirty="0" smtClean="0"/>
              <a:t> </a:t>
            </a:r>
            <a:r>
              <a:rPr lang="en-US" sz="2300" dirty="0" smtClean="0"/>
              <a:t>and </a:t>
            </a:r>
            <a:r>
              <a:rPr lang="en-US" sz="2300" dirty="0"/>
              <a:t>its authenticity is debatable, and the shortness </a:t>
            </a:r>
            <a:r>
              <a:rPr lang="en-US" sz="2300" dirty="0" smtClean="0"/>
              <a:t>of</a:t>
            </a:r>
            <a:r>
              <a:rPr lang="tr-TR" sz="2300" dirty="0" smtClean="0"/>
              <a:t> </a:t>
            </a:r>
            <a:r>
              <a:rPr lang="en-US" sz="2300" dirty="0" smtClean="0"/>
              <a:t>his </a:t>
            </a:r>
            <a:r>
              <a:rPr lang="en-US" sz="2300" dirty="0"/>
              <a:t>caliphate perhaps limited the effect of any </a:t>
            </a:r>
            <a:r>
              <a:rPr lang="en-US" sz="2300" dirty="0" smtClean="0"/>
              <a:t>measures</a:t>
            </a:r>
            <a:r>
              <a:rPr lang="tr-TR" sz="2300" dirty="0" smtClean="0"/>
              <a:t> </a:t>
            </a:r>
            <a:r>
              <a:rPr lang="en-US" sz="2300" dirty="0" smtClean="0"/>
              <a:t>he </a:t>
            </a:r>
            <a:r>
              <a:rPr lang="en-US" sz="2300" dirty="0"/>
              <a:t>introduced. However we regard his </a:t>
            </a:r>
            <a:r>
              <a:rPr lang="en-US" sz="2300" dirty="0" smtClean="0"/>
              <a:t>caliphate,</a:t>
            </a:r>
            <a:r>
              <a:rPr lang="tr-TR" sz="2300" dirty="0" smtClean="0"/>
              <a:t> </a:t>
            </a:r>
            <a:r>
              <a:rPr lang="en-US" sz="2300" dirty="0" smtClean="0"/>
              <a:t>the </a:t>
            </a:r>
            <a:r>
              <a:rPr lang="en-US" sz="2300" dirty="0"/>
              <a:t>episode associated with al-</a:t>
            </a:r>
            <a:r>
              <a:rPr lang="en-US" sz="2300" dirty="0" err="1"/>
              <a:t>Ashras</a:t>
            </a:r>
            <a:r>
              <a:rPr lang="en-US" sz="2300" dirty="0"/>
              <a:t> </a:t>
            </a:r>
            <a:r>
              <a:rPr lang="en-US" sz="2300" dirty="0" smtClean="0"/>
              <a:t>al-</a:t>
            </a:r>
            <a:r>
              <a:rPr lang="en-US" sz="2300" dirty="0" err="1" smtClean="0"/>
              <a:t>Sulam</a:t>
            </a:r>
            <a:r>
              <a:rPr lang="tr-TR" sz="2300" dirty="0" smtClean="0"/>
              <a:t>i</a:t>
            </a:r>
            <a:r>
              <a:rPr lang="en-US" sz="2300" dirty="0" smtClean="0"/>
              <a:t> shows</a:t>
            </a:r>
            <a:r>
              <a:rPr lang="tr-TR" sz="2300" dirty="0" smtClean="0"/>
              <a:t> </a:t>
            </a:r>
            <a:r>
              <a:rPr lang="en-US" sz="2300" dirty="0" smtClean="0"/>
              <a:t>that </a:t>
            </a:r>
            <a:r>
              <a:rPr lang="en-US" sz="2300" dirty="0"/>
              <a:t>he did not solve the problem, and it is </a:t>
            </a:r>
            <a:r>
              <a:rPr lang="en-US" sz="2300" dirty="0" smtClean="0"/>
              <a:t>reported</a:t>
            </a:r>
            <a:r>
              <a:rPr lang="tr-TR" sz="2300" dirty="0" smtClean="0"/>
              <a:t> </a:t>
            </a:r>
            <a:r>
              <a:rPr lang="en-US" sz="2300" dirty="0" smtClean="0"/>
              <a:t>that </a:t>
            </a:r>
            <a:r>
              <a:rPr lang="en-US" sz="2300" dirty="0"/>
              <a:t>when Nasr b. </a:t>
            </a:r>
            <a:r>
              <a:rPr lang="en-US" sz="2300" dirty="0" err="1" smtClean="0"/>
              <a:t>Sayyar</a:t>
            </a:r>
            <a:r>
              <a:rPr lang="tr-TR" sz="2300" dirty="0" smtClean="0"/>
              <a:t> </a:t>
            </a:r>
            <a:r>
              <a:rPr lang="en-US" sz="2300" i="1" dirty="0" smtClean="0"/>
              <a:t>became </a:t>
            </a:r>
            <a:r>
              <a:rPr lang="en-US" sz="2300" i="1" dirty="0"/>
              <a:t>governor </a:t>
            </a:r>
            <a:r>
              <a:rPr lang="en-US" sz="2300" i="1" dirty="0" smtClean="0"/>
              <a:t>of</a:t>
            </a:r>
            <a:r>
              <a:rPr lang="tr-TR" sz="2300" i="1" dirty="0" smtClean="0"/>
              <a:t> </a:t>
            </a:r>
            <a:r>
              <a:rPr lang="en-US" sz="2300" dirty="0" err="1" smtClean="0"/>
              <a:t>Khurasan</a:t>
            </a:r>
            <a:r>
              <a:rPr lang="en-US" sz="2300" dirty="0" smtClean="0"/>
              <a:t> </a:t>
            </a:r>
            <a:r>
              <a:rPr lang="en-US" sz="2300" dirty="0"/>
              <a:t>he found many Muslims paying taxes </a:t>
            </a:r>
            <a:r>
              <a:rPr lang="en-US" sz="2300" dirty="0" smtClean="0"/>
              <a:t>while</a:t>
            </a:r>
            <a:r>
              <a:rPr lang="tr-TR" sz="2300" dirty="0" smtClean="0"/>
              <a:t> </a:t>
            </a:r>
            <a:r>
              <a:rPr lang="en-US" sz="2300" dirty="0" smtClean="0"/>
              <a:t>some </a:t>
            </a:r>
            <a:r>
              <a:rPr lang="en-US" sz="2300" dirty="0"/>
              <a:t>non-Muslims were able to avoid them.</a:t>
            </a:r>
            <a:endParaRPr lang="tr-TR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Third</a:t>
            </a:r>
            <a:r>
              <a:rPr lang="tr-TR" i="1" dirty="0"/>
              <a:t> </a:t>
            </a:r>
            <a:r>
              <a:rPr lang="tr-TR" i="1" dirty="0" err="1"/>
              <a:t>Civil</a:t>
            </a:r>
            <a:r>
              <a:rPr lang="tr-TR" i="1" dirty="0"/>
              <a:t> </a:t>
            </a:r>
            <a:r>
              <a:rPr lang="tr-TR" i="1" dirty="0" err="1"/>
              <a:t>War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The ingredients of the Third Civil War,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began </a:t>
            </a:r>
            <a:r>
              <a:rPr lang="en-US" dirty="0"/>
              <a:t>with the rebellion against al-</a:t>
            </a:r>
            <a:r>
              <a:rPr lang="en-US" dirty="0" err="1"/>
              <a:t>Walfd</a:t>
            </a:r>
            <a:r>
              <a:rPr lang="en-US" dirty="0"/>
              <a:t> II in </a:t>
            </a:r>
            <a:r>
              <a:rPr lang="en-US" dirty="0" smtClean="0"/>
              <a:t>126/744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lasted until </a:t>
            </a:r>
            <a:r>
              <a:rPr lang="en-US" dirty="0" err="1"/>
              <a:t>Marwan</a:t>
            </a:r>
            <a:r>
              <a:rPr lang="en-US" dirty="0"/>
              <a:t> II had, by about </a:t>
            </a:r>
            <a:r>
              <a:rPr lang="en-US" dirty="0" smtClean="0"/>
              <a:t>129/747,</a:t>
            </a:r>
            <a:r>
              <a:rPr lang="tr-TR" dirty="0" smtClean="0"/>
              <a:t> </a:t>
            </a:r>
            <a:r>
              <a:rPr lang="en-US" dirty="0" smtClean="0"/>
              <a:t>established </a:t>
            </a:r>
            <a:r>
              <a:rPr lang="en-US" dirty="0"/>
              <a:t>control over the central provinces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caliphate</a:t>
            </a:r>
            <a:r>
              <a:rPr lang="en-US" dirty="0"/>
              <a:t>, were in some respects similar to those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second. It did not, however, conclude with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re-establishment </a:t>
            </a:r>
            <a:r>
              <a:rPr lang="en-US" dirty="0"/>
              <a:t>of Umayyad rule on a firm </a:t>
            </a:r>
            <a:r>
              <a:rPr lang="en-US" dirty="0" smtClean="0"/>
              <a:t>footing</a:t>
            </a:r>
            <a:r>
              <a:rPr lang="tr-TR" dirty="0" smtClean="0"/>
              <a:t> </a:t>
            </a:r>
            <a:r>
              <a:rPr lang="en-US" dirty="0" smtClean="0"/>
              <a:t>but </a:t>
            </a:r>
            <a:r>
              <a:rPr lang="en-US" dirty="0"/>
              <a:t>with the beginning of its end. Although </a:t>
            </a:r>
            <a:r>
              <a:rPr lang="en-US" dirty="0" err="1" smtClean="0"/>
              <a:t>Marwan</a:t>
            </a:r>
            <a:r>
              <a:rPr lang="tr-TR" dirty="0" smtClean="0"/>
              <a:t> </a:t>
            </a:r>
            <a:r>
              <a:rPr lang="en-US" dirty="0" smtClean="0"/>
              <a:t>II </a:t>
            </a:r>
            <a:r>
              <a:rPr lang="en-US" dirty="0"/>
              <a:t>emerged victorious, the events leading up to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can</a:t>
            </a:r>
            <a:r>
              <a:rPr lang="en-US" dirty="0"/>
              <a:t>, in retrospect, be seen to have fatally </a:t>
            </a:r>
            <a:r>
              <a:rPr lang="en-US" dirty="0" smtClean="0"/>
              <a:t>weakened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Umayyad caliphate in its heartlands and made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incapable </a:t>
            </a:r>
            <a:r>
              <a:rPr lang="en-US" dirty="0"/>
              <a:t>of resisting successfully the revolt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shortly </a:t>
            </a:r>
            <a:r>
              <a:rPr lang="en-US" dirty="0"/>
              <a:t>afterwards began in its far north </a:t>
            </a:r>
            <a:r>
              <a:rPr lang="en-US" dirty="0" smtClean="0"/>
              <a:t>eastern</a:t>
            </a:r>
            <a:r>
              <a:rPr lang="tr-TR" dirty="0" smtClean="0"/>
              <a:t> </a:t>
            </a:r>
            <a:r>
              <a:rPr lang="tr-TR" dirty="0" err="1" smtClean="0"/>
              <a:t>province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Khurasan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1879</Words>
  <Application>Microsoft Office PowerPoint</Application>
  <PresentationFormat>Ekran Gösterisi (4:3)</PresentationFormat>
  <Paragraphs>19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The Marwanid restoration</vt:lpstr>
      <vt:lpstr>Slayt 2</vt:lpstr>
      <vt:lpstr>Slayt 3</vt:lpstr>
      <vt:lpstr>Slayt 4</vt:lpstr>
      <vt:lpstr>The development of factionalism in the army and the continuing problem of the mawali</vt:lpstr>
      <vt:lpstr>Slayt 6</vt:lpstr>
      <vt:lpstr>Slayt 7</vt:lpstr>
      <vt:lpstr>Slayt 8</vt:lpstr>
      <vt:lpstr>The Third Civil War</vt:lpstr>
      <vt:lpstr>Slayt 10</vt:lpstr>
      <vt:lpstr>The fall of the dynasty</vt:lpstr>
      <vt:lpstr>Slayt 12</vt:lpstr>
      <vt:lpstr>Slayt 13</vt:lpstr>
      <vt:lpstr>Slayt 14</vt:lpstr>
      <vt:lpstr>Slayt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Marwanid restoration</dc:title>
  <dc:creator>Nurullah</dc:creator>
  <cp:lastModifiedBy>Nurullah</cp:lastModifiedBy>
  <cp:revision>3</cp:revision>
  <dcterms:created xsi:type="dcterms:W3CDTF">2016-05-04T12:02:57Z</dcterms:created>
  <dcterms:modified xsi:type="dcterms:W3CDTF">2016-05-04T12:24:55Z</dcterms:modified>
</cp:coreProperties>
</file>