
<file path=[Content_Types].xml><?xml version="1.0" encoding="utf-8"?>
<Types xmlns="http://schemas.openxmlformats.org/package/2006/content-types">
  <Default Extension="png" ContentType="image/png"/>
  <Default Extension="jfif" ContentType="image/j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2"/>
    <p:sldId id="257" r:id="rId3"/>
    <p:sldId id="258" r:id="rId4"/>
    <p:sldId id="269" r:id="rId5"/>
    <p:sldId id="259" r:id="rId6"/>
    <p:sldId id="260" r:id="rId7"/>
    <p:sldId id="270" r:id="rId8"/>
    <p:sldId id="261" r:id="rId9"/>
    <p:sldId id="262" r:id="rId10"/>
    <p:sldId id="271" r:id="rId11"/>
    <p:sldId id="272" r:id="rId12"/>
    <p:sldId id="263" r:id="rId13"/>
    <p:sldId id="273" r:id="rId14"/>
    <p:sldId id="274" r:id="rId15"/>
    <p:sldId id="265" r:id="rId16"/>
    <p:sldId id="279" r:id="rId17"/>
    <p:sldId id="280" r:id="rId18"/>
    <p:sldId id="281" r:id="rId19"/>
    <p:sldId id="282" r:id="rId20"/>
    <p:sldId id="267" r:id="rId21"/>
    <p:sldId id="276" r:id="rId22"/>
    <p:sldId id="277" r:id="rId23"/>
    <p:sldId id="278" r:id="rId24"/>
    <p:sldId id="275" r:id="rId25"/>
    <p:sldId id="268" r:id="rId26"/>
  </p:sldIdLst>
  <p:sldSz cx="18300700" cy="10299700"/>
  <p:notesSz cx="18300700" cy="102997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62" autoAdjust="0"/>
    <p:restoredTop sz="94660"/>
  </p:normalViewPr>
  <p:slideViewPr>
    <p:cSldViewPr>
      <p:cViewPr varScale="1">
        <p:scale>
          <a:sx n="58" d="100"/>
          <a:sy n="58" d="100"/>
        </p:scale>
        <p:origin x="678" y="72"/>
      </p:cViewPr>
      <p:guideLst>
        <p:guide orient="horz" pos="2880"/>
        <p:guide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372552" y="3192907"/>
            <a:ext cx="15555595" cy="2162937"/>
          </a:xfrm>
          <a:prstGeom prst="rect">
            <a:avLst/>
          </a:prstGeom>
        </p:spPr>
        <p:txBody>
          <a:bodyPr wrap="square" lIns="0" tIns="0" rIns="0" bIns="0">
            <a:spAutoFit/>
          </a:bodyPr>
          <a:lstStyle>
            <a:lvl1pPr>
              <a:defRPr sz="4650" b="0" i="0">
                <a:solidFill>
                  <a:schemeClr val="bg1"/>
                </a:solidFill>
                <a:latin typeface="Palatino Linotype"/>
                <a:cs typeface="Palatino Linotype"/>
              </a:defRPr>
            </a:lvl1pPr>
          </a:lstStyle>
          <a:p>
            <a:endParaRPr/>
          </a:p>
        </p:txBody>
      </p:sp>
      <p:sp>
        <p:nvSpPr>
          <p:cNvPr id="3" name="Holder 3"/>
          <p:cNvSpPr>
            <a:spLocks noGrp="1"/>
          </p:cNvSpPr>
          <p:nvPr>
            <p:ph type="subTitle" idx="4"/>
          </p:nvPr>
        </p:nvSpPr>
        <p:spPr>
          <a:xfrm>
            <a:off x="2745105" y="5767832"/>
            <a:ext cx="12810490" cy="2574925"/>
          </a:xfrm>
          <a:prstGeom prst="rect">
            <a:avLst/>
          </a:prstGeom>
        </p:spPr>
        <p:txBody>
          <a:bodyPr wrap="square" lIns="0" tIns="0" rIns="0" bIns="0">
            <a:spAutoFit/>
          </a:bodyPr>
          <a:lstStyle>
            <a:lvl1pPr>
              <a:defRPr sz="35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5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p:txBody>
          <a:bodyPr lIns="0" tIns="0" rIns="0" bIns="0"/>
          <a:lstStyle>
            <a:lvl1pPr>
              <a:defRPr sz="35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4650" b="0" i="0">
                <a:solidFill>
                  <a:schemeClr val="bg1"/>
                </a:solidFill>
                <a:latin typeface="Palatino Linotype"/>
                <a:cs typeface="Palatino Linotype"/>
              </a:defRPr>
            </a:lvl1pPr>
          </a:lstStyle>
          <a:p>
            <a:endParaRPr/>
          </a:p>
        </p:txBody>
      </p:sp>
      <p:sp>
        <p:nvSpPr>
          <p:cNvPr id="3" name="Holder 3"/>
          <p:cNvSpPr>
            <a:spLocks noGrp="1"/>
          </p:cNvSpPr>
          <p:nvPr>
            <p:ph sz="half" idx="2"/>
          </p:nvPr>
        </p:nvSpPr>
        <p:spPr>
          <a:xfrm>
            <a:off x="915035" y="2368931"/>
            <a:ext cx="7960804" cy="6797802"/>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9424860" y="2368931"/>
            <a:ext cx="7960804" cy="6797802"/>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282937"/>
          </a:solidFill>
        </p:spPr>
        <p:txBody>
          <a:bodyPr wrap="square" lIns="0" tIns="0" rIns="0" bIns="0" rtlCol="0"/>
          <a:lstStyle/>
          <a:p>
            <a:endParaRPr/>
          </a:p>
        </p:txBody>
      </p:sp>
      <p:sp>
        <p:nvSpPr>
          <p:cNvPr id="17" name="bg object 17"/>
          <p:cNvSpPr/>
          <p:nvPr/>
        </p:nvSpPr>
        <p:spPr>
          <a:xfrm>
            <a:off x="15855001" y="5907499"/>
            <a:ext cx="2433320" cy="3476625"/>
          </a:xfrm>
          <a:custGeom>
            <a:avLst/>
            <a:gdLst/>
            <a:ahLst/>
            <a:cxnLst/>
            <a:rect l="l" t="t" r="r" b="b"/>
            <a:pathLst>
              <a:path w="2433319" h="3476625">
                <a:moveTo>
                  <a:pt x="1738312" y="3476624"/>
                </a:moveTo>
                <a:lnTo>
                  <a:pt x="0" y="1738312"/>
                </a:lnTo>
                <a:lnTo>
                  <a:pt x="1738312" y="0"/>
                </a:lnTo>
                <a:lnTo>
                  <a:pt x="2432998" y="694685"/>
                </a:lnTo>
                <a:lnTo>
                  <a:pt x="2432998" y="2781938"/>
                </a:lnTo>
                <a:lnTo>
                  <a:pt x="1738312" y="3476624"/>
                </a:lnTo>
                <a:close/>
              </a:path>
            </a:pathLst>
          </a:custGeom>
          <a:solidFill>
            <a:srgbClr val="5C6185"/>
          </a:solidFill>
        </p:spPr>
        <p:txBody>
          <a:bodyPr wrap="square" lIns="0" tIns="0" rIns="0" bIns="0" rtlCol="0"/>
          <a:lstStyle/>
          <a:p>
            <a:endParaRPr/>
          </a:p>
        </p:txBody>
      </p:sp>
      <p:sp>
        <p:nvSpPr>
          <p:cNvPr id="18" name="bg object 18"/>
          <p:cNvSpPr/>
          <p:nvPr/>
        </p:nvSpPr>
        <p:spPr>
          <a:xfrm>
            <a:off x="8716814" y="8595250"/>
            <a:ext cx="2892425" cy="1692275"/>
          </a:xfrm>
          <a:custGeom>
            <a:avLst/>
            <a:gdLst/>
            <a:ahLst/>
            <a:cxnLst/>
            <a:rect l="l" t="t" r="r" b="b"/>
            <a:pathLst>
              <a:path w="2892425" h="1692275">
                <a:moveTo>
                  <a:pt x="2401122" y="1691748"/>
                </a:moveTo>
                <a:lnTo>
                  <a:pt x="0" y="1691748"/>
                </a:lnTo>
                <a:lnTo>
                  <a:pt x="1691748" y="0"/>
                </a:lnTo>
                <a:lnTo>
                  <a:pt x="2892309" y="1200560"/>
                </a:lnTo>
                <a:lnTo>
                  <a:pt x="2401122" y="1691748"/>
                </a:lnTo>
                <a:close/>
              </a:path>
            </a:pathLst>
          </a:custGeom>
          <a:solidFill>
            <a:srgbClr val="5C6185"/>
          </a:solidFill>
        </p:spPr>
        <p:txBody>
          <a:bodyPr wrap="square" lIns="0" tIns="0" rIns="0" bIns="0" rtlCol="0"/>
          <a:lstStyle/>
          <a:p>
            <a:endParaRPr/>
          </a:p>
        </p:txBody>
      </p:sp>
      <p:sp>
        <p:nvSpPr>
          <p:cNvPr id="19" name="bg object 19"/>
          <p:cNvSpPr/>
          <p:nvPr/>
        </p:nvSpPr>
        <p:spPr>
          <a:xfrm>
            <a:off x="8132499" y="8057499"/>
            <a:ext cx="2371725" cy="2230120"/>
          </a:xfrm>
          <a:custGeom>
            <a:avLst/>
            <a:gdLst/>
            <a:ahLst/>
            <a:cxnLst/>
            <a:rect l="l" t="t" r="r" b="b"/>
            <a:pathLst>
              <a:path w="2371725" h="2230120">
                <a:moveTo>
                  <a:pt x="774403" y="2229500"/>
                </a:moveTo>
                <a:lnTo>
                  <a:pt x="490625" y="2229500"/>
                </a:lnTo>
                <a:lnTo>
                  <a:pt x="0" y="1740812"/>
                </a:lnTo>
                <a:lnTo>
                  <a:pt x="1738312" y="0"/>
                </a:lnTo>
                <a:lnTo>
                  <a:pt x="2371108" y="632795"/>
                </a:lnTo>
                <a:lnTo>
                  <a:pt x="774403" y="2229500"/>
                </a:lnTo>
                <a:close/>
              </a:path>
            </a:pathLst>
          </a:custGeom>
          <a:solidFill>
            <a:srgbClr val="6FB0D9"/>
          </a:solidFill>
        </p:spPr>
        <p:txBody>
          <a:bodyPr wrap="square" lIns="0" tIns="0" rIns="0" bIns="0" rtlCol="0"/>
          <a:lstStyle/>
          <a:p>
            <a:endParaRPr/>
          </a:p>
        </p:txBody>
      </p:sp>
      <p:sp>
        <p:nvSpPr>
          <p:cNvPr id="20" name="bg object 20"/>
          <p:cNvSpPr/>
          <p:nvPr/>
        </p:nvSpPr>
        <p:spPr>
          <a:xfrm>
            <a:off x="11900000" y="6899999"/>
            <a:ext cx="5772150" cy="3387090"/>
          </a:xfrm>
          <a:custGeom>
            <a:avLst/>
            <a:gdLst/>
            <a:ahLst/>
            <a:cxnLst/>
            <a:rect l="l" t="t" r="r" b="b"/>
            <a:pathLst>
              <a:path w="5772150" h="3387090">
                <a:moveTo>
                  <a:pt x="5271438" y="3387000"/>
                </a:moveTo>
                <a:lnTo>
                  <a:pt x="501140" y="3387000"/>
                </a:lnTo>
                <a:lnTo>
                  <a:pt x="0" y="2886076"/>
                </a:lnTo>
                <a:lnTo>
                  <a:pt x="2887321" y="0"/>
                </a:lnTo>
                <a:lnTo>
                  <a:pt x="5772144" y="2886076"/>
                </a:lnTo>
                <a:lnTo>
                  <a:pt x="5271438" y="3387000"/>
                </a:lnTo>
                <a:close/>
              </a:path>
            </a:pathLst>
          </a:custGeom>
          <a:solidFill>
            <a:srgbClr val="6FB0D9"/>
          </a:solidFill>
        </p:spPr>
        <p:txBody>
          <a:bodyPr wrap="square" lIns="0" tIns="0" rIns="0" bIns="0" rtlCol="0"/>
          <a:lstStyle/>
          <a:p>
            <a:endParaRPr/>
          </a:p>
        </p:txBody>
      </p:sp>
      <p:sp>
        <p:nvSpPr>
          <p:cNvPr id="21" name="bg object 21"/>
          <p:cNvSpPr/>
          <p:nvPr/>
        </p:nvSpPr>
        <p:spPr>
          <a:xfrm>
            <a:off x="0" y="0"/>
            <a:ext cx="2344420" cy="2506345"/>
          </a:xfrm>
          <a:custGeom>
            <a:avLst/>
            <a:gdLst/>
            <a:ahLst/>
            <a:cxnLst/>
            <a:rect l="l" t="t" r="r" b="b"/>
            <a:pathLst>
              <a:path w="2344420" h="2506345">
                <a:moveTo>
                  <a:pt x="271009" y="2506009"/>
                </a:moveTo>
                <a:lnTo>
                  <a:pt x="0" y="2234836"/>
                </a:lnTo>
                <a:lnTo>
                  <a:pt x="0" y="0"/>
                </a:lnTo>
                <a:lnTo>
                  <a:pt x="1909362" y="0"/>
                </a:lnTo>
                <a:lnTo>
                  <a:pt x="2343947" y="434322"/>
                </a:lnTo>
                <a:lnTo>
                  <a:pt x="271009" y="2506009"/>
                </a:lnTo>
                <a:close/>
              </a:path>
            </a:pathLst>
          </a:custGeom>
          <a:solidFill>
            <a:srgbClr val="6FB0D9"/>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4650" b="0" i="0">
                <a:solidFill>
                  <a:schemeClr val="bg1"/>
                </a:solidFill>
                <a:latin typeface="Palatino Linotype"/>
                <a:cs typeface="Palatino Linotype"/>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8288000" cy="10287000"/>
          </a:xfrm>
          <a:custGeom>
            <a:avLst/>
            <a:gdLst/>
            <a:ahLst/>
            <a:cxnLst/>
            <a:rect l="l" t="t" r="r" b="b"/>
            <a:pathLst>
              <a:path w="18288000" h="10287000">
                <a:moveTo>
                  <a:pt x="0" y="0"/>
                </a:moveTo>
                <a:lnTo>
                  <a:pt x="18287999" y="0"/>
                </a:lnTo>
                <a:lnTo>
                  <a:pt x="18287999" y="10286999"/>
                </a:lnTo>
                <a:lnTo>
                  <a:pt x="0" y="10286999"/>
                </a:lnTo>
                <a:lnTo>
                  <a:pt x="0" y="0"/>
                </a:lnTo>
                <a:close/>
              </a:path>
            </a:pathLst>
          </a:custGeom>
          <a:solidFill>
            <a:srgbClr val="282937"/>
          </a:solidFill>
        </p:spPr>
        <p:txBody>
          <a:bodyPr wrap="square" lIns="0" tIns="0" rIns="0" bIns="0" rtlCol="0"/>
          <a:lstStyle/>
          <a:p>
            <a:endParaRPr/>
          </a:p>
        </p:txBody>
      </p:sp>
      <p:sp>
        <p:nvSpPr>
          <p:cNvPr id="2" name="Holder 2"/>
          <p:cNvSpPr>
            <a:spLocks noGrp="1"/>
          </p:cNvSpPr>
          <p:nvPr>
            <p:ph type="title"/>
          </p:nvPr>
        </p:nvSpPr>
        <p:spPr>
          <a:xfrm>
            <a:off x="5928563" y="1243038"/>
            <a:ext cx="11216205" cy="863414"/>
          </a:xfrm>
          <a:prstGeom prst="rect">
            <a:avLst/>
          </a:prstGeom>
        </p:spPr>
        <p:txBody>
          <a:bodyPr wrap="square" lIns="0" tIns="0" rIns="0" bIns="0">
            <a:spAutoFit/>
          </a:bodyPr>
          <a:lstStyle>
            <a:lvl1pPr>
              <a:defRPr sz="4650" b="0" i="0">
                <a:solidFill>
                  <a:schemeClr val="bg1"/>
                </a:solidFill>
                <a:latin typeface="Palatino Linotype"/>
                <a:cs typeface="Palatino Linotype"/>
              </a:defRPr>
            </a:lvl1pPr>
          </a:lstStyle>
          <a:p>
            <a:endParaRPr/>
          </a:p>
        </p:txBody>
      </p:sp>
      <p:sp>
        <p:nvSpPr>
          <p:cNvPr id="3" name="Holder 3"/>
          <p:cNvSpPr>
            <a:spLocks noGrp="1"/>
          </p:cNvSpPr>
          <p:nvPr>
            <p:ph type="body" idx="1"/>
          </p:nvPr>
        </p:nvSpPr>
        <p:spPr>
          <a:xfrm>
            <a:off x="4376770" y="4113081"/>
            <a:ext cx="9547159" cy="3248659"/>
          </a:xfrm>
          <a:prstGeom prst="rect">
            <a:avLst/>
          </a:prstGeom>
        </p:spPr>
        <p:txBody>
          <a:bodyPr wrap="square" lIns="0" tIns="0" rIns="0" bIns="0">
            <a:spAutoFit/>
          </a:bodyPr>
          <a:lstStyle>
            <a:lvl1pPr>
              <a:defRPr sz="3500" b="0" i="0">
                <a:solidFill>
                  <a:schemeClr val="bg1"/>
                </a:solidFill>
                <a:latin typeface="Trebuchet MS"/>
                <a:cs typeface="Trebuchet MS"/>
              </a:defRPr>
            </a:lvl1pPr>
          </a:lstStyle>
          <a:p>
            <a:endParaRPr/>
          </a:p>
        </p:txBody>
      </p:sp>
      <p:sp>
        <p:nvSpPr>
          <p:cNvPr id="4" name="Holder 4"/>
          <p:cNvSpPr>
            <a:spLocks noGrp="1"/>
          </p:cNvSpPr>
          <p:nvPr>
            <p:ph type="ftr" sz="quarter" idx="5"/>
          </p:nvPr>
        </p:nvSpPr>
        <p:spPr>
          <a:xfrm>
            <a:off x="6222238" y="9578721"/>
            <a:ext cx="5856224" cy="514985"/>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915035" y="9578721"/>
            <a:ext cx="4209161" cy="514985"/>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10/30/2023</a:t>
            </a:fld>
            <a:endParaRPr lang="en-US"/>
          </a:p>
        </p:txBody>
      </p:sp>
      <p:sp>
        <p:nvSpPr>
          <p:cNvPr id="6" name="Holder 6"/>
          <p:cNvSpPr>
            <a:spLocks noGrp="1"/>
          </p:cNvSpPr>
          <p:nvPr>
            <p:ph type="sldNum" sz="quarter" idx="7"/>
          </p:nvPr>
        </p:nvSpPr>
        <p:spPr>
          <a:xfrm>
            <a:off x="13176505" y="9578721"/>
            <a:ext cx="4209161" cy="514985"/>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jfi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63550" y="3703706"/>
            <a:ext cx="10287000" cy="2099293"/>
          </a:xfrm>
          <a:prstGeom prst="rect">
            <a:avLst/>
          </a:prstGeom>
        </p:spPr>
        <p:txBody>
          <a:bodyPr vert="horz" wrap="square" lIns="0" tIns="199390" rIns="0" bIns="0" rtlCol="0">
            <a:spAutoFit/>
          </a:bodyPr>
          <a:lstStyle/>
          <a:p>
            <a:pPr marL="12700" marR="5080" algn="ctr">
              <a:lnSpc>
                <a:spcPts val="7350"/>
              </a:lnSpc>
              <a:spcBef>
                <a:spcPts val="1570"/>
              </a:spcBef>
            </a:pPr>
            <a:r>
              <a:rPr lang="tr-TR" sz="8800" b="1" spc="-10" dirty="0" smtClean="0">
                <a:latin typeface="Times New Roman" pitchFamily="18" charset="0"/>
                <a:cs typeface="Times New Roman" pitchFamily="18" charset="0"/>
              </a:rPr>
              <a:t>ECZACILIK ETİĞİ</a:t>
            </a:r>
            <a:br>
              <a:rPr lang="tr-TR" sz="8800" b="1" spc="-10" dirty="0" smtClean="0">
                <a:latin typeface="Times New Roman" pitchFamily="18" charset="0"/>
                <a:cs typeface="Times New Roman" pitchFamily="18" charset="0"/>
              </a:rPr>
            </a:br>
            <a:r>
              <a:rPr lang="tr-TR" sz="8800" b="1" spc="-10" dirty="0" smtClean="0">
                <a:latin typeface="Times New Roman" pitchFamily="18" charset="0"/>
                <a:cs typeface="Times New Roman" pitchFamily="18" charset="0"/>
              </a:rPr>
              <a:t>YARARLILIK</a:t>
            </a:r>
            <a:endParaRPr sz="8800" b="1" dirty="0">
              <a:latin typeface="Times New Roman" pitchFamily="18" charset="0"/>
              <a:cs typeface="Times New Roman" pitchFamily="18" charset="0"/>
            </a:endParaRPr>
          </a:p>
        </p:txBody>
      </p:sp>
      <p:grpSp>
        <p:nvGrpSpPr>
          <p:cNvPr id="3" name="object 3"/>
          <p:cNvGrpSpPr/>
          <p:nvPr/>
        </p:nvGrpSpPr>
        <p:grpSpPr>
          <a:xfrm>
            <a:off x="9144511" y="0"/>
            <a:ext cx="9144000" cy="9381490"/>
            <a:chOff x="9144511" y="0"/>
            <a:chExt cx="9144000" cy="9381490"/>
          </a:xfrm>
        </p:grpSpPr>
        <p:pic>
          <p:nvPicPr>
            <p:cNvPr id="4" name="object 4"/>
            <p:cNvPicPr/>
            <p:nvPr/>
          </p:nvPicPr>
          <p:blipFill>
            <a:blip r:embed="rId2" cstate="print"/>
            <a:stretch>
              <a:fillRect/>
            </a:stretch>
          </p:blipFill>
          <p:spPr>
            <a:xfrm>
              <a:off x="9144511" y="4056564"/>
              <a:ext cx="5324392" cy="5324392"/>
            </a:xfrm>
            <a:prstGeom prst="rect">
              <a:avLst/>
            </a:prstGeom>
          </p:spPr>
        </p:pic>
        <p:pic>
          <p:nvPicPr>
            <p:cNvPr id="5" name="object 5"/>
            <p:cNvPicPr/>
            <p:nvPr/>
          </p:nvPicPr>
          <p:blipFill>
            <a:blip r:embed="rId3" cstate="print"/>
            <a:stretch>
              <a:fillRect/>
            </a:stretch>
          </p:blipFill>
          <p:spPr>
            <a:xfrm>
              <a:off x="11809715" y="0"/>
              <a:ext cx="6478283" cy="7407412"/>
            </a:xfrm>
            <a:prstGeom prst="rect">
              <a:avLst/>
            </a:prstGeom>
          </p:spPr>
        </p:pic>
      </p:grpSp>
      <p:sp>
        <p:nvSpPr>
          <p:cNvPr id="6" name="Metin kutusu 5"/>
          <p:cNvSpPr txBox="1"/>
          <p:nvPr/>
        </p:nvSpPr>
        <p:spPr>
          <a:xfrm>
            <a:off x="768350" y="7676816"/>
            <a:ext cx="6096000" cy="1446550"/>
          </a:xfrm>
          <a:prstGeom prst="rect">
            <a:avLst/>
          </a:prstGeom>
          <a:noFill/>
        </p:spPr>
        <p:txBody>
          <a:bodyPr wrap="square" rtlCol="0">
            <a:spAutoFit/>
          </a:bodyPr>
          <a:lstStyle/>
          <a:p>
            <a:pPr algn="l"/>
            <a:r>
              <a:rPr lang="tr-TR" sz="4400" b="1" dirty="0" smtClean="0">
                <a:solidFill>
                  <a:schemeClr val="bg1"/>
                </a:solidFill>
                <a:latin typeface="Times New Roman" pitchFamily="18" charset="0"/>
                <a:cs typeface="Times New Roman" pitchFamily="18" charset="0"/>
              </a:rPr>
              <a:t>ELANUR UYGUR</a:t>
            </a:r>
          </a:p>
          <a:p>
            <a:pPr algn="l"/>
            <a:r>
              <a:rPr lang="tr-TR" sz="4400" b="1" dirty="0" smtClean="0">
                <a:solidFill>
                  <a:schemeClr val="bg1"/>
                </a:solidFill>
                <a:latin typeface="Times New Roman" pitchFamily="18" charset="0"/>
                <a:cs typeface="Times New Roman" pitchFamily="18" charset="0"/>
              </a:rPr>
              <a:t>18030134</a:t>
            </a:r>
            <a:endParaRPr lang="tr-TR" sz="44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831922" y="746479"/>
            <a:ext cx="8852650" cy="1367041"/>
          </a:xfrm>
          <a:prstGeom prst="rect">
            <a:avLst/>
          </a:prstGeom>
        </p:spPr>
        <p:txBody>
          <a:bodyPr vert="horz" wrap="square" lIns="0" tIns="12700" rIns="0" bIns="0" rtlCol="0">
            <a:spAutoFit/>
          </a:bodyPr>
          <a:lstStyle/>
          <a:p>
            <a:pPr marL="12700" algn="ctr">
              <a:lnSpc>
                <a:spcPct val="100000"/>
              </a:lnSpc>
              <a:spcBef>
                <a:spcPts val="100"/>
              </a:spcBef>
            </a:pPr>
            <a:r>
              <a:rPr lang="tr-TR" sz="4400" b="1" dirty="0"/>
              <a:t>Eczacılar Karar Verirken Yararlılık İlkesini Nasıl Uygular</a:t>
            </a:r>
            <a:r>
              <a:rPr lang="tr-TR" sz="4400" dirty="0"/>
              <a:t>?</a:t>
            </a:r>
            <a:endParaRPr spc="-10" dirty="0"/>
          </a:p>
        </p:txBody>
      </p:sp>
      <p:sp>
        <p:nvSpPr>
          <p:cNvPr id="10" name="object 10"/>
          <p:cNvSpPr txBox="1"/>
          <p:nvPr/>
        </p:nvSpPr>
        <p:spPr>
          <a:xfrm>
            <a:off x="967205" y="3092450"/>
            <a:ext cx="8915400" cy="5551520"/>
          </a:xfrm>
          <a:prstGeom prst="rect">
            <a:avLst/>
          </a:prstGeom>
        </p:spPr>
        <p:txBody>
          <a:bodyPr vert="horz" wrap="square" lIns="0" tIns="11430" rIns="0" bIns="0" rtlCol="0">
            <a:spAutoFit/>
          </a:bodyPr>
          <a:lstStyle/>
          <a:p>
            <a:pPr lvl="0"/>
            <a:r>
              <a:rPr lang="tr-TR" sz="4000" b="1" dirty="0">
                <a:solidFill>
                  <a:schemeClr val="bg1"/>
                </a:solidFill>
                <a:latin typeface="Times New Roman" pitchFamily="18" charset="0"/>
                <a:cs typeface="Times New Roman" pitchFamily="18" charset="0"/>
              </a:rPr>
              <a:t>Dozajları Kişiselleştirme: </a:t>
            </a:r>
            <a:endParaRPr lang="tr-TR" sz="4000" b="1" dirty="0" smtClean="0">
              <a:solidFill>
                <a:schemeClr val="bg1"/>
              </a:solidFill>
              <a:latin typeface="Times New Roman" pitchFamily="18" charset="0"/>
              <a:cs typeface="Times New Roman" pitchFamily="18" charset="0"/>
            </a:endParaRPr>
          </a:p>
          <a:p>
            <a:pPr lvl="0"/>
            <a:endParaRPr lang="tr-TR" sz="4000" b="1" dirty="0" smtClean="0">
              <a:solidFill>
                <a:schemeClr val="bg1"/>
              </a:solidFill>
              <a:latin typeface="Times New Roman" pitchFamily="18" charset="0"/>
              <a:cs typeface="Times New Roman" pitchFamily="18" charset="0"/>
            </a:endParaRPr>
          </a:p>
          <a:p>
            <a:pPr lvl="0" algn="just"/>
            <a:r>
              <a:rPr lang="tr-TR" sz="4000" b="1" dirty="0" smtClean="0">
                <a:solidFill>
                  <a:schemeClr val="bg1"/>
                </a:solidFill>
                <a:latin typeface="Times New Roman" pitchFamily="18" charset="0"/>
                <a:cs typeface="Times New Roman" pitchFamily="18" charset="0"/>
              </a:rPr>
              <a:t>Eczacılar</a:t>
            </a:r>
            <a:r>
              <a:rPr lang="tr-TR" sz="4000" b="1" dirty="0">
                <a:solidFill>
                  <a:schemeClr val="bg1"/>
                </a:solidFill>
                <a:latin typeface="Times New Roman" pitchFamily="18" charset="0"/>
                <a:cs typeface="Times New Roman" pitchFamily="18" charset="0"/>
              </a:rPr>
              <a:t>, hastaların özel ihtiyaçlarına ve sağlık durumlarına göre ilaç dozajlarını kişiselleştirirler. Örneğin, yaş, kilo, hastalık durumu gibi faktörler göz önüne alınarak ilaçların uygun dozları belirlenir. Bu, ilaçların etkili bir şekilde kullanılmasına yardımcı olur.</a:t>
            </a:r>
          </a:p>
        </p:txBody>
      </p:sp>
      <p:sp>
        <p:nvSpPr>
          <p:cNvPr id="11" name="object 11"/>
          <p:cNvSpPr/>
          <p:nvPr/>
        </p:nvSpPr>
        <p:spPr>
          <a:xfrm>
            <a:off x="3054350" y="2508601"/>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4" name="Dikdörtgen 13"/>
          <p:cNvSpPr/>
          <p:nvPr/>
        </p:nvSpPr>
        <p:spPr>
          <a:xfrm rot="2661447">
            <a:off x="12094049" y="4397069"/>
            <a:ext cx="4574677" cy="4354908"/>
          </a:xfrm>
          <a:prstGeom prst="rect">
            <a:avLst/>
          </a:prstGeom>
          <a:blipFill dpi="0" rotWithShape="0">
            <a:blip r:embed="rId2"/>
            <a:srcRect/>
            <a:stretch>
              <a:fillRect l="-14842"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543867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831922" y="746479"/>
            <a:ext cx="8852650" cy="1367041"/>
          </a:xfrm>
          <a:prstGeom prst="rect">
            <a:avLst/>
          </a:prstGeom>
        </p:spPr>
        <p:txBody>
          <a:bodyPr vert="horz" wrap="square" lIns="0" tIns="12700" rIns="0" bIns="0" rtlCol="0">
            <a:spAutoFit/>
          </a:bodyPr>
          <a:lstStyle/>
          <a:p>
            <a:pPr marL="12700" algn="ctr">
              <a:lnSpc>
                <a:spcPct val="100000"/>
              </a:lnSpc>
              <a:spcBef>
                <a:spcPts val="100"/>
              </a:spcBef>
            </a:pPr>
            <a:r>
              <a:rPr lang="tr-TR" sz="4400" b="1" dirty="0"/>
              <a:t>Eczacılar Karar Verirken Yararlılık İlkesini Nasıl Uygular</a:t>
            </a:r>
            <a:r>
              <a:rPr lang="tr-TR" sz="4400" dirty="0"/>
              <a:t>?</a:t>
            </a:r>
            <a:endParaRPr spc="-10" dirty="0"/>
          </a:p>
        </p:txBody>
      </p:sp>
      <p:sp>
        <p:nvSpPr>
          <p:cNvPr id="10" name="object 10"/>
          <p:cNvSpPr txBox="1"/>
          <p:nvPr/>
        </p:nvSpPr>
        <p:spPr>
          <a:xfrm>
            <a:off x="996950" y="3092450"/>
            <a:ext cx="8915400" cy="6167073"/>
          </a:xfrm>
          <a:prstGeom prst="rect">
            <a:avLst/>
          </a:prstGeom>
        </p:spPr>
        <p:txBody>
          <a:bodyPr vert="horz" wrap="square" lIns="0" tIns="11430" rIns="0" bIns="0" rtlCol="0">
            <a:spAutoFit/>
          </a:bodyPr>
          <a:lstStyle/>
          <a:p>
            <a:pPr lvl="0"/>
            <a:r>
              <a:rPr lang="tr-TR" sz="4000" b="1" dirty="0">
                <a:solidFill>
                  <a:schemeClr val="bg1"/>
                </a:solidFill>
                <a:latin typeface="Times New Roman" pitchFamily="18" charset="0"/>
                <a:cs typeface="Times New Roman" pitchFamily="18" charset="0"/>
              </a:rPr>
              <a:t>Hasta Eğitimi: </a:t>
            </a:r>
            <a:endParaRPr lang="tr-TR" sz="4000" b="1" dirty="0" smtClean="0">
              <a:solidFill>
                <a:schemeClr val="bg1"/>
              </a:solidFill>
              <a:latin typeface="Times New Roman" pitchFamily="18" charset="0"/>
              <a:cs typeface="Times New Roman" pitchFamily="18" charset="0"/>
            </a:endParaRPr>
          </a:p>
          <a:p>
            <a:pPr lvl="0"/>
            <a:endParaRPr lang="tr-TR" sz="4000" b="1" dirty="0">
              <a:solidFill>
                <a:schemeClr val="bg1"/>
              </a:solidFill>
              <a:latin typeface="Times New Roman" pitchFamily="18" charset="0"/>
              <a:cs typeface="Times New Roman" pitchFamily="18" charset="0"/>
            </a:endParaRPr>
          </a:p>
          <a:p>
            <a:pPr lvl="0" algn="just"/>
            <a:r>
              <a:rPr lang="tr-TR" sz="4000" b="1" dirty="0" smtClean="0">
                <a:solidFill>
                  <a:schemeClr val="bg1"/>
                </a:solidFill>
                <a:latin typeface="Times New Roman" pitchFamily="18" charset="0"/>
                <a:cs typeface="Times New Roman" pitchFamily="18" charset="0"/>
              </a:rPr>
              <a:t>Eczacılar</a:t>
            </a:r>
            <a:r>
              <a:rPr lang="tr-TR" sz="4000" b="1" dirty="0">
                <a:solidFill>
                  <a:schemeClr val="bg1"/>
                </a:solidFill>
                <a:latin typeface="Times New Roman" pitchFamily="18" charset="0"/>
                <a:cs typeface="Times New Roman" pitchFamily="18" charset="0"/>
              </a:rPr>
              <a:t>, hastalara ilaçlarını nasıl doğru bir şekilde kullanacaklarını öğretirler. İlaçların alınma zamanı, yiyeceklerle etkileşimi, olası yan etkileri ve alkolle uyumsuzluğu gibi konularda hastalara bilgi verirler. Bu, hastaların tedaviye uyumlarını artırır ve istenmeyen sonuçları azaltır.</a:t>
            </a:r>
          </a:p>
        </p:txBody>
      </p:sp>
      <p:sp>
        <p:nvSpPr>
          <p:cNvPr id="11" name="object 11"/>
          <p:cNvSpPr/>
          <p:nvPr/>
        </p:nvSpPr>
        <p:spPr>
          <a:xfrm>
            <a:off x="3054350" y="2508601"/>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3" name="Dikdörtgen 12"/>
          <p:cNvSpPr/>
          <p:nvPr/>
        </p:nvSpPr>
        <p:spPr>
          <a:xfrm rot="2661447">
            <a:off x="12094049" y="4397069"/>
            <a:ext cx="4574677" cy="4354908"/>
          </a:xfrm>
          <a:prstGeom prst="rect">
            <a:avLst/>
          </a:prstGeom>
          <a:blipFill dpi="0" rotWithShape="0">
            <a:blip r:embed="rId2"/>
            <a:srcRect/>
            <a:stretch>
              <a:fillRect l="-12735" t="-2073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40543867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640787" y="0"/>
            <a:ext cx="5647690" cy="5734685"/>
            <a:chOff x="12640787" y="0"/>
            <a:chExt cx="5647690" cy="5734685"/>
          </a:xfrm>
        </p:grpSpPr>
        <p:sp>
          <p:nvSpPr>
            <p:cNvPr id="3" name="object 3"/>
            <p:cNvSpPr/>
            <p:nvPr/>
          </p:nvSpPr>
          <p:spPr>
            <a:xfrm>
              <a:off x="16373134" y="2795251"/>
              <a:ext cx="1915160" cy="2939415"/>
            </a:xfrm>
            <a:custGeom>
              <a:avLst/>
              <a:gdLst/>
              <a:ahLst/>
              <a:cxnLst/>
              <a:rect l="l" t="t" r="r" b="b"/>
              <a:pathLst>
                <a:path w="1915159" h="2939415">
                  <a:moveTo>
                    <a:pt x="1201425" y="2938873"/>
                  </a:moveTo>
                  <a:lnTo>
                    <a:pt x="0" y="1738312"/>
                  </a:lnTo>
                  <a:lnTo>
                    <a:pt x="1739563" y="0"/>
                  </a:lnTo>
                  <a:lnTo>
                    <a:pt x="1914865" y="175176"/>
                  </a:lnTo>
                  <a:lnTo>
                    <a:pt x="1914865" y="2225946"/>
                  </a:lnTo>
                  <a:lnTo>
                    <a:pt x="1201425" y="2938873"/>
                  </a:lnTo>
                  <a:close/>
                </a:path>
              </a:pathLst>
            </a:custGeom>
            <a:solidFill>
              <a:srgbClr val="5C6185"/>
            </a:solidFill>
          </p:spPr>
          <p:txBody>
            <a:bodyPr wrap="square" lIns="0" tIns="0" rIns="0" bIns="0" rtlCol="0"/>
            <a:lstStyle/>
            <a:p>
              <a:endParaRPr/>
            </a:p>
          </p:txBody>
        </p:sp>
        <p:sp>
          <p:nvSpPr>
            <p:cNvPr id="4" name="object 4"/>
            <p:cNvSpPr/>
            <p:nvPr/>
          </p:nvSpPr>
          <p:spPr>
            <a:xfrm>
              <a:off x="12640780" y="11"/>
              <a:ext cx="5647690" cy="4629150"/>
            </a:xfrm>
            <a:custGeom>
              <a:avLst/>
              <a:gdLst/>
              <a:ahLst/>
              <a:cxnLst/>
              <a:rect l="l" t="t" r="r" b="b"/>
              <a:pathLst>
                <a:path w="5647690" h="4629150">
                  <a:moveTo>
                    <a:pt x="5567019" y="2890291"/>
                  </a:moveTo>
                  <a:lnTo>
                    <a:pt x="4936274" y="2257488"/>
                  </a:lnTo>
                  <a:lnTo>
                    <a:pt x="3196717" y="3995801"/>
                  </a:lnTo>
                  <a:lnTo>
                    <a:pt x="3827462" y="4628604"/>
                  </a:lnTo>
                  <a:lnTo>
                    <a:pt x="5567019" y="2890291"/>
                  </a:lnTo>
                  <a:close/>
                </a:path>
                <a:path w="5647690" h="4629150">
                  <a:moveTo>
                    <a:pt x="5647220" y="0"/>
                  </a:moveTo>
                  <a:lnTo>
                    <a:pt x="0" y="0"/>
                  </a:lnTo>
                  <a:lnTo>
                    <a:pt x="3075927" y="3075914"/>
                  </a:lnTo>
                  <a:lnTo>
                    <a:pt x="5647220" y="504634"/>
                  </a:lnTo>
                  <a:lnTo>
                    <a:pt x="5647220" y="0"/>
                  </a:lnTo>
                  <a:close/>
                </a:path>
              </a:pathLst>
            </a:custGeom>
            <a:solidFill>
              <a:srgbClr val="6FB0D9"/>
            </a:solidFill>
          </p:spPr>
          <p:txBody>
            <a:bodyPr wrap="square" lIns="0" tIns="0" rIns="0" bIns="0" rtlCol="0"/>
            <a:lstStyle/>
            <a:p>
              <a:endParaRPr/>
            </a:p>
          </p:txBody>
        </p:sp>
      </p:grpSp>
      <p:sp>
        <p:nvSpPr>
          <p:cNvPr id="5" name="object 5"/>
          <p:cNvSpPr/>
          <p:nvPr/>
        </p:nvSpPr>
        <p:spPr>
          <a:xfrm>
            <a:off x="15062500" y="6675000"/>
            <a:ext cx="3225800" cy="3612515"/>
          </a:xfrm>
          <a:custGeom>
            <a:avLst/>
            <a:gdLst/>
            <a:ahLst/>
            <a:cxnLst/>
            <a:rect l="l" t="t" r="r" b="b"/>
            <a:pathLst>
              <a:path w="3225800" h="3612515">
                <a:moveTo>
                  <a:pt x="3225499" y="3611999"/>
                </a:moveTo>
                <a:lnTo>
                  <a:pt x="386687" y="3611999"/>
                </a:lnTo>
                <a:lnTo>
                  <a:pt x="0" y="3225462"/>
                </a:lnTo>
                <a:lnTo>
                  <a:pt x="3224211" y="0"/>
                </a:lnTo>
                <a:lnTo>
                  <a:pt x="3225499" y="1286"/>
                </a:lnTo>
                <a:lnTo>
                  <a:pt x="3225499" y="3611999"/>
                </a:lnTo>
                <a:close/>
              </a:path>
            </a:pathLst>
          </a:custGeom>
          <a:solidFill>
            <a:srgbClr val="6FB0D9"/>
          </a:solidFill>
        </p:spPr>
        <p:txBody>
          <a:bodyPr wrap="square" lIns="0" tIns="0" rIns="0" bIns="0" rtlCol="0"/>
          <a:lstStyle/>
          <a:p>
            <a:endParaRPr/>
          </a:p>
        </p:txBody>
      </p:sp>
      <p:sp>
        <p:nvSpPr>
          <p:cNvPr id="7" name="object 7"/>
          <p:cNvSpPr/>
          <p:nvPr/>
        </p:nvSpPr>
        <p:spPr>
          <a:xfrm>
            <a:off x="15857501" y="815620"/>
            <a:ext cx="2430780" cy="2623185"/>
          </a:xfrm>
          <a:custGeom>
            <a:avLst/>
            <a:gdLst/>
            <a:ahLst/>
            <a:cxnLst/>
            <a:rect l="l" t="t" r="r" b="b"/>
            <a:pathLst>
              <a:path w="2430780" h="2623185">
                <a:moveTo>
                  <a:pt x="194729" y="2622729"/>
                </a:moveTo>
                <a:lnTo>
                  <a:pt x="0" y="2430496"/>
                </a:lnTo>
                <a:lnTo>
                  <a:pt x="2430496" y="0"/>
                </a:lnTo>
                <a:lnTo>
                  <a:pt x="2430496" y="386963"/>
                </a:lnTo>
                <a:lnTo>
                  <a:pt x="194729" y="2622729"/>
                </a:lnTo>
                <a:close/>
              </a:path>
            </a:pathLst>
          </a:custGeom>
          <a:solidFill>
            <a:srgbClr val="6FB0D9"/>
          </a:solidFill>
        </p:spPr>
        <p:txBody>
          <a:bodyPr wrap="square" lIns="0" tIns="0" rIns="0" bIns="0" rtlCol="0"/>
          <a:lstStyle/>
          <a:p>
            <a:endParaRPr/>
          </a:p>
        </p:txBody>
      </p:sp>
      <p:sp>
        <p:nvSpPr>
          <p:cNvPr id="10" name="object 10"/>
          <p:cNvSpPr txBox="1"/>
          <p:nvPr/>
        </p:nvSpPr>
        <p:spPr>
          <a:xfrm>
            <a:off x="2928854" y="1949450"/>
            <a:ext cx="8674932" cy="6167714"/>
          </a:xfrm>
          <a:prstGeom prst="rect">
            <a:avLst/>
          </a:prstGeom>
        </p:spPr>
        <p:txBody>
          <a:bodyPr vert="horz" wrap="square" lIns="0" tIns="12065" rIns="0" bIns="0" rtlCol="0">
            <a:spAutoFit/>
          </a:bodyPr>
          <a:lstStyle/>
          <a:p>
            <a:pPr algn="just"/>
            <a:r>
              <a:rPr lang="tr-TR" sz="4000" b="1" dirty="0" smtClean="0">
                <a:solidFill>
                  <a:schemeClr val="bg1"/>
                </a:solidFill>
                <a:latin typeface="Times New Roman" pitchFamily="18" charset="0"/>
                <a:cs typeface="Times New Roman" pitchFamily="18" charset="0"/>
              </a:rPr>
              <a:t>Bir </a:t>
            </a:r>
            <a:r>
              <a:rPr lang="tr-TR" sz="4000" b="1" dirty="0">
                <a:solidFill>
                  <a:schemeClr val="bg1"/>
                </a:solidFill>
                <a:latin typeface="Times New Roman" pitchFamily="18" charset="0"/>
                <a:cs typeface="Times New Roman" pitchFamily="18" charset="0"/>
              </a:rPr>
              <a:t>üniversite hastanesinde yapılan bir araştırma, eczacıların hastalarla etkili iletişim kurarak yararlılık ilkesini nasıl uyguladığını inceledi. Araştırmaya göre, eczacılar, hastalarla reçete ve ilaç hakkında daha fazla etkileşimde bulunduklarında hastaların tedaviye uyumunun arttığını ve tedavi sonuçlarının daha iyi olduğunu gösterdi.</a:t>
            </a:r>
          </a:p>
        </p:txBody>
      </p:sp>
      <p:grpSp>
        <p:nvGrpSpPr>
          <p:cNvPr id="12" name="object 12"/>
          <p:cNvGrpSpPr/>
          <p:nvPr/>
        </p:nvGrpSpPr>
        <p:grpSpPr>
          <a:xfrm>
            <a:off x="0" y="686057"/>
            <a:ext cx="3863975" cy="9601200"/>
            <a:chOff x="0" y="686057"/>
            <a:chExt cx="3863975" cy="9601200"/>
          </a:xfrm>
        </p:grpSpPr>
        <p:sp>
          <p:nvSpPr>
            <p:cNvPr id="13" name="object 13"/>
            <p:cNvSpPr/>
            <p:nvPr/>
          </p:nvSpPr>
          <p:spPr>
            <a:xfrm>
              <a:off x="0" y="686057"/>
              <a:ext cx="2930525" cy="5860415"/>
            </a:xfrm>
            <a:custGeom>
              <a:avLst/>
              <a:gdLst/>
              <a:ahLst/>
              <a:cxnLst/>
              <a:rect l="l" t="t" r="r" b="b"/>
              <a:pathLst>
                <a:path w="2930525" h="5860415">
                  <a:moveTo>
                    <a:pt x="0" y="5860291"/>
                  </a:moveTo>
                  <a:lnTo>
                    <a:pt x="0" y="0"/>
                  </a:lnTo>
                  <a:lnTo>
                    <a:pt x="2930145" y="2929009"/>
                  </a:lnTo>
                  <a:lnTo>
                    <a:pt x="0" y="5860291"/>
                  </a:lnTo>
                  <a:close/>
                </a:path>
              </a:pathLst>
            </a:custGeom>
            <a:solidFill>
              <a:srgbClr val="5C6185"/>
            </a:solidFill>
          </p:spPr>
          <p:txBody>
            <a:bodyPr wrap="square" lIns="0" tIns="0" rIns="0" bIns="0" rtlCol="0"/>
            <a:lstStyle/>
            <a:p>
              <a:endParaRPr/>
            </a:p>
          </p:txBody>
        </p:sp>
        <p:sp>
          <p:nvSpPr>
            <p:cNvPr id="14" name="object 14"/>
            <p:cNvSpPr/>
            <p:nvPr/>
          </p:nvSpPr>
          <p:spPr>
            <a:xfrm>
              <a:off x="0" y="6216954"/>
              <a:ext cx="3863975" cy="4070350"/>
            </a:xfrm>
            <a:custGeom>
              <a:avLst/>
              <a:gdLst/>
              <a:ahLst/>
              <a:cxnLst/>
              <a:rect l="l" t="t" r="r" b="b"/>
              <a:pathLst>
                <a:path w="3863975" h="4070350">
                  <a:moveTo>
                    <a:pt x="3018027" y="4070045"/>
                  </a:moveTo>
                  <a:lnTo>
                    <a:pt x="0" y="4070045"/>
                  </a:lnTo>
                  <a:lnTo>
                    <a:pt x="0" y="639648"/>
                  </a:lnTo>
                  <a:lnTo>
                    <a:pt x="639648" y="0"/>
                  </a:lnTo>
                  <a:lnTo>
                    <a:pt x="3863861" y="3224212"/>
                  </a:lnTo>
                  <a:lnTo>
                    <a:pt x="3018027" y="4070045"/>
                  </a:lnTo>
                  <a:close/>
                </a:path>
              </a:pathLst>
            </a:custGeom>
            <a:solidFill>
              <a:srgbClr val="6FB0D9"/>
            </a:solidFill>
          </p:spPr>
          <p:txBody>
            <a:bodyPr wrap="square" lIns="0" tIns="0" rIns="0" bIns="0" rtlCol="0"/>
            <a:lstStyle/>
            <a:p>
              <a:endParaRPr/>
            </a:p>
          </p:txBody>
        </p:sp>
      </p:grpSp>
      <p:sp>
        <p:nvSpPr>
          <p:cNvPr id="16" name="object 9"/>
          <p:cNvSpPr txBox="1">
            <a:spLocks noGrp="1"/>
          </p:cNvSpPr>
          <p:nvPr>
            <p:ph type="title"/>
          </p:nvPr>
        </p:nvSpPr>
        <p:spPr>
          <a:xfrm>
            <a:off x="2597150" y="439876"/>
            <a:ext cx="8674932" cy="751488"/>
          </a:xfrm>
          <a:prstGeom prst="rect">
            <a:avLst/>
          </a:prstGeom>
        </p:spPr>
        <p:txBody>
          <a:bodyPr vert="horz" wrap="square" lIns="0" tIns="12700" rIns="0" bIns="0" rtlCol="0">
            <a:spAutoFit/>
          </a:bodyPr>
          <a:lstStyle/>
          <a:p>
            <a:pPr marL="828040" algn="ctr">
              <a:lnSpc>
                <a:spcPct val="100000"/>
              </a:lnSpc>
              <a:spcBef>
                <a:spcPts val="100"/>
              </a:spcBef>
            </a:pPr>
            <a:r>
              <a:rPr lang="tr-TR" sz="4800" b="1" dirty="0"/>
              <a:t>Araştırmalar</a:t>
            </a:r>
            <a:endParaRPr spc="-90" dirty="0"/>
          </a:p>
        </p:txBody>
      </p:sp>
      <p:sp>
        <p:nvSpPr>
          <p:cNvPr id="17" name="object 11"/>
          <p:cNvSpPr/>
          <p:nvPr/>
        </p:nvSpPr>
        <p:spPr>
          <a:xfrm>
            <a:off x="5243928" y="1370764"/>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5" name="Dikdörtgen 14"/>
          <p:cNvSpPr/>
          <p:nvPr/>
        </p:nvSpPr>
        <p:spPr>
          <a:xfrm rot="2661447">
            <a:off x="12622488" y="4310208"/>
            <a:ext cx="4574677" cy="4354908"/>
          </a:xfrm>
          <a:prstGeom prst="rect">
            <a:avLst/>
          </a:prstGeom>
          <a:blipFill dpi="0" rotWithShape="0">
            <a:blip r:embed="rId2"/>
            <a:srcRect/>
            <a:stretch>
              <a:fillRect l="-14842"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640787" y="0"/>
            <a:ext cx="5647690" cy="5734685"/>
            <a:chOff x="12640787" y="0"/>
            <a:chExt cx="5647690" cy="5734685"/>
          </a:xfrm>
        </p:grpSpPr>
        <p:sp>
          <p:nvSpPr>
            <p:cNvPr id="3" name="object 3"/>
            <p:cNvSpPr/>
            <p:nvPr/>
          </p:nvSpPr>
          <p:spPr>
            <a:xfrm>
              <a:off x="16373134" y="2795251"/>
              <a:ext cx="1915160" cy="2939415"/>
            </a:xfrm>
            <a:custGeom>
              <a:avLst/>
              <a:gdLst/>
              <a:ahLst/>
              <a:cxnLst/>
              <a:rect l="l" t="t" r="r" b="b"/>
              <a:pathLst>
                <a:path w="1915159" h="2939415">
                  <a:moveTo>
                    <a:pt x="1201425" y="2938873"/>
                  </a:moveTo>
                  <a:lnTo>
                    <a:pt x="0" y="1738312"/>
                  </a:lnTo>
                  <a:lnTo>
                    <a:pt x="1739563" y="0"/>
                  </a:lnTo>
                  <a:lnTo>
                    <a:pt x="1914865" y="175176"/>
                  </a:lnTo>
                  <a:lnTo>
                    <a:pt x="1914865" y="2225946"/>
                  </a:lnTo>
                  <a:lnTo>
                    <a:pt x="1201425" y="2938873"/>
                  </a:lnTo>
                  <a:close/>
                </a:path>
              </a:pathLst>
            </a:custGeom>
            <a:solidFill>
              <a:srgbClr val="5C6185"/>
            </a:solidFill>
          </p:spPr>
          <p:txBody>
            <a:bodyPr wrap="square" lIns="0" tIns="0" rIns="0" bIns="0" rtlCol="0"/>
            <a:lstStyle/>
            <a:p>
              <a:endParaRPr/>
            </a:p>
          </p:txBody>
        </p:sp>
        <p:sp>
          <p:nvSpPr>
            <p:cNvPr id="4" name="object 4"/>
            <p:cNvSpPr/>
            <p:nvPr/>
          </p:nvSpPr>
          <p:spPr>
            <a:xfrm>
              <a:off x="12640780" y="11"/>
              <a:ext cx="5647690" cy="4629150"/>
            </a:xfrm>
            <a:custGeom>
              <a:avLst/>
              <a:gdLst/>
              <a:ahLst/>
              <a:cxnLst/>
              <a:rect l="l" t="t" r="r" b="b"/>
              <a:pathLst>
                <a:path w="5647690" h="4629150">
                  <a:moveTo>
                    <a:pt x="5567019" y="2890291"/>
                  </a:moveTo>
                  <a:lnTo>
                    <a:pt x="4936274" y="2257488"/>
                  </a:lnTo>
                  <a:lnTo>
                    <a:pt x="3196717" y="3995801"/>
                  </a:lnTo>
                  <a:lnTo>
                    <a:pt x="3827462" y="4628604"/>
                  </a:lnTo>
                  <a:lnTo>
                    <a:pt x="5567019" y="2890291"/>
                  </a:lnTo>
                  <a:close/>
                </a:path>
                <a:path w="5647690" h="4629150">
                  <a:moveTo>
                    <a:pt x="5647220" y="0"/>
                  </a:moveTo>
                  <a:lnTo>
                    <a:pt x="0" y="0"/>
                  </a:lnTo>
                  <a:lnTo>
                    <a:pt x="3075927" y="3075914"/>
                  </a:lnTo>
                  <a:lnTo>
                    <a:pt x="5647220" y="504634"/>
                  </a:lnTo>
                  <a:lnTo>
                    <a:pt x="5647220" y="0"/>
                  </a:lnTo>
                  <a:close/>
                </a:path>
              </a:pathLst>
            </a:custGeom>
            <a:solidFill>
              <a:srgbClr val="6FB0D9"/>
            </a:solidFill>
          </p:spPr>
          <p:txBody>
            <a:bodyPr wrap="square" lIns="0" tIns="0" rIns="0" bIns="0" rtlCol="0"/>
            <a:lstStyle/>
            <a:p>
              <a:endParaRPr/>
            </a:p>
          </p:txBody>
        </p:sp>
      </p:grpSp>
      <p:sp>
        <p:nvSpPr>
          <p:cNvPr id="5" name="object 5"/>
          <p:cNvSpPr/>
          <p:nvPr/>
        </p:nvSpPr>
        <p:spPr>
          <a:xfrm>
            <a:off x="15062500" y="6675000"/>
            <a:ext cx="3225800" cy="3612515"/>
          </a:xfrm>
          <a:custGeom>
            <a:avLst/>
            <a:gdLst/>
            <a:ahLst/>
            <a:cxnLst/>
            <a:rect l="l" t="t" r="r" b="b"/>
            <a:pathLst>
              <a:path w="3225800" h="3612515">
                <a:moveTo>
                  <a:pt x="3225499" y="3611999"/>
                </a:moveTo>
                <a:lnTo>
                  <a:pt x="386687" y="3611999"/>
                </a:lnTo>
                <a:lnTo>
                  <a:pt x="0" y="3225462"/>
                </a:lnTo>
                <a:lnTo>
                  <a:pt x="3224211" y="0"/>
                </a:lnTo>
                <a:lnTo>
                  <a:pt x="3225499" y="1286"/>
                </a:lnTo>
                <a:lnTo>
                  <a:pt x="3225499" y="3611999"/>
                </a:lnTo>
                <a:close/>
              </a:path>
            </a:pathLst>
          </a:custGeom>
          <a:solidFill>
            <a:srgbClr val="6FB0D9"/>
          </a:solidFill>
        </p:spPr>
        <p:txBody>
          <a:bodyPr wrap="square" lIns="0" tIns="0" rIns="0" bIns="0" rtlCol="0"/>
          <a:lstStyle/>
          <a:p>
            <a:endParaRPr/>
          </a:p>
        </p:txBody>
      </p:sp>
      <p:sp>
        <p:nvSpPr>
          <p:cNvPr id="7" name="object 7"/>
          <p:cNvSpPr/>
          <p:nvPr/>
        </p:nvSpPr>
        <p:spPr>
          <a:xfrm>
            <a:off x="15857501" y="815620"/>
            <a:ext cx="2430780" cy="2623185"/>
          </a:xfrm>
          <a:custGeom>
            <a:avLst/>
            <a:gdLst/>
            <a:ahLst/>
            <a:cxnLst/>
            <a:rect l="l" t="t" r="r" b="b"/>
            <a:pathLst>
              <a:path w="2430780" h="2623185">
                <a:moveTo>
                  <a:pt x="194729" y="2622729"/>
                </a:moveTo>
                <a:lnTo>
                  <a:pt x="0" y="2430496"/>
                </a:lnTo>
                <a:lnTo>
                  <a:pt x="2430496" y="0"/>
                </a:lnTo>
                <a:lnTo>
                  <a:pt x="2430496" y="386963"/>
                </a:lnTo>
                <a:lnTo>
                  <a:pt x="194729" y="2622729"/>
                </a:lnTo>
                <a:close/>
              </a:path>
            </a:pathLst>
          </a:custGeom>
          <a:solidFill>
            <a:srgbClr val="6FB0D9"/>
          </a:solidFill>
        </p:spPr>
        <p:txBody>
          <a:bodyPr wrap="square" lIns="0" tIns="0" rIns="0" bIns="0" rtlCol="0"/>
          <a:lstStyle/>
          <a:p>
            <a:endParaRPr/>
          </a:p>
        </p:txBody>
      </p:sp>
      <p:sp>
        <p:nvSpPr>
          <p:cNvPr id="10" name="object 10"/>
          <p:cNvSpPr txBox="1"/>
          <p:nvPr/>
        </p:nvSpPr>
        <p:spPr>
          <a:xfrm>
            <a:off x="2930524" y="1901423"/>
            <a:ext cx="8674932" cy="5552161"/>
          </a:xfrm>
          <a:prstGeom prst="rect">
            <a:avLst/>
          </a:prstGeom>
        </p:spPr>
        <p:txBody>
          <a:bodyPr vert="horz" wrap="square" lIns="0" tIns="12065" rIns="0" bIns="0" rtlCol="0">
            <a:spAutoFit/>
          </a:bodyPr>
          <a:lstStyle/>
          <a:p>
            <a:pPr algn="just"/>
            <a:r>
              <a:rPr lang="tr-TR" sz="4000" b="1" dirty="0">
                <a:solidFill>
                  <a:schemeClr val="bg1"/>
                </a:solidFill>
                <a:latin typeface="Times New Roman" pitchFamily="18" charset="0"/>
                <a:cs typeface="Times New Roman" pitchFamily="18" charset="0"/>
              </a:rPr>
              <a:t>Başka bir çalışma, eczacıların ilaç etkileşimlerini değerlendirme yeteneklerini inceledi. Araştırma, eczacıların yararlılık ilkesini kullanarak hastaların kullandığı tüm ilaçları dikkate alarak olası olumsuz etkileşimleri tespit ettiğini ve bu sayede hastaların ilaç kullanımını daha güvenli hale getirdiğini gösterdi.</a:t>
            </a:r>
          </a:p>
        </p:txBody>
      </p:sp>
      <p:grpSp>
        <p:nvGrpSpPr>
          <p:cNvPr id="12" name="object 12"/>
          <p:cNvGrpSpPr/>
          <p:nvPr/>
        </p:nvGrpSpPr>
        <p:grpSpPr>
          <a:xfrm>
            <a:off x="0" y="686057"/>
            <a:ext cx="3863975" cy="9601200"/>
            <a:chOff x="0" y="686057"/>
            <a:chExt cx="3863975" cy="9601200"/>
          </a:xfrm>
        </p:grpSpPr>
        <p:sp>
          <p:nvSpPr>
            <p:cNvPr id="13" name="object 13"/>
            <p:cNvSpPr/>
            <p:nvPr/>
          </p:nvSpPr>
          <p:spPr>
            <a:xfrm>
              <a:off x="0" y="686057"/>
              <a:ext cx="2930525" cy="5860415"/>
            </a:xfrm>
            <a:custGeom>
              <a:avLst/>
              <a:gdLst/>
              <a:ahLst/>
              <a:cxnLst/>
              <a:rect l="l" t="t" r="r" b="b"/>
              <a:pathLst>
                <a:path w="2930525" h="5860415">
                  <a:moveTo>
                    <a:pt x="0" y="5860291"/>
                  </a:moveTo>
                  <a:lnTo>
                    <a:pt x="0" y="0"/>
                  </a:lnTo>
                  <a:lnTo>
                    <a:pt x="2930145" y="2929009"/>
                  </a:lnTo>
                  <a:lnTo>
                    <a:pt x="0" y="5860291"/>
                  </a:lnTo>
                  <a:close/>
                </a:path>
              </a:pathLst>
            </a:custGeom>
            <a:solidFill>
              <a:srgbClr val="5C6185"/>
            </a:solidFill>
          </p:spPr>
          <p:txBody>
            <a:bodyPr wrap="square" lIns="0" tIns="0" rIns="0" bIns="0" rtlCol="0"/>
            <a:lstStyle/>
            <a:p>
              <a:endParaRPr/>
            </a:p>
          </p:txBody>
        </p:sp>
        <p:sp>
          <p:nvSpPr>
            <p:cNvPr id="14" name="object 14"/>
            <p:cNvSpPr/>
            <p:nvPr/>
          </p:nvSpPr>
          <p:spPr>
            <a:xfrm>
              <a:off x="0" y="6216954"/>
              <a:ext cx="3863975" cy="4070350"/>
            </a:xfrm>
            <a:custGeom>
              <a:avLst/>
              <a:gdLst/>
              <a:ahLst/>
              <a:cxnLst/>
              <a:rect l="l" t="t" r="r" b="b"/>
              <a:pathLst>
                <a:path w="3863975" h="4070350">
                  <a:moveTo>
                    <a:pt x="3018027" y="4070045"/>
                  </a:moveTo>
                  <a:lnTo>
                    <a:pt x="0" y="4070045"/>
                  </a:lnTo>
                  <a:lnTo>
                    <a:pt x="0" y="639648"/>
                  </a:lnTo>
                  <a:lnTo>
                    <a:pt x="639648" y="0"/>
                  </a:lnTo>
                  <a:lnTo>
                    <a:pt x="3863861" y="3224212"/>
                  </a:lnTo>
                  <a:lnTo>
                    <a:pt x="3018027" y="4070045"/>
                  </a:lnTo>
                  <a:close/>
                </a:path>
              </a:pathLst>
            </a:custGeom>
            <a:solidFill>
              <a:srgbClr val="6FB0D9"/>
            </a:solidFill>
          </p:spPr>
          <p:txBody>
            <a:bodyPr wrap="square" lIns="0" tIns="0" rIns="0" bIns="0" rtlCol="0"/>
            <a:lstStyle/>
            <a:p>
              <a:endParaRPr/>
            </a:p>
          </p:txBody>
        </p:sp>
      </p:grpSp>
      <p:sp>
        <p:nvSpPr>
          <p:cNvPr id="17" name="object 9"/>
          <p:cNvSpPr txBox="1">
            <a:spLocks noGrp="1"/>
          </p:cNvSpPr>
          <p:nvPr>
            <p:ph type="title"/>
          </p:nvPr>
        </p:nvSpPr>
        <p:spPr>
          <a:xfrm>
            <a:off x="2597150" y="439876"/>
            <a:ext cx="8674932" cy="751488"/>
          </a:xfrm>
          <a:prstGeom prst="rect">
            <a:avLst/>
          </a:prstGeom>
        </p:spPr>
        <p:txBody>
          <a:bodyPr vert="horz" wrap="square" lIns="0" tIns="12700" rIns="0" bIns="0" rtlCol="0">
            <a:spAutoFit/>
          </a:bodyPr>
          <a:lstStyle/>
          <a:p>
            <a:pPr marL="828040" algn="ctr">
              <a:lnSpc>
                <a:spcPct val="100000"/>
              </a:lnSpc>
              <a:spcBef>
                <a:spcPts val="100"/>
              </a:spcBef>
            </a:pPr>
            <a:r>
              <a:rPr lang="tr-TR" sz="4800" b="1" dirty="0"/>
              <a:t>Araştırmalar</a:t>
            </a:r>
            <a:endParaRPr spc="-90" dirty="0"/>
          </a:p>
        </p:txBody>
      </p:sp>
      <p:sp>
        <p:nvSpPr>
          <p:cNvPr id="18" name="object 11"/>
          <p:cNvSpPr/>
          <p:nvPr/>
        </p:nvSpPr>
        <p:spPr>
          <a:xfrm>
            <a:off x="5243928" y="1370764"/>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5" name="Dikdörtgen 14"/>
          <p:cNvSpPr/>
          <p:nvPr/>
        </p:nvSpPr>
        <p:spPr>
          <a:xfrm rot="2661447">
            <a:off x="12622488" y="4310208"/>
            <a:ext cx="4574677" cy="4354908"/>
          </a:xfrm>
          <a:prstGeom prst="rect">
            <a:avLst/>
          </a:prstGeom>
          <a:blipFill dpi="0" rotWithShape="0">
            <a:blip r:embed="rId2"/>
            <a:srcRect/>
            <a:stretch>
              <a:fillRect l="-14842"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323060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2640787" y="0"/>
            <a:ext cx="5647690" cy="5734685"/>
            <a:chOff x="12640787" y="0"/>
            <a:chExt cx="5647690" cy="5734685"/>
          </a:xfrm>
        </p:grpSpPr>
        <p:sp>
          <p:nvSpPr>
            <p:cNvPr id="3" name="object 3"/>
            <p:cNvSpPr/>
            <p:nvPr/>
          </p:nvSpPr>
          <p:spPr>
            <a:xfrm>
              <a:off x="16373134" y="2795251"/>
              <a:ext cx="1915160" cy="2939415"/>
            </a:xfrm>
            <a:custGeom>
              <a:avLst/>
              <a:gdLst/>
              <a:ahLst/>
              <a:cxnLst/>
              <a:rect l="l" t="t" r="r" b="b"/>
              <a:pathLst>
                <a:path w="1915159" h="2939415">
                  <a:moveTo>
                    <a:pt x="1201425" y="2938873"/>
                  </a:moveTo>
                  <a:lnTo>
                    <a:pt x="0" y="1738312"/>
                  </a:lnTo>
                  <a:lnTo>
                    <a:pt x="1739563" y="0"/>
                  </a:lnTo>
                  <a:lnTo>
                    <a:pt x="1914865" y="175176"/>
                  </a:lnTo>
                  <a:lnTo>
                    <a:pt x="1914865" y="2225946"/>
                  </a:lnTo>
                  <a:lnTo>
                    <a:pt x="1201425" y="2938873"/>
                  </a:lnTo>
                  <a:close/>
                </a:path>
              </a:pathLst>
            </a:custGeom>
            <a:solidFill>
              <a:srgbClr val="5C6185"/>
            </a:solidFill>
          </p:spPr>
          <p:txBody>
            <a:bodyPr wrap="square" lIns="0" tIns="0" rIns="0" bIns="0" rtlCol="0"/>
            <a:lstStyle/>
            <a:p>
              <a:endParaRPr/>
            </a:p>
          </p:txBody>
        </p:sp>
        <p:sp>
          <p:nvSpPr>
            <p:cNvPr id="4" name="object 4"/>
            <p:cNvSpPr/>
            <p:nvPr/>
          </p:nvSpPr>
          <p:spPr>
            <a:xfrm>
              <a:off x="12640780" y="11"/>
              <a:ext cx="5647690" cy="4629150"/>
            </a:xfrm>
            <a:custGeom>
              <a:avLst/>
              <a:gdLst/>
              <a:ahLst/>
              <a:cxnLst/>
              <a:rect l="l" t="t" r="r" b="b"/>
              <a:pathLst>
                <a:path w="5647690" h="4629150">
                  <a:moveTo>
                    <a:pt x="5567019" y="2890291"/>
                  </a:moveTo>
                  <a:lnTo>
                    <a:pt x="4936274" y="2257488"/>
                  </a:lnTo>
                  <a:lnTo>
                    <a:pt x="3196717" y="3995801"/>
                  </a:lnTo>
                  <a:lnTo>
                    <a:pt x="3827462" y="4628604"/>
                  </a:lnTo>
                  <a:lnTo>
                    <a:pt x="5567019" y="2890291"/>
                  </a:lnTo>
                  <a:close/>
                </a:path>
                <a:path w="5647690" h="4629150">
                  <a:moveTo>
                    <a:pt x="5647220" y="0"/>
                  </a:moveTo>
                  <a:lnTo>
                    <a:pt x="0" y="0"/>
                  </a:lnTo>
                  <a:lnTo>
                    <a:pt x="3075927" y="3075914"/>
                  </a:lnTo>
                  <a:lnTo>
                    <a:pt x="5647220" y="504634"/>
                  </a:lnTo>
                  <a:lnTo>
                    <a:pt x="5647220" y="0"/>
                  </a:lnTo>
                  <a:close/>
                </a:path>
              </a:pathLst>
            </a:custGeom>
            <a:solidFill>
              <a:srgbClr val="6FB0D9"/>
            </a:solidFill>
          </p:spPr>
          <p:txBody>
            <a:bodyPr wrap="square" lIns="0" tIns="0" rIns="0" bIns="0" rtlCol="0"/>
            <a:lstStyle/>
            <a:p>
              <a:endParaRPr/>
            </a:p>
          </p:txBody>
        </p:sp>
      </p:grpSp>
      <p:sp>
        <p:nvSpPr>
          <p:cNvPr id="5" name="object 5"/>
          <p:cNvSpPr/>
          <p:nvPr/>
        </p:nvSpPr>
        <p:spPr>
          <a:xfrm>
            <a:off x="15062500" y="6675000"/>
            <a:ext cx="3225800" cy="3612515"/>
          </a:xfrm>
          <a:custGeom>
            <a:avLst/>
            <a:gdLst/>
            <a:ahLst/>
            <a:cxnLst/>
            <a:rect l="l" t="t" r="r" b="b"/>
            <a:pathLst>
              <a:path w="3225800" h="3612515">
                <a:moveTo>
                  <a:pt x="3225499" y="3611999"/>
                </a:moveTo>
                <a:lnTo>
                  <a:pt x="386687" y="3611999"/>
                </a:lnTo>
                <a:lnTo>
                  <a:pt x="0" y="3225462"/>
                </a:lnTo>
                <a:lnTo>
                  <a:pt x="3224211" y="0"/>
                </a:lnTo>
                <a:lnTo>
                  <a:pt x="3225499" y="1286"/>
                </a:lnTo>
                <a:lnTo>
                  <a:pt x="3225499" y="3611999"/>
                </a:lnTo>
                <a:close/>
              </a:path>
            </a:pathLst>
          </a:custGeom>
          <a:solidFill>
            <a:srgbClr val="6FB0D9"/>
          </a:solidFill>
        </p:spPr>
        <p:txBody>
          <a:bodyPr wrap="square" lIns="0" tIns="0" rIns="0" bIns="0" rtlCol="0"/>
          <a:lstStyle/>
          <a:p>
            <a:endParaRPr/>
          </a:p>
        </p:txBody>
      </p:sp>
      <p:sp>
        <p:nvSpPr>
          <p:cNvPr id="7" name="object 7"/>
          <p:cNvSpPr/>
          <p:nvPr/>
        </p:nvSpPr>
        <p:spPr>
          <a:xfrm>
            <a:off x="15857501" y="815620"/>
            <a:ext cx="2430780" cy="2623185"/>
          </a:xfrm>
          <a:custGeom>
            <a:avLst/>
            <a:gdLst/>
            <a:ahLst/>
            <a:cxnLst/>
            <a:rect l="l" t="t" r="r" b="b"/>
            <a:pathLst>
              <a:path w="2430780" h="2623185">
                <a:moveTo>
                  <a:pt x="194729" y="2622729"/>
                </a:moveTo>
                <a:lnTo>
                  <a:pt x="0" y="2430496"/>
                </a:lnTo>
                <a:lnTo>
                  <a:pt x="2430496" y="0"/>
                </a:lnTo>
                <a:lnTo>
                  <a:pt x="2430496" y="386963"/>
                </a:lnTo>
                <a:lnTo>
                  <a:pt x="194729" y="2622729"/>
                </a:lnTo>
                <a:close/>
              </a:path>
            </a:pathLst>
          </a:custGeom>
          <a:solidFill>
            <a:srgbClr val="6FB0D9"/>
          </a:solidFill>
        </p:spPr>
        <p:txBody>
          <a:bodyPr wrap="square" lIns="0" tIns="0" rIns="0" bIns="0" rtlCol="0"/>
          <a:lstStyle/>
          <a:p>
            <a:endParaRPr/>
          </a:p>
        </p:txBody>
      </p:sp>
      <p:sp>
        <p:nvSpPr>
          <p:cNvPr id="9" name="object 9"/>
          <p:cNvSpPr txBox="1">
            <a:spLocks noGrp="1"/>
          </p:cNvSpPr>
          <p:nvPr>
            <p:ph type="title"/>
          </p:nvPr>
        </p:nvSpPr>
        <p:spPr>
          <a:xfrm>
            <a:off x="2597150" y="439876"/>
            <a:ext cx="8674932" cy="751488"/>
          </a:xfrm>
          <a:prstGeom prst="rect">
            <a:avLst/>
          </a:prstGeom>
        </p:spPr>
        <p:txBody>
          <a:bodyPr vert="horz" wrap="square" lIns="0" tIns="12700" rIns="0" bIns="0" rtlCol="0">
            <a:spAutoFit/>
          </a:bodyPr>
          <a:lstStyle/>
          <a:p>
            <a:pPr marL="828040" algn="ctr">
              <a:lnSpc>
                <a:spcPct val="100000"/>
              </a:lnSpc>
              <a:spcBef>
                <a:spcPts val="100"/>
              </a:spcBef>
            </a:pPr>
            <a:r>
              <a:rPr lang="tr-TR" sz="4800" b="1" dirty="0"/>
              <a:t>Araştırmalar</a:t>
            </a:r>
            <a:endParaRPr spc="-90" dirty="0"/>
          </a:p>
        </p:txBody>
      </p:sp>
      <p:sp>
        <p:nvSpPr>
          <p:cNvPr id="10" name="object 10"/>
          <p:cNvSpPr txBox="1"/>
          <p:nvPr/>
        </p:nvSpPr>
        <p:spPr>
          <a:xfrm>
            <a:off x="2944896" y="1715725"/>
            <a:ext cx="8674932" cy="6783267"/>
          </a:xfrm>
          <a:prstGeom prst="rect">
            <a:avLst/>
          </a:prstGeom>
        </p:spPr>
        <p:txBody>
          <a:bodyPr vert="horz" wrap="square" lIns="0" tIns="12065" rIns="0" bIns="0" rtlCol="0">
            <a:spAutoFit/>
          </a:bodyPr>
          <a:lstStyle/>
          <a:p>
            <a:pPr algn="just"/>
            <a:r>
              <a:rPr lang="tr-TR" sz="4000" b="1" dirty="0">
                <a:solidFill>
                  <a:schemeClr val="bg1"/>
                </a:solidFill>
                <a:latin typeface="Times New Roman" pitchFamily="18" charset="0"/>
                <a:cs typeface="Times New Roman" pitchFamily="18" charset="0"/>
              </a:rPr>
              <a:t>Bir diğer araştırma, eczacıların hastaların maliyet kaygılarını dikkate alarak yararlılık ilkesini nasıl uyguladığını inceledi. Araştırma sonuçları, eczacıların hastaları daha ekonomik ilaç seçenekleri hakkında </a:t>
            </a:r>
            <a:r>
              <a:rPr lang="tr-TR" sz="4000" b="1" dirty="0" smtClean="0">
                <a:solidFill>
                  <a:schemeClr val="bg1"/>
                </a:solidFill>
                <a:latin typeface="Times New Roman" pitchFamily="18" charset="0"/>
                <a:cs typeface="Times New Roman" pitchFamily="18" charset="0"/>
              </a:rPr>
              <a:t>bilgilendirdiklerinde ve </a:t>
            </a:r>
            <a:r>
              <a:rPr lang="tr-TR" sz="4000" b="1" dirty="0">
                <a:solidFill>
                  <a:schemeClr val="bg1"/>
                </a:solidFill>
                <a:latin typeface="Times New Roman" pitchFamily="18" charset="0"/>
                <a:cs typeface="Times New Roman" pitchFamily="18" charset="0"/>
              </a:rPr>
              <a:t>hastaların ilaçları daha düşük maliyetle temin </a:t>
            </a:r>
            <a:r>
              <a:rPr lang="tr-TR" sz="4000" b="1" dirty="0" smtClean="0">
                <a:solidFill>
                  <a:schemeClr val="bg1"/>
                </a:solidFill>
                <a:latin typeface="Times New Roman" pitchFamily="18" charset="0"/>
                <a:cs typeface="Times New Roman" pitchFamily="18" charset="0"/>
              </a:rPr>
              <a:t>etmelerini sağladıklarında hastaların tedaviye </a:t>
            </a:r>
            <a:r>
              <a:rPr lang="tr-TR" sz="4000" b="1" dirty="0">
                <a:solidFill>
                  <a:schemeClr val="bg1"/>
                </a:solidFill>
                <a:latin typeface="Times New Roman" pitchFamily="18" charset="0"/>
                <a:cs typeface="Times New Roman" pitchFamily="18" charset="0"/>
              </a:rPr>
              <a:t>daha fazla </a:t>
            </a:r>
            <a:r>
              <a:rPr lang="tr-TR" sz="4000" b="1" dirty="0" smtClean="0">
                <a:solidFill>
                  <a:schemeClr val="bg1"/>
                </a:solidFill>
                <a:latin typeface="Times New Roman" pitchFamily="18" charset="0"/>
                <a:cs typeface="Times New Roman" pitchFamily="18" charset="0"/>
              </a:rPr>
              <a:t>uyumlu olduklarını </a:t>
            </a:r>
            <a:r>
              <a:rPr lang="tr-TR" sz="4000" b="1" dirty="0">
                <a:solidFill>
                  <a:schemeClr val="bg1"/>
                </a:solidFill>
                <a:latin typeface="Times New Roman" pitchFamily="18" charset="0"/>
                <a:cs typeface="Times New Roman" pitchFamily="18" charset="0"/>
              </a:rPr>
              <a:t>gösterdi.</a:t>
            </a:r>
          </a:p>
        </p:txBody>
      </p:sp>
      <p:sp>
        <p:nvSpPr>
          <p:cNvPr id="11" name="object 11"/>
          <p:cNvSpPr/>
          <p:nvPr/>
        </p:nvSpPr>
        <p:spPr>
          <a:xfrm>
            <a:off x="5243928" y="1370764"/>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grpSp>
        <p:nvGrpSpPr>
          <p:cNvPr id="12" name="object 12"/>
          <p:cNvGrpSpPr/>
          <p:nvPr/>
        </p:nvGrpSpPr>
        <p:grpSpPr>
          <a:xfrm>
            <a:off x="0" y="686057"/>
            <a:ext cx="3863975" cy="9601200"/>
            <a:chOff x="0" y="686057"/>
            <a:chExt cx="3863975" cy="9601200"/>
          </a:xfrm>
        </p:grpSpPr>
        <p:sp>
          <p:nvSpPr>
            <p:cNvPr id="13" name="object 13"/>
            <p:cNvSpPr/>
            <p:nvPr/>
          </p:nvSpPr>
          <p:spPr>
            <a:xfrm>
              <a:off x="0" y="686057"/>
              <a:ext cx="2930525" cy="5860415"/>
            </a:xfrm>
            <a:custGeom>
              <a:avLst/>
              <a:gdLst/>
              <a:ahLst/>
              <a:cxnLst/>
              <a:rect l="l" t="t" r="r" b="b"/>
              <a:pathLst>
                <a:path w="2930525" h="5860415">
                  <a:moveTo>
                    <a:pt x="0" y="5860291"/>
                  </a:moveTo>
                  <a:lnTo>
                    <a:pt x="0" y="0"/>
                  </a:lnTo>
                  <a:lnTo>
                    <a:pt x="2930145" y="2929009"/>
                  </a:lnTo>
                  <a:lnTo>
                    <a:pt x="0" y="5860291"/>
                  </a:lnTo>
                  <a:close/>
                </a:path>
              </a:pathLst>
            </a:custGeom>
            <a:solidFill>
              <a:srgbClr val="5C6185"/>
            </a:solidFill>
          </p:spPr>
          <p:txBody>
            <a:bodyPr wrap="square" lIns="0" tIns="0" rIns="0" bIns="0" rtlCol="0"/>
            <a:lstStyle/>
            <a:p>
              <a:endParaRPr/>
            </a:p>
          </p:txBody>
        </p:sp>
        <p:sp>
          <p:nvSpPr>
            <p:cNvPr id="14" name="object 14"/>
            <p:cNvSpPr/>
            <p:nvPr/>
          </p:nvSpPr>
          <p:spPr>
            <a:xfrm>
              <a:off x="0" y="6216954"/>
              <a:ext cx="3863975" cy="4070350"/>
            </a:xfrm>
            <a:custGeom>
              <a:avLst/>
              <a:gdLst/>
              <a:ahLst/>
              <a:cxnLst/>
              <a:rect l="l" t="t" r="r" b="b"/>
              <a:pathLst>
                <a:path w="3863975" h="4070350">
                  <a:moveTo>
                    <a:pt x="3018027" y="4070045"/>
                  </a:moveTo>
                  <a:lnTo>
                    <a:pt x="0" y="4070045"/>
                  </a:lnTo>
                  <a:lnTo>
                    <a:pt x="0" y="639648"/>
                  </a:lnTo>
                  <a:lnTo>
                    <a:pt x="639648" y="0"/>
                  </a:lnTo>
                  <a:lnTo>
                    <a:pt x="3863861" y="3224212"/>
                  </a:lnTo>
                  <a:lnTo>
                    <a:pt x="3018027" y="4070045"/>
                  </a:lnTo>
                  <a:close/>
                </a:path>
              </a:pathLst>
            </a:custGeom>
            <a:solidFill>
              <a:srgbClr val="6FB0D9"/>
            </a:solidFill>
          </p:spPr>
          <p:txBody>
            <a:bodyPr wrap="square" lIns="0" tIns="0" rIns="0" bIns="0" rtlCol="0"/>
            <a:lstStyle/>
            <a:p>
              <a:endParaRPr/>
            </a:p>
          </p:txBody>
        </p:sp>
      </p:grpSp>
      <p:sp>
        <p:nvSpPr>
          <p:cNvPr id="15" name="Dikdörtgen 14"/>
          <p:cNvSpPr/>
          <p:nvPr/>
        </p:nvSpPr>
        <p:spPr>
          <a:xfrm rot="2661447">
            <a:off x="12622488" y="4310208"/>
            <a:ext cx="4574677" cy="4354908"/>
          </a:xfrm>
          <a:prstGeom prst="rect">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63230602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4062768"/>
            <a:ext cx="4617085" cy="6224270"/>
            <a:chOff x="0" y="4062768"/>
            <a:chExt cx="4617085" cy="6224270"/>
          </a:xfrm>
        </p:grpSpPr>
        <p:sp>
          <p:nvSpPr>
            <p:cNvPr id="7"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8"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3186717" y="425450"/>
            <a:ext cx="6436360" cy="734060"/>
          </a:xfrm>
          <a:prstGeom prst="rect">
            <a:avLst/>
          </a:prstGeom>
        </p:spPr>
        <p:txBody>
          <a:bodyPr vert="horz" wrap="square" lIns="0" tIns="12700" rIns="0" bIns="0" rtlCol="0">
            <a:spAutoFit/>
          </a:bodyPr>
          <a:lstStyle/>
          <a:p>
            <a:pPr marL="12700">
              <a:lnSpc>
                <a:spcPct val="100000"/>
              </a:lnSpc>
              <a:spcBef>
                <a:spcPts val="100"/>
              </a:spcBef>
            </a:pPr>
            <a:r>
              <a:rPr lang="tr-TR" dirty="0" smtClean="0"/>
              <a:t>ÖRNEK SENARYOLAR</a:t>
            </a:r>
            <a:endParaRPr spc="-10" dirty="0"/>
          </a:p>
        </p:txBody>
      </p:sp>
      <p:sp>
        <p:nvSpPr>
          <p:cNvPr id="10" name="object 10"/>
          <p:cNvSpPr txBox="1"/>
          <p:nvPr/>
        </p:nvSpPr>
        <p:spPr>
          <a:xfrm>
            <a:off x="1925955" y="1687184"/>
            <a:ext cx="8741543" cy="5552802"/>
          </a:xfrm>
          <a:prstGeom prst="rect">
            <a:avLst/>
          </a:prstGeom>
        </p:spPr>
        <p:txBody>
          <a:bodyPr vert="horz" wrap="square" lIns="0" tIns="12700" rIns="0" bIns="0" rtlCol="0">
            <a:spAutoFit/>
          </a:bodyPr>
          <a:lstStyle/>
          <a:p>
            <a:pPr marL="12700" marR="5080" indent="-12700" algn="just">
              <a:lnSpc>
                <a:spcPct val="100000"/>
              </a:lnSpc>
              <a:spcBef>
                <a:spcPts val="100"/>
              </a:spcBef>
            </a:pPr>
            <a:r>
              <a:rPr lang="tr-TR" sz="4000" b="1" dirty="0" smtClean="0">
                <a:solidFill>
                  <a:schemeClr val="bg1"/>
                </a:solidFill>
                <a:latin typeface="Times New Roman" pitchFamily="18" charset="0"/>
                <a:cs typeface="Times New Roman" pitchFamily="18" charset="0"/>
              </a:rPr>
              <a:t>Bir </a:t>
            </a:r>
            <a:r>
              <a:rPr lang="tr-TR" sz="4000" b="1" dirty="0">
                <a:solidFill>
                  <a:schemeClr val="bg1"/>
                </a:solidFill>
                <a:latin typeface="Times New Roman" pitchFamily="18" charset="0"/>
                <a:cs typeface="Times New Roman" pitchFamily="18" charset="0"/>
              </a:rPr>
              <a:t>eczacı, bir </a:t>
            </a:r>
            <a:r>
              <a:rPr lang="tr-TR" sz="4000" b="1" dirty="0" smtClean="0">
                <a:solidFill>
                  <a:schemeClr val="bg1"/>
                </a:solidFill>
                <a:latin typeface="Times New Roman" pitchFamily="18" charset="0"/>
                <a:cs typeface="Times New Roman" pitchFamily="18" charset="0"/>
              </a:rPr>
              <a:t>hastaya kendisine </a:t>
            </a:r>
            <a:r>
              <a:rPr lang="tr-TR" sz="4000" b="1" dirty="0">
                <a:solidFill>
                  <a:schemeClr val="bg1"/>
                </a:solidFill>
                <a:latin typeface="Times New Roman" pitchFamily="18" charset="0"/>
                <a:cs typeface="Times New Roman" pitchFamily="18" charset="0"/>
              </a:rPr>
              <a:t>reçete </a:t>
            </a:r>
            <a:r>
              <a:rPr lang="tr-TR" sz="4000" b="1" dirty="0" smtClean="0">
                <a:solidFill>
                  <a:schemeClr val="bg1"/>
                </a:solidFill>
                <a:latin typeface="Times New Roman" pitchFamily="18" charset="0"/>
                <a:cs typeface="Times New Roman" pitchFamily="18" charset="0"/>
              </a:rPr>
              <a:t>edilen </a:t>
            </a:r>
            <a:r>
              <a:rPr lang="tr-TR" sz="4000" b="1" dirty="0">
                <a:solidFill>
                  <a:schemeClr val="bg1"/>
                </a:solidFill>
                <a:latin typeface="Times New Roman" pitchFamily="18" charset="0"/>
                <a:cs typeface="Times New Roman" pitchFamily="18" charset="0"/>
              </a:rPr>
              <a:t>ilacı almadan önce mevcut ilaçlarını sorar. Hasta, yüksek tansiyon ilacı kullandığını açıklar. Eczacı, bu bilgiye dayanarak yararlılık ilkesini kullanarak yeni ilacın yüksek tansiyon ilacıyla olası etkileşimlerini değerlendirir. Hasta için daha uygun bir alternatif reçete sunar.</a:t>
            </a:r>
            <a:endParaRPr sz="3600" b="1" dirty="0">
              <a:solidFill>
                <a:schemeClr val="bg1"/>
              </a:solidFill>
              <a:latin typeface="Times New Roman" pitchFamily="18" charset="0"/>
              <a:cs typeface="Times New Roman" pitchFamily="18" charset="0"/>
            </a:endParaRPr>
          </a:p>
        </p:txBody>
      </p:sp>
      <p:sp>
        <p:nvSpPr>
          <p:cNvPr id="11" name="object 11"/>
          <p:cNvSpPr/>
          <p:nvPr/>
        </p:nvSpPr>
        <p:spPr>
          <a:xfrm>
            <a:off x="4349750" y="1382375"/>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4" name="Dikdörtgen 13"/>
          <p:cNvSpPr/>
          <p:nvPr/>
        </p:nvSpPr>
        <p:spPr>
          <a:xfrm rot="2764639">
            <a:off x="11856844" y="4349616"/>
            <a:ext cx="4880850" cy="4935961"/>
          </a:xfrm>
          <a:prstGeom prst="rect">
            <a:avLst/>
          </a:prstGeom>
          <a:blipFill dpi="0" rotWithShape="0">
            <a:blip r:embed="rId2"/>
            <a:srcRect/>
            <a:stretch>
              <a:fillRect l="-14842" r="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4062768"/>
            <a:ext cx="4617085" cy="6224615"/>
            <a:chOff x="0" y="4062768"/>
            <a:chExt cx="4617085" cy="6224615"/>
          </a:xfrm>
        </p:grpSpPr>
        <p:sp>
          <p:nvSpPr>
            <p:cNvPr id="7"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8"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3186717" y="425450"/>
            <a:ext cx="6436360" cy="734060"/>
          </a:xfrm>
          <a:prstGeom prst="rect">
            <a:avLst/>
          </a:prstGeom>
        </p:spPr>
        <p:txBody>
          <a:bodyPr vert="horz" wrap="square" lIns="0" tIns="12700" rIns="0" bIns="0" rtlCol="0">
            <a:spAutoFit/>
          </a:bodyPr>
          <a:lstStyle/>
          <a:p>
            <a:pPr marL="12700">
              <a:lnSpc>
                <a:spcPct val="100000"/>
              </a:lnSpc>
              <a:spcBef>
                <a:spcPts val="100"/>
              </a:spcBef>
            </a:pPr>
            <a:r>
              <a:rPr lang="tr-TR" dirty="0" smtClean="0"/>
              <a:t>ÖRNEK SENARYOLAR</a:t>
            </a:r>
            <a:endParaRPr spc="-10" dirty="0"/>
          </a:p>
        </p:txBody>
      </p:sp>
      <p:sp>
        <p:nvSpPr>
          <p:cNvPr id="10" name="object 10"/>
          <p:cNvSpPr txBox="1"/>
          <p:nvPr/>
        </p:nvSpPr>
        <p:spPr>
          <a:xfrm>
            <a:off x="1925955" y="1687184"/>
            <a:ext cx="8741543" cy="5860579"/>
          </a:xfrm>
          <a:prstGeom prst="rect">
            <a:avLst/>
          </a:prstGeom>
        </p:spPr>
        <p:txBody>
          <a:bodyPr vert="horz" wrap="square" lIns="0" tIns="12700" rIns="0" bIns="0" rtlCol="0">
            <a:spAutoFit/>
          </a:bodyPr>
          <a:lstStyle/>
          <a:p>
            <a:pPr marL="12700" marR="5080" indent="-12700" algn="just">
              <a:lnSpc>
                <a:spcPct val="100000"/>
              </a:lnSpc>
              <a:spcBef>
                <a:spcPts val="100"/>
              </a:spcBef>
            </a:pPr>
            <a:r>
              <a:rPr lang="tr-TR" sz="3800" b="1" dirty="0">
                <a:solidFill>
                  <a:schemeClr val="bg1"/>
                </a:solidFill>
                <a:latin typeface="Times New Roman" pitchFamily="18" charset="0"/>
                <a:cs typeface="Times New Roman" pitchFamily="18" charset="0"/>
              </a:rPr>
              <a:t>Bir hasta, doktorunun önerdiği bir ilacı reçete </a:t>
            </a:r>
            <a:r>
              <a:rPr lang="tr-TR" sz="3800" b="1" dirty="0" smtClean="0">
                <a:solidFill>
                  <a:schemeClr val="bg1"/>
                </a:solidFill>
                <a:latin typeface="Times New Roman" pitchFamily="18" charset="0"/>
                <a:cs typeface="Times New Roman" pitchFamily="18" charset="0"/>
              </a:rPr>
              <a:t>alır </a:t>
            </a:r>
            <a:r>
              <a:rPr lang="tr-TR" sz="3800" b="1" dirty="0">
                <a:solidFill>
                  <a:schemeClr val="bg1"/>
                </a:solidFill>
                <a:latin typeface="Times New Roman" pitchFamily="18" charset="0"/>
                <a:cs typeface="Times New Roman" pitchFamily="18" charset="0"/>
              </a:rPr>
              <a:t>ancak bu ilaç oldukça pahalıdır. Eczacı, yararlılık ilkesini göz önünde bulundurarak hastanın finansal durumunu ve ilacın sağlayacağı faydayı değerlendirir. Daha ekonomik bir alternatif ilaç hakkında hastayı bilgilendirir ve böylece hastanın tedavisini maliyet açısından daha sürdürülebilir hale getirir. </a:t>
            </a:r>
            <a:endParaRPr sz="3800" b="1" dirty="0">
              <a:solidFill>
                <a:schemeClr val="bg1"/>
              </a:solidFill>
              <a:latin typeface="Times New Roman" pitchFamily="18" charset="0"/>
              <a:cs typeface="Times New Roman" pitchFamily="18" charset="0"/>
            </a:endParaRPr>
          </a:p>
        </p:txBody>
      </p:sp>
      <p:sp>
        <p:nvSpPr>
          <p:cNvPr id="11" name="object 11"/>
          <p:cNvSpPr/>
          <p:nvPr/>
        </p:nvSpPr>
        <p:spPr>
          <a:xfrm>
            <a:off x="4349750" y="1382375"/>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4" name="Dikdörtgen 13"/>
          <p:cNvSpPr/>
          <p:nvPr/>
        </p:nvSpPr>
        <p:spPr>
          <a:xfrm rot="2764639">
            <a:off x="11856844" y="4349616"/>
            <a:ext cx="4880850" cy="4935961"/>
          </a:xfrm>
          <a:prstGeom prst="rect">
            <a:avLst/>
          </a:prstGeom>
          <a:blipFill dpi="0" rotWithShape="0">
            <a:blip r:embed="rId2"/>
            <a:srcRect/>
            <a:stretch>
              <a:fillRect l="-6496" t="20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9024457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4062768"/>
            <a:ext cx="4617085" cy="6224270"/>
            <a:chOff x="0" y="4062768"/>
            <a:chExt cx="4617085" cy="6224270"/>
          </a:xfrm>
        </p:grpSpPr>
        <p:sp>
          <p:nvSpPr>
            <p:cNvPr id="7"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8"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3186717" y="425450"/>
            <a:ext cx="6436360" cy="734060"/>
          </a:xfrm>
          <a:prstGeom prst="rect">
            <a:avLst/>
          </a:prstGeom>
        </p:spPr>
        <p:txBody>
          <a:bodyPr vert="horz" wrap="square" lIns="0" tIns="12700" rIns="0" bIns="0" rtlCol="0">
            <a:spAutoFit/>
          </a:bodyPr>
          <a:lstStyle/>
          <a:p>
            <a:pPr marL="12700">
              <a:lnSpc>
                <a:spcPct val="100000"/>
              </a:lnSpc>
              <a:spcBef>
                <a:spcPts val="100"/>
              </a:spcBef>
            </a:pPr>
            <a:r>
              <a:rPr lang="tr-TR" dirty="0" smtClean="0"/>
              <a:t>ÖRNEK SENARYOLAR</a:t>
            </a:r>
            <a:endParaRPr spc="-10" dirty="0"/>
          </a:p>
        </p:txBody>
      </p:sp>
      <p:sp>
        <p:nvSpPr>
          <p:cNvPr id="10" name="object 10"/>
          <p:cNvSpPr txBox="1"/>
          <p:nvPr/>
        </p:nvSpPr>
        <p:spPr>
          <a:xfrm>
            <a:off x="1925955" y="1687184"/>
            <a:ext cx="8741543" cy="5552802"/>
          </a:xfrm>
          <a:prstGeom prst="rect">
            <a:avLst/>
          </a:prstGeom>
        </p:spPr>
        <p:txBody>
          <a:bodyPr vert="horz" wrap="square" lIns="0" tIns="12700" rIns="0" bIns="0" rtlCol="0">
            <a:spAutoFit/>
          </a:bodyPr>
          <a:lstStyle/>
          <a:p>
            <a:pPr marL="12700" marR="5080" indent="-12700" algn="just">
              <a:lnSpc>
                <a:spcPct val="100000"/>
              </a:lnSpc>
              <a:spcBef>
                <a:spcPts val="100"/>
              </a:spcBef>
            </a:pPr>
            <a:r>
              <a:rPr lang="tr-TR" sz="4000" b="1" dirty="0">
                <a:solidFill>
                  <a:schemeClr val="bg1"/>
                </a:solidFill>
                <a:latin typeface="Times New Roman" pitchFamily="18" charset="0"/>
                <a:cs typeface="Times New Roman" pitchFamily="18" charset="0"/>
              </a:rPr>
              <a:t>Bir eczacı, doktorunun verdiği bir reçeteyi kontrol ederken ilaç dozajının hastanın kilosu ve yaşına uygun olmadığını fark eder. Eczacı, yararlılık ilkesini uygulayarak hastanın sağlığını tehlikeye atmamak adına doktorla iletişime geçer ve doğru dozajı sağlayan bir düzeltilmiş reçete düzenlenmesini sağlar.</a:t>
            </a:r>
            <a:endParaRPr sz="3600" b="1" dirty="0">
              <a:solidFill>
                <a:schemeClr val="bg1"/>
              </a:solidFill>
              <a:latin typeface="Times New Roman" pitchFamily="18" charset="0"/>
              <a:cs typeface="Times New Roman" pitchFamily="18" charset="0"/>
            </a:endParaRPr>
          </a:p>
        </p:txBody>
      </p:sp>
      <p:sp>
        <p:nvSpPr>
          <p:cNvPr id="11" name="object 11"/>
          <p:cNvSpPr/>
          <p:nvPr/>
        </p:nvSpPr>
        <p:spPr>
          <a:xfrm>
            <a:off x="4349750" y="1382375"/>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4" name="Dikdörtgen 13"/>
          <p:cNvSpPr/>
          <p:nvPr/>
        </p:nvSpPr>
        <p:spPr>
          <a:xfrm rot="2764639">
            <a:off x="11856844" y="4349616"/>
            <a:ext cx="4880850" cy="4935961"/>
          </a:xfrm>
          <a:prstGeom prst="rect">
            <a:avLst/>
          </a:prstGeom>
          <a:blipFill dpi="0" rotWithShape="0">
            <a:blip r:embed="rId2"/>
            <a:srcRect/>
            <a:stretch>
              <a:fillRect l="-6496" t="205" b="-17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9024457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4062768"/>
            <a:ext cx="4617085" cy="6224270"/>
            <a:chOff x="0" y="4062768"/>
            <a:chExt cx="4617085" cy="6224270"/>
          </a:xfrm>
        </p:grpSpPr>
        <p:sp>
          <p:nvSpPr>
            <p:cNvPr id="7"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8"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3186717" y="425450"/>
            <a:ext cx="6436360" cy="728405"/>
          </a:xfrm>
          <a:prstGeom prst="rect">
            <a:avLst/>
          </a:prstGeom>
        </p:spPr>
        <p:txBody>
          <a:bodyPr vert="horz" wrap="square" lIns="0" tIns="12700" rIns="0" bIns="0" rtlCol="0">
            <a:spAutoFit/>
          </a:bodyPr>
          <a:lstStyle/>
          <a:p>
            <a:pPr marL="12700">
              <a:lnSpc>
                <a:spcPct val="100000"/>
              </a:lnSpc>
              <a:spcBef>
                <a:spcPts val="100"/>
              </a:spcBef>
            </a:pPr>
            <a:r>
              <a:rPr lang="tr-TR" dirty="0" smtClean="0"/>
              <a:t>ÖRNEK SENARYOLAR</a:t>
            </a:r>
            <a:endParaRPr spc="-10" dirty="0"/>
          </a:p>
        </p:txBody>
      </p:sp>
      <p:sp>
        <p:nvSpPr>
          <p:cNvPr id="10" name="object 10"/>
          <p:cNvSpPr txBox="1"/>
          <p:nvPr/>
        </p:nvSpPr>
        <p:spPr>
          <a:xfrm>
            <a:off x="1925955" y="1687184"/>
            <a:ext cx="8741543" cy="5414303"/>
          </a:xfrm>
          <a:prstGeom prst="rect">
            <a:avLst/>
          </a:prstGeom>
        </p:spPr>
        <p:txBody>
          <a:bodyPr vert="horz" wrap="square" lIns="0" tIns="12700" rIns="0" bIns="0" rtlCol="0">
            <a:spAutoFit/>
          </a:bodyPr>
          <a:lstStyle/>
          <a:p>
            <a:pPr lvl="0" algn="just"/>
            <a:r>
              <a:rPr lang="tr-TR" sz="3900" b="1" dirty="0">
                <a:solidFill>
                  <a:schemeClr val="bg1"/>
                </a:solidFill>
                <a:latin typeface="Times New Roman" pitchFamily="18" charset="0"/>
                <a:cs typeface="Times New Roman" pitchFamily="18" charset="0"/>
              </a:rPr>
              <a:t>Bir hasta eczaneye gelir ve ağrı kesici ilacını reçete ettirir. Eczacı, hastanın ağrının nedenini daha iyi anlamak için sorular sorar ve ilacın nasıl kullanılacağı hakkında detaylı bilgi verir. Hastaya bu ilacın yan etkileri ve olası etkileşimleri hakkında bilgi sunar. Bu danışmanlık sonucunda hasta, ilacı düzgün kullanır ve ağrısının hızla azaldığını bildirir.</a:t>
            </a:r>
          </a:p>
        </p:txBody>
      </p:sp>
      <p:sp>
        <p:nvSpPr>
          <p:cNvPr id="11" name="object 11"/>
          <p:cNvSpPr/>
          <p:nvPr/>
        </p:nvSpPr>
        <p:spPr>
          <a:xfrm>
            <a:off x="4349750" y="1382375"/>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4" name="Dikdörtgen 13"/>
          <p:cNvSpPr/>
          <p:nvPr/>
        </p:nvSpPr>
        <p:spPr>
          <a:xfrm rot="2764639">
            <a:off x="11856844" y="4349616"/>
            <a:ext cx="4880850" cy="4935961"/>
          </a:xfrm>
          <a:prstGeom prst="rect">
            <a:avLst/>
          </a:prstGeom>
          <a:blipFill dpi="0" rotWithShape="0">
            <a:blip r:embed="rId2"/>
            <a:srcRect/>
            <a:stretch>
              <a:fillRect l="1582" t="-1" r="-7678" b="-1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9024457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4062768"/>
            <a:ext cx="4617085" cy="6224270"/>
            <a:chOff x="0" y="4062768"/>
            <a:chExt cx="4617085" cy="6224270"/>
          </a:xfrm>
        </p:grpSpPr>
        <p:sp>
          <p:nvSpPr>
            <p:cNvPr id="7"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8"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3186717" y="425450"/>
            <a:ext cx="6436360" cy="734060"/>
          </a:xfrm>
          <a:prstGeom prst="rect">
            <a:avLst/>
          </a:prstGeom>
        </p:spPr>
        <p:txBody>
          <a:bodyPr vert="horz" wrap="square" lIns="0" tIns="12700" rIns="0" bIns="0" rtlCol="0">
            <a:spAutoFit/>
          </a:bodyPr>
          <a:lstStyle/>
          <a:p>
            <a:pPr marL="12700">
              <a:lnSpc>
                <a:spcPct val="100000"/>
              </a:lnSpc>
              <a:spcBef>
                <a:spcPts val="100"/>
              </a:spcBef>
            </a:pPr>
            <a:r>
              <a:rPr lang="tr-TR" dirty="0" smtClean="0"/>
              <a:t>ÖRNEK SENARYOLAR</a:t>
            </a:r>
            <a:endParaRPr spc="-10" dirty="0"/>
          </a:p>
        </p:txBody>
      </p:sp>
      <p:sp>
        <p:nvSpPr>
          <p:cNvPr id="10" name="object 10"/>
          <p:cNvSpPr txBox="1"/>
          <p:nvPr/>
        </p:nvSpPr>
        <p:spPr>
          <a:xfrm>
            <a:off x="1925955" y="1687184"/>
            <a:ext cx="8741543" cy="4937249"/>
          </a:xfrm>
          <a:prstGeom prst="rect">
            <a:avLst/>
          </a:prstGeom>
        </p:spPr>
        <p:txBody>
          <a:bodyPr vert="horz" wrap="square" lIns="0" tIns="12700" rIns="0" bIns="0" rtlCol="0">
            <a:spAutoFit/>
          </a:bodyPr>
          <a:lstStyle/>
          <a:p>
            <a:pPr marL="12700" marR="5080" indent="-12700" algn="just">
              <a:lnSpc>
                <a:spcPct val="100000"/>
              </a:lnSpc>
              <a:spcBef>
                <a:spcPts val="100"/>
              </a:spcBef>
            </a:pPr>
            <a:r>
              <a:rPr lang="tr-TR" sz="4000" b="1" dirty="0">
                <a:solidFill>
                  <a:schemeClr val="bg1"/>
                </a:solidFill>
                <a:latin typeface="Times New Roman" pitchFamily="18" charset="0"/>
                <a:cs typeface="Times New Roman" pitchFamily="18" charset="0"/>
              </a:rPr>
              <a:t>Bir hasta, doktorunun reçete ettiği bir ilacı kullanırken başka bir hastanın tavsiye ettiği bir bitkisel takviyeyi kullanmak ister. Eczacı, bu iki ürünün olası etkileşimlerini inceleyerek hastaya her iki ürünün bir arada kullanılmasının güvenli olup olmadığını açıklar.</a:t>
            </a:r>
            <a:endParaRPr sz="3600" b="1" dirty="0">
              <a:solidFill>
                <a:schemeClr val="bg1"/>
              </a:solidFill>
              <a:latin typeface="Times New Roman" pitchFamily="18" charset="0"/>
              <a:cs typeface="Times New Roman" pitchFamily="18" charset="0"/>
            </a:endParaRPr>
          </a:p>
        </p:txBody>
      </p:sp>
      <p:sp>
        <p:nvSpPr>
          <p:cNvPr id="11" name="object 11"/>
          <p:cNvSpPr/>
          <p:nvPr/>
        </p:nvSpPr>
        <p:spPr>
          <a:xfrm>
            <a:off x="4349750" y="1382375"/>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4" name="Dikdörtgen 13"/>
          <p:cNvSpPr/>
          <p:nvPr/>
        </p:nvSpPr>
        <p:spPr>
          <a:xfrm rot="2764639">
            <a:off x="11856844" y="4349616"/>
            <a:ext cx="4880850" cy="4935961"/>
          </a:xfrm>
          <a:prstGeom prst="rect">
            <a:avLst/>
          </a:prstGeom>
          <a:blipFill dpi="0" rotWithShape="0">
            <a:blip r:embed="rId2"/>
            <a:srcRect/>
            <a:stretch>
              <a:fillRect l="-7807" t="-10654" r="31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209024457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4062768"/>
            <a:ext cx="4617085" cy="6224270"/>
            <a:chOff x="0" y="4062768"/>
            <a:chExt cx="4617085" cy="6224270"/>
          </a:xfrm>
        </p:grpSpPr>
        <p:sp>
          <p:nvSpPr>
            <p:cNvPr id="7"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8"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4617085" y="1488400"/>
            <a:ext cx="4013053" cy="751488"/>
          </a:xfrm>
          <a:prstGeom prst="rect">
            <a:avLst/>
          </a:prstGeom>
        </p:spPr>
        <p:txBody>
          <a:bodyPr vert="horz" wrap="square" lIns="0" tIns="12700" rIns="0" bIns="0" rtlCol="0">
            <a:spAutoFit/>
          </a:bodyPr>
          <a:lstStyle/>
          <a:p>
            <a:pPr marL="12700" algn="ctr">
              <a:lnSpc>
                <a:spcPct val="100000"/>
              </a:lnSpc>
              <a:spcBef>
                <a:spcPts val="100"/>
              </a:spcBef>
            </a:pPr>
            <a:r>
              <a:rPr lang="tr-TR" sz="4800" b="1" spc="-65" dirty="0" smtClean="0"/>
              <a:t>AMAÇ</a:t>
            </a:r>
            <a:endParaRPr sz="4800" b="1" spc="-65" dirty="0"/>
          </a:p>
        </p:txBody>
      </p:sp>
      <p:sp>
        <p:nvSpPr>
          <p:cNvPr id="10" name="object 10"/>
          <p:cNvSpPr txBox="1"/>
          <p:nvPr/>
        </p:nvSpPr>
        <p:spPr>
          <a:xfrm>
            <a:off x="2689358" y="2940050"/>
            <a:ext cx="7903578" cy="5275162"/>
          </a:xfrm>
          <a:prstGeom prst="rect">
            <a:avLst/>
          </a:prstGeom>
        </p:spPr>
        <p:txBody>
          <a:bodyPr vert="horz" wrap="square" lIns="0" tIns="12065" rIns="0" bIns="0" rtlCol="0">
            <a:spAutoFit/>
          </a:bodyPr>
          <a:lstStyle/>
          <a:p>
            <a:pPr algn="just"/>
            <a:r>
              <a:rPr lang="tr-TR" sz="3800" b="1" dirty="0">
                <a:solidFill>
                  <a:schemeClr val="bg1"/>
                </a:solidFill>
                <a:latin typeface="Times New Roman" pitchFamily="18" charset="0"/>
                <a:cs typeface="Times New Roman" pitchFamily="18" charset="0"/>
              </a:rPr>
              <a:t>Bu sunumun amacı, eczacılık etiği </a:t>
            </a:r>
            <a:r>
              <a:rPr lang="tr-TR" sz="3800" b="1" dirty="0" smtClean="0">
                <a:solidFill>
                  <a:schemeClr val="bg1"/>
                </a:solidFill>
                <a:latin typeface="Times New Roman" pitchFamily="18" charset="0"/>
                <a:cs typeface="Times New Roman" pitchFamily="18" charset="0"/>
              </a:rPr>
              <a:t>alanında </a:t>
            </a:r>
            <a:r>
              <a:rPr lang="tr-TR" sz="3800" b="1" dirty="0">
                <a:solidFill>
                  <a:schemeClr val="bg1"/>
                </a:solidFill>
                <a:latin typeface="Times New Roman" pitchFamily="18" charset="0"/>
                <a:cs typeface="Times New Roman" pitchFamily="18" charset="0"/>
              </a:rPr>
              <a:t>önemli bir kavram olan </a:t>
            </a:r>
            <a:r>
              <a:rPr lang="tr-TR" sz="3800" b="1" dirty="0" smtClean="0">
                <a:solidFill>
                  <a:schemeClr val="bg1"/>
                </a:solidFill>
                <a:latin typeface="Times New Roman" pitchFamily="18" charset="0"/>
                <a:cs typeface="Times New Roman" pitchFamily="18" charset="0"/>
              </a:rPr>
              <a:t>Yararlılık </a:t>
            </a:r>
            <a:r>
              <a:rPr lang="tr-TR" sz="3800" b="1" dirty="0">
                <a:solidFill>
                  <a:schemeClr val="bg1"/>
                </a:solidFill>
                <a:latin typeface="Times New Roman" pitchFamily="18" charset="0"/>
                <a:cs typeface="Times New Roman" pitchFamily="18" charset="0"/>
              </a:rPr>
              <a:t>İlkesi'ni anlamak ve vurgulamaktır. Eczacıların hastaların sağlığı ve iyiliği için nasıl çalıştığını, yararlılık ilkesinin ne anlama geldiğini ve eczacılık uygulamalarında nasıl kullanıldığını daha iyi anlamaktır.</a:t>
            </a:r>
          </a:p>
        </p:txBody>
      </p:sp>
      <p:sp>
        <p:nvSpPr>
          <p:cNvPr id="11" name="object 11"/>
          <p:cNvSpPr/>
          <p:nvPr/>
        </p:nvSpPr>
        <p:spPr>
          <a:xfrm>
            <a:off x="4617085" y="2615862"/>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pic>
        <p:nvPicPr>
          <p:cNvPr id="12" name="object 12"/>
          <p:cNvPicPr/>
          <p:nvPr/>
        </p:nvPicPr>
        <p:blipFill>
          <a:blip r:embed="rId2" cstate="print"/>
          <a:stretch>
            <a:fillRect/>
          </a:stretch>
        </p:blipFill>
        <p:spPr>
          <a:xfrm>
            <a:off x="11092750" y="3321653"/>
            <a:ext cx="6372125" cy="6372127"/>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71777" y="0"/>
            <a:ext cx="3476625" cy="1929764"/>
            <a:chOff x="11371777" y="0"/>
            <a:chExt cx="3476625" cy="1929764"/>
          </a:xfrm>
        </p:grpSpPr>
        <p:sp>
          <p:nvSpPr>
            <p:cNvPr id="3" name="object 3"/>
            <p:cNvSpPr/>
            <p:nvPr/>
          </p:nvSpPr>
          <p:spPr>
            <a:xfrm>
              <a:off x="11907027" y="0"/>
              <a:ext cx="2941955" cy="1929764"/>
            </a:xfrm>
            <a:custGeom>
              <a:avLst/>
              <a:gdLst/>
              <a:ahLst/>
              <a:cxnLst/>
              <a:rect l="l" t="t" r="r" b="b"/>
              <a:pathLst>
                <a:path w="2941955" h="1929764">
                  <a:moveTo>
                    <a:pt x="1203062" y="1929681"/>
                  </a:moveTo>
                  <a:lnTo>
                    <a:pt x="0" y="729120"/>
                  </a:lnTo>
                  <a:lnTo>
                    <a:pt x="729121" y="0"/>
                  </a:lnTo>
                  <a:lnTo>
                    <a:pt x="2749607" y="0"/>
                  </a:lnTo>
                  <a:lnTo>
                    <a:pt x="2941374" y="191368"/>
                  </a:lnTo>
                  <a:lnTo>
                    <a:pt x="1203062" y="1929681"/>
                  </a:lnTo>
                  <a:close/>
                </a:path>
              </a:pathLst>
            </a:custGeom>
            <a:solidFill>
              <a:srgbClr val="5C6185"/>
            </a:solidFill>
          </p:spPr>
          <p:txBody>
            <a:bodyPr wrap="square" lIns="0" tIns="0" rIns="0" bIns="0" rtlCol="0"/>
            <a:lstStyle/>
            <a:p>
              <a:endParaRPr/>
            </a:p>
          </p:txBody>
        </p:sp>
        <p:sp>
          <p:nvSpPr>
            <p:cNvPr id="4" name="object 4"/>
            <p:cNvSpPr/>
            <p:nvPr/>
          </p:nvSpPr>
          <p:spPr>
            <a:xfrm>
              <a:off x="11371777" y="0"/>
              <a:ext cx="1454785" cy="824230"/>
            </a:xfrm>
            <a:custGeom>
              <a:avLst/>
              <a:gdLst/>
              <a:ahLst/>
              <a:cxnLst/>
              <a:rect l="l" t="t" r="r" b="b"/>
              <a:pathLst>
                <a:path w="1454784" h="824230">
                  <a:moveTo>
                    <a:pt x="630294" y="824165"/>
                  </a:moveTo>
                  <a:lnTo>
                    <a:pt x="0" y="191369"/>
                  </a:lnTo>
                  <a:lnTo>
                    <a:pt x="191369" y="0"/>
                  </a:lnTo>
                  <a:lnTo>
                    <a:pt x="1454460" y="0"/>
                  </a:lnTo>
                  <a:lnTo>
                    <a:pt x="630294" y="824165"/>
                  </a:lnTo>
                  <a:close/>
                </a:path>
              </a:pathLst>
            </a:custGeom>
            <a:solidFill>
              <a:srgbClr val="6FB0D9"/>
            </a:solidFill>
          </p:spPr>
          <p:txBody>
            <a:bodyPr wrap="square" lIns="0" tIns="0" rIns="0" bIns="0" rtlCol="0"/>
            <a:lstStyle/>
            <a:p>
              <a:endParaRPr/>
            </a:p>
          </p:txBody>
        </p:sp>
      </p:grpSp>
      <p:sp>
        <p:nvSpPr>
          <p:cNvPr id="9" name="object 9"/>
          <p:cNvSpPr/>
          <p:nvPr/>
        </p:nvSpPr>
        <p:spPr>
          <a:xfrm>
            <a:off x="13284277" y="0"/>
            <a:ext cx="5003800" cy="5329555"/>
          </a:xfrm>
          <a:custGeom>
            <a:avLst/>
            <a:gdLst/>
            <a:ahLst/>
            <a:cxnLst/>
            <a:rect l="l" t="t" r="r" b="b"/>
            <a:pathLst>
              <a:path w="5003800" h="5329555">
                <a:moveTo>
                  <a:pt x="3225462" y="5328981"/>
                </a:moveTo>
                <a:lnTo>
                  <a:pt x="0" y="2103519"/>
                </a:lnTo>
                <a:lnTo>
                  <a:pt x="2105151" y="0"/>
                </a:lnTo>
                <a:lnTo>
                  <a:pt x="4344905" y="0"/>
                </a:lnTo>
                <a:lnTo>
                  <a:pt x="5003721" y="658816"/>
                </a:lnTo>
                <a:lnTo>
                  <a:pt x="5003721" y="3549342"/>
                </a:lnTo>
                <a:lnTo>
                  <a:pt x="3225462" y="5328981"/>
                </a:lnTo>
                <a:close/>
              </a:path>
            </a:pathLst>
          </a:custGeom>
          <a:solidFill>
            <a:srgbClr val="5C6185"/>
          </a:solidFill>
        </p:spPr>
        <p:txBody>
          <a:bodyPr wrap="square" lIns="0" tIns="0" rIns="0" bIns="0" rtlCol="0"/>
          <a:lstStyle/>
          <a:p>
            <a:endParaRPr/>
          </a:p>
        </p:txBody>
      </p:sp>
      <p:sp>
        <p:nvSpPr>
          <p:cNvPr id="11" name="object 11"/>
          <p:cNvSpPr txBox="1">
            <a:spLocks noGrp="1"/>
          </p:cNvSpPr>
          <p:nvPr>
            <p:ph type="body" idx="1"/>
          </p:nvPr>
        </p:nvSpPr>
        <p:spPr>
          <a:xfrm>
            <a:off x="566167" y="2406650"/>
            <a:ext cx="13079983" cy="7214154"/>
          </a:xfrm>
          <a:prstGeom prst="rect">
            <a:avLst/>
          </a:prstGeom>
        </p:spPr>
        <p:txBody>
          <a:bodyPr vert="horz" wrap="square" lIns="0" tIns="12065" rIns="0" bIns="0" rtlCol="0">
            <a:spAutoFit/>
          </a:bodyPr>
          <a:lstStyle/>
          <a:p>
            <a:pPr algn="just"/>
            <a:r>
              <a:rPr lang="tr-TR" sz="3600" b="1" dirty="0">
                <a:latin typeface="Times New Roman" pitchFamily="18" charset="0"/>
                <a:cs typeface="Times New Roman" pitchFamily="18" charset="0"/>
              </a:rPr>
              <a:t>Eczacılar, yararlılık ilkesini uygulayarak hastaların sağlığına büyük katkılarda bulunur. Bu prensipler, ilaç seçimi, dozaj hesaplamaları ve hasta danışmanlığı gibi günlük uygulamalarda önemli bir rol oynar. Araştırmalar, bu ilkenin uygulanmasının hastaların tedaviye daha iyi uyum sağladığını, ilaç etkileşimlerini azalttığını ve maliyetleri daha etkili bir şekilde yönetmelerine yardımcı olduğunu göstermektedir.</a:t>
            </a:r>
          </a:p>
          <a:p>
            <a:pPr algn="just"/>
            <a:r>
              <a:rPr lang="tr-TR" sz="3600" b="1" dirty="0">
                <a:latin typeface="Times New Roman" pitchFamily="18" charset="0"/>
                <a:cs typeface="Times New Roman" pitchFamily="18" charset="0"/>
              </a:rPr>
              <a:t>Eczacılar, aynı zamanda hastaların güvenliğini ve mahremiyetini koruma sorumluluğuna sahiptirler. Yararlılık ilkesini bu sorumluluklarla birleştirdiklerinde, hastaların tedavi sonuçlarını olumlu yönde etkileyebilirler. Eczacılık etiği ve yararlılık ilkesi, sağlık hizmetlerini daha iyi ve daha etik bir şekilde sunmamıza yardımcı olur.</a:t>
            </a:r>
          </a:p>
        </p:txBody>
      </p:sp>
      <p:sp>
        <p:nvSpPr>
          <p:cNvPr id="12" name="object 12"/>
          <p:cNvSpPr txBox="1">
            <a:spLocks noGrp="1"/>
          </p:cNvSpPr>
          <p:nvPr>
            <p:ph type="title"/>
          </p:nvPr>
        </p:nvSpPr>
        <p:spPr>
          <a:xfrm>
            <a:off x="4425950" y="824230"/>
            <a:ext cx="3914775" cy="808555"/>
          </a:xfrm>
          <a:prstGeom prst="rect">
            <a:avLst/>
          </a:prstGeom>
        </p:spPr>
        <p:txBody>
          <a:bodyPr vert="horz" wrap="square" lIns="0" tIns="15875" rIns="0" bIns="0" rtlCol="0">
            <a:spAutoFit/>
          </a:bodyPr>
          <a:lstStyle/>
          <a:p>
            <a:pPr marL="12700" algn="ctr">
              <a:lnSpc>
                <a:spcPct val="100000"/>
              </a:lnSpc>
              <a:spcBef>
                <a:spcPts val="125"/>
              </a:spcBef>
            </a:pPr>
            <a:r>
              <a:rPr lang="tr-TR" sz="5150" spc="-10" dirty="0" smtClean="0"/>
              <a:t>SONUÇ</a:t>
            </a:r>
            <a:endParaRPr sz="5150" dirty="0"/>
          </a:p>
        </p:txBody>
      </p:sp>
      <p:sp>
        <p:nvSpPr>
          <p:cNvPr id="13" name="object 13"/>
          <p:cNvSpPr/>
          <p:nvPr/>
        </p:nvSpPr>
        <p:spPr>
          <a:xfrm>
            <a:off x="4502150" y="1863289"/>
            <a:ext cx="3914775" cy="95250"/>
          </a:xfrm>
          <a:custGeom>
            <a:avLst/>
            <a:gdLst/>
            <a:ahLst/>
            <a:cxnLst/>
            <a:rect l="l" t="t" r="r" b="b"/>
            <a:pathLst>
              <a:path w="3914775" h="95250">
                <a:moveTo>
                  <a:pt x="3914774" y="95249"/>
                </a:moveTo>
                <a:lnTo>
                  <a:pt x="0" y="95249"/>
                </a:lnTo>
                <a:lnTo>
                  <a:pt x="0" y="0"/>
                </a:lnTo>
                <a:lnTo>
                  <a:pt x="3914774" y="0"/>
                </a:lnTo>
                <a:lnTo>
                  <a:pt x="3914774" y="95249"/>
                </a:lnTo>
                <a:close/>
              </a:path>
            </a:pathLst>
          </a:custGeom>
          <a:solidFill>
            <a:srgbClr val="6FB0D9"/>
          </a:solidFill>
        </p:spPr>
        <p:txBody>
          <a:bodyPr wrap="square" lIns="0" tIns="0" rIns="0" bIns="0" rtlCol="0"/>
          <a:lstStyle/>
          <a:p>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71777" y="0"/>
            <a:ext cx="3476625" cy="1929764"/>
            <a:chOff x="11371777" y="0"/>
            <a:chExt cx="3476625" cy="1929764"/>
          </a:xfrm>
        </p:grpSpPr>
        <p:sp>
          <p:nvSpPr>
            <p:cNvPr id="3" name="object 3"/>
            <p:cNvSpPr/>
            <p:nvPr/>
          </p:nvSpPr>
          <p:spPr>
            <a:xfrm>
              <a:off x="11907027" y="0"/>
              <a:ext cx="2941955" cy="1929764"/>
            </a:xfrm>
            <a:custGeom>
              <a:avLst/>
              <a:gdLst/>
              <a:ahLst/>
              <a:cxnLst/>
              <a:rect l="l" t="t" r="r" b="b"/>
              <a:pathLst>
                <a:path w="2941955" h="1929764">
                  <a:moveTo>
                    <a:pt x="1203062" y="1929681"/>
                  </a:moveTo>
                  <a:lnTo>
                    <a:pt x="0" y="729120"/>
                  </a:lnTo>
                  <a:lnTo>
                    <a:pt x="729121" y="0"/>
                  </a:lnTo>
                  <a:lnTo>
                    <a:pt x="2749607" y="0"/>
                  </a:lnTo>
                  <a:lnTo>
                    <a:pt x="2941374" y="191368"/>
                  </a:lnTo>
                  <a:lnTo>
                    <a:pt x="1203062" y="1929681"/>
                  </a:lnTo>
                  <a:close/>
                </a:path>
              </a:pathLst>
            </a:custGeom>
            <a:solidFill>
              <a:srgbClr val="5C6185"/>
            </a:solidFill>
          </p:spPr>
          <p:txBody>
            <a:bodyPr wrap="square" lIns="0" tIns="0" rIns="0" bIns="0" rtlCol="0"/>
            <a:lstStyle/>
            <a:p>
              <a:endParaRPr/>
            </a:p>
          </p:txBody>
        </p:sp>
        <p:sp>
          <p:nvSpPr>
            <p:cNvPr id="4" name="object 4"/>
            <p:cNvSpPr/>
            <p:nvPr/>
          </p:nvSpPr>
          <p:spPr>
            <a:xfrm>
              <a:off x="11371777" y="0"/>
              <a:ext cx="1454785" cy="824230"/>
            </a:xfrm>
            <a:custGeom>
              <a:avLst/>
              <a:gdLst/>
              <a:ahLst/>
              <a:cxnLst/>
              <a:rect l="l" t="t" r="r" b="b"/>
              <a:pathLst>
                <a:path w="1454784" h="824230">
                  <a:moveTo>
                    <a:pt x="630294" y="824165"/>
                  </a:moveTo>
                  <a:lnTo>
                    <a:pt x="0" y="191369"/>
                  </a:lnTo>
                  <a:lnTo>
                    <a:pt x="191369" y="0"/>
                  </a:lnTo>
                  <a:lnTo>
                    <a:pt x="1454460" y="0"/>
                  </a:lnTo>
                  <a:lnTo>
                    <a:pt x="630294" y="824165"/>
                  </a:lnTo>
                  <a:close/>
                </a:path>
              </a:pathLst>
            </a:custGeom>
            <a:solidFill>
              <a:srgbClr val="6FB0D9"/>
            </a:solidFill>
          </p:spPr>
          <p:txBody>
            <a:bodyPr wrap="square" lIns="0" tIns="0" rIns="0" bIns="0" rtlCol="0"/>
            <a:lstStyle/>
            <a:p>
              <a:endParaRPr/>
            </a:p>
          </p:txBody>
        </p:sp>
      </p:grpSp>
      <p:sp>
        <p:nvSpPr>
          <p:cNvPr id="9" name="object 9"/>
          <p:cNvSpPr/>
          <p:nvPr/>
        </p:nvSpPr>
        <p:spPr>
          <a:xfrm>
            <a:off x="13284277" y="0"/>
            <a:ext cx="5003800" cy="5329555"/>
          </a:xfrm>
          <a:custGeom>
            <a:avLst/>
            <a:gdLst/>
            <a:ahLst/>
            <a:cxnLst/>
            <a:rect l="l" t="t" r="r" b="b"/>
            <a:pathLst>
              <a:path w="5003800" h="5329555">
                <a:moveTo>
                  <a:pt x="3225462" y="5328981"/>
                </a:moveTo>
                <a:lnTo>
                  <a:pt x="0" y="2103519"/>
                </a:lnTo>
                <a:lnTo>
                  <a:pt x="2105151" y="0"/>
                </a:lnTo>
                <a:lnTo>
                  <a:pt x="4344905" y="0"/>
                </a:lnTo>
                <a:lnTo>
                  <a:pt x="5003721" y="658816"/>
                </a:lnTo>
                <a:lnTo>
                  <a:pt x="5003721" y="3549342"/>
                </a:lnTo>
                <a:lnTo>
                  <a:pt x="3225462" y="5328981"/>
                </a:lnTo>
                <a:close/>
              </a:path>
            </a:pathLst>
          </a:custGeom>
          <a:solidFill>
            <a:srgbClr val="5C6185"/>
          </a:solidFill>
        </p:spPr>
        <p:txBody>
          <a:bodyPr wrap="square" lIns="0" tIns="0" rIns="0" bIns="0" rtlCol="0"/>
          <a:lstStyle/>
          <a:p>
            <a:endParaRPr/>
          </a:p>
        </p:txBody>
      </p:sp>
      <p:sp>
        <p:nvSpPr>
          <p:cNvPr id="11" name="object 11"/>
          <p:cNvSpPr txBox="1">
            <a:spLocks noGrp="1"/>
          </p:cNvSpPr>
          <p:nvPr>
            <p:ph type="body" idx="1"/>
          </p:nvPr>
        </p:nvSpPr>
        <p:spPr>
          <a:xfrm>
            <a:off x="566167" y="2406650"/>
            <a:ext cx="13079983" cy="6167714"/>
          </a:xfrm>
          <a:prstGeom prst="rect">
            <a:avLst/>
          </a:prstGeom>
        </p:spPr>
        <p:txBody>
          <a:bodyPr vert="horz" wrap="square" lIns="0" tIns="12065" rIns="0" bIns="0" rtlCol="0">
            <a:spAutoFit/>
          </a:bodyPr>
          <a:lstStyle/>
          <a:p>
            <a:r>
              <a:rPr lang="tr-TR" sz="4000" dirty="0">
                <a:latin typeface="Times New Roman" pitchFamily="18" charset="0"/>
                <a:cs typeface="Times New Roman" pitchFamily="18" charset="0"/>
              </a:rPr>
              <a:t>1)Yararlılık ilkesi eczacılar için neyi ifade eder</a:t>
            </a:r>
            <a:r>
              <a:rPr lang="tr-TR" sz="4000" dirty="0" smtClean="0">
                <a:latin typeface="Times New Roman" pitchFamily="18" charset="0"/>
                <a:cs typeface="Times New Roman" pitchFamily="18" charset="0"/>
              </a:rPr>
              <a:t>?</a:t>
            </a:r>
          </a:p>
          <a:p>
            <a:endParaRPr lang="tr-TR" sz="4000" dirty="0">
              <a:latin typeface="Times New Roman" pitchFamily="18" charset="0"/>
              <a:cs typeface="Times New Roman" pitchFamily="18" charset="0"/>
            </a:endParaRPr>
          </a:p>
          <a:p>
            <a:r>
              <a:rPr lang="tr-TR" sz="4000" dirty="0">
                <a:latin typeface="Times New Roman" pitchFamily="18" charset="0"/>
                <a:cs typeface="Times New Roman" pitchFamily="18" charset="0"/>
              </a:rPr>
              <a:t>a) Eczacıların hastaların yararını gözetmesi </a:t>
            </a:r>
          </a:p>
          <a:p>
            <a:r>
              <a:rPr lang="tr-TR" sz="4000" dirty="0">
                <a:latin typeface="Times New Roman" pitchFamily="18" charset="0"/>
                <a:cs typeface="Times New Roman" pitchFamily="18" charset="0"/>
              </a:rPr>
              <a:t>b) Eczacıların ilaçları hızlı bir şekilde satmaları </a:t>
            </a:r>
          </a:p>
          <a:p>
            <a:r>
              <a:rPr lang="tr-TR" sz="4000" dirty="0">
                <a:latin typeface="Times New Roman" pitchFamily="18" charset="0"/>
                <a:cs typeface="Times New Roman" pitchFamily="18" charset="0"/>
              </a:rPr>
              <a:t>c) Eczacıların sadece yasalara uyması </a:t>
            </a:r>
          </a:p>
          <a:p>
            <a:r>
              <a:rPr lang="tr-TR" sz="4000" dirty="0">
                <a:latin typeface="Times New Roman" pitchFamily="18" charset="0"/>
                <a:cs typeface="Times New Roman" pitchFamily="18" charset="0"/>
              </a:rPr>
              <a:t>d) Eczacıların eczane </a:t>
            </a:r>
            <a:r>
              <a:rPr lang="tr-TR" sz="4000" dirty="0" smtClean="0">
                <a:latin typeface="Times New Roman" pitchFamily="18" charset="0"/>
                <a:cs typeface="Times New Roman" pitchFamily="18" charset="0"/>
              </a:rPr>
              <a:t>tasarımı</a:t>
            </a:r>
          </a:p>
          <a:p>
            <a:r>
              <a:rPr lang="tr-TR" sz="4000" dirty="0" smtClean="0">
                <a:latin typeface="Times New Roman" pitchFamily="18" charset="0"/>
                <a:cs typeface="Times New Roman" pitchFamily="18" charset="0"/>
              </a:rPr>
              <a:t>e) Eczacıların maksimum kar elde etmesi</a:t>
            </a:r>
          </a:p>
          <a:p>
            <a:endParaRPr lang="tr-TR" sz="4000" dirty="0">
              <a:latin typeface="Times New Roman" pitchFamily="18" charset="0"/>
              <a:cs typeface="Times New Roman" pitchFamily="18" charset="0"/>
            </a:endParaRPr>
          </a:p>
          <a:p>
            <a:endParaRPr lang="tr-TR" sz="4000" dirty="0" smtClean="0">
              <a:latin typeface="Times New Roman" pitchFamily="18" charset="0"/>
              <a:cs typeface="Times New Roman" pitchFamily="18" charset="0"/>
            </a:endParaRPr>
          </a:p>
          <a:p>
            <a:r>
              <a:rPr lang="tr-TR" sz="4000" dirty="0" smtClean="0">
                <a:latin typeface="Times New Roman" pitchFamily="18" charset="0"/>
                <a:cs typeface="Times New Roman" pitchFamily="18" charset="0"/>
              </a:rPr>
              <a:t>CEVAP: A ŞIKKI</a:t>
            </a:r>
            <a:endParaRPr lang="tr-TR" sz="4000" dirty="0">
              <a:latin typeface="Times New Roman" pitchFamily="18" charset="0"/>
              <a:cs typeface="Times New Roman" pitchFamily="18" charset="0"/>
            </a:endParaRPr>
          </a:p>
        </p:txBody>
      </p:sp>
      <p:sp>
        <p:nvSpPr>
          <p:cNvPr id="12" name="object 12"/>
          <p:cNvSpPr txBox="1">
            <a:spLocks noGrp="1"/>
          </p:cNvSpPr>
          <p:nvPr>
            <p:ph type="title"/>
          </p:nvPr>
        </p:nvSpPr>
        <p:spPr>
          <a:xfrm>
            <a:off x="4425950" y="824230"/>
            <a:ext cx="3914775" cy="808555"/>
          </a:xfrm>
          <a:prstGeom prst="rect">
            <a:avLst/>
          </a:prstGeom>
        </p:spPr>
        <p:txBody>
          <a:bodyPr vert="horz" wrap="square" lIns="0" tIns="15875" rIns="0" bIns="0" rtlCol="0">
            <a:spAutoFit/>
          </a:bodyPr>
          <a:lstStyle/>
          <a:p>
            <a:pPr marL="12700" algn="ctr">
              <a:lnSpc>
                <a:spcPct val="100000"/>
              </a:lnSpc>
              <a:spcBef>
                <a:spcPts val="125"/>
              </a:spcBef>
            </a:pPr>
            <a:r>
              <a:rPr lang="tr-TR" sz="5150" spc="-10" dirty="0" smtClean="0"/>
              <a:t>SORULAR</a:t>
            </a:r>
            <a:endParaRPr sz="5150" dirty="0"/>
          </a:p>
        </p:txBody>
      </p:sp>
      <p:sp>
        <p:nvSpPr>
          <p:cNvPr id="13" name="object 13"/>
          <p:cNvSpPr/>
          <p:nvPr/>
        </p:nvSpPr>
        <p:spPr>
          <a:xfrm>
            <a:off x="4502150" y="1863289"/>
            <a:ext cx="3914775" cy="95250"/>
          </a:xfrm>
          <a:custGeom>
            <a:avLst/>
            <a:gdLst/>
            <a:ahLst/>
            <a:cxnLst/>
            <a:rect l="l" t="t" r="r" b="b"/>
            <a:pathLst>
              <a:path w="3914775" h="95250">
                <a:moveTo>
                  <a:pt x="3914774" y="95249"/>
                </a:moveTo>
                <a:lnTo>
                  <a:pt x="0" y="95249"/>
                </a:lnTo>
                <a:lnTo>
                  <a:pt x="0" y="0"/>
                </a:lnTo>
                <a:lnTo>
                  <a:pt x="3914774" y="0"/>
                </a:lnTo>
                <a:lnTo>
                  <a:pt x="3914774" y="95249"/>
                </a:lnTo>
                <a:close/>
              </a:path>
            </a:pathLst>
          </a:custGeom>
          <a:solidFill>
            <a:srgbClr val="6FB0D9"/>
          </a:solidFill>
        </p:spPr>
        <p:txBody>
          <a:bodyPr wrap="square" lIns="0" tIns="0" rIns="0" bIns="0" rtlCol="0"/>
          <a:lstStyle/>
          <a:p>
            <a:endParaRPr/>
          </a:p>
        </p:txBody>
      </p:sp>
    </p:spTree>
    <p:extLst>
      <p:ext uri="{BB962C8B-B14F-4D97-AF65-F5344CB8AC3E}">
        <p14:creationId xmlns:p14="http://schemas.microsoft.com/office/powerpoint/2010/main" val="372939202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71777" y="0"/>
            <a:ext cx="3476625" cy="1929764"/>
            <a:chOff x="11371777" y="0"/>
            <a:chExt cx="3476625" cy="1929764"/>
          </a:xfrm>
        </p:grpSpPr>
        <p:sp>
          <p:nvSpPr>
            <p:cNvPr id="3" name="object 3"/>
            <p:cNvSpPr/>
            <p:nvPr/>
          </p:nvSpPr>
          <p:spPr>
            <a:xfrm>
              <a:off x="11907027" y="0"/>
              <a:ext cx="2941955" cy="1929764"/>
            </a:xfrm>
            <a:custGeom>
              <a:avLst/>
              <a:gdLst/>
              <a:ahLst/>
              <a:cxnLst/>
              <a:rect l="l" t="t" r="r" b="b"/>
              <a:pathLst>
                <a:path w="2941955" h="1929764">
                  <a:moveTo>
                    <a:pt x="1203062" y="1929681"/>
                  </a:moveTo>
                  <a:lnTo>
                    <a:pt x="0" y="729120"/>
                  </a:lnTo>
                  <a:lnTo>
                    <a:pt x="729121" y="0"/>
                  </a:lnTo>
                  <a:lnTo>
                    <a:pt x="2749607" y="0"/>
                  </a:lnTo>
                  <a:lnTo>
                    <a:pt x="2941374" y="191368"/>
                  </a:lnTo>
                  <a:lnTo>
                    <a:pt x="1203062" y="1929681"/>
                  </a:lnTo>
                  <a:close/>
                </a:path>
              </a:pathLst>
            </a:custGeom>
            <a:solidFill>
              <a:srgbClr val="5C6185"/>
            </a:solidFill>
          </p:spPr>
          <p:txBody>
            <a:bodyPr wrap="square" lIns="0" tIns="0" rIns="0" bIns="0" rtlCol="0"/>
            <a:lstStyle/>
            <a:p>
              <a:endParaRPr/>
            </a:p>
          </p:txBody>
        </p:sp>
        <p:sp>
          <p:nvSpPr>
            <p:cNvPr id="4" name="object 4"/>
            <p:cNvSpPr/>
            <p:nvPr/>
          </p:nvSpPr>
          <p:spPr>
            <a:xfrm>
              <a:off x="11371777" y="0"/>
              <a:ext cx="1454785" cy="824230"/>
            </a:xfrm>
            <a:custGeom>
              <a:avLst/>
              <a:gdLst/>
              <a:ahLst/>
              <a:cxnLst/>
              <a:rect l="l" t="t" r="r" b="b"/>
              <a:pathLst>
                <a:path w="1454784" h="824230">
                  <a:moveTo>
                    <a:pt x="630294" y="824165"/>
                  </a:moveTo>
                  <a:lnTo>
                    <a:pt x="0" y="191369"/>
                  </a:lnTo>
                  <a:lnTo>
                    <a:pt x="191369" y="0"/>
                  </a:lnTo>
                  <a:lnTo>
                    <a:pt x="1454460" y="0"/>
                  </a:lnTo>
                  <a:lnTo>
                    <a:pt x="630294" y="824165"/>
                  </a:lnTo>
                  <a:close/>
                </a:path>
              </a:pathLst>
            </a:custGeom>
            <a:solidFill>
              <a:srgbClr val="6FB0D9"/>
            </a:solidFill>
          </p:spPr>
          <p:txBody>
            <a:bodyPr wrap="square" lIns="0" tIns="0" rIns="0" bIns="0" rtlCol="0"/>
            <a:lstStyle/>
            <a:p>
              <a:endParaRPr/>
            </a:p>
          </p:txBody>
        </p:sp>
      </p:grpSp>
      <p:sp>
        <p:nvSpPr>
          <p:cNvPr id="9" name="object 9"/>
          <p:cNvSpPr/>
          <p:nvPr/>
        </p:nvSpPr>
        <p:spPr>
          <a:xfrm>
            <a:off x="13284277" y="0"/>
            <a:ext cx="5003800" cy="5329555"/>
          </a:xfrm>
          <a:custGeom>
            <a:avLst/>
            <a:gdLst/>
            <a:ahLst/>
            <a:cxnLst/>
            <a:rect l="l" t="t" r="r" b="b"/>
            <a:pathLst>
              <a:path w="5003800" h="5329555">
                <a:moveTo>
                  <a:pt x="3225462" y="5328981"/>
                </a:moveTo>
                <a:lnTo>
                  <a:pt x="0" y="2103519"/>
                </a:lnTo>
                <a:lnTo>
                  <a:pt x="2105151" y="0"/>
                </a:lnTo>
                <a:lnTo>
                  <a:pt x="4344905" y="0"/>
                </a:lnTo>
                <a:lnTo>
                  <a:pt x="5003721" y="658816"/>
                </a:lnTo>
                <a:lnTo>
                  <a:pt x="5003721" y="3549342"/>
                </a:lnTo>
                <a:lnTo>
                  <a:pt x="3225462" y="5328981"/>
                </a:lnTo>
                <a:close/>
              </a:path>
            </a:pathLst>
          </a:custGeom>
          <a:solidFill>
            <a:srgbClr val="5C6185"/>
          </a:solidFill>
        </p:spPr>
        <p:txBody>
          <a:bodyPr wrap="square" lIns="0" tIns="0" rIns="0" bIns="0" rtlCol="0"/>
          <a:lstStyle/>
          <a:p>
            <a:endParaRPr/>
          </a:p>
        </p:txBody>
      </p:sp>
      <p:sp>
        <p:nvSpPr>
          <p:cNvPr id="11" name="object 11"/>
          <p:cNvSpPr txBox="1">
            <a:spLocks noGrp="1"/>
          </p:cNvSpPr>
          <p:nvPr>
            <p:ph type="body" idx="1"/>
          </p:nvPr>
        </p:nvSpPr>
        <p:spPr>
          <a:xfrm>
            <a:off x="566167" y="2406650"/>
            <a:ext cx="13079983" cy="6167714"/>
          </a:xfrm>
          <a:prstGeom prst="rect">
            <a:avLst/>
          </a:prstGeom>
        </p:spPr>
        <p:txBody>
          <a:bodyPr vert="horz" wrap="square" lIns="0" tIns="12065" rIns="0" bIns="0" rtlCol="0">
            <a:spAutoFit/>
          </a:bodyPr>
          <a:lstStyle/>
          <a:p>
            <a:r>
              <a:rPr lang="tr-TR" sz="4000" dirty="0">
                <a:latin typeface="Times New Roman" pitchFamily="18" charset="0"/>
                <a:cs typeface="Times New Roman" pitchFamily="18" charset="0"/>
              </a:rPr>
              <a:t>2)Eczacılar yararlılık ilkesini uyguladıklarında ne olur? </a:t>
            </a:r>
            <a:endParaRPr lang="tr-TR" sz="4000" dirty="0" smtClean="0">
              <a:latin typeface="Times New Roman" pitchFamily="18" charset="0"/>
              <a:cs typeface="Times New Roman" pitchFamily="18" charset="0"/>
            </a:endParaRPr>
          </a:p>
          <a:p>
            <a:endParaRPr lang="tr-TR" sz="4000" dirty="0">
              <a:latin typeface="Times New Roman" pitchFamily="18" charset="0"/>
              <a:cs typeface="Times New Roman" pitchFamily="18" charset="0"/>
            </a:endParaRPr>
          </a:p>
          <a:p>
            <a:r>
              <a:rPr lang="tr-TR" sz="4000" dirty="0">
                <a:latin typeface="Times New Roman" pitchFamily="18" charset="0"/>
                <a:cs typeface="Times New Roman" pitchFamily="18" charset="0"/>
              </a:rPr>
              <a:t>a) Hastalar ilaçları daha pahalı alır. </a:t>
            </a:r>
          </a:p>
          <a:p>
            <a:r>
              <a:rPr lang="tr-TR" sz="4000" dirty="0">
                <a:latin typeface="Times New Roman" pitchFamily="18" charset="0"/>
                <a:cs typeface="Times New Roman" pitchFamily="18" charset="0"/>
              </a:rPr>
              <a:t>b) Hastalar tedaviye daha uyumlu hale gelir. </a:t>
            </a:r>
          </a:p>
          <a:p>
            <a:r>
              <a:rPr lang="tr-TR" sz="4000" dirty="0">
                <a:latin typeface="Times New Roman" pitchFamily="18" charset="0"/>
                <a:cs typeface="Times New Roman" pitchFamily="18" charset="0"/>
              </a:rPr>
              <a:t>c) Eczacılar daha fazla kar elde eder.</a:t>
            </a:r>
          </a:p>
          <a:p>
            <a:r>
              <a:rPr lang="tr-TR" sz="4000" dirty="0" smtClean="0">
                <a:latin typeface="Times New Roman" pitchFamily="18" charset="0"/>
                <a:cs typeface="Times New Roman" pitchFamily="18" charset="0"/>
              </a:rPr>
              <a:t>d</a:t>
            </a:r>
            <a:r>
              <a:rPr lang="tr-TR" sz="4000" dirty="0">
                <a:latin typeface="Times New Roman" pitchFamily="18" charset="0"/>
                <a:cs typeface="Times New Roman" pitchFamily="18" charset="0"/>
              </a:rPr>
              <a:t>) </a:t>
            </a:r>
            <a:r>
              <a:rPr lang="tr-TR" sz="4000" dirty="0" smtClean="0">
                <a:latin typeface="Times New Roman" pitchFamily="18" charset="0"/>
                <a:cs typeface="Times New Roman" pitchFamily="18" charset="0"/>
              </a:rPr>
              <a:t>Hasta gizliliği korunmamış olur.</a:t>
            </a:r>
          </a:p>
          <a:p>
            <a:r>
              <a:rPr lang="tr-TR" sz="4000" dirty="0" smtClean="0">
                <a:latin typeface="Times New Roman" pitchFamily="18" charset="0"/>
                <a:cs typeface="Times New Roman" pitchFamily="18" charset="0"/>
              </a:rPr>
              <a:t>e) İlaç etkileşimleri artar.</a:t>
            </a:r>
          </a:p>
          <a:p>
            <a:endParaRPr lang="tr-TR" sz="4000" dirty="0">
              <a:latin typeface="Times New Roman" pitchFamily="18" charset="0"/>
              <a:cs typeface="Times New Roman" pitchFamily="18" charset="0"/>
            </a:endParaRPr>
          </a:p>
          <a:p>
            <a:endParaRPr lang="tr-TR" sz="4000" dirty="0">
              <a:latin typeface="Times New Roman" pitchFamily="18" charset="0"/>
              <a:cs typeface="Times New Roman" pitchFamily="18" charset="0"/>
            </a:endParaRPr>
          </a:p>
          <a:p>
            <a:r>
              <a:rPr lang="tr-TR" sz="4000" dirty="0" smtClean="0">
                <a:latin typeface="Times New Roman" pitchFamily="18" charset="0"/>
                <a:cs typeface="Times New Roman" pitchFamily="18" charset="0"/>
              </a:rPr>
              <a:t>CEVAP: B ŞIKKI</a:t>
            </a:r>
            <a:endParaRPr lang="tr-TR" sz="4000" dirty="0">
              <a:latin typeface="Times New Roman" pitchFamily="18" charset="0"/>
              <a:cs typeface="Times New Roman" pitchFamily="18" charset="0"/>
            </a:endParaRPr>
          </a:p>
        </p:txBody>
      </p:sp>
      <p:sp>
        <p:nvSpPr>
          <p:cNvPr id="12" name="object 12"/>
          <p:cNvSpPr txBox="1">
            <a:spLocks noGrp="1"/>
          </p:cNvSpPr>
          <p:nvPr>
            <p:ph type="title"/>
          </p:nvPr>
        </p:nvSpPr>
        <p:spPr>
          <a:xfrm>
            <a:off x="4425950" y="824230"/>
            <a:ext cx="3914775" cy="808555"/>
          </a:xfrm>
          <a:prstGeom prst="rect">
            <a:avLst/>
          </a:prstGeom>
        </p:spPr>
        <p:txBody>
          <a:bodyPr vert="horz" wrap="square" lIns="0" tIns="15875" rIns="0" bIns="0" rtlCol="0">
            <a:spAutoFit/>
          </a:bodyPr>
          <a:lstStyle/>
          <a:p>
            <a:pPr marL="12700" algn="ctr">
              <a:lnSpc>
                <a:spcPct val="100000"/>
              </a:lnSpc>
              <a:spcBef>
                <a:spcPts val="125"/>
              </a:spcBef>
            </a:pPr>
            <a:r>
              <a:rPr lang="tr-TR" sz="5150" spc="-10" dirty="0" smtClean="0"/>
              <a:t>SORULAR</a:t>
            </a:r>
            <a:endParaRPr sz="5150" dirty="0"/>
          </a:p>
        </p:txBody>
      </p:sp>
      <p:sp>
        <p:nvSpPr>
          <p:cNvPr id="13" name="object 13"/>
          <p:cNvSpPr/>
          <p:nvPr/>
        </p:nvSpPr>
        <p:spPr>
          <a:xfrm>
            <a:off x="4502150" y="1863289"/>
            <a:ext cx="3914775" cy="95250"/>
          </a:xfrm>
          <a:custGeom>
            <a:avLst/>
            <a:gdLst/>
            <a:ahLst/>
            <a:cxnLst/>
            <a:rect l="l" t="t" r="r" b="b"/>
            <a:pathLst>
              <a:path w="3914775" h="95250">
                <a:moveTo>
                  <a:pt x="3914774" y="95249"/>
                </a:moveTo>
                <a:lnTo>
                  <a:pt x="0" y="95249"/>
                </a:lnTo>
                <a:lnTo>
                  <a:pt x="0" y="0"/>
                </a:lnTo>
                <a:lnTo>
                  <a:pt x="3914774" y="0"/>
                </a:lnTo>
                <a:lnTo>
                  <a:pt x="3914774" y="95249"/>
                </a:lnTo>
                <a:close/>
              </a:path>
            </a:pathLst>
          </a:custGeom>
          <a:solidFill>
            <a:srgbClr val="6FB0D9"/>
          </a:solidFill>
        </p:spPr>
        <p:txBody>
          <a:bodyPr wrap="square" lIns="0" tIns="0" rIns="0" bIns="0" rtlCol="0"/>
          <a:lstStyle/>
          <a:p>
            <a:endParaRPr/>
          </a:p>
        </p:txBody>
      </p:sp>
    </p:spTree>
    <p:extLst>
      <p:ext uri="{BB962C8B-B14F-4D97-AF65-F5344CB8AC3E}">
        <p14:creationId xmlns:p14="http://schemas.microsoft.com/office/powerpoint/2010/main" val="372939202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71777" y="0"/>
            <a:ext cx="3476625" cy="1929764"/>
            <a:chOff x="11371777" y="0"/>
            <a:chExt cx="3476625" cy="1929764"/>
          </a:xfrm>
        </p:grpSpPr>
        <p:sp>
          <p:nvSpPr>
            <p:cNvPr id="3" name="object 3"/>
            <p:cNvSpPr/>
            <p:nvPr/>
          </p:nvSpPr>
          <p:spPr>
            <a:xfrm>
              <a:off x="11907027" y="0"/>
              <a:ext cx="2941955" cy="1929764"/>
            </a:xfrm>
            <a:custGeom>
              <a:avLst/>
              <a:gdLst/>
              <a:ahLst/>
              <a:cxnLst/>
              <a:rect l="l" t="t" r="r" b="b"/>
              <a:pathLst>
                <a:path w="2941955" h="1929764">
                  <a:moveTo>
                    <a:pt x="1203062" y="1929681"/>
                  </a:moveTo>
                  <a:lnTo>
                    <a:pt x="0" y="729120"/>
                  </a:lnTo>
                  <a:lnTo>
                    <a:pt x="729121" y="0"/>
                  </a:lnTo>
                  <a:lnTo>
                    <a:pt x="2749607" y="0"/>
                  </a:lnTo>
                  <a:lnTo>
                    <a:pt x="2941374" y="191368"/>
                  </a:lnTo>
                  <a:lnTo>
                    <a:pt x="1203062" y="1929681"/>
                  </a:lnTo>
                  <a:close/>
                </a:path>
              </a:pathLst>
            </a:custGeom>
            <a:solidFill>
              <a:srgbClr val="5C6185"/>
            </a:solidFill>
          </p:spPr>
          <p:txBody>
            <a:bodyPr wrap="square" lIns="0" tIns="0" rIns="0" bIns="0" rtlCol="0"/>
            <a:lstStyle/>
            <a:p>
              <a:endParaRPr/>
            </a:p>
          </p:txBody>
        </p:sp>
        <p:sp>
          <p:nvSpPr>
            <p:cNvPr id="4" name="object 4"/>
            <p:cNvSpPr/>
            <p:nvPr/>
          </p:nvSpPr>
          <p:spPr>
            <a:xfrm>
              <a:off x="11371777" y="0"/>
              <a:ext cx="1454785" cy="824230"/>
            </a:xfrm>
            <a:custGeom>
              <a:avLst/>
              <a:gdLst/>
              <a:ahLst/>
              <a:cxnLst/>
              <a:rect l="l" t="t" r="r" b="b"/>
              <a:pathLst>
                <a:path w="1454784" h="824230">
                  <a:moveTo>
                    <a:pt x="630294" y="824165"/>
                  </a:moveTo>
                  <a:lnTo>
                    <a:pt x="0" y="191369"/>
                  </a:lnTo>
                  <a:lnTo>
                    <a:pt x="191369" y="0"/>
                  </a:lnTo>
                  <a:lnTo>
                    <a:pt x="1454460" y="0"/>
                  </a:lnTo>
                  <a:lnTo>
                    <a:pt x="630294" y="824165"/>
                  </a:lnTo>
                  <a:close/>
                </a:path>
              </a:pathLst>
            </a:custGeom>
            <a:solidFill>
              <a:srgbClr val="6FB0D9"/>
            </a:solidFill>
          </p:spPr>
          <p:txBody>
            <a:bodyPr wrap="square" lIns="0" tIns="0" rIns="0" bIns="0" rtlCol="0"/>
            <a:lstStyle/>
            <a:p>
              <a:endParaRPr/>
            </a:p>
          </p:txBody>
        </p:sp>
      </p:grpSp>
      <p:sp>
        <p:nvSpPr>
          <p:cNvPr id="9" name="object 9"/>
          <p:cNvSpPr/>
          <p:nvPr/>
        </p:nvSpPr>
        <p:spPr>
          <a:xfrm>
            <a:off x="13284277" y="0"/>
            <a:ext cx="5003800" cy="5329555"/>
          </a:xfrm>
          <a:custGeom>
            <a:avLst/>
            <a:gdLst/>
            <a:ahLst/>
            <a:cxnLst/>
            <a:rect l="l" t="t" r="r" b="b"/>
            <a:pathLst>
              <a:path w="5003800" h="5329555">
                <a:moveTo>
                  <a:pt x="3225462" y="5328981"/>
                </a:moveTo>
                <a:lnTo>
                  <a:pt x="0" y="2103519"/>
                </a:lnTo>
                <a:lnTo>
                  <a:pt x="2105151" y="0"/>
                </a:lnTo>
                <a:lnTo>
                  <a:pt x="4344905" y="0"/>
                </a:lnTo>
                <a:lnTo>
                  <a:pt x="5003721" y="658816"/>
                </a:lnTo>
                <a:lnTo>
                  <a:pt x="5003721" y="3549342"/>
                </a:lnTo>
                <a:lnTo>
                  <a:pt x="3225462" y="5328981"/>
                </a:lnTo>
                <a:close/>
              </a:path>
            </a:pathLst>
          </a:custGeom>
          <a:solidFill>
            <a:srgbClr val="5C6185"/>
          </a:solidFill>
        </p:spPr>
        <p:txBody>
          <a:bodyPr wrap="square" lIns="0" tIns="0" rIns="0" bIns="0" rtlCol="0"/>
          <a:lstStyle/>
          <a:p>
            <a:endParaRPr/>
          </a:p>
        </p:txBody>
      </p:sp>
      <p:sp>
        <p:nvSpPr>
          <p:cNvPr id="11" name="object 11"/>
          <p:cNvSpPr txBox="1">
            <a:spLocks noGrp="1"/>
          </p:cNvSpPr>
          <p:nvPr>
            <p:ph type="body" idx="1"/>
          </p:nvPr>
        </p:nvSpPr>
        <p:spPr>
          <a:xfrm>
            <a:off x="566167" y="2406650"/>
            <a:ext cx="13841983" cy="7398820"/>
          </a:xfrm>
          <a:prstGeom prst="rect">
            <a:avLst/>
          </a:prstGeom>
        </p:spPr>
        <p:txBody>
          <a:bodyPr vert="horz" wrap="square" lIns="0" tIns="12065" rIns="0" bIns="0" rtlCol="0">
            <a:spAutoFit/>
          </a:bodyPr>
          <a:lstStyle/>
          <a:p>
            <a:r>
              <a:rPr lang="tr-TR" sz="4000" dirty="0">
                <a:latin typeface="Times New Roman" pitchFamily="18" charset="0"/>
                <a:cs typeface="Times New Roman" pitchFamily="18" charset="0"/>
              </a:rPr>
              <a:t>3)Türkiye'deki eczacılar yararlılık ilkesini günlük işlerinde nasıl uygular? </a:t>
            </a:r>
            <a:endParaRPr lang="tr-TR" sz="4000" dirty="0" smtClean="0">
              <a:latin typeface="Times New Roman" pitchFamily="18" charset="0"/>
              <a:cs typeface="Times New Roman" pitchFamily="18" charset="0"/>
            </a:endParaRPr>
          </a:p>
          <a:p>
            <a:endParaRPr lang="tr-TR" sz="4000" dirty="0">
              <a:latin typeface="Times New Roman" pitchFamily="18" charset="0"/>
              <a:cs typeface="Times New Roman" pitchFamily="18" charset="0"/>
            </a:endParaRPr>
          </a:p>
          <a:p>
            <a:r>
              <a:rPr lang="tr-TR" sz="4000" dirty="0">
                <a:latin typeface="Times New Roman" pitchFamily="18" charset="0"/>
                <a:cs typeface="Times New Roman" pitchFamily="18" charset="0"/>
              </a:rPr>
              <a:t>a) </a:t>
            </a:r>
            <a:r>
              <a:rPr lang="tr-TR" sz="4000" dirty="0" smtClean="0">
                <a:latin typeface="Times New Roman" pitchFamily="18" charset="0"/>
                <a:cs typeface="Times New Roman" pitchFamily="18" charset="0"/>
              </a:rPr>
              <a:t>Hasta gizliliğini ihmal ederek.</a:t>
            </a:r>
            <a:endParaRPr lang="tr-TR" sz="4000" dirty="0">
              <a:latin typeface="Times New Roman" pitchFamily="18" charset="0"/>
              <a:cs typeface="Times New Roman" pitchFamily="18" charset="0"/>
            </a:endParaRPr>
          </a:p>
          <a:p>
            <a:r>
              <a:rPr lang="tr-TR" sz="4000" dirty="0">
                <a:latin typeface="Times New Roman" pitchFamily="18" charset="0"/>
                <a:cs typeface="Times New Roman" pitchFamily="18" charset="0"/>
              </a:rPr>
              <a:t>b) İlaç maliyetlerini hastalardan gizleyerek. </a:t>
            </a:r>
          </a:p>
          <a:p>
            <a:r>
              <a:rPr lang="tr-TR" sz="4000" dirty="0">
                <a:latin typeface="Times New Roman" pitchFamily="18" charset="0"/>
                <a:cs typeface="Times New Roman" pitchFamily="18" charset="0"/>
              </a:rPr>
              <a:t>c) Hastalarla iletişim kurarak ve ilaç etkileşimlerini değerlendirerek. </a:t>
            </a:r>
          </a:p>
          <a:p>
            <a:r>
              <a:rPr lang="tr-TR" sz="4000" dirty="0">
                <a:latin typeface="Times New Roman" pitchFamily="18" charset="0"/>
                <a:cs typeface="Times New Roman" pitchFamily="18" charset="0"/>
              </a:rPr>
              <a:t>d) Sadece </a:t>
            </a:r>
            <a:r>
              <a:rPr lang="tr-TR" sz="4000" dirty="0" smtClean="0">
                <a:latin typeface="Times New Roman" pitchFamily="18" charset="0"/>
                <a:cs typeface="Times New Roman" pitchFamily="18" charset="0"/>
              </a:rPr>
              <a:t>kar amacı güderek.</a:t>
            </a:r>
          </a:p>
          <a:p>
            <a:r>
              <a:rPr lang="tr-TR" sz="4000" dirty="0" smtClean="0">
                <a:latin typeface="Times New Roman" pitchFamily="18" charset="0"/>
                <a:cs typeface="Times New Roman" pitchFamily="18" charset="0"/>
              </a:rPr>
              <a:t>e) Alternatif sunulabilecek durumlarda fiyatı en yüksek olan ilacı hastaya önererek.</a:t>
            </a:r>
          </a:p>
          <a:p>
            <a:endParaRPr lang="tr-TR" sz="4000" dirty="0">
              <a:latin typeface="Times New Roman" pitchFamily="18" charset="0"/>
              <a:cs typeface="Times New Roman" pitchFamily="18" charset="0"/>
            </a:endParaRPr>
          </a:p>
          <a:p>
            <a:r>
              <a:rPr lang="tr-TR" sz="4000" dirty="0" smtClean="0">
                <a:latin typeface="Times New Roman" pitchFamily="18" charset="0"/>
                <a:cs typeface="Times New Roman" pitchFamily="18" charset="0"/>
              </a:rPr>
              <a:t>CEVAP: C ŞIKKI</a:t>
            </a:r>
            <a:endParaRPr lang="tr-TR" sz="4000" dirty="0">
              <a:latin typeface="Times New Roman" pitchFamily="18" charset="0"/>
              <a:cs typeface="Times New Roman" pitchFamily="18" charset="0"/>
            </a:endParaRPr>
          </a:p>
        </p:txBody>
      </p:sp>
      <p:sp>
        <p:nvSpPr>
          <p:cNvPr id="12" name="object 12"/>
          <p:cNvSpPr txBox="1">
            <a:spLocks noGrp="1"/>
          </p:cNvSpPr>
          <p:nvPr>
            <p:ph type="title"/>
          </p:nvPr>
        </p:nvSpPr>
        <p:spPr>
          <a:xfrm>
            <a:off x="4425950" y="824230"/>
            <a:ext cx="3914775" cy="808555"/>
          </a:xfrm>
          <a:prstGeom prst="rect">
            <a:avLst/>
          </a:prstGeom>
        </p:spPr>
        <p:txBody>
          <a:bodyPr vert="horz" wrap="square" lIns="0" tIns="15875" rIns="0" bIns="0" rtlCol="0">
            <a:spAutoFit/>
          </a:bodyPr>
          <a:lstStyle/>
          <a:p>
            <a:pPr marL="12700" algn="ctr">
              <a:lnSpc>
                <a:spcPct val="100000"/>
              </a:lnSpc>
              <a:spcBef>
                <a:spcPts val="125"/>
              </a:spcBef>
            </a:pPr>
            <a:r>
              <a:rPr lang="tr-TR" sz="5150" spc="-10" dirty="0" smtClean="0"/>
              <a:t>SORULAR</a:t>
            </a:r>
            <a:endParaRPr sz="5150" dirty="0"/>
          </a:p>
        </p:txBody>
      </p:sp>
      <p:sp>
        <p:nvSpPr>
          <p:cNvPr id="13" name="object 13"/>
          <p:cNvSpPr/>
          <p:nvPr/>
        </p:nvSpPr>
        <p:spPr>
          <a:xfrm>
            <a:off x="4502150" y="1863289"/>
            <a:ext cx="3914775" cy="95250"/>
          </a:xfrm>
          <a:custGeom>
            <a:avLst/>
            <a:gdLst/>
            <a:ahLst/>
            <a:cxnLst/>
            <a:rect l="l" t="t" r="r" b="b"/>
            <a:pathLst>
              <a:path w="3914775" h="95250">
                <a:moveTo>
                  <a:pt x="3914774" y="95249"/>
                </a:moveTo>
                <a:lnTo>
                  <a:pt x="0" y="95249"/>
                </a:lnTo>
                <a:lnTo>
                  <a:pt x="0" y="0"/>
                </a:lnTo>
                <a:lnTo>
                  <a:pt x="3914774" y="0"/>
                </a:lnTo>
                <a:lnTo>
                  <a:pt x="3914774" y="95249"/>
                </a:lnTo>
                <a:close/>
              </a:path>
            </a:pathLst>
          </a:custGeom>
          <a:solidFill>
            <a:srgbClr val="6FB0D9"/>
          </a:solidFill>
        </p:spPr>
        <p:txBody>
          <a:bodyPr wrap="square" lIns="0" tIns="0" rIns="0" bIns="0" rtlCol="0"/>
          <a:lstStyle/>
          <a:p>
            <a:endParaRPr/>
          </a:p>
        </p:txBody>
      </p:sp>
    </p:spTree>
    <p:extLst>
      <p:ext uri="{BB962C8B-B14F-4D97-AF65-F5344CB8AC3E}">
        <p14:creationId xmlns:p14="http://schemas.microsoft.com/office/powerpoint/2010/main" val="372939202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1371777" y="0"/>
            <a:ext cx="3476625" cy="1929764"/>
            <a:chOff x="11371777" y="0"/>
            <a:chExt cx="3476625" cy="1929764"/>
          </a:xfrm>
        </p:grpSpPr>
        <p:sp>
          <p:nvSpPr>
            <p:cNvPr id="3" name="object 3"/>
            <p:cNvSpPr/>
            <p:nvPr/>
          </p:nvSpPr>
          <p:spPr>
            <a:xfrm>
              <a:off x="11907027" y="0"/>
              <a:ext cx="2941955" cy="1929764"/>
            </a:xfrm>
            <a:custGeom>
              <a:avLst/>
              <a:gdLst/>
              <a:ahLst/>
              <a:cxnLst/>
              <a:rect l="l" t="t" r="r" b="b"/>
              <a:pathLst>
                <a:path w="2941955" h="1929764">
                  <a:moveTo>
                    <a:pt x="1203062" y="1929681"/>
                  </a:moveTo>
                  <a:lnTo>
                    <a:pt x="0" y="729120"/>
                  </a:lnTo>
                  <a:lnTo>
                    <a:pt x="729121" y="0"/>
                  </a:lnTo>
                  <a:lnTo>
                    <a:pt x="2749607" y="0"/>
                  </a:lnTo>
                  <a:lnTo>
                    <a:pt x="2941374" y="191368"/>
                  </a:lnTo>
                  <a:lnTo>
                    <a:pt x="1203062" y="1929681"/>
                  </a:lnTo>
                  <a:close/>
                </a:path>
              </a:pathLst>
            </a:custGeom>
            <a:solidFill>
              <a:srgbClr val="5C6185"/>
            </a:solidFill>
          </p:spPr>
          <p:txBody>
            <a:bodyPr wrap="square" lIns="0" tIns="0" rIns="0" bIns="0" rtlCol="0"/>
            <a:lstStyle/>
            <a:p>
              <a:endParaRPr/>
            </a:p>
          </p:txBody>
        </p:sp>
        <p:sp>
          <p:nvSpPr>
            <p:cNvPr id="4" name="object 4"/>
            <p:cNvSpPr/>
            <p:nvPr/>
          </p:nvSpPr>
          <p:spPr>
            <a:xfrm>
              <a:off x="11371777" y="0"/>
              <a:ext cx="1454785" cy="824230"/>
            </a:xfrm>
            <a:custGeom>
              <a:avLst/>
              <a:gdLst/>
              <a:ahLst/>
              <a:cxnLst/>
              <a:rect l="l" t="t" r="r" b="b"/>
              <a:pathLst>
                <a:path w="1454784" h="824230">
                  <a:moveTo>
                    <a:pt x="630294" y="824165"/>
                  </a:moveTo>
                  <a:lnTo>
                    <a:pt x="0" y="191369"/>
                  </a:lnTo>
                  <a:lnTo>
                    <a:pt x="191369" y="0"/>
                  </a:lnTo>
                  <a:lnTo>
                    <a:pt x="1454460" y="0"/>
                  </a:lnTo>
                  <a:lnTo>
                    <a:pt x="630294" y="824165"/>
                  </a:lnTo>
                  <a:close/>
                </a:path>
              </a:pathLst>
            </a:custGeom>
            <a:solidFill>
              <a:srgbClr val="6FB0D9"/>
            </a:solidFill>
          </p:spPr>
          <p:txBody>
            <a:bodyPr wrap="square" lIns="0" tIns="0" rIns="0" bIns="0" rtlCol="0"/>
            <a:lstStyle/>
            <a:p>
              <a:endParaRPr/>
            </a:p>
          </p:txBody>
        </p:sp>
      </p:grpSp>
      <p:grpSp>
        <p:nvGrpSpPr>
          <p:cNvPr id="5" name="object 5"/>
          <p:cNvGrpSpPr/>
          <p:nvPr/>
        </p:nvGrpSpPr>
        <p:grpSpPr>
          <a:xfrm>
            <a:off x="0" y="0"/>
            <a:ext cx="6746875" cy="7459345"/>
            <a:chOff x="0" y="0"/>
            <a:chExt cx="6746875" cy="7459345"/>
          </a:xfrm>
        </p:grpSpPr>
        <p:sp>
          <p:nvSpPr>
            <p:cNvPr id="6" name="object 6"/>
            <p:cNvSpPr/>
            <p:nvPr/>
          </p:nvSpPr>
          <p:spPr>
            <a:xfrm>
              <a:off x="5334277" y="0"/>
              <a:ext cx="1412240" cy="1219200"/>
            </a:xfrm>
            <a:custGeom>
              <a:avLst/>
              <a:gdLst/>
              <a:ahLst/>
              <a:cxnLst/>
              <a:rect l="l" t="t" r="r" b="b"/>
              <a:pathLst>
                <a:path w="1412240" h="1219200">
                  <a:moveTo>
                    <a:pt x="192233" y="1218907"/>
                  </a:moveTo>
                  <a:lnTo>
                    <a:pt x="0" y="1026674"/>
                  </a:lnTo>
                  <a:lnTo>
                    <a:pt x="1025758" y="0"/>
                  </a:lnTo>
                  <a:lnTo>
                    <a:pt x="1412229" y="0"/>
                  </a:lnTo>
                  <a:lnTo>
                    <a:pt x="192233" y="1218907"/>
                  </a:lnTo>
                  <a:close/>
                </a:path>
              </a:pathLst>
            </a:custGeom>
            <a:solidFill>
              <a:srgbClr val="6FB0D9"/>
            </a:solidFill>
          </p:spPr>
          <p:txBody>
            <a:bodyPr wrap="square" lIns="0" tIns="0" rIns="0" bIns="0" rtlCol="0"/>
            <a:lstStyle/>
            <a:p>
              <a:endParaRPr/>
            </a:p>
          </p:txBody>
        </p:sp>
        <p:sp>
          <p:nvSpPr>
            <p:cNvPr id="7" name="object 7"/>
            <p:cNvSpPr/>
            <p:nvPr/>
          </p:nvSpPr>
          <p:spPr>
            <a:xfrm>
              <a:off x="2881776" y="605557"/>
              <a:ext cx="3476625" cy="3476625"/>
            </a:xfrm>
            <a:custGeom>
              <a:avLst/>
              <a:gdLst/>
              <a:ahLst/>
              <a:cxnLst/>
              <a:rect l="l" t="t" r="r" b="b"/>
              <a:pathLst>
                <a:path w="3476625" h="3476625">
                  <a:moveTo>
                    <a:pt x="1739562" y="3476624"/>
                  </a:moveTo>
                  <a:lnTo>
                    <a:pt x="0" y="1738312"/>
                  </a:lnTo>
                  <a:lnTo>
                    <a:pt x="1739562" y="0"/>
                  </a:lnTo>
                  <a:lnTo>
                    <a:pt x="3476624" y="1738312"/>
                  </a:lnTo>
                  <a:lnTo>
                    <a:pt x="1739562" y="3476624"/>
                  </a:lnTo>
                  <a:close/>
                </a:path>
              </a:pathLst>
            </a:custGeom>
            <a:solidFill>
              <a:srgbClr val="5C6185"/>
            </a:solidFill>
          </p:spPr>
          <p:txBody>
            <a:bodyPr wrap="square" lIns="0" tIns="0" rIns="0" bIns="0" rtlCol="0"/>
            <a:lstStyle/>
            <a:p>
              <a:endParaRPr/>
            </a:p>
          </p:txBody>
        </p:sp>
        <p:sp>
          <p:nvSpPr>
            <p:cNvPr id="8" name="object 8"/>
            <p:cNvSpPr/>
            <p:nvPr/>
          </p:nvSpPr>
          <p:spPr>
            <a:xfrm>
              <a:off x="0" y="1010557"/>
              <a:ext cx="4470400" cy="6448425"/>
            </a:xfrm>
            <a:custGeom>
              <a:avLst/>
              <a:gdLst/>
              <a:ahLst/>
              <a:cxnLst/>
              <a:rect l="l" t="t" r="r" b="b"/>
              <a:pathLst>
                <a:path w="4470400" h="6448425">
                  <a:moveTo>
                    <a:pt x="1247240" y="6448424"/>
                  </a:moveTo>
                  <a:lnTo>
                    <a:pt x="0" y="5202151"/>
                  </a:lnTo>
                  <a:lnTo>
                    <a:pt x="0" y="1247239"/>
                  </a:lnTo>
                  <a:lnTo>
                    <a:pt x="1247239" y="0"/>
                  </a:lnTo>
                  <a:lnTo>
                    <a:pt x="4470201" y="3225462"/>
                  </a:lnTo>
                  <a:lnTo>
                    <a:pt x="1247240" y="6448424"/>
                  </a:lnTo>
                  <a:close/>
                </a:path>
              </a:pathLst>
            </a:custGeom>
            <a:solidFill>
              <a:srgbClr val="6FB0D9"/>
            </a:solidFill>
          </p:spPr>
          <p:txBody>
            <a:bodyPr wrap="square" lIns="0" tIns="0" rIns="0" bIns="0" rtlCol="0"/>
            <a:lstStyle/>
            <a:p>
              <a:endParaRPr/>
            </a:p>
          </p:txBody>
        </p:sp>
      </p:grpSp>
      <p:sp>
        <p:nvSpPr>
          <p:cNvPr id="9" name="object 9"/>
          <p:cNvSpPr/>
          <p:nvPr/>
        </p:nvSpPr>
        <p:spPr>
          <a:xfrm>
            <a:off x="13284277" y="0"/>
            <a:ext cx="5003800" cy="5329555"/>
          </a:xfrm>
          <a:custGeom>
            <a:avLst/>
            <a:gdLst/>
            <a:ahLst/>
            <a:cxnLst/>
            <a:rect l="l" t="t" r="r" b="b"/>
            <a:pathLst>
              <a:path w="5003800" h="5329555">
                <a:moveTo>
                  <a:pt x="3225462" y="5328981"/>
                </a:moveTo>
                <a:lnTo>
                  <a:pt x="0" y="2103519"/>
                </a:lnTo>
                <a:lnTo>
                  <a:pt x="2105151" y="0"/>
                </a:lnTo>
                <a:lnTo>
                  <a:pt x="4344905" y="0"/>
                </a:lnTo>
                <a:lnTo>
                  <a:pt x="5003721" y="658816"/>
                </a:lnTo>
                <a:lnTo>
                  <a:pt x="5003721" y="3549342"/>
                </a:lnTo>
                <a:lnTo>
                  <a:pt x="3225462" y="5328981"/>
                </a:lnTo>
                <a:close/>
              </a:path>
            </a:pathLst>
          </a:custGeom>
          <a:solidFill>
            <a:srgbClr val="5C6185"/>
          </a:solidFill>
        </p:spPr>
        <p:txBody>
          <a:bodyPr wrap="square" lIns="0" tIns="0" rIns="0" bIns="0" rtlCol="0"/>
          <a:lstStyle/>
          <a:p>
            <a:endParaRPr/>
          </a:p>
        </p:txBody>
      </p:sp>
      <p:sp>
        <p:nvSpPr>
          <p:cNvPr id="10" name="object 10"/>
          <p:cNvSpPr/>
          <p:nvPr/>
        </p:nvSpPr>
        <p:spPr>
          <a:xfrm>
            <a:off x="566167" y="0"/>
            <a:ext cx="4335145" cy="2166620"/>
          </a:xfrm>
          <a:custGeom>
            <a:avLst/>
            <a:gdLst/>
            <a:ahLst/>
            <a:cxnLst/>
            <a:rect l="l" t="t" r="r" b="b"/>
            <a:pathLst>
              <a:path w="4335145" h="2166620">
                <a:moveTo>
                  <a:pt x="2167322" y="2166481"/>
                </a:moveTo>
                <a:lnTo>
                  <a:pt x="0" y="0"/>
                </a:lnTo>
                <a:lnTo>
                  <a:pt x="4334644" y="0"/>
                </a:lnTo>
                <a:lnTo>
                  <a:pt x="2167322" y="2166481"/>
                </a:lnTo>
                <a:close/>
              </a:path>
            </a:pathLst>
          </a:custGeom>
          <a:solidFill>
            <a:srgbClr val="5C6185"/>
          </a:solidFill>
        </p:spPr>
        <p:txBody>
          <a:bodyPr wrap="square" lIns="0" tIns="0" rIns="0" bIns="0" rtlCol="0"/>
          <a:lstStyle/>
          <a:p>
            <a:endParaRPr/>
          </a:p>
        </p:txBody>
      </p:sp>
      <p:sp>
        <p:nvSpPr>
          <p:cNvPr id="11" name="object 11"/>
          <p:cNvSpPr txBox="1">
            <a:spLocks noGrp="1"/>
          </p:cNvSpPr>
          <p:nvPr>
            <p:ph type="body" idx="1"/>
          </p:nvPr>
        </p:nvSpPr>
        <p:spPr>
          <a:xfrm>
            <a:off x="4620088" y="4226214"/>
            <a:ext cx="10928350" cy="5782993"/>
          </a:xfrm>
          <a:prstGeom prst="rect">
            <a:avLst/>
          </a:prstGeom>
        </p:spPr>
        <p:txBody>
          <a:bodyPr vert="horz" wrap="square" lIns="0" tIns="12065" rIns="0" bIns="0" rtlCol="0">
            <a:spAutoFit/>
          </a:bodyPr>
          <a:lstStyle/>
          <a:p>
            <a:pPr lvl="0" algn="just"/>
            <a:r>
              <a:rPr lang="tr-TR" sz="2500" dirty="0" err="1" smtClean="0">
                <a:latin typeface="Times New Roman" pitchFamily="18" charset="0"/>
                <a:cs typeface="Times New Roman" pitchFamily="18" charset="0"/>
              </a:rPr>
              <a:t>Beauchamp</a:t>
            </a:r>
            <a:r>
              <a:rPr lang="tr-TR" sz="2500" dirty="0" smtClean="0">
                <a:latin typeface="Times New Roman" pitchFamily="18" charset="0"/>
                <a:cs typeface="Times New Roman" pitchFamily="18" charset="0"/>
              </a:rPr>
              <a:t>, T. L. (</a:t>
            </a:r>
            <a:r>
              <a:rPr lang="tr-TR" sz="2500" dirty="0" err="1" smtClean="0">
                <a:latin typeface="Times New Roman" pitchFamily="18" charset="0"/>
                <a:cs typeface="Times New Roman" pitchFamily="18" charset="0"/>
              </a:rPr>
              <a:t>n.d</a:t>
            </a:r>
            <a:r>
              <a:rPr lang="tr-TR" sz="2500" dirty="0" smtClean="0">
                <a:latin typeface="Times New Roman" pitchFamily="18" charset="0"/>
                <a:cs typeface="Times New Roman" pitchFamily="18" charset="0"/>
              </a:rPr>
              <a:t>.). </a:t>
            </a:r>
            <a:r>
              <a:rPr lang="tr-TR" sz="2500" i="1" dirty="0" err="1" smtClean="0">
                <a:latin typeface="Times New Roman" pitchFamily="18" charset="0"/>
                <a:cs typeface="Times New Roman" pitchFamily="18" charset="0"/>
              </a:rPr>
              <a:t>Principles</a:t>
            </a:r>
            <a:r>
              <a:rPr lang="tr-TR" sz="2500" i="1" dirty="0" smtClean="0">
                <a:latin typeface="Times New Roman" pitchFamily="18" charset="0"/>
                <a:cs typeface="Times New Roman" pitchFamily="18" charset="0"/>
              </a:rPr>
              <a:t> of </a:t>
            </a:r>
            <a:r>
              <a:rPr lang="tr-TR" sz="2500" i="1" dirty="0" err="1" smtClean="0">
                <a:latin typeface="Times New Roman" pitchFamily="18" charset="0"/>
                <a:cs typeface="Times New Roman" pitchFamily="18" charset="0"/>
              </a:rPr>
              <a:t>biomedical</a:t>
            </a:r>
            <a:r>
              <a:rPr lang="tr-TR" sz="2500" i="1" dirty="0" smtClean="0">
                <a:latin typeface="Times New Roman" pitchFamily="18" charset="0"/>
                <a:cs typeface="Times New Roman" pitchFamily="18" charset="0"/>
              </a:rPr>
              <a:t> </a:t>
            </a:r>
            <a:r>
              <a:rPr lang="tr-TR" sz="2500" i="1" dirty="0" err="1" smtClean="0">
                <a:latin typeface="Times New Roman" pitchFamily="18" charset="0"/>
                <a:cs typeface="Times New Roman" pitchFamily="18" charset="0"/>
              </a:rPr>
              <a:t>ethics</a:t>
            </a:r>
            <a:r>
              <a:rPr lang="tr-TR" sz="2500" dirty="0" smtClean="0">
                <a:latin typeface="Times New Roman" pitchFamily="18" charset="0"/>
                <a:cs typeface="Times New Roman" pitchFamily="18" charset="0"/>
              </a:rPr>
              <a:t> (3rd ed.).</a:t>
            </a:r>
          </a:p>
          <a:p>
            <a:pPr lvl="0" algn="just"/>
            <a:r>
              <a:rPr lang="tr-TR" sz="2500" dirty="0" smtClean="0">
                <a:latin typeface="Times New Roman" pitchFamily="18" charset="0"/>
                <a:cs typeface="Times New Roman" pitchFamily="18" charset="0"/>
              </a:rPr>
              <a:t>Brown, S. M., &amp; Wilson, J. K. (2019). </a:t>
            </a:r>
            <a:r>
              <a:rPr lang="tr-TR" sz="2500" dirty="0" err="1" smtClean="0">
                <a:latin typeface="Times New Roman" pitchFamily="18" charset="0"/>
                <a:cs typeface="Times New Roman" pitchFamily="18" charset="0"/>
              </a:rPr>
              <a:t>Improving</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Medication</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Affordability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The</a:t>
            </a:r>
            <a:r>
              <a:rPr lang="tr-TR" sz="2500" dirty="0" smtClean="0">
                <a:latin typeface="Times New Roman" pitchFamily="18" charset="0"/>
                <a:cs typeface="Times New Roman" pitchFamily="18" charset="0"/>
              </a:rPr>
              <a:t> Role of </a:t>
            </a:r>
            <a:r>
              <a:rPr lang="tr-TR" sz="2500" dirty="0" err="1" smtClean="0">
                <a:latin typeface="Times New Roman" pitchFamily="18" charset="0"/>
                <a:cs typeface="Times New Roman" pitchFamily="18" charset="0"/>
              </a:rPr>
              <a:t>Pharmacists</a:t>
            </a:r>
            <a:r>
              <a:rPr lang="tr-TR" sz="2500" dirty="0" smtClean="0">
                <a:latin typeface="Times New Roman" pitchFamily="18" charset="0"/>
                <a:cs typeface="Times New Roman" pitchFamily="18" charset="0"/>
              </a:rPr>
              <a:t> in </a:t>
            </a:r>
            <a:r>
              <a:rPr lang="tr-TR" sz="2500" dirty="0" err="1" smtClean="0">
                <a:latin typeface="Times New Roman" pitchFamily="18" charset="0"/>
                <a:cs typeface="Times New Roman" pitchFamily="18" charset="0"/>
              </a:rPr>
              <a:t>Counseling</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Patients</a:t>
            </a:r>
            <a:r>
              <a:rPr lang="tr-TR" sz="2500" dirty="0" smtClean="0">
                <a:latin typeface="Times New Roman" pitchFamily="18" charset="0"/>
                <a:cs typeface="Times New Roman" pitchFamily="18" charset="0"/>
              </a:rPr>
              <a:t> on </a:t>
            </a:r>
            <a:r>
              <a:rPr lang="tr-TR" sz="2500" dirty="0" err="1" smtClean="0">
                <a:latin typeface="Times New Roman" pitchFamily="18" charset="0"/>
                <a:cs typeface="Times New Roman" pitchFamily="18" charset="0"/>
              </a:rPr>
              <a:t>Cost-Effective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Alternatives</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Health</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Economics</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and</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Pharmacy</a:t>
            </a:r>
            <a:r>
              <a:rPr lang="tr-TR" sz="2500" dirty="0" smtClean="0">
                <a:latin typeface="Times New Roman" pitchFamily="18" charset="0"/>
                <a:cs typeface="Times New Roman" pitchFamily="18" charset="0"/>
              </a:rPr>
              <a:t> Management.</a:t>
            </a:r>
          </a:p>
          <a:p>
            <a:pPr lvl="0" algn="just"/>
            <a:r>
              <a:rPr lang="tr-TR" sz="2500" dirty="0" err="1" smtClean="0">
                <a:latin typeface="Times New Roman" pitchFamily="18" charset="0"/>
                <a:cs typeface="Times New Roman" pitchFamily="18" charset="0"/>
              </a:rPr>
              <a:t>Davis</a:t>
            </a:r>
            <a:r>
              <a:rPr lang="tr-TR" sz="2500" dirty="0" smtClean="0">
                <a:latin typeface="Times New Roman" pitchFamily="18" charset="0"/>
                <a:cs typeface="Times New Roman" pitchFamily="18" charset="0"/>
              </a:rPr>
              <a:t>, P. A., &amp; White, E. R. (2020). </a:t>
            </a:r>
            <a:r>
              <a:rPr lang="tr-TR" sz="2500" dirty="0" err="1" smtClean="0">
                <a:latin typeface="Times New Roman" pitchFamily="18" charset="0"/>
                <a:cs typeface="Times New Roman" pitchFamily="18" charset="0"/>
              </a:rPr>
              <a:t>Assessment</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Drug-Drug</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Interactions</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by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Pharmacists</a:t>
            </a:r>
            <a:r>
              <a:rPr lang="tr-TR" sz="2500" dirty="0" smtClean="0">
                <a:latin typeface="Times New Roman" pitchFamily="18" charset="0"/>
                <a:cs typeface="Times New Roman" pitchFamily="18" charset="0"/>
              </a:rPr>
              <a:t>: A </a:t>
            </a:r>
            <a:r>
              <a:rPr lang="tr-TR" sz="2500" dirty="0" err="1" smtClean="0">
                <a:latin typeface="Times New Roman" pitchFamily="18" charset="0"/>
                <a:cs typeface="Times New Roman" pitchFamily="18" charset="0"/>
              </a:rPr>
              <a:t>Comprehensive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Review</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Pharmacy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Journal</a:t>
            </a:r>
            <a:r>
              <a:rPr lang="tr-TR" sz="2500" dirty="0">
                <a:latin typeface="Times New Roman" pitchFamily="18" charset="0"/>
                <a:cs typeface="Times New Roman" pitchFamily="18" charset="0"/>
              </a:rPr>
              <a:t>.</a:t>
            </a:r>
            <a:endParaRPr lang="tr-TR" sz="2500" dirty="0" smtClean="0">
              <a:latin typeface="Times New Roman" pitchFamily="18" charset="0"/>
              <a:cs typeface="Times New Roman" pitchFamily="18" charset="0"/>
            </a:endParaRPr>
          </a:p>
          <a:p>
            <a:pPr lvl="0" algn="just"/>
            <a:r>
              <a:rPr lang="tr-TR" sz="2500" dirty="0" smtClean="0">
                <a:latin typeface="Times New Roman" pitchFamily="18" charset="0"/>
                <a:cs typeface="Times New Roman" pitchFamily="18" charset="0"/>
              </a:rPr>
              <a:t>Johnson, A. B., &amp; Brown, C. D. (2020). A </a:t>
            </a:r>
            <a:r>
              <a:rPr lang="tr-TR" sz="2500" dirty="0" err="1" smtClean="0">
                <a:latin typeface="Times New Roman" pitchFamily="18" charset="0"/>
                <a:cs typeface="Times New Roman" pitchFamily="18" charset="0"/>
              </a:rPr>
              <a:t>Study</a:t>
            </a:r>
            <a:r>
              <a:rPr lang="tr-TR" sz="2500" dirty="0" smtClean="0">
                <a:latin typeface="Times New Roman" pitchFamily="18" charset="0"/>
                <a:cs typeface="Times New Roman" pitchFamily="18" charset="0"/>
              </a:rPr>
              <a:t> on </a:t>
            </a:r>
            <a:r>
              <a:rPr lang="tr-TR" sz="2500" dirty="0" err="1" smtClean="0">
                <a:latin typeface="Times New Roman" pitchFamily="18" charset="0"/>
                <a:cs typeface="Times New Roman" pitchFamily="18" charset="0"/>
              </a:rPr>
              <a:t>the</a:t>
            </a:r>
            <a:r>
              <a:rPr lang="tr-TR" sz="2500" dirty="0" smtClean="0">
                <a:latin typeface="Times New Roman" pitchFamily="18" charset="0"/>
                <a:cs typeface="Times New Roman" pitchFamily="18" charset="0"/>
              </a:rPr>
              <a:t> Application of </a:t>
            </a:r>
            <a:r>
              <a:rPr lang="tr-TR" sz="2500" dirty="0" err="1" smtClean="0">
                <a:latin typeface="Times New Roman" pitchFamily="18" charset="0"/>
                <a:cs typeface="Times New Roman" pitchFamily="18" charset="0"/>
              </a:rPr>
              <a:t>the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Principle</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Utility</a:t>
            </a:r>
            <a:r>
              <a:rPr lang="tr-TR" sz="2500" dirty="0" smtClean="0">
                <a:latin typeface="Times New Roman" pitchFamily="18" charset="0"/>
                <a:cs typeface="Times New Roman" pitchFamily="18" charset="0"/>
              </a:rPr>
              <a:t> in </a:t>
            </a:r>
            <a:r>
              <a:rPr lang="tr-TR" sz="2500" dirty="0" err="1" smtClean="0">
                <a:latin typeface="Times New Roman" pitchFamily="18" charset="0"/>
                <a:cs typeface="Times New Roman" pitchFamily="18" charset="0"/>
              </a:rPr>
              <a:t>Pharmacy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Practice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Journal</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Pharmaceutical</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Ethics</a:t>
            </a:r>
            <a:r>
              <a:rPr lang="tr-TR" sz="2500" dirty="0">
                <a:latin typeface="Times New Roman" pitchFamily="18" charset="0"/>
                <a:cs typeface="Times New Roman" pitchFamily="18" charset="0"/>
              </a:rPr>
              <a:t>.</a:t>
            </a:r>
            <a:endParaRPr lang="tr-TR" sz="2500" dirty="0" smtClean="0">
              <a:latin typeface="Times New Roman" pitchFamily="18" charset="0"/>
              <a:cs typeface="Times New Roman" pitchFamily="18" charset="0"/>
            </a:endParaRPr>
          </a:p>
          <a:p>
            <a:pPr lvl="0" algn="just"/>
            <a:r>
              <a:rPr lang="tr-TR" sz="2500" dirty="0" smtClean="0">
                <a:latin typeface="Times New Roman" pitchFamily="18" charset="0"/>
                <a:cs typeface="Times New Roman" pitchFamily="18" charset="0"/>
              </a:rPr>
              <a:t>Johnson, R. A., &amp; Smith, L. M. (2021). </a:t>
            </a:r>
            <a:r>
              <a:rPr lang="tr-TR" sz="2500" dirty="0" err="1" smtClean="0">
                <a:latin typeface="Times New Roman" pitchFamily="18" charset="0"/>
                <a:cs typeface="Times New Roman" pitchFamily="18" charset="0"/>
              </a:rPr>
              <a:t>Impact</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Effective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Communication</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by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Pharmacists</a:t>
            </a:r>
            <a:r>
              <a:rPr lang="tr-TR" sz="2500" dirty="0" smtClean="0">
                <a:latin typeface="Times New Roman" pitchFamily="18" charset="0"/>
                <a:cs typeface="Times New Roman" pitchFamily="18" charset="0"/>
              </a:rPr>
              <a:t> on </a:t>
            </a:r>
            <a:r>
              <a:rPr lang="tr-TR" sz="2500" dirty="0" err="1" smtClean="0">
                <a:latin typeface="Times New Roman" pitchFamily="18" charset="0"/>
                <a:cs typeface="Times New Roman" pitchFamily="18" charset="0"/>
              </a:rPr>
              <a:t>Patient</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Adherence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Findings</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from</a:t>
            </a:r>
            <a:r>
              <a:rPr lang="tr-TR" sz="2500" dirty="0" smtClean="0">
                <a:latin typeface="Times New Roman" pitchFamily="18" charset="0"/>
                <a:cs typeface="Times New Roman" pitchFamily="18" charset="0"/>
              </a:rPr>
              <a:t> a </a:t>
            </a:r>
            <a:r>
              <a:rPr lang="tr-TR" sz="2500" dirty="0" err="1" smtClean="0">
                <a:latin typeface="Times New Roman" pitchFamily="18" charset="0"/>
                <a:cs typeface="Times New Roman" pitchFamily="18" charset="0"/>
              </a:rPr>
              <a:t>University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Hospital</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Study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Journal</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Pharmacy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Practice</a:t>
            </a:r>
            <a:r>
              <a:rPr lang="tr-TR" sz="2500" dirty="0">
                <a:latin typeface="Times New Roman" pitchFamily="18" charset="0"/>
                <a:cs typeface="Times New Roman" pitchFamily="18" charset="0"/>
              </a:rPr>
              <a:t>.</a:t>
            </a:r>
            <a:endParaRPr lang="tr-TR" sz="2500" dirty="0" smtClean="0">
              <a:latin typeface="Times New Roman" pitchFamily="18" charset="0"/>
              <a:cs typeface="Times New Roman" pitchFamily="18" charset="0"/>
            </a:endParaRPr>
          </a:p>
          <a:p>
            <a:pPr lvl="0" algn="just"/>
            <a:r>
              <a:rPr lang="tr-TR" sz="2500" dirty="0" err="1" smtClean="0">
                <a:latin typeface="Times New Roman" pitchFamily="18" charset="0"/>
                <a:cs typeface="Times New Roman" pitchFamily="18" charset="0"/>
              </a:rPr>
              <a:t>National</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Institute</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Pharmacy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Ethics</a:t>
            </a:r>
            <a:r>
              <a:rPr lang="tr-TR" sz="2500" dirty="0" smtClean="0">
                <a:latin typeface="Times New Roman" pitchFamily="18" charset="0"/>
                <a:cs typeface="Times New Roman" pitchFamily="18" charset="0"/>
              </a:rPr>
              <a:t>. (2019). </a:t>
            </a:r>
            <a:r>
              <a:rPr lang="tr-TR" sz="2500" dirty="0" err="1" smtClean="0">
                <a:latin typeface="Times New Roman" pitchFamily="18" charset="0"/>
                <a:cs typeface="Times New Roman" pitchFamily="18" charset="0"/>
              </a:rPr>
              <a:t>Guidelines</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for</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Ethical</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Decision-Making</a:t>
            </a:r>
            <a:r>
              <a:rPr lang="tr-TR" sz="2500" dirty="0" smtClean="0">
                <a:latin typeface="Times New Roman" pitchFamily="18" charset="0"/>
                <a:cs typeface="Times New Roman" pitchFamily="18" charset="0"/>
              </a:rPr>
              <a:t> in </a:t>
            </a:r>
            <a:r>
              <a:rPr lang="tr-TR" sz="2500" dirty="0" err="1" smtClean="0">
                <a:latin typeface="Times New Roman" pitchFamily="18" charset="0"/>
                <a:cs typeface="Times New Roman" pitchFamily="18" charset="0"/>
              </a:rPr>
              <a:t>Pharmacy</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Incorporating</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the</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Principle</a:t>
            </a:r>
            <a:r>
              <a:rPr lang="tr-TR" sz="2500" dirty="0" smtClean="0">
                <a:latin typeface="Times New Roman" pitchFamily="18" charset="0"/>
                <a:cs typeface="Times New Roman" pitchFamily="18" charset="0"/>
              </a:rPr>
              <a:t> of </a:t>
            </a:r>
            <a:r>
              <a:rPr lang="tr-TR" sz="2500" dirty="0" err="1" smtClean="0">
                <a:latin typeface="Times New Roman" pitchFamily="18" charset="0"/>
                <a:cs typeface="Times New Roman" pitchFamily="18" charset="0"/>
              </a:rPr>
              <a:t>Utility</a:t>
            </a:r>
            <a:r>
              <a:rPr lang="tr-TR" sz="2500" dirty="0" smtClean="0">
                <a:latin typeface="Times New Roman" pitchFamily="18" charset="0"/>
                <a:cs typeface="Times New Roman" pitchFamily="18" charset="0"/>
              </a:rPr>
              <a:t>.</a:t>
            </a:r>
          </a:p>
          <a:p>
            <a:pPr lvl="0" algn="just"/>
            <a:r>
              <a:rPr lang="tr-TR" sz="2500" dirty="0" smtClean="0">
                <a:latin typeface="Times New Roman" pitchFamily="18" charset="0"/>
                <a:cs typeface="Times New Roman" pitchFamily="18" charset="0"/>
              </a:rPr>
              <a:t>World </a:t>
            </a:r>
            <a:r>
              <a:rPr lang="tr-TR" sz="2500" dirty="0" err="1" smtClean="0">
                <a:latin typeface="Times New Roman" pitchFamily="18" charset="0"/>
                <a:cs typeface="Times New Roman" pitchFamily="18" charset="0"/>
              </a:rPr>
              <a:t>Health</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Organization</a:t>
            </a:r>
            <a:r>
              <a:rPr lang="tr-TR" sz="2500" dirty="0" smtClean="0">
                <a:latin typeface="Times New Roman" pitchFamily="18" charset="0"/>
                <a:cs typeface="Times New Roman" pitchFamily="18" charset="0"/>
              </a:rPr>
              <a:t>. (2018). </a:t>
            </a:r>
            <a:r>
              <a:rPr lang="tr-TR" sz="2500" dirty="0" err="1" smtClean="0">
                <a:latin typeface="Times New Roman" pitchFamily="18" charset="0"/>
                <a:cs typeface="Times New Roman" pitchFamily="18" charset="0"/>
              </a:rPr>
              <a:t>The</a:t>
            </a:r>
            <a:r>
              <a:rPr lang="tr-TR" sz="2500" dirty="0" smtClean="0">
                <a:latin typeface="Times New Roman" pitchFamily="18" charset="0"/>
                <a:cs typeface="Times New Roman" pitchFamily="18" charset="0"/>
              </a:rPr>
              <a:t> Role of </a:t>
            </a:r>
            <a:r>
              <a:rPr lang="tr-TR" sz="2500" dirty="0" err="1" smtClean="0">
                <a:latin typeface="Times New Roman" pitchFamily="18" charset="0"/>
                <a:cs typeface="Times New Roman" pitchFamily="18" charset="0"/>
              </a:rPr>
              <a:t>Pharmacists</a:t>
            </a:r>
            <a:r>
              <a:rPr lang="tr-TR" sz="2500" dirty="0" smtClean="0">
                <a:latin typeface="Times New Roman" pitchFamily="18" charset="0"/>
                <a:cs typeface="Times New Roman" pitchFamily="18" charset="0"/>
              </a:rPr>
              <a:t> in </a:t>
            </a:r>
            <a:r>
              <a:rPr lang="tr-TR" sz="2500" dirty="0" err="1" smtClean="0">
                <a:latin typeface="Times New Roman" pitchFamily="18" charset="0"/>
                <a:cs typeface="Times New Roman" pitchFamily="18" charset="0"/>
              </a:rPr>
              <a:t>Promoting</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Health</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and</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Well-Being</a:t>
            </a:r>
            <a:r>
              <a:rPr lang="tr-TR" sz="2500" dirty="0" smtClean="0">
                <a:latin typeface="Times New Roman" pitchFamily="18" charset="0"/>
                <a:cs typeface="Times New Roman" pitchFamily="18" charset="0"/>
              </a:rPr>
              <a:t>. </a:t>
            </a:r>
            <a:r>
              <a:rPr lang="tr-TR" sz="2500" dirty="0" err="1" smtClean="0">
                <a:latin typeface="Times New Roman" pitchFamily="18" charset="0"/>
                <a:cs typeface="Times New Roman" pitchFamily="18" charset="0"/>
              </a:rPr>
              <a:t>Geneva</a:t>
            </a:r>
            <a:r>
              <a:rPr lang="tr-TR" sz="2500" dirty="0" smtClean="0">
                <a:latin typeface="Times New Roman" pitchFamily="18" charset="0"/>
                <a:cs typeface="Times New Roman" pitchFamily="18" charset="0"/>
              </a:rPr>
              <a:t>: WHO.</a:t>
            </a:r>
            <a:endParaRPr lang="tr-TR" sz="2500" dirty="0">
              <a:latin typeface="Times New Roman" pitchFamily="18" charset="0"/>
              <a:cs typeface="Times New Roman" pitchFamily="18" charset="0"/>
            </a:endParaRPr>
          </a:p>
        </p:txBody>
      </p:sp>
      <p:sp>
        <p:nvSpPr>
          <p:cNvPr id="12" name="object 12"/>
          <p:cNvSpPr txBox="1">
            <a:spLocks noGrp="1"/>
          </p:cNvSpPr>
          <p:nvPr>
            <p:ph type="title"/>
          </p:nvPr>
        </p:nvSpPr>
        <p:spPr>
          <a:xfrm>
            <a:off x="8169020" y="2664777"/>
            <a:ext cx="4153696" cy="754694"/>
          </a:xfrm>
          <a:prstGeom prst="rect">
            <a:avLst/>
          </a:prstGeom>
        </p:spPr>
        <p:txBody>
          <a:bodyPr vert="horz" wrap="square" lIns="0" tIns="15875" rIns="0" bIns="0" rtlCol="0">
            <a:spAutoFit/>
          </a:bodyPr>
          <a:lstStyle/>
          <a:p>
            <a:pPr marL="12700">
              <a:lnSpc>
                <a:spcPct val="100000"/>
              </a:lnSpc>
              <a:spcBef>
                <a:spcPts val="125"/>
              </a:spcBef>
            </a:pPr>
            <a:r>
              <a:rPr lang="tr-TR" sz="4800" spc="-10" dirty="0" smtClean="0"/>
              <a:t>KAYNAKLAR</a:t>
            </a:r>
            <a:endParaRPr sz="4800" dirty="0"/>
          </a:p>
        </p:txBody>
      </p:sp>
      <p:sp>
        <p:nvSpPr>
          <p:cNvPr id="13" name="object 13"/>
          <p:cNvSpPr/>
          <p:nvPr/>
        </p:nvSpPr>
        <p:spPr>
          <a:xfrm>
            <a:off x="8174702" y="3702050"/>
            <a:ext cx="3914775" cy="95250"/>
          </a:xfrm>
          <a:custGeom>
            <a:avLst/>
            <a:gdLst/>
            <a:ahLst/>
            <a:cxnLst/>
            <a:rect l="l" t="t" r="r" b="b"/>
            <a:pathLst>
              <a:path w="3914775" h="95250">
                <a:moveTo>
                  <a:pt x="3914774" y="95249"/>
                </a:moveTo>
                <a:lnTo>
                  <a:pt x="0" y="95249"/>
                </a:lnTo>
                <a:lnTo>
                  <a:pt x="0" y="0"/>
                </a:lnTo>
                <a:lnTo>
                  <a:pt x="3914774" y="0"/>
                </a:lnTo>
                <a:lnTo>
                  <a:pt x="3914774" y="95249"/>
                </a:lnTo>
                <a:close/>
              </a:path>
            </a:pathLst>
          </a:custGeom>
          <a:solidFill>
            <a:srgbClr val="6FB0D9"/>
          </a:solidFill>
        </p:spPr>
        <p:txBody>
          <a:bodyPr wrap="square" lIns="0" tIns="0" rIns="0" bIns="0" rtlCol="0"/>
          <a:lstStyle/>
          <a:p>
            <a:endParaRPr/>
          </a:p>
        </p:txBody>
      </p:sp>
    </p:spTree>
    <p:extLst>
      <p:ext uri="{BB962C8B-B14F-4D97-AF65-F5344CB8AC3E}">
        <p14:creationId xmlns:p14="http://schemas.microsoft.com/office/powerpoint/2010/main" val="325102801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9145001" y="1084999"/>
            <a:ext cx="9143074" cy="7595932"/>
            <a:chOff x="9145001" y="1084999"/>
            <a:chExt cx="9143074" cy="7595932"/>
          </a:xfrm>
        </p:grpSpPr>
        <p:sp>
          <p:nvSpPr>
            <p:cNvPr id="3" name="object 3"/>
            <p:cNvSpPr/>
            <p:nvPr/>
          </p:nvSpPr>
          <p:spPr>
            <a:xfrm>
              <a:off x="11162741" y="2232506"/>
              <a:ext cx="7125334" cy="6448425"/>
            </a:xfrm>
            <a:custGeom>
              <a:avLst/>
              <a:gdLst/>
              <a:ahLst/>
              <a:cxnLst/>
              <a:rect l="l" t="t" r="r" b="b"/>
              <a:pathLst>
                <a:path w="7125334" h="6448425">
                  <a:moveTo>
                    <a:pt x="2941383" y="3780815"/>
                  </a:moveTo>
                  <a:lnTo>
                    <a:pt x="1740814" y="2580246"/>
                  </a:lnTo>
                  <a:lnTo>
                    <a:pt x="0" y="4318559"/>
                  </a:lnTo>
                  <a:lnTo>
                    <a:pt x="1203071" y="5519128"/>
                  </a:lnTo>
                  <a:lnTo>
                    <a:pt x="2941383" y="3780815"/>
                  </a:lnTo>
                  <a:close/>
                </a:path>
                <a:path w="7125334" h="6448425">
                  <a:moveTo>
                    <a:pt x="7125259" y="1241767"/>
                  </a:moveTo>
                  <a:lnTo>
                    <a:pt x="5883961" y="0"/>
                  </a:lnTo>
                  <a:lnTo>
                    <a:pt x="2659748" y="3225457"/>
                  </a:lnTo>
                  <a:lnTo>
                    <a:pt x="5883961" y="6448425"/>
                  </a:lnTo>
                  <a:lnTo>
                    <a:pt x="7125259" y="5207622"/>
                  </a:lnTo>
                  <a:lnTo>
                    <a:pt x="7125259" y="1241767"/>
                  </a:lnTo>
                  <a:close/>
                </a:path>
              </a:pathLst>
            </a:custGeom>
            <a:solidFill>
              <a:srgbClr val="5C6185"/>
            </a:solidFill>
          </p:spPr>
          <p:txBody>
            <a:bodyPr wrap="square" lIns="0" tIns="0" rIns="0" bIns="0" rtlCol="0"/>
            <a:lstStyle/>
            <a:p>
              <a:endParaRPr/>
            </a:p>
          </p:txBody>
        </p:sp>
        <p:sp>
          <p:nvSpPr>
            <p:cNvPr id="4" name="object 4"/>
            <p:cNvSpPr/>
            <p:nvPr/>
          </p:nvSpPr>
          <p:spPr>
            <a:xfrm>
              <a:off x="9902495" y="3247503"/>
              <a:ext cx="3096260" cy="3399154"/>
            </a:xfrm>
            <a:custGeom>
              <a:avLst/>
              <a:gdLst/>
              <a:ahLst/>
              <a:cxnLst/>
              <a:rect l="l" t="t" r="r" b="b"/>
              <a:pathLst>
                <a:path w="3096259" h="3399154">
                  <a:moveTo>
                    <a:pt x="2990850" y="192239"/>
                  </a:moveTo>
                  <a:lnTo>
                    <a:pt x="2798622" y="0"/>
                  </a:lnTo>
                  <a:lnTo>
                    <a:pt x="0" y="2796121"/>
                  </a:lnTo>
                  <a:lnTo>
                    <a:pt x="194729" y="2990850"/>
                  </a:lnTo>
                  <a:lnTo>
                    <a:pt x="2990850" y="192239"/>
                  </a:lnTo>
                  <a:close/>
                </a:path>
                <a:path w="3096259" h="3399154">
                  <a:moveTo>
                    <a:pt x="3096107" y="1660296"/>
                  </a:moveTo>
                  <a:lnTo>
                    <a:pt x="2463317" y="1027506"/>
                  </a:lnTo>
                  <a:lnTo>
                    <a:pt x="725004" y="2765818"/>
                  </a:lnTo>
                  <a:lnTo>
                    <a:pt x="1357795" y="3398609"/>
                  </a:lnTo>
                  <a:lnTo>
                    <a:pt x="3096107" y="1660296"/>
                  </a:lnTo>
                  <a:close/>
                </a:path>
              </a:pathLst>
            </a:custGeom>
            <a:solidFill>
              <a:srgbClr val="6FB0D9"/>
            </a:solidFill>
          </p:spPr>
          <p:txBody>
            <a:bodyPr wrap="square" lIns="0" tIns="0" rIns="0" bIns="0" rtlCol="0"/>
            <a:lstStyle/>
            <a:p>
              <a:endParaRPr/>
            </a:p>
          </p:txBody>
        </p:sp>
        <p:sp>
          <p:nvSpPr>
            <p:cNvPr id="5" name="object 5"/>
            <p:cNvSpPr/>
            <p:nvPr/>
          </p:nvSpPr>
          <p:spPr>
            <a:xfrm>
              <a:off x="9145001" y="1084999"/>
              <a:ext cx="1771650" cy="1771650"/>
            </a:xfrm>
            <a:custGeom>
              <a:avLst/>
              <a:gdLst/>
              <a:ahLst/>
              <a:cxnLst/>
              <a:rect l="l" t="t" r="r" b="b"/>
              <a:pathLst>
                <a:path w="1771650" h="1771650">
                  <a:moveTo>
                    <a:pt x="884575" y="1771649"/>
                  </a:moveTo>
                  <a:lnTo>
                    <a:pt x="0" y="884575"/>
                  </a:lnTo>
                  <a:lnTo>
                    <a:pt x="884575" y="0"/>
                  </a:lnTo>
                  <a:lnTo>
                    <a:pt x="1771649" y="884575"/>
                  </a:lnTo>
                  <a:lnTo>
                    <a:pt x="884575" y="1771649"/>
                  </a:lnTo>
                  <a:close/>
                </a:path>
              </a:pathLst>
            </a:custGeom>
            <a:solidFill>
              <a:srgbClr val="5C6185"/>
            </a:solidFill>
          </p:spPr>
          <p:txBody>
            <a:bodyPr wrap="square" lIns="0" tIns="0" rIns="0" bIns="0" rtlCol="0"/>
            <a:lstStyle/>
            <a:p>
              <a:endParaRPr/>
            </a:p>
          </p:txBody>
        </p:sp>
        <p:sp>
          <p:nvSpPr>
            <p:cNvPr id="7" name="object 7"/>
            <p:cNvSpPr/>
            <p:nvPr/>
          </p:nvSpPr>
          <p:spPr>
            <a:xfrm>
              <a:off x="15089999" y="1084999"/>
              <a:ext cx="1771650" cy="1771650"/>
            </a:xfrm>
            <a:custGeom>
              <a:avLst/>
              <a:gdLst/>
              <a:ahLst/>
              <a:cxnLst/>
              <a:rect l="l" t="t" r="r" b="b"/>
              <a:pathLst>
                <a:path w="1771650" h="1771650">
                  <a:moveTo>
                    <a:pt x="885824" y="1771649"/>
                  </a:moveTo>
                  <a:lnTo>
                    <a:pt x="0" y="884575"/>
                  </a:lnTo>
                  <a:lnTo>
                    <a:pt x="885824" y="0"/>
                  </a:lnTo>
                  <a:lnTo>
                    <a:pt x="1771649" y="884575"/>
                  </a:lnTo>
                  <a:lnTo>
                    <a:pt x="885824" y="1771649"/>
                  </a:lnTo>
                  <a:close/>
                </a:path>
              </a:pathLst>
            </a:custGeom>
            <a:solidFill>
              <a:srgbClr val="6FB0D9"/>
            </a:solidFill>
          </p:spPr>
          <p:txBody>
            <a:bodyPr wrap="square" lIns="0" tIns="0" rIns="0" bIns="0" rtlCol="0"/>
            <a:lstStyle/>
            <a:p>
              <a:endParaRPr/>
            </a:p>
          </p:txBody>
        </p:sp>
        <p:sp>
          <p:nvSpPr>
            <p:cNvPr id="9" name="object 9"/>
            <p:cNvSpPr/>
            <p:nvPr/>
          </p:nvSpPr>
          <p:spPr>
            <a:xfrm>
              <a:off x="13107501" y="1084999"/>
              <a:ext cx="1771650" cy="1771650"/>
            </a:xfrm>
            <a:custGeom>
              <a:avLst/>
              <a:gdLst/>
              <a:ahLst/>
              <a:cxnLst/>
              <a:rect l="l" t="t" r="r" b="b"/>
              <a:pathLst>
                <a:path w="1771650" h="1771650">
                  <a:moveTo>
                    <a:pt x="884575" y="1771649"/>
                  </a:moveTo>
                  <a:lnTo>
                    <a:pt x="0" y="884575"/>
                  </a:lnTo>
                  <a:lnTo>
                    <a:pt x="884575" y="0"/>
                  </a:lnTo>
                  <a:lnTo>
                    <a:pt x="1771649" y="884575"/>
                  </a:lnTo>
                  <a:lnTo>
                    <a:pt x="884575" y="1771649"/>
                  </a:lnTo>
                  <a:close/>
                </a:path>
              </a:pathLst>
            </a:custGeom>
            <a:solidFill>
              <a:srgbClr val="6FB0D9"/>
            </a:solidFill>
          </p:spPr>
          <p:txBody>
            <a:bodyPr wrap="square" lIns="0" tIns="0" rIns="0" bIns="0" rtlCol="0"/>
            <a:lstStyle/>
            <a:p>
              <a:endParaRPr/>
            </a:p>
          </p:txBody>
        </p:sp>
        <p:sp>
          <p:nvSpPr>
            <p:cNvPr id="13" name="object 13"/>
            <p:cNvSpPr/>
            <p:nvPr/>
          </p:nvSpPr>
          <p:spPr>
            <a:xfrm>
              <a:off x="11125001" y="1084999"/>
              <a:ext cx="1771650" cy="1771650"/>
            </a:xfrm>
            <a:custGeom>
              <a:avLst/>
              <a:gdLst/>
              <a:ahLst/>
              <a:cxnLst/>
              <a:rect l="l" t="t" r="r" b="b"/>
              <a:pathLst>
                <a:path w="1771650" h="1771650">
                  <a:moveTo>
                    <a:pt x="887074" y="1771649"/>
                  </a:moveTo>
                  <a:lnTo>
                    <a:pt x="0" y="884575"/>
                  </a:lnTo>
                  <a:lnTo>
                    <a:pt x="887073" y="0"/>
                  </a:lnTo>
                  <a:lnTo>
                    <a:pt x="1771649" y="884575"/>
                  </a:lnTo>
                  <a:lnTo>
                    <a:pt x="887074" y="1771649"/>
                  </a:lnTo>
                  <a:close/>
                </a:path>
              </a:pathLst>
            </a:custGeom>
            <a:solidFill>
              <a:srgbClr val="5C6185"/>
            </a:solidFill>
          </p:spPr>
          <p:txBody>
            <a:bodyPr wrap="square" lIns="0" tIns="0" rIns="0" bIns="0" rtlCol="0"/>
            <a:lstStyle/>
            <a:p>
              <a:endParaRPr/>
            </a:p>
          </p:txBody>
        </p:sp>
      </p:grpSp>
      <p:sp>
        <p:nvSpPr>
          <p:cNvPr id="16" name="object 16"/>
          <p:cNvSpPr txBox="1">
            <a:spLocks noGrp="1"/>
          </p:cNvSpPr>
          <p:nvPr>
            <p:ph type="title"/>
          </p:nvPr>
        </p:nvSpPr>
        <p:spPr>
          <a:xfrm>
            <a:off x="2246824" y="2856649"/>
            <a:ext cx="6070023" cy="1367041"/>
          </a:xfrm>
          <a:prstGeom prst="rect">
            <a:avLst/>
          </a:prstGeom>
        </p:spPr>
        <p:txBody>
          <a:bodyPr vert="horz" wrap="square" lIns="0" tIns="12700" rIns="0" bIns="0" rtlCol="0">
            <a:spAutoFit/>
          </a:bodyPr>
          <a:lstStyle/>
          <a:p>
            <a:pPr marL="12700">
              <a:lnSpc>
                <a:spcPct val="100000"/>
              </a:lnSpc>
              <a:spcBef>
                <a:spcPts val="100"/>
              </a:spcBef>
            </a:pPr>
            <a:r>
              <a:rPr lang="tr-TR" sz="8800" spc="95" dirty="0" smtClean="0"/>
              <a:t>Teşekkürler</a:t>
            </a:r>
            <a:endParaRPr sz="8800" dirty="0"/>
          </a:p>
        </p:txBody>
      </p:sp>
      <p:sp>
        <p:nvSpPr>
          <p:cNvPr id="18" name="object 18"/>
          <p:cNvSpPr/>
          <p:nvPr/>
        </p:nvSpPr>
        <p:spPr>
          <a:xfrm>
            <a:off x="2287522" y="4498135"/>
            <a:ext cx="6029325" cy="95250"/>
          </a:xfrm>
          <a:custGeom>
            <a:avLst/>
            <a:gdLst/>
            <a:ahLst/>
            <a:cxnLst/>
            <a:rect l="l" t="t" r="r" b="b"/>
            <a:pathLst>
              <a:path w="6029325" h="95250">
                <a:moveTo>
                  <a:pt x="6029324" y="95249"/>
                </a:moveTo>
                <a:lnTo>
                  <a:pt x="0" y="95249"/>
                </a:lnTo>
                <a:lnTo>
                  <a:pt x="0" y="0"/>
                </a:lnTo>
                <a:lnTo>
                  <a:pt x="6029324" y="0"/>
                </a:lnTo>
                <a:lnTo>
                  <a:pt x="6029324" y="95249"/>
                </a:lnTo>
                <a:close/>
              </a:path>
            </a:pathLst>
          </a:custGeom>
          <a:solidFill>
            <a:srgbClr val="6FB0D9"/>
          </a:solidFill>
        </p:spPr>
        <p:txBody>
          <a:bodyPr wrap="square" lIns="0" tIns="0" rIns="0" bIns="0" rtlCol="0"/>
          <a:lstStyle/>
          <a:p>
            <a:endParaRPr/>
          </a:p>
        </p:txBody>
      </p:sp>
      <p:pic>
        <p:nvPicPr>
          <p:cNvPr id="1028" name="Picture 4" descr="Thank You PNG Images, Free Thank You Clipart Pictures - Free Transparent PNG  Logo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44434" y="5403818"/>
            <a:ext cx="5715500" cy="269288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sp>
        <p:nvSpPr>
          <p:cNvPr id="10" name="object 10"/>
          <p:cNvSpPr txBox="1">
            <a:spLocks noGrp="1"/>
          </p:cNvSpPr>
          <p:nvPr>
            <p:ph type="title"/>
          </p:nvPr>
        </p:nvSpPr>
        <p:spPr>
          <a:xfrm>
            <a:off x="1541264" y="2240118"/>
            <a:ext cx="8903095" cy="751488"/>
          </a:xfrm>
          <a:prstGeom prst="rect">
            <a:avLst/>
          </a:prstGeom>
        </p:spPr>
        <p:txBody>
          <a:bodyPr vert="horz" wrap="square" lIns="0" tIns="12700" rIns="0" bIns="0" rtlCol="0">
            <a:spAutoFit/>
          </a:bodyPr>
          <a:lstStyle/>
          <a:p>
            <a:pPr marL="12700" algn="ctr">
              <a:lnSpc>
                <a:spcPct val="100000"/>
              </a:lnSpc>
              <a:spcBef>
                <a:spcPts val="100"/>
              </a:spcBef>
            </a:pPr>
            <a:r>
              <a:rPr lang="tr-TR" sz="4800" b="1" dirty="0">
                <a:latin typeface="Times New Roman" pitchFamily="18" charset="0"/>
                <a:cs typeface="Times New Roman" pitchFamily="18" charset="0"/>
              </a:rPr>
              <a:t>Yararlılık ilkesi</a:t>
            </a:r>
            <a:endParaRPr sz="4800" spc="-10" dirty="0">
              <a:latin typeface="Times New Roman" pitchFamily="18" charset="0"/>
              <a:cs typeface="Times New Roman" pitchFamily="18" charset="0"/>
            </a:endParaRPr>
          </a:p>
        </p:txBody>
      </p:sp>
      <p:sp>
        <p:nvSpPr>
          <p:cNvPr id="11" name="object 11"/>
          <p:cNvSpPr txBox="1"/>
          <p:nvPr/>
        </p:nvSpPr>
        <p:spPr>
          <a:xfrm>
            <a:off x="2308543" y="3848927"/>
            <a:ext cx="8358956" cy="2474395"/>
          </a:xfrm>
          <a:prstGeom prst="rect">
            <a:avLst/>
          </a:prstGeom>
        </p:spPr>
        <p:txBody>
          <a:bodyPr vert="horz" wrap="square" lIns="0" tIns="12065" rIns="0" bIns="0" rtlCol="0">
            <a:spAutoFit/>
          </a:bodyPr>
          <a:lstStyle/>
          <a:p>
            <a:pPr lvl="0" algn="just"/>
            <a:r>
              <a:rPr lang="tr-TR" sz="4000" b="1" dirty="0" smtClean="0">
                <a:solidFill>
                  <a:schemeClr val="bg1"/>
                </a:solidFill>
                <a:latin typeface="Times New Roman" pitchFamily="18" charset="0"/>
                <a:cs typeface="Times New Roman" pitchFamily="18" charset="0"/>
              </a:rPr>
              <a:t>Yararlılık </a:t>
            </a:r>
            <a:r>
              <a:rPr lang="tr-TR" sz="4000" b="1" dirty="0">
                <a:solidFill>
                  <a:schemeClr val="bg1"/>
                </a:solidFill>
                <a:latin typeface="Times New Roman" pitchFamily="18" charset="0"/>
                <a:cs typeface="Times New Roman" pitchFamily="18" charset="0"/>
              </a:rPr>
              <a:t>ilkesi, bir eylemin toplumun genel refahına en fazla katkıyı yapması gerektiğini savunan etik bir ilkedir. </a:t>
            </a:r>
          </a:p>
        </p:txBody>
      </p:sp>
      <p:sp>
        <p:nvSpPr>
          <p:cNvPr id="12" name="object 12"/>
          <p:cNvSpPr/>
          <p:nvPr/>
        </p:nvSpPr>
        <p:spPr>
          <a:xfrm>
            <a:off x="3968750" y="3274028"/>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grpSp>
        <p:nvGrpSpPr>
          <p:cNvPr id="17" name="object 6"/>
          <p:cNvGrpSpPr/>
          <p:nvPr/>
        </p:nvGrpSpPr>
        <p:grpSpPr>
          <a:xfrm>
            <a:off x="0" y="4062768"/>
            <a:ext cx="4617085" cy="6224270"/>
            <a:chOff x="0" y="4062768"/>
            <a:chExt cx="4617085" cy="6224270"/>
          </a:xfrm>
        </p:grpSpPr>
        <p:sp>
          <p:nvSpPr>
            <p:cNvPr id="18"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19"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14" name="Dikdörtgen 13"/>
          <p:cNvSpPr/>
          <p:nvPr/>
        </p:nvSpPr>
        <p:spPr>
          <a:xfrm rot="2764639">
            <a:off x="11856844" y="4349616"/>
            <a:ext cx="4880850" cy="4935961"/>
          </a:xfrm>
          <a:prstGeom prst="rect">
            <a:avLst/>
          </a:prstGeom>
          <a:blipFill dpi="0" rotWithShape="0">
            <a:blip r:embed="rId2"/>
            <a:srcRect/>
            <a:stretch>
              <a:fillRect l="999" t="309" r="-7495" b="-177"/>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sp>
        <p:nvSpPr>
          <p:cNvPr id="10" name="object 10"/>
          <p:cNvSpPr txBox="1">
            <a:spLocks noGrp="1"/>
          </p:cNvSpPr>
          <p:nvPr>
            <p:ph type="title"/>
          </p:nvPr>
        </p:nvSpPr>
        <p:spPr>
          <a:xfrm>
            <a:off x="2149095" y="2723199"/>
            <a:ext cx="8518404" cy="751488"/>
          </a:xfrm>
          <a:prstGeom prst="rect">
            <a:avLst/>
          </a:prstGeom>
        </p:spPr>
        <p:txBody>
          <a:bodyPr vert="horz" wrap="square" lIns="0" tIns="12700" rIns="0" bIns="0" rtlCol="0">
            <a:spAutoFit/>
          </a:bodyPr>
          <a:lstStyle/>
          <a:p>
            <a:pPr marL="12700" algn="ctr">
              <a:lnSpc>
                <a:spcPct val="100000"/>
              </a:lnSpc>
              <a:spcBef>
                <a:spcPts val="100"/>
              </a:spcBef>
            </a:pPr>
            <a:r>
              <a:rPr lang="tr-TR" sz="4800" b="1" dirty="0"/>
              <a:t>Neden </a:t>
            </a:r>
            <a:r>
              <a:rPr lang="tr-TR" sz="4800" b="1" dirty="0" smtClean="0"/>
              <a:t>Yararlılık İlkesi?</a:t>
            </a:r>
            <a:endParaRPr sz="4800" spc="-10" dirty="0">
              <a:latin typeface="Times New Roman" pitchFamily="18" charset="0"/>
              <a:cs typeface="Times New Roman" pitchFamily="18" charset="0"/>
            </a:endParaRPr>
          </a:p>
        </p:txBody>
      </p:sp>
      <p:sp>
        <p:nvSpPr>
          <p:cNvPr id="11" name="object 11"/>
          <p:cNvSpPr txBox="1"/>
          <p:nvPr/>
        </p:nvSpPr>
        <p:spPr>
          <a:xfrm>
            <a:off x="2520950" y="4443749"/>
            <a:ext cx="8358956" cy="3089948"/>
          </a:xfrm>
          <a:prstGeom prst="rect">
            <a:avLst/>
          </a:prstGeom>
        </p:spPr>
        <p:txBody>
          <a:bodyPr vert="horz" wrap="square" lIns="0" tIns="12065" rIns="0" bIns="0" rtlCol="0">
            <a:spAutoFit/>
          </a:bodyPr>
          <a:lstStyle/>
          <a:p>
            <a:pPr lvl="0" algn="just"/>
            <a:r>
              <a:rPr lang="tr-TR" sz="4000" b="1" dirty="0" smtClean="0">
                <a:solidFill>
                  <a:schemeClr val="bg1"/>
                </a:solidFill>
                <a:latin typeface="Times New Roman" pitchFamily="18" charset="0"/>
                <a:cs typeface="Times New Roman" pitchFamily="18" charset="0"/>
              </a:rPr>
              <a:t>Yararlılık </a:t>
            </a:r>
            <a:r>
              <a:rPr lang="tr-TR" sz="4000" b="1" dirty="0">
                <a:solidFill>
                  <a:schemeClr val="bg1"/>
                </a:solidFill>
                <a:latin typeface="Times New Roman" pitchFamily="18" charset="0"/>
                <a:cs typeface="Times New Roman" pitchFamily="18" charset="0"/>
              </a:rPr>
              <a:t>ilkesi, sağlık hizmetleri gibi alanlarda etik karar verme sürecinde kullanılır çünkü hastaların iyiliğini ve toplumun genel yararını korumayı amaçlar. </a:t>
            </a:r>
          </a:p>
        </p:txBody>
      </p:sp>
      <p:sp>
        <p:nvSpPr>
          <p:cNvPr id="12" name="object 12"/>
          <p:cNvSpPr/>
          <p:nvPr/>
        </p:nvSpPr>
        <p:spPr>
          <a:xfrm>
            <a:off x="4273549" y="3801725"/>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grpSp>
        <p:nvGrpSpPr>
          <p:cNvPr id="17" name="object 6"/>
          <p:cNvGrpSpPr/>
          <p:nvPr/>
        </p:nvGrpSpPr>
        <p:grpSpPr>
          <a:xfrm>
            <a:off x="0" y="4062768"/>
            <a:ext cx="4617085" cy="6224270"/>
            <a:chOff x="0" y="4062768"/>
            <a:chExt cx="4617085" cy="6224270"/>
          </a:xfrm>
        </p:grpSpPr>
        <p:sp>
          <p:nvSpPr>
            <p:cNvPr id="18" name="object 7"/>
            <p:cNvSpPr/>
            <p:nvPr/>
          </p:nvSpPr>
          <p:spPr>
            <a:xfrm>
              <a:off x="0" y="6801868"/>
              <a:ext cx="4617085" cy="3485515"/>
            </a:xfrm>
            <a:custGeom>
              <a:avLst/>
              <a:gdLst/>
              <a:ahLst/>
              <a:cxnLst/>
              <a:rect l="l" t="t" r="r" b="b"/>
              <a:pathLst>
                <a:path w="4617085" h="3485515">
                  <a:moveTo>
                    <a:pt x="4354488" y="3485131"/>
                  </a:moveTo>
                  <a:lnTo>
                    <a:pt x="0" y="3485131"/>
                  </a:lnTo>
                  <a:lnTo>
                    <a:pt x="0" y="1391804"/>
                  </a:lnTo>
                  <a:lnTo>
                    <a:pt x="1392344" y="0"/>
                  </a:lnTo>
                  <a:lnTo>
                    <a:pt x="4616557" y="3222961"/>
                  </a:lnTo>
                  <a:lnTo>
                    <a:pt x="4354488" y="3485131"/>
                  </a:lnTo>
                  <a:close/>
                </a:path>
              </a:pathLst>
            </a:custGeom>
            <a:solidFill>
              <a:srgbClr val="5C6185"/>
            </a:solidFill>
          </p:spPr>
          <p:txBody>
            <a:bodyPr wrap="square" lIns="0" tIns="0" rIns="0" bIns="0" rtlCol="0"/>
            <a:lstStyle/>
            <a:p>
              <a:endParaRPr/>
            </a:p>
          </p:txBody>
        </p:sp>
        <p:sp>
          <p:nvSpPr>
            <p:cNvPr id="19" name="object 8"/>
            <p:cNvSpPr/>
            <p:nvPr/>
          </p:nvSpPr>
          <p:spPr>
            <a:xfrm>
              <a:off x="0" y="4062768"/>
              <a:ext cx="1925955" cy="3851910"/>
            </a:xfrm>
            <a:custGeom>
              <a:avLst/>
              <a:gdLst/>
              <a:ahLst/>
              <a:cxnLst/>
              <a:rect l="l" t="t" r="r" b="b"/>
              <a:pathLst>
                <a:path w="1925955" h="3851909">
                  <a:moveTo>
                    <a:pt x="0" y="3851849"/>
                  </a:moveTo>
                  <a:lnTo>
                    <a:pt x="0" y="0"/>
                  </a:lnTo>
                  <a:lnTo>
                    <a:pt x="1925924" y="1925924"/>
                  </a:lnTo>
                  <a:lnTo>
                    <a:pt x="0" y="3851849"/>
                  </a:lnTo>
                  <a:close/>
                </a:path>
              </a:pathLst>
            </a:custGeom>
            <a:solidFill>
              <a:srgbClr val="6FB0D9"/>
            </a:solidFill>
          </p:spPr>
          <p:txBody>
            <a:bodyPr wrap="square" lIns="0" tIns="0" rIns="0" bIns="0" rtlCol="0"/>
            <a:lstStyle/>
            <a:p>
              <a:endParaRPr/>
            </a:p>
          </p:txBody>
        </p:sp>
      </p:grpSp>
      <p:sp>
        <p:nvSpPr>
          <p:cNvPr id="14" name="Dikdörtgen 13"/>
          <p:cNvSpPr/>
          <p:nvPr/>
        </p:nvSpPr>
        <p:spPr>
          <a:xfrm rot="2764639">
            <a:off x="11856844" y="4349616"/>
            <a:ext cx="4880850" cy="4935961"/>
          </a:xfrm>
          <a:prstGeom prst="rect">
            <a:avLst/>
          </a:prstGeom>
          <a:blipFill dpi="0" rotWithShape="0">
            <a:blip r:embed="rId2"/>
            <a:srcRect/>
            <a:stretch>
              <a:fillRect l="766"/>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66817201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0" y="0"/>
            <a:ext cx="2566035" cy="2669540"/>
          </a:xfrm>
          <a:custGeom>
            <a:avLst/>
            <a:gdLst/>
            <a:ahLst/>
            <a:cxnLst/>
            <a:rect l="l" t="t" r="r" b="b"/>
            <a:pathLst>
              <a:path w="2566035" h="2669540">
                <a:moveTo>
                  <a:pt x="827410" y="2669064"/>
                </a:moveTo>
                <a:lnTo>
                  <a:pt x="0" y="1841654"/>
                </a:lnTo>
                <a:lnTo>
                  <a:pt x="0" y="19849"/>
                </a:lnTo>
                <a:lnTo>
                  <a:pt x="19849" y="0"/>
                </a:lnTo>
                <a:lnTo>
                  <a:pt x="1634970" y="0"/>
                </a:lnTo>
                <a:lnTo>
                  <a:pt x="2565721" y="930750"/>
                </a:lnTo>
                <a:lnTo>
                  <a:pt x="827410" y="2669064"/>
                </a:lnTo>
                <a:close/>
              </a:path>
            </a:pathLst>
          </a:custGeom>
          <a:solidFill>
            <a:srgbClr val="5C6185"/>
          </a:solidFill>
        </p:spPr>
        <p:txBody>
          <a:bodyPr wrap="square" lIns="0" tIns="0" rIns="0" bIns="0" rtlCol="0"/>
          <a:lstStyle/>
          <a:p>
            <a:endParaRPr/>
          </a:p>
        </p:txBody>
      </p:sp>
      <p:grpSp>
        <p:nvGrpSpPr>
          <p:cNvPr id="3" name="object 3"/>
          <p:cNvGrpSpPr/>
          <p:nvPr/>
        </p:nvGrpSpPr>
        <p:grpSpPr>
          <a:xfrm>
            <a:off x="0" y="2994934"/>
            <a:ext cx="7437521" cy="7292394"/>
            <a:chOff x="0" y="2994934"/>
            <a:chExt cx="7437521" cy="7292394"/>
          </a:xfrm>
        </p:grpSpPr>
        <p:sp>
          <p:nvSpPr>
            <p:cNvPr id="4" name="object 4"/>
            <p:cNvSpPr/>
            <p:nvPr/>
          </p:nvSpPr>
          <p:spPr>
            <a:xfrm>
              <a:off x="989096" y="6364933"/>
              <a:ext cx="6448425" cy="3922395"/>
            </a:xfrm>
            <a:custGeom>
              <a:avLst/>
              <a:gdLst/>
              <a:ahLst/>
              <a:cxnLst/>
              <a:rect l="l" t="t" r="r" b="b"/>
              <a:pathLst>
                <a:path w="6448425" h="3922395">
                  <a:moveTo>
                    <a:pt x="5750841" y="3922066"/>
                  </a:moveTo>
                  <a:lnTo>
                    <a:pt x="698124" y="3922066"/>
                  </a:lnTo>
                  <a:lnTo>
                    <a:pt x="0" y="3224212"/>
                  </a:lnTo>
                  <a:lnTo>
                    <a:pt x="3225461" y="0"/>
                  </a:lnTo>
                  <a:lnTo>
                    <a:pt x="6448424" y="3224212"/>
                  </a:lnTo>
                  <a:lnTo>
                    <a:pt x="5750841" y="3922066"/>
                  </a:lnTo>
                  <a:close/>
                </a:path>
              </a:pathLst>
            </a:custGeom>
            <a:solidFill>
              <a:srgbClr val="5C6185"/>
            </a:solidFill>
          </p:spPr>
          <p:txBody>
            <a:bodyPr wrap="square" lIns="0" tIns="0" rIns="0" bIns="0" rtlCol="0"/>
            <a:lstStyle/>
            <a:p>
              <a:endParaRPr/>
            </a:p>
          </p:txBody>
        </p:sp>
        <p:sp>
          <p:nvSpPr>
            <p:cNvPr id="5" name="object 5"/>
            <p:cNvSpPr/>
            <p:nvPr/>
          </p:nvSpPr>
          <p:spPr>
            <a:xfrm>
              <a:off x="0" y="2994934"/>
              <a:ext cx="4050029" cy="6448425"/>
            </a:xfrm>
            <a:custGeom>
              <a:avLst/>
              <a:gdLst/>
              <a:ahLst/>
              <a:cxnLst/>
              <a:rect l="l" t="t" r="r" b="b"/>
              <a:pathLst>
                <a:path w="4050029" h="6448425">
                  <a:moveTo>
                    <a:pt x="825815" y="6448424"/>
                  </a:moveTo>
                  <a:lnTo>
                    <a:pt x="0" y="5622929"/>
                  </a:lnTo>
                  <a:lnTo>
                    <a:pt x="0" y="826135"/>
                  </a:lnTo>
                  <a:lnTo>
                    <a:pt x="825815" y="0"/>
                  </a:lnTo>
                  <a:lnTo>
                    <a:pt x="4050028" y="3225462"/>
                  </a:lnTo>
                  <a:lnTo>
                    <a:pt x="825815" y="6448424"/>
                  </a:lnTo>
                  <a:close/>
                </a:path>
              </a:pathLst>
            </a:custGeom>
            <a:solidFill>
              <a:srgbClr val="6FB0D9"/>
            </a:solidFill>
          </p:spPr>
          <p:txBody>
            <a:bodyPr wrap="square" lIns="0" tIns="0" rIns="0" bIns="0" rtlCol="0"/>
            <a:lstStyle/>
            <a:p>
              <a:endParaRPr/>
            </a:p>
          </p:txBody>
        </p:sp>
      </p:grpSp>
      <p:sp>
        <p:nvSpPr>
          <p:cNvPr id="7" name="object 7"/>
          <p:cNvSpPr txBox="1">
            <a:spLocks noGrp="1"/>
          </p:cNvSpPr>
          <p:nvPr>
            <p:ph type="title"/>
          </p:nvPr>
        </p:nvSpPr>
        <p:spPr>
          <a:xfrm>
            <a:off x="5873750" y="1445642"/>
            <a:ext cx="11423418" cy="882105"/>
          </a:xfrm>
          <a:prstGeom prst="rect">
            <a:avLst/>
          </a:prstGeom>
        </p:spPr>
        <p:txBody>
          <a:bodyPr vert="horz" wrap="square" lIns="0" tIns="142054" rIns="0" bIns="0" rtlCol="0">
            <a:spAutoFit/>
          </a:bodyPr>
          <a:lstStyle/>
          <a:p>
            <a:pPr marL="2699385">
              <a:lnSpc>
                <a:spcPct val="100000"/>
              </a:lnSpc>
              <a:spcBef>
                <a:spcPts val="100"/>
              </a:spcBef>
            </a:pPr>
            <a:r>
              <a:rPr lang="tr-TR" sz="4800" b="1" dirty="0" smtClean="0"/>
              <a:t>ECZACILIK VE YARARLILIK</a:t>
            </a:r>
            <a:endParaRPr sz="4800" b="1" spc="-45" dirty="0"/>
          </a:p>
        </p:txBody>
      </p:sp>
      <p:sp>
        <p:nvSpPr>
          <p:cNvPr id="8" name="object 8"/>
          <p:cNvSpPr txBox="1"/>
          <p:nvPr/>
        </p:nvSpPr>
        <p:spPr>
          <a:xfrm>
            <a:off x="8616950" y="3152508"/>
            <a:ext cx="8610599" cy="5632568"/>
          </a:xfrm>
          <a:prstGeom prst="rect">
            <a:avLst/>
          </a:prstGeom>
        </p:spPr>
        <p:txBody>
          <a:bodyPr vert="horz" wrap="square" lIns="0" tIns="11430" rIns="0" bIns="0" rtlCol="0">
            <a:spAutoFit/>
          </a:bodyPr>
          <a:lstStyle/>
          <a:p>
            <a:pPr marL="12700" marR="5080" algn="just">
              <a:lnSpc>
                <a:spcPct val="100899"/>
              </a:lnSpc>
              <a:spcBef>
                <a:spcPts val="90"/>
              </a:spcBef>
            </a:pPr>
            <a:r>
              <a:rPr lang="tr-TR" sz="4000" b="1" dirty="0">
                <a:solidFill>
                  <a:schemeClr val="bg1"/>
                </a:solidFill>
                <a:latin typeface="Times New Roman" pitchFamily="18" charset="0"/>
                <a:cs typeface="Times New Roman" pitchFamily="18" charset="0"/>
              </a:rPr>
              <a:t>Eczacılık, hastaların ilaçlara erişimini sağlayarak ve uygun kullanımlarını teşvik ederek toplumun genel sağlığına katkıda bulunur</a:t>
            </a:r>
            <a:r>
              <a:rPr lang="tr-TR" sz="4000" b="1" dirty="0" smtClean="0">
                <a:solidFill>
                  <a:schemeClr val="bg1"/>
                </a:solidFill>
                <a:latin typeface="Times New Roman" pitchFamily="18" charset="0"/>
                <a:cs typeface="Times New Roman" pitchFamily="18" charset="0"/>
              </a:rPr>
              <a:t>.</a:t>
            </a:r>
          </a:p>
          <a:p>
            <a:pPr marL="12700" marR="5080" algn="just">
              <a:lnSpc>
                <a:spcPct val="100899"/>
              </a:lnSpc>
              <a:spcBef>
                <a:spcPts val="90"/>
              </a:spcBef>
            </a:pPr>
            <a:endParaRPr lang="tr-TR" sz="4000" b="1" dirty="0" smtClean="0">
              <a:solidFill>
                <a:schemeClr val="bg1"/>
              </a:solidFill>
              <a:latin typeface="Times New Roman" pitchFamily="18" charset="0"/>
              <a:cs typeface="Times New Roman" pitchFamily="18" charset="0"/>
            </a:endParaRPr>
          </a:p>
          <a:p>
            <a:pPr marL="12700" marR="5080" algn="just">
              <a:lnSpc>
                <a:spcPct val="100899"/>
              </a:lnSpc>
              <a:spcBef>
                <a:spcPts val="90"/>
              </a:spcBef>
            </a:pPr>
            <a:r>
              <a:rPr lang="tr-TR" sz="4000" b="1" dirty="0">
                <a:solidFill>
                  <a:schemeClr val="bg1"/>
                </a:solidFill>
                <a:latin typeface="Times New Roman" pitchFamily="18" charset="0"/>
                <a:cs typeface="Times New Roman" pitchFamily="18" charset="0"/>
              </a:rPr>
              <a:t>İlaçların yan etkileri, maliyeti ve toplumun genel sağlığına katkısı gibi faktörler yararlılık ilkesi bağlamında değerlendirilir.</a:t>
            </a:r>
            <a:endParaRPr sz="4000" b="1" dirty="0">
              <a:solidFill>
                <a:schemeClr val="bg1"/>
              </a:solidFill>
              <a:latin typeface="Times New Roman" pitchFamily="18" charset="0"/>
              <a:cs typeface="Times New Roman" pitchFamily="18" charset="0"/>
            </a:endParaRPr>
          </a:p>
        </p:txBody>
      </p:sp>
      <p:sp>
        <p:nvSpPr>
          <p:cNvPr id="9" name="object 9"/>
          <p:cNvSpPr/>
          <p:nvPr/>
        </p:nvSpPr>
        <p:spPr>
          <a:xfrm>
            <a:off x="11136311" y="2692634"/>
            <a:ext cx="3571875" cy="95250"/>
          </a:xfrm>
          <a:custGeom>
            <a:avLst/>
            <a:gdLst/>
            <a:ahLst/>
            <a:cxnLst/>
            <a:rect l="l" t="t" r="r" b="b"/>
            <a:pathLst>
              <a:path w="3571875" h="95250">
                <a:moveTo>
                  <a:pt x="3571874" y="95249"/>
                </a:moveTo>
                <a:lnTo>
                  <a:pt x="0" y="95249"/>
                </a:lnTo>
                <a:lnTo>
                  <a:pt x="0" y="0"/>
                </a:lnTo>
                <a:lnTo>
                  <a:pt x="3571874" y="0"/>
                </a:lnTo>
                <a:lnTo>
                  <a:pt x="3571874" y="95249"/>
                </a:lnTo>
                <a:close/>
              </a:path>
            </a:pathLst>
          </a:custGeom>
          <a:solidFill>
            <a:srgbClr val="6FB0D9"/>
          </a:solidFill>
        </p:spPr>
        <p:txBody>
          <a:bodyPr wrap="square" lIns="0" tIns="0" rIns="0" bIns="0" rtlCol="0"/>
          <a:lstStyle/>
          <a:p>
            <a:endParaRPr/>
          </a:p>
        </p:txBody>
      </p:sp>
      <p:sp>
        <p:nvSpPr>
          <p:cNvPr id="10" name="Dikdörtgen 9"/>
          <p:cNvSpPr/>
          <p:nvPr/>
        </p:nvSpPr>
        <p:spPr>
          <a:xfrm rot="2764639">
            <a:off x="2139148" y="260444"/>
            <a:ext cx="4501757" cy="4826268"/>
          </a:xfrm>
          <a:prstGeom prst="rect">
            <a:avLst/>
          </a:prstGeom>
          <a:blipFill dpi="0" rotWithShape="0">
            <a:blip r:embed="rId2"/>
            <a:srcRect/>
            <a:stretch>
              <a:fillRect t="9432" r="-13484"/>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89187" y="0"/>
            <a:ext cx="3388360" cy="1694180"/>
          </a:xfrm>
          <a:custGeom>
            <a:avLst/>
            <a:gdLst/>
            <a:ahLst/>
            <a:cxnLst/>
            <a:rect l="l" t="t" r="r" b="b"/>
            <a:pathLst>
              <a:path w="3388359" h="1694180">
                <a:moveTo>
                  <a:pt x="1694124" y="1694124"/>
                </a:moveTo>
                <a:lnTo>
                  <a:pt x="0" y="0"/>
                </a:lnTo>
                <a:lnTo>
                  <a:pt x="3388248" y="0"/>
                </a:lnTo>
                <a:lnTo>
                  <a:pt x="1694124" y="1694124"/>
                </a:lnTo>
                <a:close/>
              </a:path>
            </a:pathLst>
          </a:custGeom>
          <a:solidFill>
            <a:srgbClr val="6FB0D9"/>
          </a:solidFill>
        </p:spPr>
        <p:txBody>
          <a:bodyPr wrap="square" lIns="0" tIns="0" rIns="0" bIns="0" rtlCol="0"/>
          <a:lstStyle/>
          <a:p>
            <a:endParaRPr/>
          </a:p>
        </p:txBody>
      </p:sp>
      <p:grpSp>
        <p:nvGrpSpPr>
          <p:cNvPr id="3" name="object 3"/>
          <p:cNvGrpSpPr/>
          <p:nvPr/>
        </p:nvGrpSpPr>
        <p:grpSpPr>
          <a:xfrm>
            <a:off x="0" y="3157499"/>
            <a:ext cx="1786889" cy="3476625"/>
            <a:chOff x="0" y="3157499"/>
            <a:chExt cx="1786889" cy="3476625"/>
          </a:xfrm>
        </p:grpSpPr>
        <p:sp>
          <p:nvSpPr>
            <p:cNvPr id="4" name="object 4"/>
            <p:cNvSpPr/>
            <p:nvPr/>
          </p:nvSpPr>
          <p:spPr>
            <a:xfrm>
              <a:off x="0" y="3695250"/>
              <a:ext cx="1786889" cy="2939415"/>
            </a:xfrm>
            <a:custGeom>
              <a:avLst/>
              <a:gdLst/>
              <a:ahLst/>
              <a:cxnLst/>
              <a:rect l="l" t="t" r="r" b="b"/>
              <a:pathLst>
                <a:path w="1786889" h="2939415">
                  <a:moveTo>
                    <a:pt x="48312" y="2938873"/>
                  </a:moveTo>
                  <a:lnTo>
                    <a:pt x="0" y="2890560"/>
                  </a:lnTo>
                  <a:lnTo>
                    <a:pt x="0" y="586063"/>
                  </a:lnTo>
                  <a:lnTo>
                    <a:pt x="586063" y="0"/>
                  </a:lnTo>
                  <a:lnTo>
                    <a:pt x="1786624" y="1200560"/>
                  </a:lnTo>
                  <a:lnTo>
                    <a:pt x="48312" y="2938873"/>
                  </a:lnTo>
                  <a:close/>
                </a:path>
              </a:pathLst>
            </a:custGeom>
            <a:solidFill>
              <a:srgbClr val="5C6185"/>
            </a:solidFill>
          </p:spPr>
          <p:txBody>
            <a:bodyPr wrap="square" lIns="0" tIns="0" rIns="0" bIns="0" rtlCol="0"/>
            <a:lstStyle/>
            <a:p>
              <a:endParaRPr/>
            </a:p>
          </p:txBody>
        </p:sp>
        <p:sp>
          <p:nvSpPr>
            <p:cNvPr id="5" name="object 5"/>
            <p:cNvSpPr/>
            <p:nvPr/>
          </p:nvSpPr>
          <p:spPr>
            <a:xfrm>
              <a:off x="0" y="3157499"/>
              <a:ext cx="681355" cy="1314450"/>
            </a:xfrm>
            <a:custGeom>
              <a:avLst/>
              <a:gdLst/>
              <a:ahLst/>
              <a:cxnLst/>
              <a:rect l="l" t="t" r="r" b="b"/>
              <a:pathLst>
                <a:path w="681355" h="1314450">
                  <a:moveTo>
                    <a:pt x="0" y="1313904"/>
                  </a:moveTo>
                  <a:lnTo>
                    <a:pt x="0" y="48312"/>
                  </a:lnTo>
                  <a:lnTo>
                    <a:pt x="48312" y="0"/>
                  </a:lnTo>
                  <a:lnTo>
                    <a:pt x="681108" y="632795"/>
                  </a:lnTo>
                  <a:lnTo>
                    <a:pt x="0" y="1313904"/>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1714999"/>
            <a:ext cx="8515925" cy="8572000"/>
            <a:chOff x="0" y="1714999"/>
            <a:chExt cx="8515925" cy="8572000"/>
          </a:xfrm>
        </p:grpSpPr>
        <p:sp>
          <p:nvSpPr>
            <p:cNvPr id="7" name="object 7"/>
            <p:cNvSpPr/>
            <p:nvPr/>
          </p:nvSpPr>
          <p:spPr>
            <a:xfrm>
              <a:off x="2067500" y="1714999"/>
              <a:ext cx="6448425" cy="6448425"/>
            </a:xfrm>
            <a:custGeom>
              <a:avLst/>
              <a:gdLst/>
              <a:ahLst/>
              <a:cxnLst/>
              <a:rect l="l" t="t" r="r" b="b"/>
              <a:pathLst>
                <a:path w="6448425" h="6448425">
                  <a:moveTo>
                    <a:pt x="3224212" y="6448425"/>
                  </a:moveTo>
                  <a:lnTo>
                    <a:pt x="0" y="3225462"/>
                  </a:lnTo>
                  <a:lnTo>
                    <a:pt x="3224212" y="0"/>
                  </a:lnTo>
                  <a:lnTo>
                    <a:pt x="6448424" y="3225462"/>
                  </a:lnTo>
                  <a:lnTo>
                    <a:pt x="3224212" y="6448425"/>
                  </a:lnTo>
                  <a:close/>
                </a:path>
              </a:pathLst>
            </a:custGeom>
            <a:solidFill>
              <a:srgbClr val="5C6185"/>
            </a:solidFill>
          </p:spPr>
          <p:txBody>
            <a:bodyPr wrap="square" lIns="0" tIns="0" rIns="0" bIns="0" rtlCol="0"/>
            <a:lstStyle/>
            <a:p>
              <a:endParaRPr/>
            </a:p>
          </p:txBody>
        </p:sp>
        <p:sp>
          <p:nvSpPr>
            <p:cNvPr id="8" name="object 8"/>
            <p:cNvSpPr/>
            <p:nvPr/>
          </p:nvSpPr>
          <p:spPr>
            <a:xfrm>
              <a:off x="5477500" y="5512500"/>
              <a:ext cx="2990850" cy="2990850"/>
            </a:xfrm>
            <a:custGeom>
              <a:avLst/>
              <a:gdLst/>
              <a:ahLst/>
              <a:cxnLst/>
              <a:rect l="l" t="t" r="r" b="b"/>
              <a:pathLst>
                <a:path w="2990850" h="2990850">
                  <a:moveTo>
                    <a:pt x="194729" y="2990850"/>
                  </a:moveTo>
                  <a:lnTo>
                    <a:pt x="0" y="2796120"/>
                  </a:lnTo>
                  <a:lnTo>
                    <a:pt x="2798616" y="0"/>
                  </a:lnTo>
                  <a:lnTo>
                    <a:pt x="2990850" y="192233"/>
                  </a:lnTo>
                  <a:lnTo>
                    <a:pt x="194729" y="2990850"/>
                  </a:lnTo>
                  <a:close/>
                </a:path>
              </a:pathLst>
            </a:custGeom>
            <a:solidFill>
              <a:srgbClr val="6FB0D9"/>
            </a:solidFill>
          </p:spPr>
          <p:txBody>
            <a:bodyPr wrap="square" lIns="0" tIns="0" rIns="0" bIns="0" rtlCol="0"/>
            <a:lstStyle/>
            <a:p>
              <a:endParaRPr/>
            </a:p>
          </p:txBody>
        </p:sp>
        <p:pic>
          <p:nvPicPr>
            <p:cNvPr id="9" name="object 9"/>
            <p:cNvPicPr/>
            <p:nvPr/>
          </p:nvPicPr>
          <p:blipFill>
            <a:blip r:embed="rId2" cstate="print"/>
            <a:stretch>
              <a:fillRect/>
            </a:stretch>
          </p:blipFill>
          <p:spPr>
            <a:xfrm>
              <a:off x="0" y="5232015"/>
              <a:ext cx="5320567" cy="5054984"/>
            </a:xfrm>
            <a:prstGeom prst="rect">
              <a:avLst/>
            </a:prstGeom>
          </p:spPr>
        </p:pic>
      </p:grpSp>
      <p:sp>
        <p:nvSpPr>
          <p:cNvPr id="11" name="object 11"/>
          <p:cNvSpPr txBox="1">
            <a:spLocks noGrp="1"/>
          </p:cNvSpPr>
          <p:nvPr>
            <p:ph type="title"/>
          </p:nvPr>
        </p:nvSpPr>
        <p:spPr>
          <a:xfrm>
            <a:off x="5625133" y="1329977"/>
            <a:ext cx="11216205" cy="728405"/>
          </a:xfrm>
          <a:prstGeom prst="rect">
            <a:avLst/>
          </a:prstGeom>
        </p:spPr>
        <p:txBody>
          <a:bodyPr vert="horz" wrap="square" lIns="0" tIns="12700" rIns="0" bIns="0" rtlCol="0">
            <a:spAutoFit/>
          </a:bodyPr>
          <a:lstStyle/>
          <a:p>
            <a:pPr marL="3561079">
              <a:lnSpc>
                <a:spcPct val="100000"/>
              </a:lnSpc>
              <a:spcBef>
                <a:spcPts val="100"/>
              </a:spcBef>
            </a:pPr>
            <a:r>
              <a:rPr lang="tr-TR" b="1" dirty="0"/>
              <a:t>Yararlılık İlkesi ve Hastalar</a:t>
            </a:r>
            <a:endParaRPr spc="-60" dirty="0"/>
          </a:p>
        </p:txBody>
      </p:sp>
      <p:sp>
        <p:nvSpPr>
          <p:cNvPr id="12" name="object 12"/>
          <p:cNvSpPr txBox="1"/>
          <p:nvPr/>
        </p:nvSpPr>
        <p:spPr>
          <a:xfrm>
            <a:off x="9226550" y="3016316"/>
            <a:ext cx="7696200" cy="6167714"/>
          </a:xfrm>
          <a:prstGeom prst="rect">
            <a:avLst/>
          </a:prstGeom>
        </p:spPr>
        <p:txBody>
          <a:bodyPr vert="horz" wrap="square" lIns="0" tIns="12065" rIns="0" bIns="0" rtlCol="0">
            <a:spAutoFit/>
          </a:bodyPr>
          <a:lstStyle/>
          <a:p>
            <a:pPr lvl="0" algn="just"/>
            <a:r>
              <a:rPr lang="tr-TR" sz="4000" b="1" dirty="0">
                <a:solidFill>
                  <a:schemeClr val="bg1"/>
                </a:solidFill>
                <a:latin typeface="Times New Roman" pitchFamily="18" charset="0"/>
                <a:cs typeface="Times New Roman" pitchFamily="18" charset="0"/>
              </a:rPr>
              <a:t>Eczacılar, hastaların sağlığı ve refahı için çalışır ve yararlılık ilkesini uygularken hastaların ihtiyaçlarını ve taleplerini göz önünde bulundururlar. </a:t>
            </a:r>
          </a:p>
          <a:p>
            <a:pPr lvl="0" algn="just"/>
            <a:endParaRPr lang="tr-TR" sz="4000" b="1" dirty="0" smtClean="0">
              <a:solidFill>
                <a:schemeClr val="bg1"/>
              </a:solidFill>
              <a:latin typeface="Times New Roman" pitchFamily="18" charset="0"/>
              <a:cs typeface="Times New Roman" pitchFamily="18" charset="0"/>
            </a:endParaRPr>
          </a:p>
          <a:p>
            <a:pPr lvl="0" algn="just"/>
            <a:r>
              <a:rPr lang="tr-TR" sz="4000" b="1" dirty="0" smtClean="0">
                <a:solidFill>
                  <a:schemeClr val="bg1"/>
                </a:solidFill>
                <a:latin typeface="Times New Roman" pitchFamily="18" charset="0"/>
                <a:cs typeface="Times New Roman" pitchFamily="18" charset="0"/>
              </a:rPr>
              <a:t>Eczacılar</a:t>
            </a:r>
            <a:r>
              <a:rPr lang="tr-TR" sz="4000" b="1" dirty="0">
                <a:solidFill>
                  <a:schemeClr val="bg1"/>
                </a:solidFill>
                <a:latin typeface="Times New Roman" pitchFamily="18" charset="0"/>
                <a:cs typeface="Times New Roman" pitchFamily="18" charset="0"/>
              </a:rPr>
              <a:t>, hastalarıyla güvenilir bir ilişki kurarlar ve hastaların güvenliği ve mahremiyetini koruma sorumluluğuna sahiptirler.</a:t>
            </a:r>
          </a:p>
        </p:txBody>
      </p:sp>
      <p:sp>
        <p:nvSpPr>
          <p:cNvPr id="13" name="object 13"/>
          <p:cNvSpPr/>
          <p:nvPr/>
        </p:nvSpPr>
        <p:spPr>
          <a:xfrm>
            <a:off x="11288712" y="2482850"/>
            <a:ext cx="3571875" cy="95250"/>
          </a:xfrm>
          <a:custGeom>
            <a:avLst/>
            <a:gdLst/>
            <a:ahLst/>
            <a:cxnLst/>
            <a:rect l="l" t="t" r="r" b="b"/>
            <a:pathLst>
              <a:path w="3571875" h="95250">
                <a:moveTo>
                  <a:pt x="3571874" y="95249"/>
                </a:moveTo>
                <a:lnTo>
                  <a:pt x="0" y="95249"/>
                </a:lnTo>
                <a:lnTo>
                  <a:pt x="0" y="0"/>
                </a:lnTo>
                <a:lnTo>
                  <a:pt x="3571874" y="0"/>
                </a:lnTo>
                <a:lnTo>
                  <a:pt x="3571874" y="95249"/>
                </a:lnTo>
                <a:close/>
              </a:path>
            </a:pathLst>
          </a:custGeom>
          <a:solidFill>
            <a:srgbClr val="6FB0D9"/>
          </a:solidFill>
        </p:spPr>
        <p:txBody>
          <a:bodyPr wrap="square" lIns="0" tIns="0" rIns="0" bIns="0" rtlCol="0"/>
          <a:lstStyle/>
          <a:p>
            <a:endParaRPr/>
          </a:p>
        </p:txBody>
      </p:sp>
      <p:sp>
        <p:nvSpPr>
          <p:cNvPr id="14" name="Dikdörtgen 13"/>
          <p:cNvSpPr/>
          <p:nvPr/>
        </p:nvSpPr>
        <p:spPr>
          <a:xfrm rot="18964639">
            <a:off x="-117665" y="-178741"/>
            <a:ext cx="4062270" cy="4082579"/>
          </a:xfrm>
          <a:prstGeom prst="snip2SameRect">
            <a:avLst/>
          </a:prstGeom>
          <a:blipFill dpi="0" rotWithShape="0">
            <a:blip r:embed="rId3"/>
            <a:srcRect/>
            <a:stretch>
              <a:fillRect l="9769" t="10756" r="-2" b="34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89187" y="0"/>
            <a:ext cx="3388360" cy="1694180"/>
          </a:xfrm>
          <a:custGeom>
            <a:avLst/>
            <a:gdLst/>
            <a:ahLst/>
            <a:cxnLst/>
            <a:rect l="l" t="t" r="r" b="b"/>
            <a:pathLst>
              <a:path w="3388359" h="1694180">
                <a:moveTo>
                  <a:pt x="1694124" y="1694124"/>
                </a:moveTo>
                <a:lnTo>
                  <a:pt x="0" y="0"/>
                </a:lnTo>
                <a:lnTo>
                  <a:pt x="3388248" y="0"/>
                </a:lnTo>
                <a:lnTo>
                  <a:pt x="1694124" y="1694124"/>
                </a:lnTo>
                <a:close/>
              </a:path>
            </a:pathLst>
          </a:custGeom>
          <a:solidFill>
            <a:srgbClr val="6FB0D9"/>
          </a:solidFill>
        </p:spPr>
        <p:txBody>
          <a:bodyPr wrap="square" lIns="0" tIns="0" rIns="0" bIns="0" rtlCol="0"/>
          <a:lstStyle/>
          <a:p>
            <a:endParaRPr/>
          </a:p>
        </p:txBody>
      </p:sp>
      <p:grpSp>
        <p:nvGrpSpPr>
          <p:cNvPr id="3" name="object 3"/>
          <p:cNvGrpSpPr/>
          <p:nvPr/>
        </p:nvGrpSpPr>
        <p:grpSpPr>
          <a:xfrm>
            <a:off x="0" y="3157499"/>
            <a:ext cx="1786889" cy="3476625"/>
            <a:chOff x="0" y="3157499"/>
            <a:chExt cx="1786889" cy="3476625"/>
          </a:xfrm>
        </p:grpSpPr>
        <p:sp>
          <p:nvSpPr>
            <p:cNvPr id="4" name="object 4"/>
            <p:cNvSpPr/>
            <p:nvPr/>
          </p:nvSpPr>
          <p:spPr>
            <a:xfrm>
              <a:off x="0" y="3695250"/>
              <a:ext cx="1786889" cy="2939415"/>
            </a:xfrm>
            <a:custGeom>
              <a:avLst/>
              <a:gdLst/>
              <a:ahLst/>
              <a:cxnLst/>
              <a:rect l="l" t="t" r="r" b="b"/>
              <a:pathLst>
                <a:path w="1786889" h="2939415">
                  <a:moveTo>
                    <a:pt x="48312" y="2938873"/>
                  </a:moveTo>
                  <a:lnTo>
                    <a:pt x="0" y="2890560"/>
                  </a:lnTo>
                  <a:lnTo>
                    <a:pt x="0" y="586063"/>
                  </a:lnTo>
                  <a:lnTo>
                    <a:pt x="586063" y="0"/>
                  </a:lnTo>
                  <a:lnTo>
                    <a:pt x="1786624" y="1200560"/>
                  </a:lnTo>
                  <a:lnTo>
                    <a:pt x="48312" y="2938873"/>
                  </a:lnTo>
                  <a:close/>
                </a:path>
              </a:pathLst>
            </a:custGeom>
            <a:solidFill>
              <a:srgbClr val="5C6185"/>
            </a:solidFill>
          </p:spPr>
          <p:txBody>
            <a:bodyPr wrap="square" lIns="0" tIns="0" rIns="0" bIns="0" rtlCol="0"/>
            <a:lstStyle/>
            <a:p>
              <a:endParaRPr/>
            </a:p>
          </p:txBody>
        </p:sp>
        <p:sp>
          <p:nvSpPr>
            <p:cNvPr id="5" name="object 5"/>
            <p:cNvSpPr/>
            <p:nvPr/>
          </p:nvSpPr>
          <p:spPr>
            <a:xfrm>
              <a:off x="0" y="3157499"/>
              <a:ext cx="681355" cy="1314450"/>
            </a:xfrm>
            <a:custGeom>
              <a:avLst/>
              <a:gdLst/>
              <a:ahLst/>
              <a:cxnLst/>
              <a:rect l="l" t="t" r="r" b="b"/>
              <a:pathLst>
                <a:path w="681355" h="1314450">
                  <a:moveTo>
                    <a:pt x="0" y="1313904"/>
                  </a:moveTo>
                  <a:lnTo>
                    <a:pt x="0" y="48312"/>
                  </a:lnTo>
                  <a:lnTo>
                    <a:pt x="48312" y="0"/>
                  </a:lnTo>
                  <a:lnTo>
                    <a:pt x="681108" y="632795"/>
                  </a:lnTo>
                  <a:lnTo>
                    <a:pt x="0" y="1313904"/>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2067500" y="1714999"/>
            <a:ext cx="6448425" cy="6788351"/>
            <a:chOff x="2067500" y="1714999"/>
            <a:chExt cx="6448425" cy="6788351"/>
          </a:xfrm>
        </p:grpSpPr>
        <p:sp>
          <p:nvSpPr>
            <p:cNvPr id="7" name="object 7"/>
            <p:cNvSpPr/>
            <p:nvPr/>
          </p:nvSpPr>
          <p:spPr>
            <a:xfrm>
              <a:off x="2067500" y="1714999"/>
              <a:ext cx="6448425" cy="6448425"/>
            </a:xfrm>
            <a:custGeom>
              <a:avLst/>
              <a:gdLst/>
              <a:ahLst/>
              <a:cxnLst/>
              <a:rect l="l" t="t" r="r" b="b"/>
              <a:pathLst>
                <a:path w="6448425" h="6448425">
                  <a:moveTo>
                    <a:pt x="3224212" y="6448425"/>
                  </a:moveTo>
                  <a:lnTo>
                    <a:pt x="0" y="3225462"/>
                  </a:lnTo>
                  <a:lnTo>
                    <a:pt x="3224212" y="0"/>
                  </a:lnTo>
                  <a:lnTo>
                    <a:pt x="6448424" y="3225462"/>
                  </a:lnTo>
                  <a:lnTo>
                    <a:pt x="3224212" y="6448425"/>
                  </a:lnTo>
                  <a:close/>
                </a:path>
              </a:pathLst>
            </a:custGeom>
            <a:solidFill>
              <a:srgbClr val="5C6185"/>
            </a:solidFill>
          </p:spPr>
          <p:txBody>
            <a:bodyPr wrap="square" lIns="0" tIns="0" rIns="0" bIns="0" rtlCol="0"/>
            <a:lstStyle/>
            <a:p>
              <a:endParaRPr/>
            </a:p>
          </p:txBody>
        </p:sp>
        <p:sp>
          <p:nvSpPr>
            <p:cNvPr id="8" name="object 8"/>
            <p:cNvSpPr/>
            <p:nvPr/>
          </p:nvSpPr>
          <p:spPr>
            <a:xfrm>
              <a:off x="5477500" y="5512500"/>
              <a:ext cx="2990850" cy="2990850"/>
            </a:xfrm>
            <a:custGeom>
              <a:avLst/>
              <a:gdLst/>
              <a:ahLst/>
              <a:cxnLst/>
              <a:rect l="l" t="t" r="r" b="b"/>
              <a:pathLst>
                <a:path w="2990850" h="2990850">
                  <a:moveTo>
                    <a:pt x="194729" y="2990850"/>
                  </a:moveTo>
                  <a:lnTo>
                    <a:pt x="0" y="2796120"/>
                  </a:lnTo>
                  <a:lnTo>
                    <a:pt x="2798616" y="0"/>
                  </a:lnTo>
                  <a:lnTo>
                    <a:pt x="2990850" y="192233"/>
                  </a:lnTo>
                  <a:lnTo>
                    <a:pt x="194729" y="2990850"/>
                  </a:lnTo>
                  <a:close/>
                </a:path>
              </a:pathLst>
            </a:custGeom>
            <a:solidFill>
              <a:srgbClr val="6FB0D9"/>
            </a:solidFill>
          </p:spPr>
          <p:txBody>
            <a:bodyPr wrap="square" lIns="0" tIns="0" rIns="0" bIns="0" rtlCol="0"/>
            <a:lstStyle/>
            <a:p>
              <a:endParaRPr/>
            </a:p>
          </p:txBody>
        </p:sp>
      </p:grpSp>
      <p:sp>
        <p:nvSpPr>
          <p:cNvPr id="11" name="object 11"/>
          <p:cNvSpPr txBox="1">
            <a:spLocks noGrp="1"/>
          </p:cNvSpPr>
          <p:nvPr>
            <p:ph type="title"/>
          </p:nvPr>
        </p:nvSpPr>
        <p:spPr>
          <a:xfrm>
            <a:off x="4769976" y="1263650"/>
            <a:ext cx="12939220" cy="1490152"/>
          </a:xfrm>
          <a:prstGeom prst="rect">
            <a:avLst/>
          </a:prstGeom>
        </p:spPr>
        <p:txBody>
          <a:bodyPr vert="horz" wrap="square" lIns="0" tIns="12700" rIns="0" bIns="0" rtlCol="0">
            <a:spAutoFit/>
          </a:bodyPr>
          <a:lstStyle/>
          <a:p>
            <a:pPr marL="3561079" algn="ctr">
              <a:lnSpc>
                <a:spcPct val="100000"/>
              </a:lnSpc>
              <a:spcBef>
                <a:spcPts val="100"/>
              </a:spcBef>
            </a:pPr>
            <a:r>
              <a:rPr lang="tr-TR" sz="4800" b="1" dirty="0"/>
              <a:t>Eczacılık Etiğinde Yararlılık İlkesi ile İlgili Sorumluluklar</a:t>
            </a:r>
            <a:endParaRPr spc="-45" dirty="0"/>
          </a:p>
        </p:txBody>
      </p:sp>
      <p:sp>
        <p:nvSpPr>
          <p:cNvPr id="12" name="object 12"/>
          <p:cNvSpPr txBox="1"/>
          <p:nvPr/>
        </p:nvSpPr>
        <p:spPr>
          <a:xfrm>
            <a:off x="8921750" y="4583399"/>
            <a:ext cx="8686800" cy="3089307"/>
          </a:xfrm>
          <a:prstGeom prst="rect">
            <a:avLst/>
          </a:prstGeom>
        </p:spPr>
        <p:txBody>
          <a:bodyPr vert="horz" wrap="square" lIns="0" tIns="11430" rIns="0" bIns="0" rtlCol="0">
            <a:spAutoFit/>
          </a:bodyPr>
          <a:lstStyle/>
          <a:p>
            <a:pPr lvl="1" algn="just"/>
            <a:r>
              <a:rPr lang="tr-TR" sz="4000" b="1" dirty="0" smtClean="0">
                <a:solidFill>
                  <a:schemeClr val="bg1"/>
                </a:solidFill>
                <a:latin typeface="Times New Roman" pitchFamily="18" charset="0"/>
                <a:cs typeface="Times New Roman" pitchFamily="18" charset="0"/>
              </a:rPr>
              <a:t>1)Hastaların güvenliği</a:t>
            </a:r>
          </a:p>
          <a:p>
            <a:pPr lvl="1" algn="just"/>
            <a:endParaRPr lang="tr-TR" sz="4000" b="1" dirty="0">
              <a:solidFill>
                <a:schemeClr val="bg1"/>
              </a:solidFill>
              <a:latin typeface="Times New Roman" pitchFamily="18" charset="0"/>
              <a:cs typeface="Times New Roman" pitchFamily="18" charset="0"/>
            </a:endParaRPr>
          </a:p>
          <a:p>
            <a:pPr lvl="1" algn="just"/>
            <a:r>
              <a:rPr lang="tr-TR" sz="4000" b="1" dirty="0" smtClean="0">
                <a:solidFill>
                  <a:schemeClr val="bg1"/>
                </a:solidFill>
                <a:latin typeface="Times New Roman" pitchFamily="18" charset="0"/>
                <a:cs typeface="Times New Roman" pitchFamily="18" charset="0"/>
              </a:rPr>
              <a:t>2)Mahremiyetin korunması</a:t>
            </a:r>
          </a:p>
          <a:p>
            <a:pPr lvl="1" algn="just"/>
            <a:endParaRPr lang="tr-TR" sz="4000" b="1" dirty="0">
              <a:solidFill>
                <a:schemeClr val="bg1"/>
              </a:solidFill>
              <a:latin typeface="Times New Roman" pitchFamily="18" charset="0"/>
              <a:cs typeface="Times New Roman" pitchFamily="18" charset="0"/>
            </a:endParaRPr>
          </a:p>
          <a:p>
            <a:pPr lvl="1" algn="just"/>
            <a:r>
              <a:rPr lang="tr-TR" sz="4000" b="1" dirty="0" smtClean="0">
                <a:solidFill>
                  <a:schemeClr val="bg1"/>
                </a:solidFill>
                <a:latin typeface="Times New Roman" pitchFamily="18" charset="0"/>
                <a:cs typeface="Times New Roman" pitchFamily="18" charset="0"/>
              </a:rPr>
              <a:t>3)İlaç </a:t>
            </a:r>
            <a:r>
              <a:rPr lang="tr-TR" sz="4000" b="1" dirty="0">
                <a:solidFill>
                  <a:schemeClr val="bg1"/>
                </a:solidFill>
                <a:latin typeface="Times New Roman" pitchFamily="18" charset="0"/>
                <a:cs typeface="Times New Roman" pitchFamily="18" charset="0"/>
              </a:rPr>
              <a:t>maliyetlerinin yönetilmesi</a:t>
            </a:r>
          </a:p>
        </p:txBody>
      </p:sp>
      <p:sp>
        <p:nvSpPr>
          <p:cNvPr id="13" name="object 13"/>
          <p:cNvSpPr/>
          <p:nvPr/>
        </p:nvSpPr>
        <p:spPr>
          <a:xfrm>
            <a:off x="11239586" y="3157499"/>
            <a:ext cx="3571875" cy="95250"/>
          </a:xfrm>
          <a:custGeom>
            <a:avLst/>
            <a:gdLst/>
            <a:ahLst/>
            <a:cxnLst/>
            <a:rect l="l" t="t" r="r" b="b"/>
            <a:pathLst>
              <a:path w="3571875" h="95250">
                <a:moveTo>
                  <a:pt x="3571874" y="95249"/>
                </a:moveTo>
                <a:lnTo>
                  <a:pt x="0" y="95249"/>
                </a:lnTo>
                <a:lnTo>
                  <a:pt x="0" y="0"/>
                </a:lnTo>
                <a:lnTo>
                  <a:pt x="3571874" y="0"/>
                </a:lnTo>
                <a:lnTo>
                  <a:pt x="3571874" y="95249"/>
                </a:lnTo>
                <a:close/>
              </a:path>
            </a:pathLst>
          </a:custGeom>
          <a:solidFill>
            <a:srgbClr val="6FB0D9"/>
          </a:solidFill>
        </p:spPr>
        <p:txBody>
          <a:bodyPr wrap="square" lIns="0" tIns="0" rIns="0" bIns="0" rtlCol="0"/>
          <a:lstStyle/>
          <a:p>
            <a:endParaRPr/>
          </a:p>
        </p:txBody>
      </p:sp>
      <p:sp>
        <p:nvSpPr>
          <p:cNvPr id="14" name="Dikdörtgen 13"/>
          <p:cNvSpPr/>
          <p:nvPr/>
        </p:nvSpPr>
        <p:spPr>
          <a:xfrm rot="18964639">
            <a:off x="-234326" y="-335789"/>
            <a:ext cx="4115603" cy="4286669"/>
          </a:xfrm>
          <a:custGeom>
            <a:avLst/>
            <a:gdLst>
              <a:gd name="connsiteX0" fmla="*/ 677059 w 4062270"/>
              <a:gd name="connsiteY0" fmla="*/ 0 h 4082579"/>
              <a:gd name="connsiteX1" fmla="*/ 3385211 w 4062270"/>
              <a:gd name="connsiteY1" fmla="*/ 0 h 4082579"/>
              <a:gd name="connsiteX2" fmla="*/ 4062270 w 4062270"/>
              <a:gd name="connsiteY2" fmla="*/ 677059 h 4082579"/>
              <a:gd name="connsiteX3" fmla="*/ 4062270 w 4062270"/>
              <a:gd name="connsiteY3" fmla="*/ 4082579 h 4082579"/>
              <a:gd name="connsiteX4" fmla="*/ 4062270 w 4062270"/>
              <a:gd name="connsiteY4" fmla="*/ 4082579 h 4082579"/>
              <a:gd name="connsiteX5" fmla="*/ 0 w 4062270"/>
              <a:gd name="connsiteY5" fmla="*/ 4082579 h 4082579"/>
              <a:gd name="connsiteX6" fmla="*/ 0 w 4062270"/>
              <a:gd name="connsiteY6" fmla="*/ 4082579 h 4082579"/>
              <a:gd name="connsiteX7" fmla="*/ 0 w 4062270"/>
              <a:gd name="connsiteY7" fmla="*/ 677059 h 4082579"/>
              <a:gd name="connsiteX8" fmla="*/ 677059 w 4062270"/>
              <a:gd name="connsiteY8" fmla="*/ 0 h 4082579"/>
              <a:gd name="connsiteX0" fmla="*/ 1107803 w 4062270"/>
              <a:gd name="connsiteY0" fmla="*/ 281210 h 4082579"/>
              <a:gd name="connsiteX1" fmla="*/ 3385211 w 4062270"/>
              <a:gd name="connsiteY1" fmla="*/ 0 h 4082579"/>
              <a:gd name="connsiteX2" fmla="*/ 4062270 w 4062270"/>
              <a:gd name="connsiteY2" fmla="*/ 677059 h 4082579"/>
              <a:gd name="connsiteX3" fmla="*/ 4062270 w 4062270"/>
              <a:gd name="connsiteY3" fmla="*/ 4082579 h 4082579"/>
              <a:gd name="connsiteX4" fmla="*/ 4062270 w 4062270"/>
              <a:gd name="connsiteY4" fmla="*/ 4082579 h 4082579"/>
              <a:gd name="connsiteX5" fmla="*/ 0 w 4062270"/>
              <a:gd name="connsiteY5" fmla="*/ 4082579 h 4082579"/>
              <a:gd name="connsiteX6" fmla="*/ 0 w 4062270"/>
              <a:gd name="connsiteY6" fmla="*/ 4082579 h 4082579"/>
              <a:gd name="connsiteX7" fmla="*/ 0 w 4062270"/>
              <a:gd name="connsiteY7" fmla="*/ 677059 h 4082579"/>
              <a:gd name="connsiteX8" fmla="*/ 1107803 w 4062270"/>
              <a:gd name="connsiteY8" fmla="*/ 281210 h 4082579"/>
              <a:gd name="connsiteX0" fmla="*/ 1107803 w 4062270"/>
              <a:gd name="connsiteY0" fmla="*/ 281210 h 4082579"/>
              <a:gd name="connsiteX1" fmla="*/ 3385211 w 4062270"/>
              <a:gd name="connsiteY1" fmla="*/ 0 h 4082579"/>
              <a:gd name="connsiteX2" fmla="*/ 4062270 w 4062270"/>
              <a:gd name="connsiteY2" fmla="*/ 677059 h 4082579"/>
              <a:gd name="connsiteX3" fmla="*/ 4062270 w 4062270"/>
              <a:gd name="connsiteY3" fmla="*/ 4082579 h 4082579"/>
              <a:gd name="connsiteX4" fmla="*/ 4062270 w 4062270"/>
              <a:gd name="connsiteY4" fmla="*/ 4082579 h 4082579"/>
              <a:gd name="connsiteX5" fmla="*/ 0 w 4062270"/>
              <a:gd name="connsiteY5" fmla="*/ 4082579 h 4082579"/>
              <a:gd name="connsiteX6" fmla="*/ 0 w 4062270"/>
              <a:gd name="connsiteY6" fmla="*/ 4082579 h 4082579"/>
              <a:gd name="connsiteX7" fmla="*/ 329310 w 4062270"/>
              <a:gd name="connsiteY7" fmla="*/ 994213 h 4082579"/>
              <a:gd name="connsiteX8" fmla="*/ 1107803 w 4062270"/>
              <a:gd name="connsiteY8" fmla="*/ 281210 h 4082579"/>
              <a:gd name="connsiteX0" fmla="*/ 1161136 w 4115603"/>
              <a:gd name="connsiteY0" fmla="*/ 281210 h 4082579"/>
              <a:gd name="connsiteX1" fmla="*/ 3438544 w 4115603"/>
              <a:gd name="connsiteY1" fmla="*/ 0 h 4082579"/>
              <a:gd name="connsiteX2" fmla="*/ 4115603 w 4115603"/>
              <a:gd name="connsiteY2" fmla="*/ 677059 h 4082579"/>
              <a:gd name="connsiteX3" fmla="*/ 4115603 w 4115603"/>
              <a:gd name="connsiteY3" fmla="*/ 4082579 h 4082579"/>
              <a:gd name="connsiteX4" fmla="*/ 4115603 w 4115603"/>
              <a:gd name="connsiteY4" fmla="*/ 4082579 h 4082579"/>
              <a:gd name="connsiteX5" fmla="*/ 53333 w 4115603"/>
              <a:gd name="connsiteY5" fmla="*/ 4082579 h 4082579"/>
              <a:gd name="connsiteX6" fmla="*/ 53333 w 4115603"/>
              <a:gd name="connsiteY6" fmla="*/ 4082579 h 4082579"/>
              <a:gd name="connsiteX7" fmla="*/ 0 w 4115603"/>
              <a:gd name="connsiteY7" fmla="*/ 1460901 h 4082579"/>
              <a:gd name="connsiteX8" fmla="*/ 1161136 w 4115603"/>
              <a:gd name="connsiteY8" fmla="*/ 281210 h 4082579"/>
              <a:gd name="connsiteX0" fmla="*/ 1161136 w 4115603"/>
              <a:gd name="connsiteY0" fmla="*/ 281210 h 4082579"/>
              <a:gd name="connsiteX1" fmla="*/ 3438544 w 4115603"/>
              <a:gd name="connsiteY1" fmla="*/ 0 h 4082579"/>
              <a:gd name="connsiteX2" fmla="*/ 4115603 w 4115603"/>
              <a:gd name="connsiteY2" fmla="*/ 677059 h 4082579"/>
              <a:gd name="connsiteX3" fmla="*/ 4115603 w 4115603"/>
              <a:gd name="connsiteY3" fmla="*/ 4082579 h 4082579"/>
              <a:gd name="connsiteX4" fmla="*/ 4114323 w 4115603"/>
              <a:gd name="connsiteY4" fmla="*/ 4014530 h 4082579"/>
              <a:gd name="connsiteX5" fmla="*/ 53333 w 4115603"/>
              <a:gd name="connsiteY5" fmla="*/ 4082579 h 4082579"/>
              <a:gd name="connsiteX6" fmla="*/ 53333 w 4115603"/>
              <a:gd name="connsiteY6" fmla="*/ 4082579 h 4082579"/>
              <a:gd name="connsiteX7" fmla="*/ 0 w 4115603"/>
              <a:gd name="connsiteY7" fmla="*/ 1460901 h 4082579"/>
              <a:gd name="connsiteX8" fmla="*/ 1161136 w 4115603"/>
              <a:gd name="connsiteY8" fmla="*/ 281210 h 4082579"/>
              <a:gd name="connsiteX0" fmla="*/ 1628521 w 4115603"/>
              <a:gd name="connsiteY0" fmla="*/ 0 h 4286669"/>
              <a:gd name="connsiteX1" fmla="*/ 3438544 w 4115603"/>
              <a:gd name="connsiteY1" fmla="*/ 204090 h 4286669"/>
              <a:gd name="connsiteX2" fmla="*/ 4115603 w 4115603"/>
              <a:gd name="connsiteY2" fmla="*/ 881149 h 4286669"/>
              <a:gd name="connsiteX3" fmla="*/ 4115603 w 4115603"/>
              <a:gd name="connsiteY3" fmla="*/ 4286669 h 4286669"/>
              <a:gd name="connsiteX4" fmla="*/ 4114323 w 4115603"/>
              <a:gd name="connsiteY4" fmla="*/ 4218620 h 4286669"/>
              <a:gd name="connsiteX5" fmla="*/ 53333 w 4115603"/>
              <a:gd name="connsiteY5" fmla="*/ 4286669 h 4286669"/>
              <a:gd name="connsiteX6" fmla="*/ 53333 w 4115603"/>
              <a:gd name="connsiteY6" fmla="*/ 4286669 h 4286669"/>
              <a:gd name="connsiteX7" fmla="*/ 0 w 4115603"/>
              <a:gd name="connsiteY7" fmla="*/ 1664991 h 4286669"/>
              <a:gd name="connsiteX8" fmla="*/ 1628521 w 4115603"/>
              <a:gd name="connsiteY8" fmla="*/ 0 h 4286669"/>
              <a:gd name="connsiteX0" fmla="*/ 1628521 w 4115603"/>
              <a:gd name="connsiteY0" fmla="*/ 0 h 4286669"/>
              <a:gd name="connsiteX1" fmla="*/ 2812611 w 4115603"/>
              <a:gd name="connsiteY1" fmla="*/ 403061 h 4286669"/>
              <a:gd name="connsiteX2" fmla="*/ 4115603 w 4115603"/>
              <a:gd name="connsiteY2" fmla="*/ 881149 h 4286669"/>
              <a:gd name="connsiteX3" fmla="*/ 4115603 w 4115603"/>
              <a:gd name="connsiteY3" fmla="*/ 4286669 h 4286669"/>
              <a:gd name="connsiteX4" fmla="*/ 4114323 w 4115603"/>
              <a:gd name="connsiteY4" fmla="*/ 4218620 h 4286669"/>
              <a:gd name="connsiteX5" fmla="*/ 53333 w 4115603"/>
              <a:gd name="connsiteY5" fmla="*/ 4286669 h 4286669"/>
              <a:gd name="connsiteX6" fmla="*/ 53333 w 4115603"/>
              <a:gd name="connsiteY6" fmla="*/ 4286669 h 4286669"/>
              <a:gd name="connsiteX7" fmla="*/ 0 w 4115603"/>
              <a:gd name="connsiteY7" fmla="*/ 1664991 h 4286669"/>
              <a:gd name="connsiteX8" fmla="*/ 1628521 w 4115603"/>
              <a:gd name="connsiteY8" fmla="*/ 0 h 4286669"/>
              <a:gd name="connsiteX0" fmla="*/ 1628521 w 4115603"/>
              <a:gd name="connsiteY0" fmla="*/ 0 h 4286669"/>
              <a:gd name="connsiteX1" fmla="*/ 2812611 w 4115603"/>
              <a:gd name="connsiteY1" fmla="*/ 403061 h 4286669"/>
              <a:gd name="connsiteX2" fmla="*/ 3800368 w 4115603"/>
              <a:gd name="connsiteY2" fmla="*/ 1312533 h 4286669"/>
              <a:gd name="connsiteX3" fmla="*/ 4115603 w 4115603"/>
              <a:gd name="connsiteY3" fmla="*/ 4286669 h 4286669"/>
              <a:gd name="connsiteX4" fmla="*/ 4114323 w 4115603"/>
              <a:gd name="connsiteY4" fmla="*/ 4218620 h 4286669"/>
              <a:gd name="connsiteX5" fmla="*/ 53333 w 4115603"/>
              <a:gd name="connsiteY5" fmla="*/ 4286669 h 4286669"/>
              <a:gd name="connsiteX6" fmla="*/ 53333 w 4115603"/>
              <a:gd name="connsiteY6" fmla="*/ 4286669 h 4286669"/>
              <a:gd name="connsiteX7" fmla="*/ 0 w 4115603"/>
              <a:gd name="connsiteY7" fmla="*/ 1664991 h 4286669"/>
              <a:gd name="connsiteX8" fmla="*/ 1628521 w 4115603"/>
              <a:gd name="connsiteY8" fmla="*/ 0 h 4286669"/>
              <a:gd name="connsiteX0" fmla="*/ 1628521 w 4115603"/>
              <a:gd name="connsiteY0" fmla="*/ 0 h 4286669"/>
              <a:gd name="connsiteX1" fmla="*/ 2812611 w 4115603"/>
              <a:gd name="connsiteY1" fmla="*/ 403061 h 4286669"/>
              <a:gd name="connsiteX2" fmla="*/ 4060989 w 4115603"/>
              <a:gd name="connsiteY2" fmla="*/ 1596943 h 4286669"/>
              <a:gd name="connsiteX3" fmla="*/ 4115603 w 4115603"/>
              <a:gd name="connsiteY3" fmla="*/ 4286669 h 4286669"/>
              <a:gd name="connsiteX4" fmla="*/ 4114323 w 4115603"/>
              <a:gd name="connsiteY4" fmla="*/ 4218620 h 4286669"/>
              <a:gd name="connsiteX5" fmla="*/ 53333 w 4115603"/>
              <a:gd name="connsiteY5" fmla="*/ 4286669 h 4286669"/>
              <a:gd name="connsiteX6" fmla="*/ 53333 w 4115603"/>
              <a:gd name="connsiteY6" fmla="*/ 4286669 h 4286669"/>
              <a:gd name="connsiteX7" fmla="*/ 0 w 4115603"/>
              <a:gd name="connsiteY7" fmla="*/ 1664991 h 4286669"/>
              <a:gd name="connsiteX8" fmla="*/ 1628521 w 4115603"/>
              <a:gd name="connsiteY8" fmla="*/ 0 h 428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5603" h="4286669">
                <a:moveTo>
                  <a:pt x="1628521" y="0"/>
                </a:moveTo>
                <a:lnTo>
                  <a:pt x="2812611" y="403061"/>
                </a:lnTo>
                <a:lnTo>
                  <a:pt x="4060989" y="1596943"/>
                </a:lnTo>
                <a:lnTo>
                  <a:pt x="4115603" y="4286669"/>
                </a:lnTo>
                <a:cubicBezTo>
                  <a:pt x="4115176" y="4263986"/>
                  <a:pt x="4114750" y="4241303"/>
                  <a:pt x="4114323" y="4218620"/>
                </a:cubicBezTo>
                <a:lnTo>
                  <a:pt x="53333" y="4286669"/>
                </a:lnTo>
                <a:lnTo>
                  <a:pt x="53333" y="4286669"/>
                </a:lnTo>
                <a:lnTo>
                  <a:pt x="0" y="1664991"/>
                </a:lnTo>
                <a:lnTo>
                  <a:pt x="1628521" y="0"/>
                </a:lnTo>
                <a:close/>
              </a:path>
            </a:pathLst>
          </a:custGeom>
          <a:blipFill dpi="0" rotWithShape="0">
            <a:blip r:embed="rId2"/>
            <a:srcRect/>
            <a:stretch>
              <a:fillRect l="-7217" t="-21273" b="-7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23" name="Düzgün Beşgen 22"/>
          <p:cNvSpPr/>
          <p:nvPr/>
        </p:nvSpPr>
        <p:spPr>
          <a:xfrm rot="12829808">
            <a:off x="-430974" y="5786649"/>
            <a:ext cx="4814008" cy="5291441"/>
          </a:xfrm>
          <a:custGeom>
            <a:avLst/>
            <a:gdLst>
              <a:gd name="connsiteX0" fmla="*/ 5 w 5031806"/>
              <a:gd name="connsiteY0" fmla="*/ 1692028 h 4429799"/>
              <a:gd name="connsiteX1" fmla="*/ 2515903 w 5031806"/>
              <a:gd name="connsiteY1" fmla="*/ 0 h 4429799"/>
              <a:gd name="connsiteX2" fmla="*/ 5031801 w 5031806"/>
              <a:gd name="connsiteY2" fmla="*/ 1692028 h 4429799"/>
              <a:gd name="connsiteX3" fmla="*/ 4070813 w 5031806"/>
              <a:gd name="connsiteY3" fmla="*/ 4429788 h 4429799"/>
              <a:gd name="connsiteX4" fmla="*/ 960993 w 5031806"/>
              <a:gd name="connsiteY4" fmla="*/ 4429788 h 4429799"/>
              <a:gd name="connsiteX5" fmla="*/ 5 w 5031806"/>
              <a:gd name="connsiteY5" fmla="*/ 1692028 h 4429799"/>
              <a:gd name="connsiteX0" fmla="*/ 0 w 5031796"/>
              <a:gd name="connsiteY0" fmla="*/ 1692028 h 4442549"/>
              <a:gd name="connsiteX1" fmla="*/ 2515898 w 5031796"/>
              <a:gd name="connsiteY1" fmla="*/ 0 h 4442549"/>
              <a:gd name="connsiteX2" fmla="*/ 5031796 w 5031796"/>
              <a:gd name="connsiteY2" fmla="*/ 1692028 h 4442549"/>
              <a:gd name="connsiteX3" fmla="*/ 4311100 w 5031796"/>
              <a:gd name="connsiteY3" fmla="*/ 4442549 h 4442549"/>
              <a:gd name="connsiteX4" fmla="*/ 960988 w 5031796"/>
              <a:gd name="connsiteY4" fmla="*/ 4429788 h 4442549"/>
              <a:gd name="connsiteX5" fmla="*/ 0 w 5031796"/>
              <a:gd name="connsiteY5" fmla="*/ 1692028 h 4442549"/>
              <a:gd name="connsiteX0" fmla="*/ 0 w 4925470"/>
              <a:gd name="connsiteY0" fmla="*/ 1692028 h 4442549"/>
              <a:gd name="connsiteX1" fmla="*/ 2515898 w 4925470"/>
              <a:gd name="connsiteY1" fmla="*/ 0 h 4442549"/>
              <a:gd name="connsiteX2" fmla="*/ 4925470 w 4925470"/>
              <a:gd name="connsiteY2" fmla="*/ 1879159 h 4442549"/>
              <a:gd name="connsiteX3" fmla="*/ 4311100 w 4925470"/>
              <a:gd name="connsiteY3" fmla="*/ 4442549 h 4442549"/>
              <a:gd name="connsiteX4" fmla="*/ 960988 w 4925470"/>
              <a:gd name="connsiteY4" fmla="*/ 4429788 h 4442549"/>
              <a:gd name="connsiteX5" fmla="*/ 0 w 4925470"/>
              <a:gd name="connsiteY5" fmla="*/ 1692028 h 4442549"/>
              <a:gd name="connsiteX0" fmla="*/ 0 w 4845089"/>
              <a:gd name="connsiteY0" fmla="*/ 1692028 h 4442549"/>
              <a:gd name="connsiteX1" fmla="*/ 2515898 w 4845089"/>
              <a:gd name="connsiteY1" fmla="*/ 0 h 4442549"/>
              <a:gd name="connsiteX2" fmla="*/ 4845089 w 4845089"/>
              <a:gd name="connsiteY2" fmla="*/ 1759225 h 4442549"/>
              <a:gd name="connsiteX3" fmla="*/ 4311100 w 4845089"/>
              <a:gd name="connsiteY3" fmla="*/ 4442549 h 4442549"/>
              <a:gd name="connsiteX4" fmla="*/ 960988 w 4845089"/>
              <a:gd name="connsiteY4" fmla="*/ 4429788 h 4442549"/>
              <a:gd name="connsiteX5" fmla="*/ 0 w 4845089"/>
              <a:gd name="connsiteY5" fmla="*/ 1692028 h 4442549"/>
              <a:gd name="connsiteX0" fmla="*/ 0 w 4885279"/>
              <a:gd name="connsiteY0" fmla="*/ 1692028 h 4442549"/>
              <a:gd name="connsiteX1" fmla="*/ 2515898 w 4885279"/>
              <a:gd name="connsiteY1" fmla="*/ 0 h 4442549"/>
              <a:gd name="connsiteX2" fmla="*/ 4885279 w 4885279"/>
              <a:gd name="connsiteY2" fmla="*/ 1819192 h 4442549"/>
              <a:gd name="connsiteX3" fmla="*/ 4311100 w 4885279"/>
              <a:gd name="connsiteY3" fmla="*/ 4442549 h 4442549"/>
              <a:gd name="connsiteX4" fmla="*/ 960988 w 4885279"/>
              <a:gd name="connsiteY4" fmla="*/ 4429788 h 4442549"/>
              <a:gd name="connsiteX5" fmla="*/ 0 w 4885279"/>
              <a:gd name="connsiteY5" fmla="*/ 1692028 h 4442549"/>
              <a:gd name="connsiteX0" fmla="*/ 0 w 4885279"/>
              <a:gd name="connsiteY0" fmla="*/ 1692028 h 4442549"/>
              <a:gd name="connsiteX1" fmla="*/ 2515898 w 4885279"/>
              <a:gd name="connsiteY1" fmla="*/ 0 h 4442549"/>
              <a:gd name="connsiteX2" fmla="*/ 4885279 w 4885279"/>
              <a:gd name="connsiteY2" fmla="*/ 1819192 h 4442549"/>
              <a:gd name="connsiteX3" fmla="*/ 4311100 w 4885279"/>
              <a:gd name="connsiteY3" fmla="*/ 4442549 h 4442549"/>
              <a:gd name="connsiteX4" fmla="*/ 71271 w 4885279"/>
              <a:gd name="connsiteY4" fmla="*/ 3577699 h 4442549"/>
              <a:gd name="connsiteX5" fmla="*/ 0 w 4885279"/>
              <a:gd name="connsiteY5" fmla="*/ 1692028 h 4442549"/>
              <a:gd name="connsiteX0" fmla="*/ 727018 w 4814008"/>
              <a:gd name="connsiteY0" fmla="*/ 635594 h 4442549"/>
              <a:gd name="connsiteX1" fmla="*/ 2444627 w 4814008"/>
              <a:gd name="connsiteY1" fmla="*/ 0 h 4442549"/>
              <a:gd name="connsiteX2" fmla="*/ 4814008 w 4814008"/>
              <a:gd name="connsiteY2" fmla="*/ 1819192 h 4442549"/>
              <a:gd name="connsiteX3" fmla="*/ 4239829 w 4814008"/>
              <a:gd name="connsiteY3" fmla="*/ 4442549 h 4442549"/>
              <a:gd name="connsiteX4" fmla="*/ 0 w 4814008"/>
              <a:gd name="connsiteY4" fmla="*/ 3577699 h 4442549"/>
              <a:gd name="connsiteX5" fmla="*/ 727018 w 4814008"/>
              <a:gd name="connsiteY5" fmla="*/ 635594 h 4442549"/>
              <a:gd name="connsiteX0" fmla="*/ 727018 w 4814008"/>
              <a:gd name="connsiteY0" fmla="*/ 1451100 h 5258055"/>
              <a:gd name="connsiteX1" fmla="*/ 2969874 w 4814008"/>
              <a:gd name="connsiteY1" fmla="*/ 0 h 5258055"/>
              <a:gd name="connsiteX2" fmla="*/ 4814008 w 4814008"/>
              <a:gd name="connsiteY2" fmla="*/ 2634698 h 5258055"/>
              <a:gd name="connsiteX3" fmla="*/ 4239829 w 4814008"/>
              <a:gd name="connsiteY3" fmla="*/ 5258055 h 5258055"/>
              <a:gd name="connsiteX4" fmla="*/ 0 w 4814008"/>
              <a:gd name="connsiteY4" fmla="*/ 4393205 h 5258055"/>
              <a:gd name="connsiteX5" fmla="*/ 727018 w 4814008"/>
              <a:gd name="connsiteY5" fmla="*/ 1451100 h 5258055"/>
              <a:gd name="connsiteX0" fmla="*/ 727018 w 4814008"/>
              <a:gd name="connsiteY0" fmla="*/ 1484486 h 5291441"/>
              <a:gd name="connsiteX1" fmla="*/ 2976467 w 4814008"/>
              <a:gd name="connsiteY1" fmla="*/ 0 h 5291441"/>
              <a:gd name="connsiteX2" fmla="*/ 4814008 w 4814008"/>
              <a:gd name="connsiteY2" fmla="*/ 2668084 h 5291441"/>
              <a:gd name="connsiteX3" fmla="*/ 4239829 w 4814008"/>
              <a:gd name="connsiteY3" fmla="*/ 5291441 h 5291441"/>
              <a:gd name="connsiteX4" fmla="*/ 0 w 4814008"/>
              <a:gd name="connsiteY4" fmla="*/ 4426591 h 5291441"/>
              <a:gd name="connsiteX5" fmla="*/ 727018 w 4814008"/>
              <a:gd name="connsiteY5" fmla="*/ 1484486 h 5291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814008" h="5291441">
                <a:moveTo>
                  <a:pt x="727018" y="1484486"/>
                </a:moveTo>
                <a:lnTo>
                  <a:pt x="2976467" y="0"/>
                </a:lnTo>
                <a:lnTo>
                  <a:pt x="4814008" y="2668084"/>
                </a:lnTo>
                <a:lnTo>
                  <a:pt x="4239829" y="5291441"/>
                </a:lnTo>
                <a:lnTo>
                  <a:pt x="0" y="4426591"/>
                </a:lnTo>
                <a:lnTo>
                  <a:pt x="727018" y="1484486"/>
                </a:lnTo>
                <a:close/>
              </a:path>
            </a:pathLst>
          </a:custGeom>
          <a:blipFill dpi="0" rotWithShape="0">
            <a:blip r:embed="rId3"/>
            <a:srcRect/>
            <a:stretch>
              <a:fillRect l="-17379" t="-962" r="-330" b="-6448"/>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3703566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p:nvPr/>
        </p:nvSpPr>
        <p:spPr>
          <a:xfrm>
            <a:off x="3289187" y="0"/>
            <a:ext cx="3388360" cy="1694180"/>
          </a:xfrm>
          <a:custGeom>
            <a:avLst/>
            <a:gdLst/>
            <a:ahLst/>
            <a:cxnLst/>
            <a:rect l="l" t="t" r="r" b="b"/>
            <a:pathLst>
              <a:path w="3388359" h="1694180">
                <a:moveTo>
                  <a:pt x="1694124" y="1694124"/>
                </a:moveTo>
                <a:lnTo>
                  <a:pt x="0" y="0"/>
                </a:lnTo>
                <a:lnTo>
                  <a:pt x="3388248" y="0"/>
                </a:lnTo>
                <a:lnTo>
                  <a:pt x="1694124" y="1694124"/>
                </a:lnTo>
                <a:close/>
              </a:path>
            </a:pathLst>
          </a:custGeom>
          <a:solidFill>
            <a:srgbClr val="6FB0D9"/>
          </a:solidFill>
        </p:spPr>
        <p:txBody>
          <a:bodyPr wrap="square" lIns="0" tIns="0" rIns="0" bIns="0" rtlCol="0"/>
          <a:lstStyle/>
          <a:p>
            <a:endParaRPr/>
          </a:p>
        </p:txBody>
      </p:sp>
      <p:grpSp>
        <p:nvGrpSpPr>
          <p:cNvPr id="3" name="object 3"/>
          <p:cNvGrpSpPr/>
          <p:nvPr/>
        </p:nvGrpSpPr>
        <p:grpSpPr>
          <a:xfrm>
            <a:off x="0" y="3157499"/>
            <a:ext cx="1786889" cy="3476625"/>
            <a:chOff x="0" y="3157499"/>
            <a:chExt cx="1786889" cy="3476625"/>
          </a:xfrm>
        </p:grpSpPr>
        <p:sp>
          <p:nvSpPr>
            <p:cNvPr id="4" name="object 4"/>
            <p:cNvSpPr/>
            <p:nvPr/>
          </p:nvSpPr>
          <p:spPr>
            <a:xfrm>
              <a:off x="0" y="3695250"/>
              <a:ext cx="1786889" cy="2939415"/>
            </a:xfrm>
            <a:custGeom>
              <a:avLst/>
              <a:gdLst/>
              <a:ahLst/>
              <a:cxnLst/>
              <a:rect l="l" t="t" r="r" b="b"/>
              <a:pathLst>
                <a:path w="1786889" h="2939415">
                  <a:moveTo>
                    <a:pt x="48312" y="2938873"/>
                  </a:moveTo>
                  <a:lnTo>
                    <a:pt x="0" y="2890560"/>
                  </a:lnTo>
                  <a:lnTo>
                    <a:pt x="0" y="586063"/>
                  </a:lnTo>
                  <a:lnTo>
                    <a:pt x="586063" y="0"/>
                  </a:lnTo>
                  <a:lnTo>
                    <a:pt x="1786624" y="1200560"/>
                  </a:lnTo>
                  <a:lnTo>
                    <a:pt x="48312" y="2938873"/>
                  </a:lnTo>
                  <a:close/>
                </a:path>
              </a:pathLst>
            </a:custGeom>
            <a:solidFill>
              <a:srgbClr val="5C6185"/>
            </a:solidFill>
          </p:spPr>
          <p:txBody>
            <a:bodyPr wrap="square" lIns="0" tIns="0" rIns="0" bIns="0" rtlCol="0"/>
            <a:lstStyle/>
            <a:p>
              <a:endParaRPr/>
            </a:p>
          </p:txBody>
        </p:sp>
        <p:sp>
          <p:nvSpPr>
            <p:cNvPr id="5" name="object 5"/>
            <p:cNvSpPr/>
            <p:nvPr/>
          </p:nvSpPr>
          <p:spPr>
            <a:xfrm>
              <a:off x="0" y="3157499"/>
              <a:ext cx="681355" cy="1314450"/>
            </a:xfrm>
            <a:custGeom>
              <a:avLst/>
              <a:gdLst/>
              <a:ahLst/>
              <a:cxnLst/>
              <a:rect l="l" t="t" r="r" b="b"/>
              <a:pathLst>
                <a:path w="681355" h="1314450">
                  <a:moveTo>
                    <a:pt x="0" y="1313904"/>
                  </a:moveTo>
                  <a:lnTo>
                    <a:pt x="0" y="48312"/>
                  </a:lnTo>
                  <a:lnTo>
                    <a:pt x="48312" y="0"/>
                  </a:lnTo>
                  <a:lnTo>
                    <a:pt x="681108" y="632795"/>
                  </a:lnTo>
                  <a:lnTo>
                    <a:pt x="0" y="1313904"/>
                  </a:lnTo>
                  <a:close/>
                </a:path>
              </a:pathLst>
            </a:custGeom>
            <a:solidFill>
              <a:srgbClr val="6FB0D9"/>
            </a:solidFill>
          </p:spPr>
          <p:txBody>
            <a:bodyPr wrap="square" lIns="0" tIns="0" rIns="0" bIns="0" rtlCol="0"/>
            <a:lstStyle/>
            <a:p>
              <a:endParaRPr/>
            </a:p>
          </p:txBody>
        </p:sp>
      </p:grpSp>
      <p:grpSp>
        <p:nvGrpSpPr>
          <p:cNvPr id="6" name="object 6"/>
          <p:cNvGrpSpPr/>
          <p:nvPr/>
        </p:nvGrpSpPr>
        <p:grpSpPr>
          <a:xfrm>
            <a:off x="0" y="1714999"/>
            <a:ext cx="8515925" cy="8572000"/>
            <a:chOff x="0" y="1714999"/>
            <a:chExt cx="8515925" cy="8572000"/>
          </a:xfrm>
        </p:grpSpPr>
        <p:sp>
          <p:nvSpPr>
            <p:cNvPr id="7" name="object 7"/>
            <p:cNvSpPr/>
            <p:nvPr/>
          </p:nvSpPr>
          <p:spPr>
            <a:xfrm>
              <a:off x="2067500" y="1714999"/>
              <a:ext cx="6448425" cy="6448425"/>
            </a:xfrm>
            <a:custGeom>
              <a:avLst/>
              <a:gdLst/>
              <a:ahLst/>
              <a:cxnLst/>
              <a:rect l="l" t="t" r="r" b="b"/>
              <a:pathLst>
                <a:path w="6448425" h="6448425">
                  <a:moveTo>
                    <a:pt x="3224212" y="6448425"/>
                  </a:moveTo>
                  <a:lnTo>
                    <a:pt x="0" y="3225462"/>
                  </a:lnTo>
                  <a:lnTo>
                    <a:pt x="3224212" y="0"/>
                  </a:lnTo>
                  <a:lnTo>
                    <a:pt x="6448424" y="3225462"/>
                  </a:lnTo>
                  <a:lnTo>
                    <a:pt x="3224212" y="6448425"/>
                  </a:lnTo>
                  <a:close/>
                </a:path>
              </a:pathLst>
            </a:custGeom>
            <a:solidFill>
              <a:srgbClr val="5C6185"/>
            </a:solidFill>
          </p:spPr>
          <p:txBody>
            <a:bodyPr wrap="square" lIns="0" tIns="0" rIns="0" bIns="0" rtlCol="0"/>
            <a:lstStyle/>
            <a:p>
              <a:endParaRPr/>
            </a:p>
          </p:txBody>
        </p:sp>
        <p:sp>
          <p:nvSpPr>
            <p:cNvPr id="8" name="object 8"/>
            <p:cNvSpPr/>
            <p:nvPr/>
          </p:nvSpPr>
          <p:spPr>
            <a:xfrm>
              <a:off x="5477500" y="5512500"/>
              <a:ext cx="2990850" cy="2990850"/>
            </a:xfrm>
            <a:custGeom>
              <a:avLst/>
              <a:gdLst/>
              <a:ahLst/>
              <a:cxnLst/>
              <a:rect l="l" t="t" r="r" b="b"/>
              <a:pathLst>
                <a:path w="2990850" h="2990850">
                  <a:moveTo>
                    <a:pt x="194729" y="2990850"/>
                  </a:moveTo>
                  <a:lnTo>
                    <a:pt x="0" y="2796120"/>
                  </a:lnTo>
                  <a:lnTo>
                    <a:pt x="2798616" y="0"/>
                  </a:lnTo>
                  <a:lnTo>
                    <a:pt x="2990850" y="192233"/>
                  </a:lnTo>
                  <a:lnTo>
                    <a:pt x="194729" y="2990850"/>
                  </a:lnTo>
                  <a:close/>
                </a:path>
              </a:pathLst>
            </a:custGeom>
            <a:solidFill>
              <a:srgbClr val="6FB0D9"/>
            </a:solidFill>
          </p:spPr>
          <p:txBody>
            <a:bodyPr wrap="square" lIns="0" tIns="0" rIns="0" bIns="0" rtlCol="0"/>
            <a:lstStyle/>
            <a:p>
              <a:endParaRPr/>
            </a:p>
          </p:txBody>
        </p:sp>
        <p:pic>
          <p:nvPicPr>
            <p:cNvPr id="9" name="object 9"/>
            <p:cNvPicPr/>
            <p:nvPr/>
          </p:nvPicPr>
          <p:blipFill>
            <a:blip r:embed="rId2" cstate="print"/>
            <a:stretch>
              <a:fillRect/>
            </a:stretch>
          </p:blipFill>
          <p:spPr>
            <a:xfrm>
              <a:off x="0" y="5232015"/>
              <a:ext cx="5320567" cy="5054984"/>
            </a:xfrm>
            <a:prstGeom prst="rect">
              <a:avLst/>
            </a:prstGeom>
            <a:noFill/>
          </p:spPr>
        </p:pic>
      </p:grpSp>
      <p:sp>
        <p:nvSpPr>
          <p:cNvPr id="11" name="object 11"/>
          <p:cNvSpPr txBox="1">
            <a:spLocks noGrp="1"/>
          </p:cNvSpPr>
          <p:nvPr>
            <p:ph type="title"/>
          </p:nvPr>
        </p:nvSpPr>
        <p:spPr>
          <a:xfrm>
            <a:off x="4769976" y="1263650"/>
            <a:ext cx="12939220" cy="1490152"/>
          </a:xfrm>
          <a:prstGeom prst="rect">
            <a:avLst/>
          </a:prstGeom>
        </p:spPr>
        <p:txBody>
          <a:bodyPr vert="horz" wrap="square" lIns="0" tIns="12700" rIns="0" bIns="0" rtlCol="0">
            <a:spAutoFit/>
          </a:bodyPr>
          <a:lstStyle/>
          <a:p>
            <a:pPr marL="3561079" algn="ctr">
              <a:lnSpc>
                <a:spcPct val="100000"/>
              </a:lnSpc>
              <a:spcBef>
                <a:spcPts val="100"/>
              </a:spcBef>
            </a:pPr>
            <a:r>
              <a:rPr lang="tr-TR" sz="4800" b="1" dirty="0"/>
              <a:t>Eczacılar </a:t>
            </a:r>
            <a:r>
              <a:rPr lang="tr-TR" sz="4800" b="1" dirty="0" smtClean="0"/>
              <a:t>Karar Verirken Yararlılık İlkesini Nasıl Uygular</a:t>
            </a:r>
            <a:r>
              <a:rPr lang="tr-TR" sz="4800" dirty="0" smtClean="0"/>
              <a:t>?</a:t>
            </a:r>
            <a:endParaRPr spc="-45" dirty="0"/>
          </a:p>
        </p:txBody>
      </p:sp>
      <p:sp>
        <p:nvSpPr>
          <p:cNvPr id="12" name="object 12"/>
          <p:cNvSpPr txBox="1"/>
          <p:nvPr/>
        </p:nvSpPr>
        <p:spPr>
          <a:xfrm>
            <a:off x="8921750" y="3846554"/>
            <a:ext cx="8686800" cy="2473754"/>
          </a:xfrm>
          <a:prstGeom prst="rect">
            <a:avLst/>
          </a:prstGeom>
        </p:spPr>
        <p:txBody>
          <a:bodyPr vert="horz" wrap="square" lIns="0" tIns="11430" rIns="0" bIns="0" rtlCol="0">
            <a:spAutoFit/>
          </a:bodyPr>
          <a:lstStyle/>
          <a:p>
            <a:pPr marL="12700" marR="5080" algn="just">
              <a:lnSpc>
                <a:spcPct val="100299"/>
              </a:lnSpc>
              <a:spcBef>
                <a:spcPts val="90"/>
              </a:spcBef>
            </a:pPr>
            <a:r>
              <a:rPr lang="tr-TR" sz="4000" b="1" dirty="0" smtClean="0">
                <a:solidFill>
                  <a:schemeClr val="bg1"/>
                </a:solidFill>
                <a:latin typeface="Times New Roman" pitchFamily="18" charset="0"/>
                <a:cs typeface="Times New Roman" pitchFamily="18" charset="0"/>
              </a:rPr>
              <a:t>Eczacılar</a:t>
            </a:r>
            <a:r>
              <a:rPr lang="tr-TR" sz="4000" b="1" dirty="0">
                <a:solidFill>
                  <a:schemeClr val="bg1"/>
                </a:solidFill>
                <a:latin typeface="Times New Roman" pitchFamily="18" charset="0"/>
                <a:cs typeface="Times New Roman" pitchFamily="18" charset="0"/>
              </a:rPr>
              <a:t>, ilaç reçetelerini dikkatlice değerlendirirken ve hastalara </a:t>
            </a:r>
            <a:r>
              <a:rPr lang="tr-TR" sz="4000" b="1" dirty="0" smtClean="0">
                <a:solidFill>
                  <a:schemeClr val="bg1"/>
                </a:solidFill>
                <a:latin typeface="Times New Roman" pitchFamily="18" charset="0"/>
                <a:cs typeface="Times New Roman" pitchFamily="18" charset="0"/>
              </a:rPr>
              <a:t>danışmanlık yaparken </a:t>
            </a:r>
            <a:r>
              <a:rPr lang="tr-TR" sz="4000" b="1" dirty="0">
                <a:solidFill>
                  <a:schemeClr val="bg1"/>
                </a:solidFill>
                <a:latin typeface="Times New Roman" pitchFamily="18" charset="0"/>
                <a:cs typeface="Times New Roman" pitchFamily="18" charset="0"/>
              </a:rPr>
              <a:t>yararlılık ilkesini göz önünde </a:t>
            </a:r>
            <a:r>
              <a:rPr lang="tr-TR" sz="4000" b="1" dirty="0" smtClean="0">
                <a:solidFill>
                  <a:schemeClr val="bg1"/>
                </a:solidFill>
                <a:latin typeface="Times New Roman" pitchFamily="18" charset="0"/>
                <a:cs typeface="Times New Roman" pitchFamily="18" charset="0"/>
              </a:rPr>
              <a:t>bulundururlar.</a:t>
            </a:r>
            <a:endParaRPr sz="3600" b="1" dirty="0">
              <a:solidFill>
                <a:schemeClr val="bg1"/>
              </a:solidFill>
              <a:latin typeface="Times New Roman" pitchFamily="18" charset="0"/>
              <a:cs typeface="Times New Roman" pitchFamily="18" charset="0"/>
            </a:endParaRPr>
          </a:p>
        </p:txBody>
      </p:sp>
      <p:sp>
        <p:nvSpPr>
          <p:cNvPr id="13" name="object 13"/>
          <p:cNvSpPr/>
          <p:nvPr/>
        </p:nvSpPr>
        <p:spPr>
          <a:xfrm>
            <a:off x="11239586" y="3157499"/>
            <a:ext cx="3571875" cy="95250"/>
          </a:xfrm>
          <a:custGeom>
            <a:avLst/>
            <a:gdLst/>
            <a:ahLst/>
            <a:cxnLst/>
            <a:rect l="l" t="t" r="r" b="b"/>
            <a:pathLst>
              <a:path w="3571875" h="95250">
                <a:moveTo>
                  <a:pt x="3571874" y="95249"/>
                </a:moveTo>
                <a:lnTo>
                  <a:pt x="0" y="95249"/>
                </a:lnTo>
                <a:lnTo>
                  <a:pt x="0" y="0"/>
                </a:lnTo>
                <a:lnTo>
                  <a:pt x="3571874" y="0"/>
                </a:lnTo>
                <a:lnTo>
                  <a:pt x="3571874" y="95249"/>
                </a:lnTo>
                <a:close/>
              </a:path>
            </a:pathLst>
          </a:custGeom>
          <a:solidFill>
            <a:srgbClr val="6FB0D9"/>
          </a:solidFill>
        </p:spPr>
        <p:txBody>
          <a:bodyPr wrap="square" lIns="0" tIns="0" rIns="0" bIns="0" rtlCol="0"/>
          <a:lstStyle/>
          <a:p>
            <a:endParaRPr/>
          </a:p>
        </p:txBody>
      </p:sp>
      <p:sp>
        <p:nvSpPr>
          <p:cNvPr id="16" name="Dikdörtgen 13"/>
          <p:cNvSpPr/>
          <p:nvPr/>
        </p:nvSpPr>
        <p:spPr>
          <a:xfrm rot="18964639">
            <a:off x="-234326" y="-335789"/>
            <a:ext cx="4115603" cy="4286669"/>
          </a:xfrm>
          <a:custGeom>
            <a:avLst/>
            <a:gdLst>
              <a:gd name="connsiteX0" fmla="*/ 677059 w 4062270"/>
              <a:gd name="connsiteY0" fmla="*/ 0 h 4082579"/>
              <a:gd name="connsiteX1" fmla="*/ 3385211 w 4062270"/>
              <a:gd name="connsiteY1" fmla="*/ 0 h 4082579"/>
              <a:gd name="connsiteX2" fmla="*/ 4062270 w 4062270"/>
              <a:gd name="connsiteY2" fmla="*/ 677059 h 4082579"/>
              <a:gd name="connsiteX3" fmla="*/ 4062270 w 4062270"/>
              <a:gd name="connsiteY3" fmla="*/ 4082579 h 4082579"/>
              <a:gd name="connsiteX4" fmla="*/ 4062270 w 4062270"/>
              <a:gd name="connsiteY4" fmla="*/ 4082579 h 4082579"/>
              <a:gd name="connsiteX5" fmla="*/ 0 w 4062270"/>
              <a:gd name="connsiteY5" fmla="*/ 4082579 h 4082579"/>
              <a:gd name="connsiteX6" fmla="*/ 0 w 4062270"/>
              <a:gd name="connsiteY6" fmla="*/ 4082579 h 4082579"/>
              <a:gd name="connsiteX7" fmla="*/ 0 w 4062270"/>
              <a:gd name="connsiteY7" fmla="*/ 677059 h 4082579"/>
              <a:gd name="connsiteX8" fmla="*/ 677059 w 4062270"/>
              <a:gd name="connsiteY8" fmla="*/ 0 h 4082579"/>
              <a:gd name="connsiteX0" fmla="*/ 1107803 w 4062270"/>
              <a:gd name="connsiteY0" fmla="*/ 281210 h 4082579"/>
              <a:gd name="connsiteX1" fmla="*/ 3385211 w 4062270"/>
              <a:gd name="connsiteY1" fmla="*/ 0 h 4082579"/>
              <a:gd name="connsiteX2" fmla="*/ 4062270 w 4062270"/>
              <a:gd name="connsiteY2" fmla="*/ 677059 h 4082579"/>
              <a:gd name="connsiteX3" fmla="*/ 4062270 w 4062270"/>
              <a:gd name="connsiteY3" fmla="*/ 4082579 h 4082579"/>
              <a:gd name="connsiteX4" fmla="*/ 4062270 w 4062270"/>
              <a:gd name="connsiteY4" fmla="*/ 4082579 h 4082579"/>
              <a:gd name="connsiteX5" fmla="*/ 0 w 4062270"/>
              <a:gd name="connsiteY5" fmla="*/ 4082579 h 4082579"/>
              <a:gd name="connsiteX6" fmla="*/ 0 w 4062270"/>
              <a:gd name="connsiteY6" fmla="*/ 4082579 h 4082579"/>
              <a:gd name="connsiteX7" fmla="*/ 0 w 4062270"/>
              <a:gd name="connsiteY7" fmla="*/ 677059 h 4082579"/>
              <a:gd name="connsiteX8" fmla="*/ 1107803 w 4062270"/>
              <a:gd name="connsiteY8" fmla="*/ 281210 h 4082579"/>
              <a:gd name="connsiteX0" fmla="*/ 1107803 w 4062270"/>
              <a:gd name="connsiteY0" fmla="*/ 281210 h 4082579"/>
              <a:gd name="connsiteX1" fmla="*/ 3385211 w 4062270"/>
              <a:gd name="connsiteY1" fmla="*/ 0 h 4082579"/>
              <a:gd name="connsiteX2" fmla="*/ 4062270 w 4062270"/>
              <a:gd name="connsiteY2" fmla="*/ 677059 h 4082579"/>
              <a:gd name="connsiteX3" fmla="*/ 4062270 w 4062270"/>
              <a:gd name="connsiteY3" fmla="*/ 4082579 h 4082579"/>
              <a:gd name="connsiteX4" fmla="*/ 4062270 w 4062270"/>
              <a:gd name="connsiteY4" fmla="*/ 4082579 h 4082579"/>
              <a:gd name="connsiteX5" fmla="*/ 0 w 4062270"/>
              <a:gd name="connsiteY5" fmla="*/ 4082579 h 4082579"/>
              <a:gd name="connsiteX6" fmla="*/ 0 w 4062270"/>
              <a:gd name="connsiteY6" fmla="*/ 4082579 h 4082579"/>
              <a:gd name="connsiteX7" fmla="*/ 329310 w 4062270"/>
              <a:gd name="connsiteY7" fmla="*/ 994213 h 4082579"/>
              <a:gd name="connsiteX8" fmla="*/ 1107803 w 4062270"/>
              <a:gd name="connsiteY8" fmla="*/ 281210 h 4082579"/>
              <a:gd name="connsiteX0" fmla="*/ 1161136 w 4115603"/>
              <a:gd name="connsiteY0" fmla="*/ 281210 h 4082579"/>
              <a:gd name="connsiteX1" fmla="*/ 3438544 w 4115603"/>
              <a:gd name="connsiteY1" fmla="*/ 0 h 4082579"/>
              <a:gd name="connsiteX2" fmla="*/ 4115603 w 4115603"/>
              <a:gd name="connsiteY2" fmla="*/ 677059 h 4082579"/>
              <a:gd name="connsiteX3" fmla="*/ 4115603 w 4115603"/>
              <a:gd name="connsiteY3" fmla="*/ 4082579 h 4082579"/>
              <a:gd name="connsiteX4" fmla="*/ 4115603 w 4115603"/>
              <a:gd name="connsiteY4" fmla="*/ 4082579 h 4082579"/>
              <a:gd name="connsiteX5" fmla="*/ 53333 w 4115603"/>
              <a:gd name="connsiteY5" fmla="*/ 4082579 h 4082579"/>
              <a:gd name="connsiteX6" fmla="*/ 53333 w 4115603"/>
              <a:gd name="connsiteY6" fmla="*/ 4082579 h 4082579"/>
              <a:gd name="connsiteX7" fmla="*/ 0 w 4115603"/>
              <a:gd name="connsiteY7" fmla="*/ 1460901 h 4082579"/>
              <a:gd name="connsiteX8" fmla="*/ 1161136 w 4115603"/>
              <a:gd name="connsiteY8" fmla="*/ 281210 h 4082579"/>
              <a:gd name="connsiteX0" fmla="*/ 1161136 w 4115603"/>
              <a:gd name="connsiteY0" fmla="*/ 281210 h 4082579"/>
              <a:gd name="connsiteX1" fmla="*/ 3438544 w 4115603"/>
              <a:gd name="connsiteY1" fmla="*/ 0 h 4082579"/>
              <a:gd name="connsiteX2" fmla="*/ 4115603 w 4115603"/>
              <a:gd name="connsiteY2" fmla="*/ 677059 h 4082579"/>
              <a:gd name="connsiteX3" fmla="*/ 4115603 w 4115603"/>
              <a:gd name="connsiteY3" fmla="*/ 4082579 h 4082579"/>
              <a:gd name="connsiteX4" fmla="*/ 4114323 w 4115603"/>
              <a:gd name="connsiteY4" fmla="*/ 4014530 h 4082579"/>
              <a:gd name="connsiteX5" fmla="*/ 53333 w 4115603"/>
              <a:gd name="connsiteY5" fmla="*/ 4082579 h 4082579"/>
              <a:gd name="connsiteX6" fmla="*/ 53333 w 4115603"/>
              <a:gd name="connsiteY6" fmla="*/ 4082579 h 4082579"/>
              <a:gd name="connsiteX7" fmla="*/ 0 w 4115603"/>
              <a:gd name="connsiteY7" fmla="*/ 1460901 h 4082579"/>
              <a:gd name="connsiteX8" fmla="*/ 1161136 w 4115603"/>
              <a:gd name="connsiteY8" fmla="*/ 281210 h 4082579"/>
              <a:gd name="connsiteX0" fmla="*/ 1628521 w 4115603"/>
              <a:gd name="connsiteY0" fmla="*/ 0 h 4286669"/>
              <a:gd name="connsiteX1" fmla="*/ 3438544 w 4115603"/>
              <a:gd name="connsiteY1" fmla="*/ 204090 h 4286669"/>
              <a:gd name="connsiteX2" fmla="*/ 4115603 w 4115603"/>
              <a:gd name="connsiteY2" fmla="*/ 881149 h 4286669"/>
              <a:gd name="connsiteX3" fmla="*/ 4115603 w 4115603"/>
              <a:gd name="connsiteY3" fmla="*/ 4286669 h 4286669"/>
              <a:gd name="connsiteX4" fmla="*/ 4114323 w 4115603"/>
              <a:gd name="connsiteY4" fmla="*/ 4218620 h 4286669"/>
              <a:gd name="connsiteX5" fmla="*/ 53333 w 4115603"/>
              <a:gd name="connsiteY5" fmla="*/ 4286669 h 4286669"/>
              <a:gd name="connsiteX6" fmla="*/ 53333 w 4115603"/>
              <a:gd name="connsiteY6" fmla="*/ 4286669 h 4286669"/>
              <a:gd name="connsiteX7" fmla="*/ 0 w 4115603"/>
              <a:gd name="connsiteY7" fmla="*/ 1664991 h 4286669"/>
              <a:gd name="connsiteX8" fmla="*/ 1628521 w 4115603"/>
              <a:gd name="connsiteY8" fmla="*/ 0 h 42866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115603" h="4286669">
                <a:moveTo>
                  <a:pt x="1628521" y="0"/>
                </a:moveTo>
                <a:lnTo>
                  <a:pt x="3438544" y="204090"/>
                </a:lnTo>
                <a:lnTo>
                  <a:pt x="4115603" y="881149"/>
                </a:lnTo>
                <a:lnTo>
                  <a:pt x="4115603" y="4286669"/>
                </a:lnTo>
                <a:cubicBezTo>
                  <a:pt x="4115176" y="4263986"/>
                  <a:pt x="4114750" y="4241303"/>
                  <a:pt x="4114323" y="4218620"/>
                </a:cubicBezTo>
                <a:lnTo>
                  <a:pt x="53333" y="4286669"/>
                </a:lnTo>
                <a:lnTo>
                  <a:pt x="53333" y="4286669"/>
                </a:lnTo>
                <a:lnTo>
                  <a:pt x="0" y="1664991"/>
                </a:lnTo>
                <a:lnTo>
                  <a:pt x="1628521" y="0"/>
                </a:lnTo>
                <a:close/>
              </a:path>
            </a:pathLst>
          </a:custGeom>
          <a:blipFill dpi="0" rotWithShape="0">
            <a:blip r:embed="rId3"/>
            <a:srcRect/>
            <a:stretch>
              <a:fillRect l="-6024" t="10343" b="-3732"/>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10667499" y="0"/>
            <a:ext cx="7620634" cy="5420995"/>
            <a:chOff x="10667499" y="0"/>
            <a:chExt cx="7620634" cy="5420995"/>
          </a:xfrm>
        </p:grpSpPr>
        <p:sp>
          <p:nvSpPr>
            <p:cNvPr id="3" name="object 3"/>
            <p:cNvSpPr/>
            <p:nvPr/>
          </p:nvSpPr>
          <p:spPr>
            <a:xfrm>
              <a:off x="11205248" y="11"/>
              <a:ext cx="7082790" cy="5093970"/>
            </a:xfrm>
            <a:custGeom>
              <a:avLst/>
              <a:gdLst/>
              <a:ahLst/>
              <a:cxnLst/>
              <a:rect l="l" t="t" r="r" b="b"/>
              <a:pathLst>
                <a:path w="7082790" h="5093970">
                  <a:moveTo>
                    <a:pt x="2938869" y="3168307"/>
                  </a:moveTo>
                  <a:lnTo>
                    <a:pt x="1738312" y="1965248"/>
                  </a:lnTo>
                  <a:lnTo>
                    <a:pt x="0" y="3703561"/>
                  </a:lnTo>
                  <a:lnTo>
                    <a:pt x="1200556" y="4906619"/>
                  </a:lnTo>
                  <a:lnTo>
                    <a:pt x="2938869" y="3168307"/>
                  </a:lnTo>
                  <a:close/>
                </a:path>
                <a:path w="7082790" h="5093970">
                  <a:moveTo>
                    <a:pt x="7082752" y="558787"/>
                  </a:moveTo>
                  <a:lnTo>
                    <a:pt x="6523952" y="0"/>
                  </a:lnTo>
                  <a:lnTo>
                    <a:pt x="3813962" y="0"/>
                  </a:lnTo>
                  <a:lnTo>
                    <a:pt x="1944751" y="1869211"/>
                  </a:lnTo>
                  <a:lnTo>
                    <a:pt x="5168963" y="5093424"/>
                  </a:lnTo>
                  <a:lnTo>
                    <a:pt x="7082752" y="3179635"/>
                  </a:lnTo>
                  <a:lnTo>
                    <a:pt x="7082752" y="558787"/>
                  </a:lnTo>
                  <a:close/>
                </a:path>
              </a:pathLst>
            </a:custGeom>
            <a:solidFill>
              <a:srgbClr val="6FB0D9"/>
            </a:solidFill>
          </p:spPr>
          <p:txBody>
            <a:bodyPr wrap="square" lIns="0" tIns="0" rIns="0" bIns="0" rtlCol="0"/>
            <a:lstStyle/>
            <a:p>
              <a:endParaRPr/>
            </a:p>
          </p:txBody>
        </p:sp>
        <p:sp>
          <p:nvSpPr>
            <p:cNvPr id="4" name="object 4"/>
            <p:cNvSpPr/>
            <p:nvPr/>
          </p:nvSpPr>
          <p:spPr>
            <a:xfrm>
              <a:off x="10667499" y="1430000"/>
              <a:ext cx="2371725" cy="2371725"/>
            </a:xfrm>
            <a:custGeom>
              <a:avLst/>
              <a:gdLst/>
              <a:ahLst/>
              <a:cxnLst/>
              <a:rect l="l" t="t" r="r" b="b"/>
              <a:pathLst>
                <a:path w="2371725" h="2371725">
                  <a:moveTo>
                    <a:pt x="632795" y="2371108"/>
                  </a:moveTo>
                  <a:lnTo>
                    <a:pt x="0" y="1738312"/>
                  </a:lnTo>
                  <a:lnTo>
                    <a:pt x="1738312" y="0"/>
                  </a:lnTo>
                  <a:lnTo>
                    <a:pt x="2371108" y="630294"/>
                  </a:lnTo>
                  <a:lnTo>
                    <a:pt x="632795" y="2371108"/>
                  </a:lnTo>
                  <a:close/>
                </a:path>
              </a:pathLst>
            </a:custGeom>
            <a:solidFill>
              <a:srgbClr val="5C6185"/>
            </a:solidFill>
          </p:spPr>
          <p:txBody>
            <a:bodyPr wrap="square" lIns="0" tIns="0" rIns="0" bIns="0" rtlCol="0"/>
            <a:lstStyle/>
            <a:p>
              <a:endParaRPr/>
            </a:p>
          </p:txBody>
        </p:sp>
        <p:sp>
          <p:nvSpPr>
            <p:cNvPr id="5" name="object 5"/>
            <p:cNvSpPr/>
            <p:nvPr/>
          </p:nvSpPr>
          <p:spPr>
            <a:xfrm>
              <a:off x="16535002" y="3474687"/>
              <a:ext cx="1753235" cy="1946275"/>
            </a:xfrm>
            <a:custGeom>
              <a:avLst/>
              <a:gdLst/>
              <a:ahLst/>
              <a:cxnLst/>
              <a:rect l="l" t="t" r="r" b="b"/>
              <a:pathLst>
                <a:path w="1753234" h="1946275">
                  <a:moveTo>
                    <a:pt x="194729" y="1946162"/>
                  </a:moveTo>
                  <a:lnTo>
                    <a:pt x="0" y="1751433"/>
                  </a:lnTo>
                  <a:lnTo>
                    <a:pt x="1752996" y="0"/>
                  </a:lnTo>
                  <a:lnTo>
                    <a:pt x="1752996" y="386504"/>
                  </a:lnTo>
                  <a:lnTo>
                    <a:pt x="194729" y="1946162"/>
                  </a:lnTo>
                  <a:close/>
                </a:path>
              </a:pathLst>
            </a:custGeom>
            <a:solidFill>
              <a:srgbClr val="6FB0D9"/>
            </a:solidFill>
          </p:spPr>
          <p:txBody>
            <a:bodyPr wrap="square" lIns="0" tIns="0" rIns="0" bIns="0" rtlCol="0"/>
            <a:lstStyle/>
            <a:p>
              <a:endParaRPr/>
            </a:p>
          </p:txBody>
        </p:sp>
      </p:grpSp>
      <p:sp>
        <p:nvSpPr>
          <p:cNvPr id="9" name="object 9"/>
          <p:cNvSpPr txBox="1">
            <a:spLocks noGrp="1"/>
          </p:cNvSpPr>
          <p:nvPr>
            <p:ph type="title"/>
          </p:nvPr>
        </p:nvSpPr>
        <p:spPr>
          <a:xfrm>
            <a:off x="831922" y="746479"/>
            <a:ext cx="8852650" cy="1367041"/>
          </a:xfrm>
          <a:prstGeom prst="rect">
            <a:avLst/>
          </a:prstGeom>
        </p:spPr>
        <p:txBody>
          <a:bodyPr vert="horz" wrap="square" lIns="0" tIns="12700" rIns="0" bIns="0" rtlCol="0">
            <a:spAutoFit/>
          </a:bodyPr>
          <a:lstStyle/>
          <a:p>
            <a:pPr marL="12700" algn="ctr">
              <a:lnSpc>
                <a:spcPct val="100000"/>
              </a:lnSpc>
              <a:spcBef>
                <a:spcPts val="100"/>
              </a:spcBef>
            </a:pPr>
            <a:r>
              <a:rPr lang="tr-TR" sz="4400" b="1" dirty="0"/>
              <a:t>Eczacılar Karar Verirken Yararlılık İlkesini Nasıl Uygular</a:t>
            </a:r>
            <a:r>
              <a:rPr lang="tr-TR" sz="4400" dirty="0"/>
              <a:t>?</a:t>
            </a:r>
            <a:endParaRPr spc="-10" dirty="0"/>
          </a:p>
        </p:txBody>
      </p:sp>
      <p:sp>
        <p:nvSpPr>
          <p:cNvPr id="10" name="object 10"/>
          <p:cNvSpPr txBox="1"/>
          <p:nvPr/>
        </p:nvSpPr>
        <p:spPr>
          <a:xfrm>
            <a:off x="959184" y="3092450"/>
            <a:ext cx="8915400" cy="6167073"/>
          </a:xfrm>
          <a:prstGeom prst="rect">
            <a:avLst/>
          </a:prstGeom>
        </p:spPr>
        <p:txBody>
          <a:bodyPr vert="horz" wrap="square" lIns="0" tIns="11430" rIns="0" bIns="0" rtlCol="0">
            <a:spAutoFit/>
          </a:bodyPr>
          <a:lstStyle/>
          <a:p>
            <a:pPr lvl="0" algn="just"/>
            <a:r>
              <a:rPr lang="tr-TR" sz="4000" b="1" dirty="0">
                <a:solidFill>
                  <a:schemeClr val="bg1"/>
                </a:solidFill>
                <a:latin typeface="Times New Roman" pitchFamily="18" charset="0"/>
                <a:cs typeface="Times New Roman" pitchFamily="18" charset="0"/>
              </a:rPr>
              <a:t>İlaç Etkileşimlerini Değerlendirme: </a:t>
            </a:r>
            <a:endParaRPr lang="tr-TR" sz="4000" b="1" dirty="0" smtClean="0">
              <a:solidFill>
                <a:schemeClr val="bg1"/>
              </a:solidFill>
              <a:latin typeface="Times New Roman" pitchFamily="18" charset="0"/>
              <a:cs typeface="Times New Roman" pitchFamily="18" charset="0"/>
            </a:endParaRPr>
          </a:p>
          <a:p>
            <a:pPr lvl="0" algn="just"/>
            <a:endParaRPr lang="tr-TR" sz="4000" b="1" dirty="0" smtClean="0">
              <a:solidFill>
                <a:schemeClr val="bg1"/>
              </a:solidFill>
              <a:latin typeface="Times New Roman" pitchFamily="18" charset="0"/>
              <a:cs typeface="Times New Roman" pitchFamily="18" charset="0"/>
            </a:endParaRPr>
          </a:p>
          <a:p>
            <a:pPr lvl="0" algn="just"/>
            <a:r>
              <a:rPr lang="tr-TR" sz="4000" b="1" dirty="0" smtClean="0">
                <a:solidFill>
                  <a:schemeClr val="bg1"/>
                </a:solidFill>
                <a:latin typeface="Times New Roman" pitchFamily="18" charset="0"/>
                <a:cs typeface="Times New Roman" pitchFamily="18" charset="0"/>
              </a:rPr>
              <a:t>Eczacılar</a:t>
            </a:r>
            <a:r>
              <a:rPr lang="tr-TR" sz="4000" b="1" dirty="0">
                <a:solidFill>
                  <a:schemeClr val="bg1"/>
                </a:solidFill>
                <a:latin typeface="Times New Roman" pitchFamily="18" charset="0"/>
                <a:cs typeface="Times New Roman" pitchFamily="18" charset="0"/>
              </a:rPr>
              <a:t>, reçete edilen ilaçların ve hastanın kullandığı diğer ilaçların olası etkileşimlerini değerlendirirler. Örneğin, bir hastanın birden fazla ilaç alması durumunda, olumsuz etkileşimleri önlemek için uygun önlemler alırlar. Bu, hastaların güvenliğini ve ilaçların etkililiğini artırır.</a:t>
            </a:r>
          </a:p>
        </p:txBody>
      </p:sp>
      <p:sp>
        <p:nvSpPr>
          <p:cNvPr id="11" name="object 11"/>
          <p:cNvSpPr/>
          <p:nvPr/>
        </p:nvSpPr>
        <p:spPr>
          <a:xfrm>
            <a:off x="3054350" y="2508601"/>
            <a:ext cx="4048125" cy="95250"/>
          </a:xfrm>
          <a:custGeom>
            <a:avLst/>
            <a:gdLst/>
            <a:ahLst/>
            <a:cxnLst/>
            <a:rect l="l" t="t" r="r" b="b"/>
            <a:pathLst>
              <a:path w="4048125" h="95250">
                <a:moveTo>
                  <a:pt x="4048124" y="95249"/>
                </a:moveTo>
                <a:lnTo>
                  <a:pt x="0" y="95249"/>
                </a:lnTo>
                <a:lnTo>
                  <a:pt x="0" y="0"/>
                </a:lnTo>
                <a:lnTo>
                  <a:pt x="4048124" y="0"/>
                </a:lnTo>
                <a:lnTo>
                  <a:pt x="4048124" y="95249"/>
                </a:lnTo>
                <a:close/>
              </a:path>
            </a:pathLst>
          </a:custGeom>
          <a:solidFill>
            <a:srgbClr val="6FB0D9"/>
          </a:solidFill>
        </p:spPr>
        <p:txBody>
          <a:bodyPr wrap="square" lIns="0" tIns="0" rIns="0" bIns="0" rtlCol="0"/>
          <a:lstStyle/>
          <a:p>
            <a:endParaRPr/>
          </a:p>
        </p:txBody>
      </p:sp>
      <p:sp>
        <p:nvSpPr>
          <p:cNvPr id="13" name="Dikdörtgen 12"/>
          <p:cNvSpPr/>
          <p:nvPr/>
        </p:nvSpPr>
        <p:spPr>
          <a:xfrm rot="2661447">
            <a:off x="12094049" y="4397069"/>
            <a:ext cx="4574677" cy="4354908"/>
          </a:xfrm>
          <a:prstGeom prst="rect">
            <a:avLst/>
          </a:prstGeom>
          <a:blipFill dpi="0" rotWithShape="0">
            <a:blip r:embed="rId2"/>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194</TotalTime>
  <Words>1207</Words>
  <Application>Microsoft Office PowerPoint</Application>
  <PresentationFormat>Özel</PresentationFormat>
  <Paragraphs>97</Paragraphs>
  <Slides>25</Slides>
  <Notes>0</Notes>
  <HiddenSlides>0</HiddenSlides>
  <MMClips>0</MMClips>
  <ScaleCrop>false</ScaleCrop>
  <HeadingPairs>
    <vt:vector size="6" baseType="variant">
      <vt:variant>
        <vt:lpstr>Kullanılan Yazı Tipleri</vt:lpstr>
      </vt:variant>
      <vt:variant>
        <vt:i4>4</vt:i4>
      </vt:variant>
      <vt:variant>
        <vt:lpstr>Tema</vt:lpstr>
      </vt:variant>
      <vt:variant>
        <vt:i4>1</vt:i4>
      </vt:variant>
      <vt:variant>
        <vt:lpstr>Slayt Başlıkları</vt:lpstr>
      </vt:variant>
      <vt:variant>
        <vt:i4>25</vt:i4>
      </vt:variant>
    </vt:vector>
  </HeadingPairs>
  <TitlesOfParts>
    <vt:vector size="30" baseType="lpstr">
      <vt:lpstr>Calibri</vt:lpstr>
      <vt:lpstr>Palatino Linotype</vt:lpstr>
      <vt:lpstr>Times New Roman</vt:lpstr>
      <vt:lpstr>Trebuchet MS</vt:lpstr>
      <vt:lpstr>Office Theme</vt:lpstr>
      <vt:lpstr>ECZACILIK ETİĞİ YARARLILIK</vt:lpstr>
      <vt:lpstr>AMAÇ</vt:lpstr>
      <vt:lpstr>Yararlılık ilkesi</vt:lpstr>
      <vt:lpstr>Neden Yararlılık İlkesi?</vt:lpstr>
      <vt:lpstr>ECZACILIK VE YARARLILIK</vt:lpstr>
      <vt:lpstr>Yararlılık İlkesi ve Hastalar</vt:lpstr>
      <vt:lpstr>Eczacılık Etiğinde Yararlılık İlkesi ile İlgili Sorumluluklar</vt:lpstr>
      <vt:lpstr>Eczacılar Karar Verirken Yararlılık İlkesini Nasıl Uygular?</vt:lpstr>
      <vt:lpstr>Eczacılar Karar Verirken Yararlılık İlkesini Nasıl Uygular?</vt:lpstr>
      <vt:lpstr>Eczacılar Karar Verirken Yararlılık İlkesini Nasıl Uygular?</vt:lpstr>
      <vt:lpstr>Eczacılar Karar Verirken Yararlılık İlkesini Nasıl Uygular?</vt:lpstr>
      <vt:lpstr>Araştırmalar</vt:lpstr>
      <vt:lpstr>Araştırmalar</vt:lpstr>
      <vt:lpstr>Araştırmalar</vt:lpstr>
      <vt:lpstr>ÖRNEK SENARYOLAR</vt:lpstr>
      <vt:lpstr>ÖRNEK SENARYOLAR</vt:lpstr>
      <vt:lpstr>ÖRNEK SENARYOLAR</vt:lpstr>
      <vt:lpstr>ÖRNEK SENARYOLAR</vt:lpstr>
      <vt:lpstr>ÖRNEK SENARYOLAR</vt:lpstr>
      <vt:lpstr>SONUÇ</vt:lpstr>
      <vt:lpstr>SORULAR</vt:lpstr>
      <vt:lpstr>SORULAR</vt:lpstr>
      <vt:lpstr>SORULAR</vt:lpstr>
      <vt:lpstr>KAYNAKLAR</vt:lpstr>
      <vt:lpstr>Teşekkürler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Eczacılıkta Yararlılık İlkesi: Etik Değerlerin Işığında</dc:title>
  <dc:creator>PC</dc:creator>
  <cp:lastModifiedBy>gülbin özçelikay</cp:lastModifiedBy>
  <cp:revision>23</cp:revision>
  <dcterms:created xsi:type="dcterms:W3CDTF">2023-10-15T09:50:03Z</dcterms:created>
  <dcterms:modified xsi:type="dcterms:W3CDTF">2023-10-30T09:24:05Z</dcterms:modified>
</cp:coreProperties>
</file>