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3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90" r:id="rId3"/>
    <p:sldMasterId id="2147483708" r:id="rId4"/>
  </p:sldMasterIdLst>
  <p:notesMasterIdLst>
    <p:notesMasterId r:id="rId23"/>
  </p:notesMasterIdLst>
  <p:sldIdLst>
    <p:sldId id="272" r:id="rId5"/>
    <p:sldId id="273" r:id="rId6"/>
    <p:sldId id="274" r:id="rId7"/>
    <p:sldId id="275" r:id="rId8"/>
    <p:sldId id="276" r:id="rId9"/>
    <p:sldId id="277" r:id="rId10"/>
    <p:sldId id="278" r:id="rId11"/>
    <p:sldId id="279" r:id="rId12"/>
    <p:sldId id="280" r:id="rId13"/>
    <p:sldId id="281" r:id="rId14"/>
    <p:sldId id="282" r:id="rId15"/>
    <p:sldId id="283" r:id="rId16"/>
    <p:sldId id="284" r:id="rId17"/>
    <p:sldId id="285" r:id="rId18"/>
    <p:sldId id="286" r:id="rId19"/>
    <p:sldId id="288" r:id="rId20"/>
    <p:sldId id="289" r:id="rId21"/>
    <p:sldId id="290" r:id="rId2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50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84" d="100"/>
        <a:sy n="184" d="100"/>
      </p:scale>
      <p:origin x="0" y="-978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6FCCEE-9BB5-4BF6-8B8F-9FEEC12B9D3A}" type="datetimeFigureOut">
              <a:rPr lang="tr-TR" smtClean="0"/>
              <a:t>13.02.2018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3BE651-6353-4A56-BE42-805E118CBE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93153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B0AE6F-938F-584E-A329-0B81487E2502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17255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B0AE6F-938F-584E-A329-0B81487E2502}" type="slidenum">
              <a:rPr lang="en-US" smtClean="0">
                <a:solidFill>
                  <a:prstClr val="black"/>
                </a:solidFill>
              </a:rPr>
              <a:pPr/>
              <a:t>11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517328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B0AE6F-938F-584E-A329-0B81487E2502}" type="slidenum">
              <a:rPr lang="en-US" smtClean="0">
                <a:solidFill>
                  <a:prstClr val="black"/>
                </a:solidFill>
              </a:rPr>
              <a:pPr/>
              <a:t>12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998964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B0AE6F-938F-584E-A329-0B81487E2502}" type="slidenum">
              <a:rPr lang="en-US" smtClean="0">
                <a:solidFill>
                  <a:prstClr val="black"/>
                </a:solidFill>
              </a:rPr>
              <a:pPr/>
              <a:t>13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682273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B0AE6F-938F-584E-A329-0B81487E2502}" type="slidenum">
              <a:rPr lang="en-US" smtClean="0">
                <a:solidFill>
                  <a:prstClr val="black"/>
                </a:solidFill>
              </a:rPr>
              <a:pPr/>
              <a:t>14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807028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B0AE6F-938F-584E-A329-0B81487E2502}" type="slidenum">
              <a:rPr lang="en-US" smtClean="0">
                <a:solidFill>
                  <a:prstClr val="black"/>
                </a:solidFill>
              </a:rPr>
              <a:pPr/>
              <a:t>15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682972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B0AE6F-938F-584E-A329-0B81487E2502}" type="slidenum">
              <a:rPr lang="en-US" smtClean="0">
                <a:solidFill>
                  <a:prstClr val="black"/>
                </a:solidFill>
              </a:rPr>
              <a:pPr/>
              <a:t>16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188901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B0AE6F-938F-584E-A329-0B81487E2502}" type="slidenum">
              <a:rPr lang="en-US" smtClean="0">
                <a:solidFill>
                  <a:prstClr val="black"/>
                </a:solidFill>
              </a:rPr>
              <a:pPr/>
              <a:t>17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601465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B0AE6F-938F-584E-A329-0B81487E2502}" type="slidenum">
              <a:rPr lang="en-US" smtClean="0">
                <a:solidFill>
                  <a:prstClr val="black"/>
                </a:solidFill>
              </a:rPr>
              <a:pPr/>
              <a:t>18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27077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B0AE6F-938F-584E-A329-0B81487E2502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0374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B0AE6F-938F-584E-A329-0B81487E2502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30393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B0AE6F-938F-584E-A329-0B81487E2502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98698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B0AE6F-938F-584E-A329-0B81487E2502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81032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B0AE6F-938F-584E-A329-0B81487E2502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78580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B0AE6F-938F-584E-A329-0B81487E2502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52162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B0AE6F-938F-584E-A329-0B81487E2502}" type="slidenum">
              <a:rPr lang="en-US" smtClean="0">
                <a:solidFill>
                  <a:prstClr val="black"/>
                </a:solidFill>
              </a:rPr>
              <a:pPr/>
              <a:t>9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56947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B0AE6F-938F-584E-A329-0B81487E2502}" type="slidenum">
              <a:rPr lang="en-US" smtClean="0">
                <a:solidFill>
                  <a:prstClr val="black"/>
                </a:solidFill>
              </a:rPr>
              <a:pPr/>
              <a:t>10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2750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F7D60BF5-26D4-4C65-ABBC-42EA997BD1CC}" type="datetimeFigureOut">
              <a:rPr lang="tr-TR" smtClean="0"/>
              <a:t>13.02.2018</a:t>
            </a:fld>
            <a:endParaRPr lang="tr-TR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D5AB3940-1C43-4C5D-B5E0-74B4D13D177A}" type="slidenum">
              <a:rPr lang="tr-TR" smtClean="0"/>
              <a:t>‹#›</a:t>
            </a:fld>
            <a:endParaRPr lang="tr-TR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60BF5-26D4-4C65-ABBC-42EA997BD1CC}" type="datetimeFigureOut">
              <a:rPr lang="tr-TR" smtClean="0"/>
              <a:t>13.02.2018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B3940-1C43-4C5D-B5E0-74B4D13D177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60BF5-26D4-4C65-ABBC-42EA997BD1CC}" type="datetimeFigureOut">
              <a:rPr lang="tr-TR" smtClean="0"/>
              <a:t>13.02.2018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B3940-1C43-4C5D-B5E0-74B4D13D177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3159" y="685800"/>
            <a:ext cx="6000750" cy="2971801"/>
          </a:xfrm>
        </p:spPr>
        <p:txBody>
          <a:bodyPr anchor="b">
            <a:normAutofit/>
          </a:bodyPr>
          <a:lstStyle>
            <a:lvl1pPr algn="l">
              <a:defRPr sz="36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3159" y="3843868"/>
            <a:ext cx="48006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1575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13667-B6F4-4E14-AC23-7A492B26AA1C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13.02.2018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491C-CCCF-4690-AD17-04CFDB716A44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6171009" y="8467"/>
            <a:ext cx="28575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4581128" y="91546"/>
            <a:ext cx="4560491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5426869" y="228600"/>
            <a:ext cx="371475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5501878" y="32279"/>
            <a:ext cx="3639742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5884070" y="609602"/>
            <a:ext cx="325754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8040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13667-B6F4-4E14-AC23-7A492B26AA1C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13.02.2018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491C-CCCF-4690-AD17-04CFDB716A44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05141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159" y="2006600"/>
            <a:ext cx="6400801" cy="2281600"/>
          </a:xfrm>
        </p:spPr>
        <p:txBody>
          <a:bodyPr anchor="b">
            <a:normAutofit/>
          </a:bodyPr>
          <a:lstStyle>
            <a:lvl1pPr algn="l">
              <a:defRPr sz="27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60" y="4495800"/>
            <a:ext cx="64008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13667-B6F4-4E14-AC23-7A492B26AA1C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13.02.2018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491C-CCCF-4690-AD17-04CFDB716A44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49564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3159" y="685801"/>
            <a:ext cx="3703241" cy="361526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56100" y="685801"/>
            <a:ext cx="3700859" cy="3615266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13667-B6F4-4E14-AC23-7A492B26AA1C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13.02.2018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491C-CCCF-4690-AD17-04CFDB716A44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24219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061" y="685800"/>
            <a:ext cx="3487340" cy="5762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3159" y="1270529"/>
            <a:ext cx="3703241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59299" y="685800"/>
            <a:ext cx="3498851" cy="5762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54909" y="1262062"/>
            <a:ext cx="3696891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13667-B6F4-4E14-AC23-7A492B26AA1C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13.02.2018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491C-CCCF-4690-AD17-04CFDB716A44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23031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13667-B6F4-4E14-AC23-7A492B26AA1C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13.02.2018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491C-CCCF-4690-AD17-04CFDB716A44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858087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13667-B6F4-4E14-AC23-7A492B26AA1C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13.02.2018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491C-CCCF-4690-AD17-04CFDB716A44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63671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3759" y="685800"/>
            <a:ext cx="2743200" cy="1371600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3159" y="685800"/>
            <a:ext cx="44577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3759" y="2209800"/>
            <a:ext cx="27432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13667-B6F4-4E14-AC23-7A492B26AA1C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13.02.2018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491C-CCCF-4690-AD17-04CFDB716A44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8878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60BF5-26D4-4C65-ABBC-42EA997BD1CC}" type="datetimeFigureOut">
              <a:rPr lang="tr-TR" smtClean="0"/>
              <a:t>13.02.2018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B3940-1C43-4C5D-B5E0-74B4D13D177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2109" y="1447800"/>
            <a:ext cx="4514850" cy="1143000"/>
          </a:xfrm>
        </p:spPr>
        <p:txBody>
          <a:bodyPr anchor="b">
            <a:normAutofit/>
          </a:bodyPr>
          <a:lstStyle>
            <a:lvl1pPr algn="l">
              <a:defRPr sz="21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1759" y="914400"/>
            <a:ext cx="2460731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42109" y="2777067"/>
            <a:ext cx="4516041" cy="2048933"/>
          </a:xfrm>
        </p:spPr>
        <p:txBody>
          <a:bodyPr anchor="t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13667-B6F4-4E14-AC23-7A492B26AA1C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13.02.2018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491C-CCCF-4690-AD17-04CFDB716A44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364902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14350" y="533400"/>
            <a:ext cx="8114109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843867"/>
            <a:ext cx="6228158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200"/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13667-B6F4-4E14-AC23-7A492B26AA1C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13.02.2018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491C-CCCF-4690-AD17-04CFDB716A44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663226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160" y="685800"/>
            <a:ext cx="7543800" cy="2743200"/>
          </a:xfrm>
        </p:spPr>
        <p:txBody>
          <a:bodyPr anchor="ctr">
            <a:normAutofit/>
          </a:bodyPr>
          <a:lstStyle>
            <a:lvl1pPr algn="l">
              <a:defRPr sz="24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59" y="4114800"/>
            <a:ext cx="6401991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150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13667-B6F4-4E14-AC23-7A492B26AA1C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13.02.2018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491C-CCCF-4690-AD17-04CFDB716A44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7437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9" y="685800"/>
            <a:ext cx="6858001" cy="2743200"/>
          </a:xfrm>
        </p:spPr>
        <p:txBody>
          <a:bodyPr anchor="ctr">
            <a:normAutofit/>
          </a:bodyPr>
          <a:lstStyle>
            <a:lvl1pPr algn="l">
              <a:defRPr sz="24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84659" y="3429000"/>
            <a:ext cx="64008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60" y="4301068"/>
            <a:ext cx="64008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150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13667-B6F4-4E14-AC23-7A492B26AA1C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13.02.2018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491C-CCCF-4690-AD17-04CFDB716A44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98859" y="812222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r>
              <a:rPr lang="en-US" sz="6000" dirty="0">
                <a:solidFill>
                  <a:prstClr val="white"/>
                </a:solidFill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14059" y="2768601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algn="r"/>
            <a:r>
              <a:rPr lang="en-US" sz="6000" dirty="0">
                <a:solidFill>
                  <a:prstClr val="white"/>
                </a:solidFill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2194311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159" y="3429000"/>
            <a:ext cx="6400800" cy="1697400"/>
          </a:xfrm>
        </p:spPr>
        <p:txBody>
          <a:bodyPr anchor="b">
            <a:normAutofit/>
          </a:bodyPr>
          <a:lstStyle>
            <a:lvl1pPr algn="l">
              <a:defRPr sz="24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58" y="5132981"/>
            <a:ext cx="6401993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50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13667-B6F4-4E14-AC23-7A492B26AA1C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13.02.2018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491C-CCCF-4690-AD17-04CFDB716A44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8055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60" y="685800"/>
            <a:ext cx="6858000" cy="2743200"/>
          </a:xfrm>
        </p:spPr>
        <p:txBody>
          <a:bodyPr anchor="ctr">
            <a:normAutofit/>
          </a:bodyPr>
          <a:lstStyle>
            <a:lvl1pPr algn="l">
              <a:defRPr sz="24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13159" y="3928534"/>
            <a:ext cx="64008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18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59" y="4978400"/>
            <a:ext cx="64008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13667-B6F4-4E14-AC23-7A492B26AA1C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13.02.2018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491C-CCCF-4690-AD17-04CFDB716A44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98859" y="812222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r>
              <a:rPr lang="en-US" sz="6000" dirty="0">
                <a:solidFill>
                  <a:prstClr val="white"/>
                </a:solidFill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14059" y="2768601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algn="r"/>
            <a:r>
              <a:rPr lang="en-US" sz="6000" dirty="0">
                <a:solidFill>
                  <a:prstClr val="white"/>
                </a:solidFill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8072674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160" y="685800"/>
            <a:ext cx="75438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13159" y="3928534"/>
            <a:ext cx="64008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18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59" y="4766733"/>
            <a:ext cx="64008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13667-B6F4-4E14-AC23-7A492B26AA1C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13.02.2018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491C-CCCF-4690-AD17-04CFDB716A44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077510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13667-B6F4-4E14-AC23-7A492B26AA1C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13.02.2018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491C-CCCF-4690-AD17-04CFDB716A44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363665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3909" y="685800"/>
            <a:ext cx="1543050" cy="4572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4350" y="685800"/>
            <a:ext cx="5867400" cy="53086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13667-B6F4-4E14-AC23-7A492B26AA1C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13.02.2018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491C-CCCF-4690-AD17-04CFDB716A44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689668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3159" y="685800"/>
            <a:ext cx="6000750" cy="2971801"/>
          </a:xfrm>
        </p:spPr>
        <p:txBody>
          <a:bodyPr anchor="b">
            <a:normAutofit/>
          </a:bodyPr>
          <a:lstStyle>
            <a:lvl1pPr algn="l">
              <a:defRPr sz="36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3159" y="3843868"/>
            <a:ext cx="48006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1575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13667-B6F4-4E14-AC23-7A492B26AA1C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13.02.2018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491C-CCCF-4690-AD17-04CFDB716A44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6171009" y="8467"/>
            <a:ext cx="28575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4581128" y="91546"/>
            <a:ext cx="4560491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5426869" y="228600"/>
            <a:ext cx="371475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5501878" y="32279"/>
            <a:ext cx="3639742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5884070" y="609602"/>
            <a:ext cx="325754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7918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60BF5-26D4-4C65-ABBC-42EA997BD1CC}" type="datetimeFigureOut">
              <a:rPr lang="tr-TR" smtClean="0"/>
              <a:t>13.02.2018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B3940-1C43-4C5D-B5E0-74B4D13D177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13667-B6F4-4E14-AC23-7A492B26AA1C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13.02.2018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491C-CCCF-4690-AD17-04CFDB716A44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158872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159" y="2006600"/>
            <a:ext cx="6400801" cy="2281600"/>
          </a:xfrm>
        </p:spPr>
        <p:txBody>
          <a:bodyPr anchor="b">
            <a:normAutofit/>
          </a:bodyPr>
          <a:lstStyle>
            <a:lvl1pPr algn="l">
              <a:defRPr sz="27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60" y="4495800"/>
            <a:ext cx="64008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13667-B6F4-4E14-AC23-7A492B26AA1C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13.02.2018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491C-CCCF-4690-AD17-04CFDB716A44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531572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3159" y="685801"/>
            <a:ext cx="3703241" cy="361526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56100" y="685801"/>
            <a:ext cx="3700859" cy="3615266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13667-B6F4-4E14-AC23-7A492B26AA1C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13.02.2018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491C-CCCF-4690-AD17-04CFDB716A44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408874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061" y="685800"/>
            <a:ext cx="3487340" cy="5762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3159" y="1270529"/>
            <a:ext cx="3703241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59299" y="685800"/>
            <a:ext cx="3498851" cy="5762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54909" y="1262062"/>
            <a:ext cx="3696891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13667-B6F4-4E14-AC23-7A492B26AA1C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13.02.2018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491C-CCCF-4690-AD17-04CFDB716A44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391945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13667-B6F4-4E14-AC23-7A492B26AA1C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13.02.2018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491C-CCCF-4690-AD17-04CFDB716A44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319946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13667-B6F4-4E14-AC23-7A492B26AA1C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13.02.2018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491C-CCCF-4690-AD17-04CFDB716A44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649205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3759" y="685800"/>
            <a:ext cx="2743200" cy="1371600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3159" y="685800"/>
            <a:ext cx="44577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3759" y="2209800"/>
            <a:ext cx="27432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13667-B6F4-4E14-AC23-7A492B26AA1C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13.02.2018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491C-CCCF-4690-AD17-04CFDB716A44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235210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2109" y="1447800"/>
            <a:ext cx="4514850" cy="1143000"/>
          </a:xfrm>
        </p:spPr>
        <p:txBody>
          <a:bodyPr anchor="b">
            <a:normAutofit/>
          </a:bodyPr>
          <a:lstStyle>
            <a:lvl1pPr algn="l">
              <a:defRPr sz="21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1759" y="914400"/>
            <a:ext cx="2460731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42109" y="2777067"/>
            <a:ext cx="4516041" cy="2048933"/>
          </a:xfrm>
        </p:spPr>
        <p:txBody>
          <a:bodyPr anchor="t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13667-B6F4-4E14-AC23-7A492B26AA1C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13.02.2018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491C-CCCF-4690-AD17-04CFDB716A44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279416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14350" y="533400"/>
            <a:ext cx="8114109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843867"/>
            <a:ext cx="6228158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200"/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13667-B6F4-4E14-AC23-7A492B26AA1C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13.02.2018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491C-CCCF-4690-AD17-04CFDB716A44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789644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160" y="685800"/>
            <a:ext cx="7543800" cy="2743200"/>
          </a:xfrm>
        </p:spPr>
        <p:txBody>
          <a:bodyPr anchor="ctr">
            <a:normAutofit/>
          </a:bodyPr>
          <a:lstStyle>
            <a:lvl1pPr algn="l">
              <a:defRPr sz="24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59" y="4114800"/>
            <a:ext cx="6401991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150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13667-B6F4-4E14-AC23-7A492B26AA1C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13.02.2018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491C-CCCF-4690-AD17-04CFDB716A44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0315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60BF5-26D4-4C65-ABBC-42EA997BD1CC}" type="datetimeFigureOut">
              <a:rPr lang="tr-TR" smtClean="0"/>
              <a:t>13.02.2018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B3940-1C43-4C5D-B5E0-74B4D13D177A}" type="slidenum">
              <a:rPr lang="tr-TR" smtClean="0"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9" y="685800"/>
            <a:ext cx="6858001" cy="2743200"/>
          </a:xfrm>
        </p:spPr>
        <p:txBody>
          <a:bodyPr anchor="ctr">
            <a:normAutofit/>
          </a:bodyPr>
          <a:lstStyle>
            <a:lvl1pPr algn="l">
              <a:defRPr sz="24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84659" y="3429000"/>
            <a:ext cx="64008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60" y="4301068"/>
            <a:ext cx="64008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150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13667-B6F4-4E14-AC23-7A492B26AA1C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13.02.2018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491C-CCCF-4690-AD17-04CFDB716A44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98859" y="812222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r>
              <a:rPr lang="en-US" sz="6000" dirty="0">
                <a:solidFill>
                  <a:prstClr val="white"/>
                </a:solidFill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14059" y="2768601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algn="r"/>
            <a:r>
              <a:rPr lang="en-US" sz="6000" dirty="0">
                <a:solidFill>
                  <a:prstClr val="white"/>
                </a:solidFill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0366650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159" y="3429000"/>
            <a:ext cx="6400800" cy="1697400"/>
          </a:xfrm>
        </p:spPr>
        <p:txBody>
          <a:bodyPr anchor="b">
            <a:normAutofit/>
          </a:bodyPr>
          <a:lstStyle>
            <a:lvl1pPr algn="l">
              <a:defRPr sz="24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58" y="5132981"/>
            <a:ext cx="6401993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50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13667-B6F4-4E14-AC23-7A492B26AA1C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13.02.2018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491C-CCCF-4690-AD17-04CFDB716A44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296403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60" y="685800"/>
            <a:ext cx="6858000" cy="2743200"/>
          </a:xfrm>
        </p:spPr>
        <p:txBody>
          <a:bodyPr anchor="ctr">
            <a:normAutofit/>
          </a:bodyPr>
          <a:lstStyle>
            <a:lvl1pPr algn="l">
              <a:defRPr sz="24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13159" y="3928534"/>
            <a:ext cx="64008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18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59" y="4978400"/>
            <a:ext cx="64008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13667-B6F4-4E14-AC23-7A492B26AA1C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13.02.2018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491C-CCCF-4690-AD17-04CFDB716A44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98859" y="812222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r>
              <a:rPr lang="en-US" sz="6000" dirty="0">
                <a:solidFill>
                  <a:prstClr val="white"/>
                </a:solidFill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14059" y="2768601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algn="r"/>
            <a:r>
              <a:rPr lang="en-US" sz="6000" dirty="0">
                <a:solidFill>
                  <a:prstClr val="white"/>
                </a:solidFill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3824637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160" y="685800"/>
            <a:ext cx="75438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13159" y="3928534"/>
            <a:ext cx="64008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18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59" y="4766733"/>
            <a:ext cx="64008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13667-B6F4-4E14-AC23-7A492B26AA1C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13.02.2018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491C-CCCF-4690-AD17-04CFDB716A44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558663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13667-B6F4-4E14-AC23-7A492B26AA1C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13.02.2018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491C-CCCF-4690-AD17-04CFDB716A44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004280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3909" y="685800"/>
            <a:ext cx="1543050" cy="4572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4350" y="685800"/>
            <a:ext cx="5867400" cy="53086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13667-B6F4-4E14-AC23-7A492B26AA1C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13.02.2018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491C-CCCF-4690-AD17-04CFDB716A44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756610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3159" y="685800"/>
            <a:ext cx="6000750" cy="2971801"/>
          </a:xfrm>
        </p:spPr>
        <p:txBody>
          <a:bodyPr anchor="b">
            <a:normAutofit/>
          </a:bodyPr>
          <a:lstStyle>
            <a:lvl1pPr algn="l">
              <a:defRPr sz="36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3159" y="3843868"/>
            <a:ext cx="48006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1575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13667-B6F4-4E14-AC23-7A492B26AA1C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13.02.2018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491C-CCCF-4690-AD17-04CFDB716A44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6171009" y="8467"/>
            <a:ext cx="28575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4581128" y="91546"/>
            <a:ext cx="4560491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5426869" y="228600"/>
            <a:ext cx="371475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5501878" y="32279"/>
            <a:ext cx="3639742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5884070" y="609602"/>
            <a:ext cx="325754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577100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13667-B6F4-4E14-AC23-7A492B26AA1C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13.02.2018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491C-CCCF-4690-AD17-04CFDB716A44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325138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159" y="2006600"/>
            <a:ext cx="6400801" cy="2281600"/>
          </a:xfrm>
        </p:spPr>
        <p:txBody>
          <a:bodyPr anchor="b">
            <a:normAutofit/>
          </a:bodyPr>
          <a:lstStyle>
            <a:lvl1pPr algn="l">
              <a:defRPr sz="27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60" y="4495800"/>
            <a:ext cx="64008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13667-B6F4-4E14-AC23-7A492B26AA1C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13.02.2018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491C-CCCF-4690-AD17-04CFDB716A44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996209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3159" y="685801"/>
            <a:ext cx="3703241" cy="361526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56100" y="685801"/>
            <a:ext cx="3700859" cy="3615266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13667-B6F4-4E14-AC23-7A492B26AA1C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13.02.2018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491C-CCCF-4690-AD17-04CFDB716A44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95945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60BF5-26D4-4C65-ABBC-42EA997BD1CC}" type="datetimeFigureOut">
              <a:rPr lang="tr-TR" smtClean="0"/>
              <a:t>13.02.2018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B3940-1C43-4C5D-B5E0-74B4D13D177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061" y="685800"/>
            <a:ext cx="3487340" cy="5762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3159" y="1270529"/>
            <a:ext cx="3703241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59299" y="685800"/>
            <a:ext cx="3498851" cy="5762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54909" y="1262062"/>
            <a:ext cx="3696891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13667-B6F4-4E14-AC23-7A492B26AA1C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13.02.2018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491C-CCCF-4690-AD17-04CFDB716A44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6663772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13667-B6F4-4E14-AC23-7A492B26AA1C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13.02.2018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491C-CCCF-4690-AD17-04CFDB716A44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342395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13667-B6F4-4E14-AC23-7A492B26AA1C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13.02.2018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491C-CCCF-4690-AD17-04CFDB716A44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519511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3759" y="685800"/>
            <a:ext cx="2743200" cy="1371600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3159" y="685800"/>
            <a:ext cx="44577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3759" y="2209800"/>
            <a:ext cx="27432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13667-B6F4-4E14-AC23-7A492B26AA1C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13.02.2018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491C-CCCF-4690-AD17-04CFDB716A44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402529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2109" y="1447800"/>
            <a:ext cx="4514850" cy="1143000"/>
          </a:xfrm>
        </p:spPr>
        <p:txBody>
          <a:bodyPr anchor="b">
            <a:normAutofit/>
          </a:bodyPr>
          <a:lstStyle>
            <a:lvl1pPr algn="l">
              <a:defRPr sz="21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1759" y="914400"/>
            <a:ext cx="2460731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42109" y="2777067"/>
            <a:ext cx="4516041" cy="2048933"/>
          </a:xfrm>
        </p:spPr>
        <p:txBody>
          <a:bodyPr anchor="t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13667-B6F4-4E14-AC23-7A492B26AA1C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13.02.2018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491C-CCCF-4690-AD17-04CFDB716A44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144193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14350" y="533400"/>
            <a:ext cx="8114109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843867"/>
            <a:ext cx="6228158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200"/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13667-B6F4-4E14-AC23-7A492B26AA1C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13.02.2018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491C-CCCF-4690-AD17-04CFDB716A44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7134204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160" y="685800"/>
            <a:ext cx="7543800" cy="2743200"/>
          </a:xfrm>
        </p:spPr>
        <p:txBody>
          <a:bodyPr anchor="ctr">
            <a:normAutofit/>
          </a:bodyPr>
          <a:lstStyle>
            <a:lvl1pPr algn="l">
              <a:defRPr sz="24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59" y="4114800"/>
            <a:ext cx="6401991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150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13667-B6F4-4E14-AC23-7A492B26AA1C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13.02.2018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491C-CCCF-4690-AD17-04CFDB716A44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078067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9" y="685800"/>
            <a:ext cx="6858001" cy="2743200"/>
          </a:xfrm>
        </p:spPr>
        <p:txBody>
          <a:bodyPr anchor="ctr">
            <a:normAutofit/>
          </a:bodyPr>
          <a:lstStyle>
            <a:lvl1pPr algn="l">
              <a:defRPr sz="24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84659" y="3429000"/>
            <a:ext cx="64008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60" y="4301068"/>
            <a:ext cx="64008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150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13667-B6F4-4E14-AC23-7A492B26AA1C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13.02.2018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491C-CCCF-4690-AD17-04CFDB716A44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98859" y="812222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r>
              <a:rPr lang="en-US" sz="6000" dirty="0">
                <a:solidFill>
                  <a:prstClr val="white"/>
                </a:solidFill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14059" y="2768601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algn="r"/>
            <a:r>
              <a:rPr lang="en-US" sz="6000" dirty="0">
                <a:solidFill>
                  <a:prstClr val="white"/>
                </a:solidFill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7509603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159" y="3429000"/>
            <a:ext cx="6400800" cy="1697400"/>
          </a:xfrm>
        </p:spPr>
        <p:txBody>
          <a:bodyPr anchor="b">
            <a:normAutofit/>
          </a:bodyPr>
          <a:lstStyle>
            <a:lvl1pPr algn="l">
              <a:defRPr sz="24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58" y="5132981"/>
            <a:ext cx="6401993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50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13667-B6F4-4E14-AC23-7A492B26AA1C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13.02.2018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491C-CCCF-4690-AD17-04CFDB716A44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2279661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60" y="685800"/>
            <a:ext cx="6858000" cy="2743200"/>
          </a:xfrm>
        </p:spPr>
        <p:txBody>
          <a:bodyPr anchor="ctr">
            <a:normAutofit/>
          </a:bodyPr>
          <a:lstStyle>
            <a:lvl1pPr algn="l">
              <a:defRPr sz="24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13159" y="3928534"/>
            <a:ext cx="64008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18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59" y="4978400"/>
            <a:ext cx="64008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13667-B6F4-4E14-AC23-7A492B26AA1C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13.02.2018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491C-CCCF-4690-AD17-04CFDB716A44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98859" y="812222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r>
              <a:rPr lang="en-US" sz="6000" dirty="0">
                <a:solidFill>
                  <a:prstClr val="white"/>
                </a:solidFill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14059" y="2768601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algn="r"/>
            <a:r>
              <a:rPr lang="en-US" sz="6000" dirty="0">
                <a:solidFill>
                  <a:prstClr val="white"/>
                </a:solidFill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95229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60BF5-26D4-4C65-ABBC-42EA997BD1CC}" type="datetimeFigureOut">
              <a:rPr lang="tr-TR" smtClean="0"/>
              <a:t>13.02.2018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B3940-1C43-4C5D-B5E0-74B4D13D177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160" y="685800"/>
            <a:ext cx="75438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13159" y="3928534"/>
            <a:ext cx="64008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18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59" y="4766733"/>
            <a:ext cx="64008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13667-B6F4-4E14-AC23-7A492B26AA1C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13.02.2018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491C-CCCF-4690-AD17-04CFDB716A44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538401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13667-B6F4-4E14-AC23-7A492B26AA1C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13.02.2018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491C-CCCF-4690-AD17-04CFDB716A44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1731491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3909" y="685800"/>
            <a:ext cx="1543050" cy="4572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4350" y="685800"/>
            <a:ext cx="5867400" cy="53086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13667-B6F4-4E14-AC23-7A492B26AA1C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13.02.2018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491C-CCCF-4690-AD17-04CFDB716A44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9227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60BF5-26D4-4C65-ABBC-42EA997BD1CC}" type="datetimeFigureOut">
              <a:rPr lang="tr-TR" smtClean="0"/>
              <a:t>13.02.2018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B3940-1C43-4C5D-B5E0-74B4D13D177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60BF5-26D4-4C65-ABBC-42EA997BD1CC}" type="datetimeFigureOut">
              <a:rPr lang="tr-TR" smtClean="0"/>
              <a:t>13.02.2018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B3940-1C43-4C5D-B5E0-74B4D13D177A}" type="slidenum">
              <a:rPr lang="tr-TR" smtClean="0"/>
              <a:t>‹#›</a:t>
            </a:fld>
            <a:endParaRPr lang="tr-TR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60BF5-26D4-4C65-ABBC-42EA997BD1CC}" type="datetimeFigureOut">
              <a:rPr lang="tr-TR" smtClean="0"/>
              <a:t>13.02.2018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B3940-1C43-4C5D-B5E0-74B4D13D177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13" Type="http://schemas.openxmlformats.org/officeDocument/2006/relationships/slideLayout" Target="../slideLayouts/slideLayout41.xml"/><Relationship Id="rId18" Type="http://schemas.openxmlformats.org/officeDocument/2006/relationships/theme" Target="../theme/theme3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40.xml"/><Relationship Id="rId17" Type="http://schemas.openxmlformats.org/officeDocument/2006/relationships/slideLayout" Target="../slideLayouts/slideLayout45.xml"/><Relationship Id="rId2" Type="http://schemas.openxmlformats.org/officeDocument/2006/relationships/slideLayout" Target="../slideLayouts/slideLayout30.xml"/><Relationship Id="rId16" Type="http://schemas.openxmlformats.org/officeDocument/2006/relationships/slideLayout" Target="../slideLayouts/slideLayout44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5" Type="http://schemas.openxmlformats.org/officeDocument/2006/relationships/slideLayout" Target="../slideLayouts/slideLayout4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Relationship Id="rId14" Type="http://schemas.openxmlformats.org/officeDocument/2006/relationships/slideLayout" Target="../slideLayouts/slideLayout4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13" Type="http://schemas.openxmlformats.org/officeDocument/2006/relationships/slideLayout" Target="../slideLayouts/slideLayout58.xml"/><Relationship Id="rId18" Type="http://schemas.openxmlformats.org/officeDocument/2006/relationships/theme" Target="../theme/theme4.xml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slideLayout" Target="../slideLayouts/slideLayout57.xml"/><Relationship Id="rId17" Type="http://schemas.openxmlformats.org/officeDocument/2006/relationships/slideLayout" Target="../slideLayouts/slideLayout62.xml"/><Relationship Id="rId2" Type="http://schemas.openxmlformats.org/officeDocument/2006/relationships/slideLayout" Target="../slideLayouts/slideLayout47.xml"/><Relationship Id="rId16" Type="http://schemas.openxmlformats.org/officeDocument/2006/relationships/slideLayout" Target="../slideLayouts/slideLayout61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Relationship Id="rId14" Type="http://schemas.openxmlformats.org/officeDocument/2006/relationships/slideLayout" Target="../slideLayouts/slideLayout5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F7D60BF5-26D4-4C65-ABBC-42EA997BD1CC}" type="datetimeFigureOut">
              <a:rPr lang="tr-TR" smtClean="0"/>
              <a:t>13.02.2018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D5AB3940-1C43-4C5D-B5E0-74B4D13D177A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905227" y="2963334"/>
            <a:ext cx="2236394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3159" y="4487333"/>
            <a:ext cx="64008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59" y="685801"/>
            <a:ext cx="64008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28309" y="6172201"/>
            <a:ext cx="120015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75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8913667-B6F4-4E14-AC23-7A492B26AA1C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13.02.2018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3159" y="6172201"/>
            <a:ext cx="565785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75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2400" y="5578476"/>
            <a:ext cx="856684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4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E9F491C-CCCF-4690-AD17-04CFDB716A44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77738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143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5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3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9001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2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157288" indent="-128588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1500188" indent="-128588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905227" y="2963334"/>
            <a:ext cx="2236394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3159" y="4487333"/>
            <a:ext cx="64008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59" y="685801"/>
            <a:ext cx="64008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28309" y="6172201"/>
            <a:ext cx="120015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75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8913667-B6F4-4E14-AC23-7A492B26AA1C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13.02.2018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3159" y="6172201"/>
            <a:ext cx="565785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75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2400" y="5578476"/>
            <a:ext cx="856684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4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E9F491C-CCCF-4690-AD17-04CFDB716A44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296057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143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5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3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9001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2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157288" indent="-128588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1500188" indent="-128588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905227" y="2963334"/>
            <a:ext cx="2236394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3159" y="4487333"/>
            <a:ext cx="64008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59" y="685801"/>
            <a:ext cx="64008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28309" y="6172201"/>
            <a:ext cx="120015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75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8913667-B6F4-4E14-AC23-7A492B26AA1C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13.02.2018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3159" y="6172201"/>
            <a:ext cx="565785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75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2400" y="5578476"/>
            <a:ext cx="856684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4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E9F491C-CCCF-4690-AD17-04CFDB716A44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061553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143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5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3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9001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2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157288" indent="-128588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1500188" indent="-128588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7" y="476672"/>
            <a:ext cx="7632848" cy="5904656"/>
          </a:xfrm>
        </p:spPr>
      </p:pic>
    </p:spTree>
    <p:extLst>
      <p:ext uri="{BB962C8B-B14F-4D97-AF65-F5344CB8AC3E}">
        <p14:creationId xmlns:p14="http://schemas.microsoft.com/office/powerpoint/2010/main" val="40585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13160" y="1091666"/>
            <a:ext cx="8071588" cy="624639"/>
          </a:xfrm>
        </p:spPr>
        <p:txBody>
          <a:bodyPr>
            <a:normAutofit/>
          </a:bodyPr>
          <a:lstStyle/>
          <a:p>
            <a:r>
              <a:rPr lang="en-US" sz="30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EKİM NÖBETİ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513160" y="1867903"/>
            <a:ext cx="8071587" cy="3485147"/>
          </a:xfrm>
          <a:solidFill>
            <a:schemeClr val="accent3"/>
          </a:solidFill>
        </p:spPr>
        <p:txBody>
          <a:bodyPr>
            <a:normAutofit/>
          </a:bodyPr>
          <a:lstStyle/>
          <a:p>
            <a:pPr marL="248841" lvl="1" indent="-214313">
              <a:buFont typeface="Arial" charset="0"/>
              <a:buChar char="•"/>
            </a:pP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Su </a:t>
            </a: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tüketimi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fazla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olan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kültür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bitkileri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1800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(</a:t>
            </a:r>
            <a:r>
              <a:rPr lang="en-US" sz="1800" dirty="0" err="1">
                <a:solidFill>
                  <a:schemeClr val="bg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çeltik</a:t>
            </a:r>
            <a:r>
              <a:rPr lang="en-US" sz="1800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, </a:t>
            </a:r>
            <a:r>
              <a:rPr lang="en-US" sz="1800" dirty="0" err="1">
                <a:solidFill>
                  <a:schemeClr val="bg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mısır</a:t>
            </a:r>
            <a:r>
              <a:rPr lang="en-US" sz="1800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, </a:t>
            </a:r>
            <a:r>
              <a:rPr lang="en-US" sz="1800" dirty="0" err="1">
                <a:solidFill>
                  <a:schemeClr val="bg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pamuk</a:t>
            </a:r>
            <a:r>
              <a:rPr lang="en-US" sz="1800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, </a:t>
            </a:r>
            <a:r>
              <a:rPr lang="en-US" sz="1800" dirty="0" err="1">
                <a:solidFill>
                  <a:schemeClr val="bg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şekerpancarı</a:t>
            </a:r>
            <a:r>
              <a:rPr lang="en-US" sz="1800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, </a:t>
            </a:r>
            <a:r>
              <a:rPr lang="en-US" sz="1800" dirty="0" err="1">
                <a:solidFill>
                  <a:schemeClr val="bg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yonca</a:t>
            </a:r>
            <a:r>
              <a:rPr lang="en-US" sz="1800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solidFill>
                  <a:schemeClr val="bg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yazlık</a:t>
            </a:r>
            <a:r>
              <a:rPr lang="en-US" sz="1800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solidFill>
                  <a:schemeClr val="bg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sebzeler</a:t>
            </a:r>
            <a:r>
              <a:rPr lang="en-US" sz="1800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)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su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tüketimi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daha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az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olan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bitkilerle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(</a:t>
            </a:r>
            <a:r>
              <a:rPr lang="en-US" sz="1800" dirty="0" err="1">
                <a:solidFill>
                  <a:schemeClr val="bg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arpa</a:t>
            </a:r>
            <a:r>
              <a:rPr lang="en-US" sz="1800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, </a:t>
            </a:r>
            <a:r>
              <a:rPr lang="en-US" sz="1800" dirty="0" err="1">
                <a:solidFill>
                  <a:schemeClr val="bg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buğday</a:t>
            </a:r>
            <a:r>
              <a:rPr lang="en-US" sz="1800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, </a:t>
            </a:r>
            <a:r>
              <a:rPr lang="en-US" sz="1800" dirty="0" err="1">
                <a:solidFill>
                  <a:schemeClr val="bg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baklagiller</a:t>
            </a:r>
            <a:r>
              <a:rPr lang="en-US" sz="1800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, </a:t>
            </a:r>
            <a:r>
              <a:rPr lang="en-US" sz="1800" dirty="0" err="1">
                <a:solidFill>
                  <a:schemeClr val="bg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patates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); </a:t>
            </a:r>
          </a:p>
          <a:p>
            <a:pPr marL="248841" lvl="1" indent="-214313">
              <a:buFont typeface="Arial" charset="0"/>
              <a:buChar char="•"/>
            </a:pP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Hasattan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sonra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bitki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kalıntısı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fazla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olan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bitkiler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(</a:t>
            </a:r>
            <a:r>
              <a:rPr lang="en-US" sz="1800" dirty="0" err="1">
                <a:solidFill>
                  <a:schemeClr val="bg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baklagil</a:t>
            </a:r>
            <a:r>
              <a:rPr lang="en-US" sz="1800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solidFill>
                  <a:schemeClr val="bg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yem</a:t>
            </a:r>
            <a:r>
              <a:rPr lang="en-US" sz="1800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solidFill>
                  <a:schemeClr val="bg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bitkileri</a:t>
            </a:r>
            <a:r>
              <a:rPr lang="en-US" sz="1800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, </a:t>
            </a:r>
            <a:r>
              <a:rPr lang="en-US" sz="1800" dirty="0" err="1">
                <a:solidFill>
                  <a:schemeClr val="bg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tahıllar</a:t>
            </a:r>
            <a:r>
              <a:rPr lang="en-US" sz="1800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) </a:t>
            </a: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ile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kalıntısı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az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olan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bitkiler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(</a:t>
            </a:r>
            <a:r>
              <a:rPr lang="en-US" sz="1800" dirty="0" err="1">
                <a:solidFill>
                  <a:schemeClr val="bg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patates</a:t>
            </a:r>
            <a:r>
              <a:rPr lang="en-US" sz="1800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, </a:t>
            </a:r>
            <a:r>
              <a:rPr lang="en-US" sz="1800" dirty="0" err="1">
                <a:solidFill>
                  <a:schemeClr val="bg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şekerpancarı</a:t>
            </a:r>
            <a:r>
              <a:rPr lang="en-US" sz="1800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, </a:t>
            </a:r>
            <a:r>
              <a:rPr lang="en-US" sz="1800" dirty="0" err="1">
                <a:solidFill>
                  <a:schemeClr val="bg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soğan</a:t>
            </a:r>
            <a:r>
              <a:rPr lang="en-US" sz="1800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)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ardı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ardına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yetiştirilmelidir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. </a:t>
            </a:r>
          </a:p>
          <a:p>
            <a:pPr marL="248841" lvl="1" indent="-214313">
              <a:buFont typeface="Arial" charset="0"/>
              <a:buChar char="•"/>
            </a:pP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Bazı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bitki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türlerinin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allelopatik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etkileri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veya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azot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fiksasyonu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gibi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özelliklerinden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yararlanılarak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birlikte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ekilmeleri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organik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tarımda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yararlanılan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bir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yöntemdir</a:t>
            </a:r>
            <a:r>
              <a:rPr lang="en-US" sz="1500" dirty="0">
                <a:latin typeface="Arial Black" panose="020B0A04020102020204" pitchFamily="34" charset="0"/>
                <a:ea typeface="Arial" charset="0"/>
                <a:cs typeface="Arial" charset="0"/>
              </a:rPr>
              <a:t>. </a:t>
            </a:r>
            <a:endParaRPr lang="tr-TR" sz="1500" dirty="0">
              <a:latin typeface="Arial Black" panose="020B0A04020102020204" pitchFamily="34" charset="0"/>
              <a:ea typeface="Arial" charset="0"/>
              <a:cs typeface="Arial" charset="0"/>
            </a:endParaRPr>
          </a:p>
          <a:p>
            <a:pPr marL="248841" lvl="1" indent="-214313">
              <a:buFont typeface="Arial" charset="0"/>
              <a:buChar char="•"/>
            </a:pPr>
            <a:endParaRPr lang="tr-TR" sz="1500" dirty="0">
              <a:solidFill>
                <a:schemeClr val="tx1"/>
              </a:solidFill>
              <a:effectLst>
                <a:outerShdw blurRad="50800" dist="50800" dir="5400000" algn="ctr" rotWithShape="0">
                  <a:schemeClr val="bg1"/>
                </a:outerShdw>
              </a:effectLst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3616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13160" y="1091666"/>
            <a:ext cx="6400801" cy="624639"/>
          </a:xfrm>
        </p:spPr>
        <p:txBody>
          <a:bodyPr/>
          <a:lstStyle/>
          <a:p>
            <a:r>
              <a:rPr lang="en-US" dirty="0" smtClean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EKİM VE DİKİM</a:t>
            </a:r>
            <a:endParaRPr lang="en-US" dirty="0">
              <a:effectLst>
                <a:outerShdw blurRad="50800" dist="50800" dir="5400000" algn="ctr" rotWithShape="0">
                  <a:schemeClr val="bg1"/>
                </a:outerShdw>
              </a:effectLst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513160" y="1822019"/>
            <a:ext cx="8059340" cy="3725613"/>
          </a:xfrm>
          <a:solidFill>
            <a:schemeClr val="accent3"/>
          </a:solidFill>
        </p:spPr>
        <p:txBody>
          <a:bodyPr>
            <a:normAutofit/>
          </a:bodyPr>
          <a:lstStyle/>
          <a:p>
            <a:pPr marL="166688" lvl="1" indent="-132160">
              <a:buFont typeface="Arial" charset="0"/>
              <a:buChar char="•"/>
            </a:pPr>
            <a:endParaRPr lang="tr-TR" sz="2100" dirty="0">
              <a:effectLst>
                <a:outerShdw blurRad="50800" dist="50800" dir="5400000" algn="ctr" rotWithShape="0">
                  <a:schemeClr val="bg1"/>
                </a:outerShdw>
              </a:effectLst>
              <a:latin typeface="Arial Black" panose="020B0A04020102020204" pitchFamily="34" charset="0"/>
              <a:ea typeface="Arial" charset="0"/>
              <a:cs typeface="Arial" charset="0"/>
            </a:endParaRPr>
          </a:p>
          <a:p>
            <a:pPr marL="166688" lvl="1" indent="-132160">
              <a:buFont typeface="Arial" charset="0"/>
              <a:buChar char="•"/>
            </a:pPr>
            <a:r>
              <a:rPr lang="tr-TR" sz="21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Üretim şekli ve tipine göre sözleşme yapılan kontrol ve/veya sertifikasyon firmasının vereceği talimata ve izine göre elle veya ekipmanlarla yapılmalıdır. </a:t>
            </a:r>
          </a:p>
          <a:p>
            <a:pPr marL="166688" lvl="1" indent="-132160">
              <a:buFont typeface="Arial" charset="0"/>
              <a:buChar char="•"/>
            </a:pPr>
            <a:r>
              <a:rPr lang="tr-TR" sz="21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Alet ve ekipmanların ayar, düzen ve temizlikleri iyi olduğu gibi uygun ekim normuna da azami dikkat gösterilmelidir.</a:t>
            </a:r>
          </a:p>
          <a:p>
            <a:pPr lvl="1"/>
            <a:endParaRPr lang="tr-TR" sz="2100" dirty="0">
              <a:effectLst>
                <a:outerShdw blurRad="50800" dist="50800" dir="5400000" algn="ctr" rotWithShape="0">
                  <a:schemeClr val="bg1"/>
                </a:outerShdw>
              </a:effectLst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2921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13160" y="1091666"/>
            <a:ext cx="6400801" cy="624639"/>
          </a:xfrm>
        </p:spPr>
        <p:txBody>
          <a:bodyPr/>
          <a:lstStyle/>
          <a:p>
            <a:r>
              <a:rPr lang="en-US" dirty="0" smtClean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BAKIM İŞLEMLERİ</a:t>
            </a:r>
            <a:endParaRPr lang="en-US" dirty="0">
              <a:effectLst>
                <a:outerShdw blurRad="50800" dist="50800" dir="5400000" algn="ctr" rotWithShape="0">
                  <a:schemeClr val="bg1"/>
                </a:outerShdw>
              </a:effectLst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513160" y="1867903"/>
            <a:ext cx="8059340" cy="3485147"/>
          </a:xfrm>
          <a:solidFill>
            <a:schemeClr val="accent3"/>
          </a:solidFill>
        </p:spPr>
        <p:txBody>
          <a:bodyPr>
            <a:normAutofit/>
          </a:bodyPr>
          <a:lstStyle/>
          <a:p>
            <a:pPr marL="214313" indent="-214313">
              <a:buFont typeface="Arial" charset="0"/>
              <a:buChar char="•"/>
            </a:pPr>
            <a:r>
              <a:rPr lang="tr-TR" sz="1800" dirty="0">
                <a:solidFill>
                  <a:srgbClr val="FF7240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Çapalama; </a:t>
            </a:r>
            <a:r>
              <a:rPr lang="tr-TR" sz="18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yetiştirilen ürünün cinsine göre değişmekle beraber, aynı zamanda bitkilerin gelişme seyrine, iklim ve toprak şartlarına göre 1-3 arasında yapılabilir. </a:t>
            </a:r>
          </a:p>
          <a:p>
            <a:pPr marL="214313" indent="-214313">
              <a:buFont typeface="Arial" charset="0"/>
              <a:buChar char="•"/>
            </a:pPr>
            <a:r>
              <a:rPr lang="tr-TR" sz="18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Birinci çapa çoğu kez bitkiler 6-8 hatta 10 yapraklı durumda yapıldığı için fazla derin olmayabilir. </a:t>
            </a:r>
          </a:p>
          <a:p>
            <a:pPr marL="214313" indent="-214313">
              <a:buFont typeface="Arial" charset="0"/>
              <a:buChar char="•"/>
            </a:pPr>
            <a:r>
              <a:rPr lang="tr-TR" sz="18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İkinci çapa ise daha derince ve toprağın iyice havalanmasını temin edecek şekilde yapılmalıdır. </a:t>
            </a:r>
          </a:p>
          <a:p>
            <a:pPr marL="214313" indent="-214313">
              <a:buFont typeface="Arial" charset="0"/>
              <a:buChar char="•"/>
            </a:pPr>
            <a:r>
              <a:rPr lang="tr-TR" sz="18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Üçüncü çapa çoğu kez yapılmaz ancak ihtiyaç duyulursa yapılır.</a:t>
            </a:r>
          </a:p>
          <a:p>
            <a:pPr marL="557213" lvl="1" indent="-214313">
              <a:buFont typeface="Arial" charset="0"/>
              <a:buChar char="•"/>
            </a:pPr>
            <a:endParaRPr lang="tr-TR" sz="1800" dirty="0">
              <a:solidFill>
                <a:schemeClr val="tx1"/>
              </a:solidFill>
              <a:effectLst>
                <a:outerShdw blurRad="50800" dist="50800" dir="5400000" algn="ctr" rotWithShape="0">
                  <a:schemeClr val="bg1"/>
                </a:outerShdw>
              </a:effectLst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5914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13160" y="1091666"/>
            <a:ext cx="6400801" cy="624639"/>
          </a:xfrm>
        </p:spPr>
        <p:txBody>
          <a:bodyPr/>
          <a:lstStyle/>
          <a:p>
            <a:r>
              <a:rPr lang="en-US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BAKIM İŞLEMLERİ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513159" y="1867903"/>
            <a:ext cx="8108326" cy="3485147"/>
          </a:xfrm>
          <a:solidFill>
            <a:schemeClr val="accent3"/>
          </a:solidFill>
        </p:spPr>
        <p:txBody>
          <a:bodyPr>
            <a:normAutofit fontScale="92500"/>
          </a:bodyPr>
          <a:lstStyle/>
          <a:p>
            <a:r>
              <a:rPr lang="tr-TR" sz="2100" dirty="0">
                <a:solidFill>
                  <a:srgbClr val="FF7240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Yabancı ot kontrolü: </a:t>
            </a:r>
          </a:p>
          <a:p>
            <a:pPr marL="214313" indent="-214313">
              <a:buFont typeface="Arial" charset="0"/>
              <a:buChar char="•"/>
            </a:pPr>
            <a:r>
              <a:rPr lang="tr-TR" sz="21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Organik tarımda hiçbir şekilde anız, sap veya yabancı ot mücadelesi için yakma yöntemine başvurulamaz.</a:t>
            </a:r>
          </a:p>
          <a:p>
            <a:pPr marL="214313" indent="-214313">
              <a:buFont typeface="Arial" charset="0"/>
              <a:buChar char="•"/>
            </a:pPr>
            <a:r>
              <a:rPr lang="tr-TR" sz="21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Organik tarımda yabancı otlarla kültürel olarak mücadele edilir. </a:t>
            </a:r>
            <a:r>
              <a:rPr lang="en-US" sz="2100" dirty="0" err="1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Yabancı</a:t>
            </a:r>
            <a:r>
              <a:rPr lang="en-US" sz="21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otlarla</a:t>
            </a:r>
            <a:r>
              <a:rPr lang="en-US" sz="21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mücadeleye</a:t>
            </a:r>
            <a:r>
              <a:rPr lang="en-US" sz="21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başlayabilmek</a:t>
            </a:r>
            <a:r>
              <a:rPr lang="en-US" sz="21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için</a:t>
            </a:r>
            <a:r>
              <a:rPr lang="en-US" sz="21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o </a:t>
            </a:r>
            <a:r>
              <a:rPr lang="en-US" sz="2100" dirty="0" err="1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yabancı</a:t>
            </a:r>
            <a:r>
              <a:rPr lang="en-US" sz="21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otun</a:t>
            </a:r>
            <a:r>
              <a:rPr lang="en-US" sz="21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2100" dirty="0" err="1">
                <a:solidFill>
                  <a:schemeClr val="bg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Ekonomik</a:t>
            </a:r>
            <a:r>
              <a:rPr lang="en-US" sz="2100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2100" dirty="0" err="1">
                <a:solidFill>
                  <a:schemeClr val="bg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Zarar</a:t>
            </a:r>
            <a:r>
              <a:rPr lang="en-US" sz="2100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2100" dirty="0" err="1">
                <a:solidFill>
                  <a:schemeClr val="bg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Eşiği</a:t>
            </a:r>
            <a:r>
              <a:rPr lang="en-US" sz="2100" dirty="0" err="1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’nin</a:t>
            </a:r>
            <a:r>
              <a:rPr lang="en-US" sz="21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(EZE) </a:t>
            </a:r>
            <a:r>
              <a:rPr lang="en-US" sz="2100" dirty="0" err="1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bilinmesi</a:t>
            </a:r>
            <a:r>
              <a:rPr lang="en-US" sz="21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gerekmektedir</a:t>
            </a:r>
            <a:r>
              <a:rPr lang="en-US" sz="21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. </a:t>
            </a:r>
            <a:endParaRPr lang="tr-TR" sz="2100" dirty="0">
              <a:solidFill>
                <a:schemeClr val="tx1"/>
              </a:solidFill>
              <a:effectLst>
                <a:outerShdw blurRad="50800" dist="50800" dir="5400000" algn="ctr" rotWithShape="0">
                  <a:schemeClr val="bg1"/>
                </a:outerShdw>
              </a:effectLst>
              <a:latin typeface="Arial Black" panose="020B0A04020102020204" pitchFamily="34" charset="0"/>
              <a:ea typeface="Arial" charset="0"/>
              <a:cs typeface="Arial" charset="0"/>
            </a:endParaRPr>
          </a:p>
          <a:p>
            <a:pPr marL="214313" indent="-214313">
              <a:buFont typeface="Arial" charset="0"/>
              <a:buChar char="•"/>
            </a:pPr>
            <a:r>
              <a:rPr lang="tr-TR" sz="21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Organik tarımda yabancı ot savaşımından değil, </a:t>
            </a:r>
            <a:r>
              <a:rPr lang="tr-TR" sz="2100" i="1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yabancı ot regülasyonundan</a:t>
            </a:r>
            <a:r>
              <a:rPr lang="tr-TR" sz="21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(kontrolünden) söz edilir. </a:t>
            </a:r>
          </a:p>
        </p:txBody>
      </p:sp>
    </p:spTree>
    <p:extLst>
      <p:ext uri="{BB962C8B-B14F-4D97-AF65-F5344CB8AC3E}">
        <p14:creationId xmlns:p14="http://schemas.microsoft.com/office/powerpoint/2010/main" val="3122050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13160" y="1091666"/>
            <a:ext cx="6400801" cy="624639"/>
          </a:xfrm>
        </p:spPr>
        <p:txBody>
          <a:bodyPr/>
          <a:lstStyle/>
          <a:p>
            <a:r>
              <a:rPr lang="en-US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BAKIM İŞLEMLERİ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50738" y="1826523"/>
            <a:ext cx="7999298" cy="3485147"/>
          </a:xfrm>
          <a:solidFill>
            <a:schemeClr val="accent3"/>
          </a:solidFill>
        </p:spPr>
        <p:txBody>
          <a:bodyPr>
            <a:noAutofit/>
          </a:bodyPr>
          <a:lstStyle/>
          <a:p>
            <a:pPr marL="35719" lvl="1"/>
            <a:r>
              <a:rPr lang="tr-TR" sz="1800" b="1" dirty="0">
                <a:solidFill>
                  <a:srgbClr val="FF7240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Hastalık ve Zararlılar</a:t>
            </a:r>
            <a:endParaRPr lang="tr-TR" sz="1800" dirty="0">
              <a:solidFill>
                <a:srgbClr val="FF7240"/>
              </a:solidFill>
              <a:effectLst>
                <a:outerShdw blurRad="50800" dist="50800" dir="5400000" algn="ctr" rotWithShape="0">
                  <a:schemeClr val="bg1"/>
                </a:outerShdw>
              </a:effectLst>
              <a:latin typeface="Arial Black" panose="020B0A04020102020204" pitchFamily="34" charset="0"/>
              <a:ea typeface="Arial" charset="0"/>
              <a:cs typeface="Arial" charset="0"/>
            </a:endParaRPr>
          </a:p>
          <a:p>
            <a:pPr marL="214313" indent="-214313">
              <a:buFont typeface="Arial" charset="0"/>
              <a:buChar char="•"/>
            </a:pPr>
            <a:r>
              <a:rPr lang="tr-TR" sz="18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Organik bitkisel üretimde hastalıklarla mücadelenin, hatta bitki korumanın temeli hastalık etmenlerinin gelişebileceği ortamın koşullarını engellemektir. </a:t>
            </a:r>
          </a:p>
          <a:p>
            <a:pPr marL="214313" indent="-214313">
              <a:buFont typeface="Arial" charset="0"/>
              <a:buChar char="•"/>
            </a:pPr>
            <a:r>
              <a:rPr lang="tr-TR" sz="18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Gerek hastalıklarla ve gerekse zararlılarla mücadelede </a:t>
            </a:r>
            <a:r>
              <a:rPr lang="tr-TR" sz="1800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aktif ve pasif </a:t>
            </a:r>
            <a:r>
              <a:rPr lang="tr-TR" sz="18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olmak üzere iki ayrı bitki koruma anlayışı söz konusudur. </a:t>
            </a:r>
          </a:p>
        </p:txBody>
      </p:sp>
    </p:spTree>
    <p:extLst>
      <p:ext uri="{BB962C8B-B14F-4D97-AF65-F5344CB8AC3E}">
        <p14:creationId xmlns:p14="http://schemas.microsoft.com/office/powerpoint/2010/main" val="1356989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13160" y="1091666"/>
            <a:ext cx="6400801" cy="624639"/>
          </a:xfrm>
        </p:spPr>
        <p:txBody>
          <a:bodyPr/>
          <a:lstStyle/>
          <a:p>
            <a:r>
              <a:rPr lang="en-US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BAKIM İŞLEMLERİ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50738" y="1826523"/>
            <a:ext cx="7999298" cy="3485147"/>
          </a:xfrm>
          <a:solidFill>
            <a:schemeClr val="accent3"/>
          </a:solidFill>
        </p:spPr>
        <p:txBody>
          <a:bodyPr>
            <a:noAutofit/>
          </a:bodyPr>
          <a:lstStyle/>
          <a:p>
            <a:pPr marL="214313" indent="-214313">
              <a:buFont typeface="Arial" charset="0"/>
              <a:buChar char="•"/>
            </a:pPr>
            <a:endParaRPr lang="tr-TR" sz="1800" dirty="0">
              <a:solidFill>
                <a:srgbClr val="FFC000"/>
              </a:solidFill>
              <a:effectLst>
                <a:outerShdw blurRad="50800" dist="50800" dir="5400000" algn="ctr" rotWithShape="0">
                  <a:schemeClr val="bg1"/>
                </a:outerShdw>
              </a:effectLst>
              <a:latin typeface="Arial Black" panose="020B0A04020102020204" pitchFamily="34" charset="0"/>
              <a:ea typeface="Arial" charset="0"/>
              <a:cs typeface="Arial" charset="0"/>
            </a:endParaRPr>
          </a:p>
          <a:p>
            <a:pPr marL="214313" indent="-214313">
              <a:buFont typeface="Arial" charset="0"/>
              <a:buChar char="•"/>
            </a:pPr>
            <a:r>
              <a:rPr lang="tr-TR" sz="1800" dirty="0">
                <a:solidFill>
                  <a:srgbClr val="FFC000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Pasif bitki koruma; </a:t>
            </a:r>
            <a:r>
              <a:rPr lang="tr-TR" sz="18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hastalık etmenin veya bitkiye zarar veren haşerenin ortaya çıkabileceği şartların engellenmesidir.</a:t>
            </a:r>
          </a:p>
          <a:p>
            <a:pPr marL="214313" indent="-214313">
              <a:buFont typeface="Arial" charset="0"/>
              <a:buChar char="•"/>
            </a:pPr>
            <a:r>
              <a:rPr lang="tr-TR" sz="18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</a:p>
          <a:p>
            <a:pPr marL="214313" indent="-214313">
              <a:buFont typeface="Arial" charset="0"/>
              <a:buChar char="•"/>
            </a:pPr>
            <a:r>
              <a:rPr lang="tr-TR" sz="1800" dirty="0">
                <a:solidFill>
                  <a:srgbClr val="FFC000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Aktif bitki koruma: </a:t>
            </a:r>
            <a:r>
              <a:rPr lang="tr-TR" sz="18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Belirli maddelerin (bitki </a:t>
            </a:r>
            <a:r>
              <a:rPr lang="tr-TR" sz="1800" dirty="0" err="1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ekstrakları</a:t>
            </a:r>
            <a:r>
              <a:rPr lang="tr-TR" sz="18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, kolayca hazırlanan preparatlar ve biyolojik ilaçlar) çeşitli formlarda bitkiye uygulanmasıyla ve hastalık ve zararlılardan korunmadır.</a:t>
            </a:r>
          </a:p>
        </p:txBody>
      </p:sp>
    </p:spTree>
    <p:extLst>
      <p:ext uri="{BB962C8B-B14F-4D97-AF65-F5344CB8AC3E}">
        <p14:creationId xmlns:p14="http://schemas.microsoft.com/office/powerpoint/2010/main" val="3811256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13160" y="1091666"/>
            <a:ext cx="6400801" cy="624639"/>
          </a:xfrm>
        </p:spPr>
        <p:txBody>
          <a:bodyPr/>
          <a:lstStyle/>
          <a:p>
            <a:r>
              <a:rPr lang="en-US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BAKIM İŞLEMLERİ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513160" y="1892396"/>
            <a:ext cx="8071586" cy="3485147"/>
          </a:xfrm>
          <a:solidFill>
            <a:schemeClr val="accent3"/>
          </a:solidFill>
        </p:spPr>
        <p:txBody>
          <a:bodyPr>
            <a:normAutofit/>
          </a:bodyPr>
          <a:lstStyle/>
          <a:p>
            <a:pPr lvl="1"/>
            <a:r>
              <a:rPr lang="tr-TR" sz="1800" b="1" dirty="0">
                <a:solidFill>
                  <a:srgbClr val="FF7240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Sulama</a:t>
            </a:r>
          </a:p>
          <a:p>
            <a:pPr marL="136922" lvl="1" indent="-101204">
              <a:buFont typeface="Arial" charset="0"/>
              <a:buChar char="•"/>
            </a:pPr>
            <a:r>
              <a:rPr lang="tr-TR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Salma, taşırma ve baskın tarzı sulamalara izin verilmemelidir. En azından karık usulü sulama yapılmalıdır. </a:t>
            </a:r>
          </a:p>
          <a:p>
            <a:pPr marL="136922" lvl="1" indent="-101204">
              <a:buFont typeface="Arial" charset="0"/>
              <a:buChar char="•"/>
            </a:pPr>
            <a:r>
              <a:rPr lang="tr-TR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Yapılacak sulamalarda asla yüzey erozyonu ve dikey erozyon </a:t>
            </a:r>
            <a:r>
              <a:rPr lang="tr-TR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sözkonusu</a:t>
            </a:r>
            <a:r>
              <a:rPr lang="tr-TR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olmamalıdır. </a:t>
            </a:r>
          </a:p>
          <a:p>
            <a:pPr marL="136922" lvl="1" indent="-101204">
              <a:buFont typeface="Arial" charset="0"/>
              <a:buChar char="•"/>
            </a:pPr>
            <a:r>
              <a:rPr lang="tr-TR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En uygun sulama sistemi; basınçlı sulama (yağmurlama ve damla sulama) sistemleridir. </a:t>
            </a:r>
          </a:p>
          <a:p>
            <a:pPr lvl="1"/>
            <a:endParaRPr lang="tr-TR" sz="2400" dirty="0">
              <a:effectLst>
                <a:outerShdw blurRad="50800" dist="50800" dir="5400000" algn="ctr" rotWithShape="0">
                  <a:schemeClr val="bg1"/>
                </a:outerShdw>
              </a:effectLst>
              <a:latin typeface="Arial Black" panose="020B0A04020102020204" pitchFamily="34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7695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13160" y="1091665"/>
            <a:ext cx="7728687" cy="661709"/>
          </a:xfrm>
        </p:spPr>
        <p:txBody>
          <a:bodyPr/>
          <a:lstStyle/>
          <a:p>
            <a:r>
              <a:rPr lang="en-US" sz="33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Hasat</a:t>
            </a:r>
            <a:r>
              <a:rPr lang="en-US" sz="33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3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ve</a:t>
            </a:r>
            <a:r>
              <a:rPr lang="en-US" sz="33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3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harman</a:t>
            </a:r>
            <a:endParaRPr lang="en-US" sz="3300" dirty="0">
              <a:effectLst>
                <a:outerShdw blurRad="50800" dist="50800" dir="5400000" algn="ctr" rotWithShape="0">
                  <a:schemeClr val="bg1"/>
                </a:outerShdw>
              </a:effectLst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513161" y="1863418"/>
            <a:ext cx="7728686" cy="3691976"/>
          </a:xfrm>
          <a:solidFill>
            <a:schemeClr val="accent3"/>
          </a:solidFill>
        </p:spPr>
        <p:txBody>
          <a:bodyPr>
            <a:noAutofit/>
          </a:bodyPr>
          <a:lstStyle/>
          <a:p>
            <a:r>
              <a:rPr lang="tr-TR" sz="18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Organik bitkisel üretimde elde edilen ürünlerin iki önemli kaynağı vardır.</a:t>
            </a:r>
          </a:p>
          <a:p>
            <a:r>
              <a:rPr lang="tr-TR" sz="18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Gerekli yönetmeliğe uygun olarak </a:t>
            </a:r>
            <a:r>
              <a:rPr lang="tr-TR" sz="1800" dirty="0">
                <a:solidFill>
                  <a:srgbClr val="FFC000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doğadan toplanan ürünler</a:t>
            </a:r>
            <a:r>
              <a:rPr lang="tr-TR" sz="18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; </a:t>
            </a:r>
          </a:p>
          <a:p>
            <a:pPr marL="600075" lvl="1" indent="-257175">
              <a:buFont typeface="Wingdings" panose="05000000000000000000" pitchFamily="2" charset="2"/>
              <a:buChar char="v"/>
            </a:pPr>
            <a:r>
              <a:rPr lang="tr-TR" sz="18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Doğadan toplama, doğrudan doğruya hasat olmakla beraber, doğal alanlar ve tarımsal alanlar içinde kültürü yapılmayan ve kendiliğinden yetişen yenilebilir bitki ve bitki kısımlarıdır.</a:t>
            </a:r>
          </a:p>
          <a:p>
            <a:pPr lvl="1"/>
            <a:endParaRPr lang="tr-TR" sz="1800" dirty="0">
              <a:solidFill>
                <a:schemeClr val="tx1"/>
              </a:solidFill>
              <a:effectLst>
                <a:outerShdw blurRad="50800" dist="50800" dir="5400000" algn="ctr" rotWithShape="0">
                  <a:schemeClr val="bg1"/>
                </a:outerShdw>
              </a:effectLst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9274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13160" y="1091665"/>
            <a:ext cx="7728687" cy="661709"/>
          </a:xfrm>
        </p:spPr>
        <p:txBody>
          <a:bodyPr/>
          <a:lstStyle/>
          <a:p>
            <a:r>
              <a:rPr lang="en-US" sz="33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Hasat</a:t>
            </a:r>
            <a:r>
              <a:rPr lang="en-US" sz="33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3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ve</a:t>
            </a:r>
            <a:r>
              <a:rPr lang="en-US" sz="33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3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harman</a:t>
            </a:r>
            <a:endParaRPr lang="en-US" sz="3300" dirty="0">
              <a:effectLst>
                <a:outerShdw blurRad="50800" dist="50800" dir="5400000" algn="ctr" rotWithShape="0">
                  <a:schemeClr val="bg1"/>
                </a:outerShdw>
              </a:effectLst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513161" y="1863418"/>
            <a:ext cx="7728686" cy="3691976"/>
          </a:xfrm>
          <a:solidFill>
            <a:schemeClr val="accent3"/>
          </a:solidFill>
        </p:spPr>
        <p:txBody>
          <a:bodyPr>
            <a:noAutofit/>
          </a:bodyPr>
          <a:lstStyle/>
          <a:p>
            <a:endParaRPr lang="tr-TR" sz="1800" dirty="0">
              <a:solidFill>
                <a:schemeClr val="tx1"/>
              </a:solidFill>
              <a:effectLst>
                <a:outerShdw blurRad="50800" dist="50800" dir="5400000" algn="ctr" rotWithShape="0">
                  <a:schemeClr val="bg1"/>
                </a:outerShdw>
              </a:effectLst>
              <a:latin typeface="Arial Black" panose="020B0A04020102020204" pitchFamily="34" charset="0"/>
              <a:ea typeface="Arial" charset="0"/>
              <a:cs typeface="Arial" charset="0"/>
            </a:endParaRPr>
          </a:p>
          <a:p>
            <a:r>
              <a:rPr lang="tr-TR" sz="18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Normal kültür arazilerinde yapılan, yine ilgili yönetmeliğe uygun olarak yetiştirme teknikleri uygulanarak yapılan </a:t>
            </a:r>
            <a:r>
              <a:rPr lang="tr-TR" sz="1800" dirty="0">
                <a:solidFill>
                  <a:srgbClr val="FFC000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yetiştirme ürünleri</a:t>
            </a:r>
            <a:r>
              <a:rPr lang="tr-TR" sz="18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dir.</a:t>
            </a:r>
          </a:p>
          <a:p>
            <a:pPr marL="600075" lvl="1" indent="-257175">
              <a:buFont typeface="Wingdings" panose="05000000000000000000" pitchFamily="2" charset="2"/>
              <a:buChar char="v"/>
            </a:pPr>
            <a:r>
              <a:rPr lang="tr-TR" sz="18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Kültürü yapılarak yetiştirilmiş organik ürünlerin hasadı ürün hasat olgunluğuna geldiğinde yapılmalıdır. </a:t>
            </a:r>
          </a:p>
          <a:p>
            <a:pPr marL="600075" lvl="1" indent="-257175">
              <a:buFont typeface="Wingdings" panose="05000000000000000000" pitchFamily="2" charset="2"/>
              <a:buChar char="v"/>
            </a:pPr>
            <a:r>
              <a:rPr lang="tr-TR" sz="18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Organik tarımda hem yetiştirme işlemlerini yapacak hem de hasat işlemlerini yapacak personelin son derece iyi eğitilmiş olması gereklidir. </a:t>
            </a:r>
          </a:p>
          <a:p>
            <a:pPr lvl="1"/>
            <a:endParaRPr lang="tr-TR" sz="1800" dirty="0">
              <a:solidFill>
                <a:schemeClr val="tx1"/>
              </a:solidFill>
              <a:effectLst>
                <a:outerShdw blurRad="50800" dist="50800" dir="5400000" algn="ctr" rotWithShape="0">
                  <a:schemeClr val="bg1"/>
                </a:outerShdw>
              </a:effectLst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2676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13160" y="1091666"/>
            <a:ext cx="6400801" cy="624639"/>
          </a:xfrm>
        </p:spPr>
        <p:txBody>
          <a:bodyPr/>
          <a:lstStyle/>
          <a:p>
            <a:r>
              <a:rPr lang="en-US" dirty="0" err="1" smtClean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organİk</a:t>
            </a:r>
            <a:r>
              <a:rPr lang="en-US" dirty="0" smtClean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dirty="0" err="1" smtClean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tarla</a:t>
            </a:r>
            <a:r>
              <a:rPr lang="en-US" dirty="0" smtClean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dirty="0" err="1" smtClean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UYGULAMAları</a:t>
            </a:r>
            <a:endParaRPr lang="en-US" dirty="0">
              <a:effectLst>
                <a:outerShdw blurRad="50800" dist="50800" dir="5400000" algn="ctr" rotWithShape="0">
                  <a:schemeClr val="bg1"/>
                </a:outerShdw>
              </a:effectLst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513159" y="1867903"/>
            <a:ext cx="7581730" cy="3655237"/>
          </a:xfrm>
          <a:solidFill>
            <a:schemeClr val="accent3"/>
          </a:solidFill>
        </p:spPr>
        <p:txBody>
          <a:bodyPr>
            <a:normAutofit/>
          </a:bodyPr>
          <a:lstStyle/>
          <a:p>
            <a:pPr marL="257175" indent="-257175">
              <a:buFont typeface="+mj-lt"/>
              <a:buAutoNum type="arabicPeriod"/>
            </a:pPr>
            <a:r>
              <a:rPr lang="en-US" sz="1800" dirty="0" err="1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Üretim</a:t>
            </a:r>
            <a:r>
              <a:rPr lang="en-US" sz="18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Materyali</a:t>
            </a:r>
            <a:endParaRPr lang="en-US" sz="1800" dirty="0">
              <a:solidFill>
                <a:schemeClr val="tx1"/>
              </a:solidFill>
              <a:effectLst>
                <a:outerShdw blurRad="50800" dist="50800" dir="5400000" algn="ctr" rotWithShape="0">
                  <a:schemeClr val="bg1"/>
                </a:outerShdw>
              </a:effectLst>
              <a:latin typeface="Arial Black" panose="020B0A04020102020204" pitchFamily="34" charset="0"/>
              <a:ea typeface="Arial" charset="0"/>
              <a:cs typeface="Arial" charset="0"/>
            </a:endParaRPr>
          </a:p>
          <a:p>
            <a:pPr marL="600075" lvl="1" indent="-257175">
              <a:buFont typeface="+mj-lt"/>
              <a:buAutoNum type="alphaLcParenR"/>
            </a:pP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kullanılacak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tohumluk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, fide </a:t>
            </a: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ve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fidan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organik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üretimin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istediği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özelliklere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sahip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olmalıdır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.</a:t>
            </a:r>
          </a:p>
          <a:p>
            <a:pPr marL="600075" lvl="1" indent="-257175">
              <a:buFont typeface="+mj-lt"/>
              <a:buAutoNum type="alphaLcParenR"/>
            </a:pP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GDO’lu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olmamalıdır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.</a:t>
            </a:r>
          </a:p>
          <a:p>
            <a:pPr marL="600075" lvl="1" indent="-257175">
              <a:buFont typeface="+mj-lt"/>
              <a:buAutoNum type="alphaLcParenR"/>
            </a:pP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sentetik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pestisid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uygulanmamış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, </a:t>
            </a:r>
          </a:p>
          <a:p>
            <a:pPr marL="600075" lvl="1" indent="-257175">
              <a:buFont typeface="+mj-lt"/>
              <a:buAutoNum type="alphaLcParenR"/>
            </a:pP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radyasyon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veya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mikrodalga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ile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muamele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görmemiş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, </a:t>
            </a: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yani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mutagen’le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muamele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edilmemiş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, </a:t>
            </a:r>
          </a:p>
          <a:p>
            <a:pPr lvl="1"/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doğal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biyolojik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formundaki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tohumluk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olmalıdır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09202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13160" y="1091666"/>
            <a:ext cx="6400801" cy="624639"/>
          </a:xfrm>
        </p:spPr>
        <p:txBody>
          <a:bodyPr/>
          <a:lstStyle/>
          <a:p>
            <a:r>
              <a:rPr lang="en-US" dirty="0" err="1" smtClean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Toprak</a:t>
            </a:r>
            <a:r>
              <a:rPr lang="en-US" dirty="0" smtClean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dirty="0" err="1" smtClean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İşleme</a:t>
            </a:r>
            <a:endParaRPr lang="en-US" dirty="0">
              <a:effectLst>
                <a:outerShdw blurRad="50800" dist="50800" dir="5400000" algn="ctr" rotWithShape="0">
                  <a:schemeClr val="bg1"/>
                </a:outerShdw>
              </a:effectLst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513161" y="2035543"/>
            <a:ext cx="7765425" cy="2850782"/>
          </a:xfrm>
          <a:solidFill>
            <a:schemeClr val="accent3"/>
          </a:solidFill>
        </p:spPr>
        <p:txBody>
          <a:bodyPr>
            <a:noAutofit/>
          </a:bodyPr>
          <a:lstStyle/>
          <a:p>
            <a:pPr marL="257175" indent="-257175">
              <a:buFont typeface="+mj-lt"/>
              <a:buAutoNum type="arabicPeriod"/>
            </a:pPr>
            <a:r>
              <a:rPr lang="en-US" sz="2100" dirty="0" err="1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Toprak</a:t>
            </a:r>
            <a:r>
              <a:rPr lang="en-US" sz="21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analizleri</a:t>
            </a:r>
            <a:r>
              <a:rPr lang="tr-TR" sz="21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,</a:t>
            </a:r>
            <a:r>
              <a:rPr lang="en-US" sz="21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endParaRPr lang="tr-TR" sz="2100" dirty="0">
              <a:solidFill>
                <a:schemeClr val="tx1"/>
              </a:solidFill>
              <a:effectLst>
                <a:outerShdw blurRad="50800" dist="50800" dir="5400000" algn="ctr" rotWithShape="0">
                  <a:schemeClr val="bg1"/>
                </a:outerShdw>
              </a:effectLst>
              <a:latin typeface="Arial Black" panose="020B0A04020102020204" pitchFamily="34" charset="0"/>
              <a:ea typeface="Arial" charset="0"/>
              <a:cs typeface="Arial" charset="0"/>
            </a:endParaRPr>
          </a:p>
          <a:p>
            <a:pPr marL="257175" indent="-257175">
              <a:buFont typeface="+mj-lt"/>
              <a:buAutoNum type="arabicPeriod"/>
            </a:pPr>
            <a:r>
              <a:rPr lang="tr-TR" sz="21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U</a:t>
            </a:r>
            <a:r>
              <a:rPr lang="en-US" sz="2100" dirty="0" err="1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ygun</a:t>
            </a:r>
            <a:r>
              <a:rPr lang="en-US" sz="21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arazi</a:t>
            </a:r>
            <a:r>
              <a:rPr lang="en-US" sz="21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ve</a:t>
            </a:r>
            <a:r>
              <a:rPr lang="en-US" sz="21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toprak</a:t>
            </a:r>
            <a:r>
              <a:rPr lang="en-US" sz="21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kalitesi</a:t>
            </a:r>
            <a:r>
              <a:rPr lang="tr-TR" sz="21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,</a:t>
            </a:r>
            <a:r>
              <a:rPr lang="en-US" sz="21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</a:p>
          <a:p>
            <a:pPr marL="257175" indent="-257175">
              <a:buFont typeface="+mj-lt"/>
              <a:buAutoNum type="arabicPeriod"/>
            </a:pPr>
            <a:r>
              <a:rPr lang="tr-TR" sz="21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Toprak verimliliği ve devamlılığının sağlanması,</a:t>
            </a:r>
          </a:p>
          <a:p>
            <a:pPr marL="257175" indent="-257175">
              <a:buFont typeface="+mj-lt"/>
              <a:buAutoNum type="arabicPeriod"/>
            </a:pPr>
            <a:r>
              <a:rPr lang="tr-TR" sz="21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toprak işleme; belli bir derinlikte ve alt üst etmeden, </a:t>
            </a:r>
          </a:p>
          <a:p>
            <a:pPr marL="257175" indent="-257175">
              <a:buFont typeface="+mj-lt"/>
              <a:buAutoNum type="arabicPeriod"/>
            </a:pPr>
            <a:r>
              <a:rPr lang="tr-TR" sz="21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Yabancı otları kök boğazından kesilerek kontrol edilmelidir.</a:t>
            </a:r>
            <a:endParaRPr lang="en-US" sz="2100" dirty="0">
              <a:solidFill>
                <a:schemeClr val="tx1"/>
              </a:solidFill>
              <a:effectLst>
                <a:outerShdw blurRad="50800" dist="50800" dir="5400000" algn="ctr" rotWithShape="0">
                  <a:schemeClr val="bg1"/>
                </a:outerShdw>
              </a:effectLst>
              <a:latin typeface="Arial Black" panose="020B0A04020102020204" pitchFamily="34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3262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13160" y="1091665"/>
            <a:ext cx="7789919" cy="657319"/>
          </a:xfrm>
        </p:spPr>
        <p:txBody>
          <a:bodyPr/>
          <a:lstStyle/>
          <a:p>
            <a:r>
              <a:rPr lang="en-US" dirty="0" err="1" smtClean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gübreleme</a:t>
            </a:r>
            <a:endParaRPr lang="en-US" dirty="0">
              <a:effectLst>
                <a:outerShdw blurRad="50800" dist="50800" dir="5400000" algn="ctr" rotWithShape="0">
                  <a:schemeClr val="bg1"/>
                </a:outerShdw>
              </a:effectLst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513160" y="1867903"/>
            <a:ext cx="7789919" cy="3667483"/>
          </a:xfrm>
          <a:solidFill>
            <a:schemeClr val="accent3"/>
          </a:solidFill>
        </p:spPr>
        <p:txBody>
          <a:bodyPr>
            <a:normAutofit/>
          </a:bodyPr>
          <a:lstStyle/>
          <a:p>
            <a:pPr marL="257175" indent="-257175">
              <a:buFont typeface="+mj-lt"/>
              <a:buAutoNum type="arabicPeriod"/>
            </a:pPr>
            <a:r>
              <a:rPr lang="tr-TR" sz="18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Organik gübrelerin verilme zamanı ve miktarı </a:t>
            </a:r>
          </a:p>
          <a:p>
            <a:pPr marL="257175" indent="-257175">
              <a:buFont typeface="+mj-lt"/>
              <a:buAutoNum type="arabicPeriod"/>
            </a:pPr>
            <a:r>
              <a:rPr lang="tr-TR" sz="18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Organik gübreler olarak: </a:t>
            </a:r>
          </a:p>
          <a:p>
            <a:pPr marL="600075" lvl="1" indent="-257175">
              <a:buFont typeface="+mj-lt"/>
              <a:buAutoNum type="alphaLcPeriod"/>
            </a:pPr>
            <a:r>
              <a:rPr lang="tr-TR" sz="18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ahır gübresi (organik hayvancılıktan elde edilen büyük ve küçük baş hayvan gübresi), </a:t>
            </a:r>
          </a:p>
          <a:p>
            <a:pPr marL="600075" lvl="1" indent="-257175">
              <a:buFont typeface="+mj-lt"/>
              <a:buAutoNum type="alphaLcPeriod"/>
            </a:pPr>
            <a:r>
              <a:rPr lang="tr-TR" sz="18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yeşil gübre ve </a:t>
            </a:r>
          </a:p>
          <a:p>
            <a:pPr marL="600075" lvl="1" indent="-257175">
              <a:buFont typeface="+mj-lt"/>
              <a:buAutoNum type="alphaLcPeriod"/>
            </a:pPr>
            <a:r>
              <a:rPr lang="tr-TR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Kompost</a:t>
            </a:r>
            <a:r>
              <a:rPr lang="tr-TR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: Bitkisel ve hayvansal organik artık ve atıkların, havalı uygun bir ortamda, belirli bir nemlilikte karıştırılarak mikrobiyolojik yolla ayrıştırılması işlemi </a:t>
            </a:r>
            <a:r>
              <a:rPr lang="tr-TR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kompostlama</a:t>
            </a:r>
            <a:r>
              <a:rPr lang="tr-TR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, meydana gelen ürün de </a:t>
            </a:r>
            <a:r>
              <a:rPr lang="tr-TR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kompost</a:t>
            </a:r>
            <a:r>
              <a:rPr lang="tr-TR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denilir.</a:t>
            </a:r>
          </a:p>
          <a:p>
            <a:pPr marL="600075" lvl="1" indent="-257175">
              <a:buFont typeface="+mj-lt"/>
              <a:buAutoNum type="alphaLcPeriod"/>
            </a:pPr>
            <a:r>
              <a:rPr lang="tr-TR" sz="18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organik kümes hayvan gübreleridir.</a:t>
            </a:r>
          </a:p>
        </p:txBody>
      </p:sp>
    </p:spTree>
    <p:extLst>
      <p:ext uri="{BB962C8B-B14F-4D97-AF65-F5344CB8AC3E}">
        <p14:creationId xmlns:p14="http://schemas.microsoft.com/office/powerpoint/2010/main" val="687714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13160" y="1091666"/>
            <a:ext cx="6400801" cy="490021"/>
          </a:xfrm>
        </p:spPr>
        <p:txBody>
          <a:bodyPr>
            <a:normAutofit fontScale="90000"/>
          </a:bodyPr>
          <a:lstStyle/>
          <a:p>
            <a:r>
              <a:rPr lang="en-US" dirty="0" err="1" smtClean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yeşİl</a:t>
            </a:r>
            <a:r>
              <a:rPr lang="en-US" dirty="0" smtClean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dirty="0" err="1" smtClean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gübre</a:t>
            </a:r>
            <a:r>
              <a:rPr lang="en-US" dirty="0" smtClean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dirty="0" err="1" smtClean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bİtkİlerİ</a:t>
            </a:r>
            <a:endParaRPr lang="en-US" dirty="0">
              <a:effectLst>
                <a:outerShdw blurRad="50800" dist="50800" dir="5400000" algn="ctr" rotWithShape="0">
                  <a:schemeClr val="bg1"/>
                </a:outerShdw>
              </a:effectLst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396026" y="1668619"/>
            <a:ext cx="8237707" cy="3684431"/>
          </a:xfrm>
          <a:solidFill>
            <a:schemeClr val="accent3"/>
          </a:solidFill>
        </p:spPr>
        <p:txBody>
          <a:bodyPr>
            <a:noAutofit/>
          </a:bodyPr>
          <a:lstStyle/>
          <a:p>
            <a:pPr marL="214313" indent="-214313">
              <a:buFont typeface="Arial" charset="0"/>
              <a:buChar char="•"/>
            </a:pPr>
            <a:r>
              <a:rPr lang="tr-TR" sz="18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Yeşil aksamı, özellikle yaprağı bol olan tek yıllık otsu bitkilerin gelişme dönemlerinin belirli bir zamanında ve yeşil aksamının bol olduğu devrede toprakla karıştırılmasına “</a:t>
            </a:r>
            <a:r>
              <a:rPr lang="tr-TR" sz="1800" dirty="0">
                <a:solidFill>
                  <a:srgbClr val="FFC000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yeşil gübreleme</a:t>
            </a:r>
            <a:r>
              <a:rPr lang="tr-TR" sz="18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” ve bu amaçla kullanılan bitkilere “</a:t>
            </a:r>
            <a:r>
              <a:rPr lang="tr-TR" sz="1800" dirty="0">
                <a:solidFill>
                  <a:srgbClr val="FF7240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yeşil gübre</a:t>
            </a:r>
            <a:r>
              <a:rPr lang="tr-TR" sz="18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” bitkisi denir. </a:t>
            </a:r>
          </a:p>
          <a:p>
            <a:pPr marL="214313" indent="-214313">
              <a:buFont typeface="Arial" charset="0"/>
              <a:buChar char="•"/>
            </a:pPr>
            <a:r>
              <a:rPr lang="tr-TR" sz="18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Toprağa karıştırıldıktan sonra çürüyerek iyice toprak organik maddesi haline gelir. </a:t>
            </a:r>
          </a:p>
          <a:p>
            <a:pPr marL="214313" indent="-214313">
              <a:buFont typeface="Arial" charset="0"/>
              <a:buChar char="•"/>
            </a:pPr>
            <a:r>
              <a:rPr lang="tr-TR" sz="1800" dirty="0">
                <a:solidFill>
                  <a:srgbClr val="C00000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Amaç;</a:t>
            </a:r>
            <a:r>
              <a:rPr lang="tr-TR" sz="18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toprağın organik madde içeriğini zenginleştirerek fiziksel, kimyasal ve biyolojik özelliklerini iyileştirmektir. </a:t>
            </a:r>
          </a:p>
          <a:p>
            <a:pPr marL="214313" indent="-214313">
              <a:buFont typeface="Arial" charset="0"/>
              <a:buChar char="•"/>
            </a:pPr>
            <a:r>
              <a:rPr lang="tr-TR" sz="1800" dirty="0">
                <a:solidFill>
                  <a:srgbClr val="C00000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Azot bakterileri;</a:t>
            </a:r>
            <a:r>
              <a:rPr lang="tr-TR" sz="18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Yeşil gübre bitkisi olarak </a:t>
            </a:r>
            <a:r>
              <a:rPr lang="tr-TR" sz="1800" dirty="0">
                <a:solidFill>
                  <a:srgbClr val="7030A0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baklagiller kullanılmış ise</a:t>
            </a:r>
            <a:r>
              <a:rPr lang="tr-TR" sz="18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, bu bitkiler aynı zamanda kökleri vasıtasıyla atmosferin serbest azotunu bağladıkları için toprağa azot da kazandırırlar. </a:t>
            </a:r>
          </a:p>
        </p:txBody>
      </p:sp>
    </p:spTree>
    <p:extLst>
      <p:ext uri="{BB962C8B-B14F-4D97-AF65-F5344CB8AC3E}">
        <p14:creationId xmlns:p14="http://schemas.microsoft.com/office/powerpoint/2010/main" val="3748299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13160" y="1091666"/>
            <a:ext cx="6400801" cy="624639"/>
          </a:xfrm>
        </p:spPr>
        <p:txBody>
          <a:bodyPr/>
          <a:lstStyle/>
          <a:p>
            <a:r>
              <a:rPr lang="en-US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yeşİl</a:t>
            </a:r>
            <a:r>
              <a:rPr lang="en-US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gübre</a:t>
            </a:r>
            <a:r>
              <a:rPr lang="en-US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bİtkİlerİ</a:t>
            </a:r>
            <a:endParaRPr lang="en-US" dirty="0">
              <a:effectLst>
                <a:outerShdw blurRad="50800" dist="50800" dir="5400000" algn="ctr" rotWithShape="0">
                  <a:schemeClr val="bg1"/>
                </a:outerShdw>
              </a:effectLst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44322" y="1716305"/>
            <a:ext cx="7932236" cy="3636746"/>
          </a:xfrm>
          <a:solidFill>
            <a:schemeClr val="accent3"/>
          </a:solidFill>
        </p:spPr>
        <p:txBody>
          <a:bodyPr>
            <a:noAutofit/>
          </a:bodyPr>
          <a:lstStyle/>
          <a:p>
            <a:r>
              <a:rPr lang="tr-TR" sz="1800" dirty="0">
                <a:solidFill>
                  <a:srgbClr val="FF7240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Bitki seçimi:</a:t>
            </a:r>
          </a:p>
          <a:p>
            <a:pPr marL="214313" indent="-214313">
              <a:buFont typeface="Arial" charset="0"/>
              <a:buChar char="•"/>
            </a:pPr>
            <a:r>
              <a:rPr lang="tr-TR" sz="18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Yeşil gübre bitkilerinde C:N oranının önemlidir. C:N oranı büyük bitkilerin, toprakta çürümeleri daha uzun süre alır.</a:t>
            </a:r>
          </a:p>
          <a:p>
            <a:pPr marL="214313" indent="-214313">
              <a:buFont typeface="Arial" charset="0"/>
              <a:buChar char="•"/>
            </a:pPr>
            <a:r>
              <a:rPr lang="tr-TR" sz="18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En uygun yeşil gübre bitkileri baklagillerdir. </a:t>
            </a:r>
          </a:p>
          <a:p>
            <a:r>
              <a:rPr lang="tr-TR" sz="1800" dirty="0">
                <a:solidFill>
                  <a:srgbClr val="FF7240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Yetiştiriciliği:</a:t>
            </a:r>
          </a:p>
          <a:p>
            <a:pPr marL="214313" indent="-214313">
              <a:buFont typeface="Arial" charset="0"/>
              <a:buChar char="•"/>
            </a:pPr>
            <a:r>
              <a:rPr lang="tr-TR" sz="18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Tohumu ekimi; sulama dahil olmak üzere bütün bakım işlemleri yapılır, </a:t>
            </a:r>
          </a:p>
          <a:p>
            <a:pPr marL="214313" indent="-214313">
              <a:buFont typeface="Arial" charset="0"/>
              <a:buChar char="•"/>
            </a:pPr>
            <a:r>
              <a:rPr lang="tr-TR" sz="18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En fazla su ve </a:t>
            </a:r>
            <a:r>
              <a:rPr lang="tr-TR" sz="1800" dirty="0" err="1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biyokütle</a:t>
            </a:r>
            <a:r>
              <a:rPr lang="tr-TR" sz="18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içerdiği dönemde (%10-25 çiçeklenme) toprağa karıştırılmalıdır. Yeşil gübrenin toprağa karıştırılmasının üzerinden en az 2-3 hafta geçmeden asıl yetiştirilecek olan bitkinin ekimi yapılmamalıdır. </a:t>
            </a:r>
          </a:p>
        </p:txBody>
      </p:sp>
    </p:spTree>
    <p:extLst>
      <p:ext uri="{BB962C8B-B14F-4D97-AF65-F5344CB8AC3E}">
        <p14:creationId xmlns:p14="http://schemas.microsoft.com/office/powerpoint/2010/main" val="3346251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89209" y="1091666"/>
            <a:ext cx="6324752" cy="470703"/>
          </a:xfrm>
        </p:spPr>
        <p:txBody>
          <a:bodyPr>
            <a:normAutofit fontScale="90000"/>
          </a:bodyPr>
          <a:lstStyle/>
          <a:p>
            <a:r>
              <a:rPr lang="en-US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yeşİl</a:t>
            </a:r>
            <a:r>
              <a:rPr lang="en-US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gübre</a:t>
            </a:r>
            <a:r>
              <a:rPr lang="en-US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bİtkİlerİ</a:t>
            </a:r>
            <a:endParaRPr lang="en-US" dirty="0">
              <a:effectLst>
                <a:outerShdw blurRad="50800" dist="50800" dir="5400000" algn="ctr" rotWithShape="0">
                  <a:schemeClr val="bg1"/>
                </a:outerShdw>
              </a:effectLst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589208" y="1668619"/>
            <a:ext cx="8093510" cy="3684431"/>
          </a:xfrm>
          <a:solidFill>
            <a:schemeClr val="accent3"/>
          </a:solidFill>
        </p:spPr>
        <p:txBody>
          <a:bodyPr>
            <a:normAutofit/>
          </a:bodyPr>
          <a:lstStyle/>
          <a:p>
            <a:r>
              <a:rPr lang="tr-TR" sz="1800" dirty="0">
                <a:solidFill>
                  <a:srgbClr val="FF7240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Yeşil gübrelemenin yararları:</a:t>
            </a:r>
          </a:p>
          <a:p>
            <a:pPr marL="138113" lvl="1" indent="-138113">
              <a:buFont typeface="Arial" charset="0"/>
              <a:buChar char="•"/>
            </a:pPr>
            <a:r>
              <a:rPr lang="tr-TR" sz="18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Asıl bitkinin ekiminden önce, yeşil gübre bitkisinin kökleri toprağa girerek, toprağı gevşetir, toprağın havalanmasına yardım eder, su tutmasını kolaylaştırır.</a:t>
            </a:r>
          </a:p>
          <a:p>
            <a:pPr marL="138113" lvl="1" indent="-138113">
              <a:buFont typeface="Arial" charset="0"/>
              <a:buChar char="•"/>
            </a:pPr>
            <a:r>
              <a:rPr lang="tr-TR" sz="18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Yabancı otların gelişmesini baskı altında tutar, </a:t>
            </a:r>
          </a:p>
          <a:p>
            <a:pPr marL="138113" lvl="1" indent="-138113">
              <a:buFont typeface="Arial" charset="0"/>
              <a:buChar char="•"/>
            </a:pPr>
            <a:r>
              <a:rPr lang="tr-TR" sz="18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Toprağı erozyondan ve aşırı güneş ışınlarından korur,</a:t>
            </a:r>
          </a:p>
          <a:p>
            <a:pPr marL="138113" indent="-138113"/>
            <a:endParaRPr lang="tr-TR" sz="1800" dirty="0">
              <a:solidFill>
                <a:schemeClr val="tx1"/>
              </a:solidFill>
              <a:effectLst>
                <a:outerShdw blurRad="50800" dist="50800" dir="5400000" algn="ctr" rotWithShape="0">
                  <a:schemeClr val="bg1"/>
                </a:outerShdw>
              </a:effectLst>
              <a:latin typeface="Arial Black" panose="020B0A04020102020204" pitchFamily="34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091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89209" y="1091666"/>
            <a:ext cx="6324752" cy="470703"/>
          </a:xfrm>
        </p:spPr>
        <p:txBody>
          <a:bodyPr>
            <a:normAutofit fontScale="90000"/>
          </a:bodyPr>
          <a:lstStyle/>
          <a:p>
            <a:r>
              <a:rPr lang="en-US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yeşİl</a:t>
            </a:r>
            <a:r>
              <a:rPr lang="en-US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gübre</a:t>
            </a:r>
            <a:r>
              <a:rPr lang="en-US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bİtkİlerİ</a:t>
            </a:r>
            <a:endParaRPr lang="en-US" dirty="0">
              <a:effectLst>
                <a:outerShdw blurRad="50800" dist="50800" dir="5400000" algn="ctr" rotWithShape="0">
                  <a:schemeClr val="bg1"/>
                </a:outerShdw>
              </a:effectLst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589208" y="1668619"/>
            <a:ext cx="8093510" cy="3684431"/>
          </a:xfrm>
          <a:solidFill>
            <a:schemeClr val="accent3"/>
          </a:solidFill>
        </p:spPr>
        <p:txBody>
          <a:bodyPr>
            <a:normAutofit/>
          </a:bodyPr>
          <a:lstStyle/>
          <a:p>
            <a:endParaRPr lang="tr-TR" sz="1500" dirty="0">
              <a:solidFill>
                <a:schemeClr val="tx1"/>
              </a:solidFill>
              <a:effectLst>
                <a:outerShdw blurRad="50800" dist="50800" dir="5400000" algn="ctr" rotWithShape="0">
                  <a:schemeClr val="bg1"/>
                </a:outerShdw>
              </a:effectLst>
              <a:latin typeface="Arial Black" panose="020B0A04020102020204" pitchFamily="34" charset="0"/>
              <a:ea typeface="Arial" charset="0"/>
              <a:cs typeface="Arial" charset="0"/>
            </a:endParaRPr>
          </a:p>
          <a:p>
            <a:pPr marL="138113" lvl="1" indent="-138113">
              <a:buFont typeface="Arial" charset="0"/>
              <a:buChar char="•"/>
            </a:pPr>
            <a:r>
              <a:rPr lang="tr-TR" sz="18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Baklagiller kullanıldığında toprakta azot birikimi sağlanır.</a:t>
            </a:r>
          </a:p>
          <a:p>
            <a:pPr marL="138113" lvl="1" indent="-138113">
              <a:buFont typeface="Arial" charset="0"/>
              <a:buChar char="•"/>
            </a:pPr>
            <a:r>
              <a:rPr lang="tr-TR" sz="18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Toprağa karıştırılan taze bitki ayrışmasını takiben toprağa nem ve hazır bitki besin maddesi sağlar,</a:t>
            </a:r>
          </a:p>
          <a:p>
            <a:pPr marL="138113" lvl="1" indent="-138113">
              <a:buFont typeface="Arial" charset="0"/>
              <a:buChar char="•"/>
            </a:pPr>
            <a:r>
              <a:rPr lang="tr-TR" sz="18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Toprak mikroorganizmalarının faaliyetini artırarak asıl bitki için canlı bir toprak ortamı hazırlar.</a:t>
            </a:r>
          </a:p>
          <a:p>
            <a:pPr marL="138113" indent="-138113">
              <a:buFont typeface="Arial" charset="0"/>
              <a:buChar char="•"/>
            </a:pPr>
            <a:r>
              <a:rPr lang="tr-TR" sz="18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Etkisi başlangıçta tam olarak görülmeyebilir. Yeterli etkinin görülebilmesi için uygulamaların devamlılığı gerekir.</a:t>
            </a:r>
          </a:p>
          <a:p>
            <a:pPr marL="138113" indent="-138113"/>
            <a:endParaRPr lang="tr-TR" sz="1800" dirty="0">
              <a:solidFill>
                <a:schemeClr val="tx1"/>
              </a:solidFill>
              <a:effectLst>
                <a:outerShdw blurRad="50800" dist="50800" dir="5400000" algn="ctr" rotWithShape="0">
                  <a:schemeClr val="bg1"/>
                </a:outerShdw>
              </a:effectLst>
              <a:latin typeface="Arial Black" panose="020B0A04020102020204" pitchFamily="34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0215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13160" y="1091666"/>
            <a:ext cx="8071588" cy="624639"/>
          </a:xfrm>
        </p:spPr>
        <p:txBody>
          <a:bodyPr>
            <a:normAutofit/>
          </a:bodyPr>
          <a:lstStyle/>
          <a:p>
            <a:r>
              <a:rPr lang="en-US" sz="30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EKİM NÖBETİ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513160" y="1867903"/>
            <a:ext cx="8071587" cy="3485147"/>
          </a:xfrm>
          <a:solidFill>
            <a:schemeClr val="accent3"/>
          </a:solidFill>
        </p:spPr>
        <p:txBody>
          <a:bodyPr>
            <a:normAutofit/>
          </a:bodyPr>
          <a:lstStyle/>
          <a:p>
            <a:pPr marL="34529" lvl="1"/>
            <a:r>
              <a:rPr lang="en-US" sz="1800" dirty="0" err="1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Organik</a:t>
            </a:r>
            <a:r>
              <a:rPr lang="en-US" sz="18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tarımda</a:t>
            </a:r>
            <a:r>
              <a:rPr lang="en-US" sz="18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ekim</a:t>
            </a:r>
            <a:r>
              <a:rPr lang="en-US" sz="18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nöbeti</a:t>
            </a:r>
            <a:r>
              <a:rPr lang="en-US" sz="18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uygulamalarında</a:t>
            </a:r>
            <a:r>
              <a:rPr lang="en-US" sz="18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dikkat</a:t>
            </a:r>
            <a:r>
              <a:rPr lang="en-US" sz="18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edilecek</a:t>
            </a:r>
            <a:r>
              <a:rPr lang="en-US" sz="18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bazı</a:t>
            </a:r>
            <a:r>
              <a:rPr lang="en-US" sz="18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noktalar</a:t>
            </a:r>
            <a:r>
              <a:rPr lang="en-US" sz="18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şunlardır</a:t>
            </a:r>
            <a:r>
              <a:rPr lang="en-US" sz="18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; </a:t>
            </a:r>
          </a:p>
          <a:p>
            <a:pPr marL="248841" lvl="1" indent="-214313">
              <a:buFont typeface="Arial" charset="0"/>
              <a:buChar char="•"/>
            </a:pPr>
            <a:r>
              <a:rPr lang="en-US" sz="1800" dirty="0" err="1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Azot</a:t>
            </a:r>
            <a:r>
              <a:rPr lang="en-US" sz="18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tüketimi</a:t>
            </a:r>
            <a:r>
              <a:rPr lang="en-US" sz="18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fazla</a:t>
            </a:r>
            <a:r>
              <a:rPr lang="en-US" sz="18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olan</a:t>
            </a:r>
            <a:r>
              <a:rPr lang="en-US" sz="18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kültür</a:t>
            </a:r>
            <a:r>
              <a:rPr lang="en-US" sz="18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bitkileri</a:t>
            </a:r>
            <a:r>
              <a:rPr lang="en-US" sz="18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(</a:t>
            </a:r>
            <a:r>
              <a:rPr lang="en-US" sz="1800" dirty="0" err="1">
                <a:solidFill>
                  <a:schemeClr val="bg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kolza</a:t>
            </a:r>
            <a:r>
              <a:rPr lang="en-US" sz="1800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, </a:t>
            </a:r>
            <a:r>
              <a:rPr lang="en-US" sz="1800" dirty="0" err="1">
                <a:solidFill>
                  <a:schemeClr val="bg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mısır</a:t>
            </a:r>
            <a:r>
              <a:rPr lang="en-US" sz="1800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, </a:t>
            </a:r>
            <a:r>
              <a:rPr lang="en-US" sz="1800" dirty="0" err="1">
                <a:solidFill>
                  <a:schemeClr val="bg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şeker</a:t>
            </a:r>
            <a:r>
              <a:rPr lang="en-US" sz="1800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solidFill>
                  <a:schemeClr val="bg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pancarı</a:t>
            </a:r>
            <a:r>
              <a:rPr lang="en-US" sz="1800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, </a:t>
            </a:r>
            <a:r>
              <a:rPr lang="en-US" sz="1800" dirty="0" err="1">
                <a:solidFill>
                  <a:schemeClr val="bg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patates</a:t>
            </a:r>
            <a:r>
              <a:rPr lang="en-US" sz="1800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, </a:t>
            </a:r>
            <a:r>
              <a:rPr lang="en-US" sz="1800" dirty="0" err="1">
                <a:solidFill>
                  <a:schemeClr val="bg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pamuk</a:t>
            </a:r>
            <a:r>
              <a:rPr lang="en-US" sz="18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) </a:t>
            </a:r>
            <a:r>
              <a:rPr lang="en-US" sz="1800" dirty="0" err="1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ile</a:t>
            </a:r>
            <a:r>
              <a:rPr lang="en-US" sz="18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azot</a:t>
            </a:r>
            <a:r>
              <a:rPr lang="en-US" sz="18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fiske</a:t>
            </a:r>
            <a:r>
              <a:rPr lang="en-US" sz="18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etme</a:t>
            </a:r>
            <a:r>
              <a:rPr lang="en-US" sz="18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özelliklerine</a:t>
            </a:r>
            <a:r>
              <a:rPr lang="en-US" sz="18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sahip</a:t>
            </a:r>
            <a:r>
              <a:rPr lang="en-US" sz="18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olan</a:t>
            </a:r>
            <a:r>
              <a:rPr lang="en-US" sz="18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baklagiller</a:t>
            </a:r>
            <a:r>
              <a:rPr lang="en-US" sz="18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(</a:t>
            </a:r>
            <a:r>
              <a:rPr lang="en-US" sz="1800" dirty="0" err="1">
                <a:solidFill>
                  <a:schemeClr val="bg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fasulye</a:t>
            </a:r>
            <a:r>
              <a:rPr lang="en-US" sz="1800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, </a:t>
            </a:r>
            <a:r>
              <a:rPr lang="en-US" sz="1800" dirty="0" err="1">
                <a:solidFill>
                  <a:schemeClr val="bg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nohut</a:t>
            </a:r>
            <a:r>
              <a:rPr lang="en-US" sz="1800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, </a:t>
            </a:r>
            <a:r>
              <a:rPr lang="en-US" sz="1800" dirty="0" err="1">
                <a:solidFill>
                  <a:schemeClr val="bg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mercimek</a:t>
            </a:r>
            <a:r>
              <a:rPr lang="en-US" sz="1800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, </a:t>
            </a:r>
            <a:r>
              <a:rPr lang="en-US" sz="1800" dirty="0" err="1">
                <a:solidFill>
                  <a:schemeClr val="bg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fiğ</a:t>
            </a:r>
            <a:r>
              <a:rPr lang="en-US" sz="1800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, </a:t>
            </a:r>
            <a:r>
              <a:rPr lang="en-US" sz="1800" dirty="0" err="1">
                <a:solidFill>
                  <a:schemeClr val="bg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burçak</a:t>
            </a:r>
            <a:r>
              <a:rPr lang="en-US" sz="18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); </a:t>
            </a:r>
          </a:p>
          <a:p>
            <a:pPr marL="248841" lvl="1" indent="-214313">
              <a:buFont typeface="Arial" charset="0"/>
              <a:buChar char="•"/>
            </a:pPr>
            <a:r>
              <a:rPr lang="en-US" sz="1800" dirty="0" err="1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Derin</a:t>
            </a:r>
            <a:r>
              <a:rPr lang="en-US" sz="18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köklü</a:t>
            </a:r>
            <a:r>
              <a:rPr lang="en-US" sz="18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kültür</a:t>
            </a:r>
            <a:r>
              <a:rPr lang="en-US" sz="18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bitkileri</a:t>
            </a:r>
            <a:r>
              <a:rPr lang="en-US" sz="18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(</a:t>
            </a:r>
            <a:r>
              <a:rPr lang="en-US" sz="1800" dirty="0" err="1">
                <a:solidFill>
                  <a:schemeClr val="bg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yonca</a:t>
            </a:r>
            <a:r>
              <a:rPr lang="en-US" sz="1800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, </a:t>
            </a:r>
            <a:r>
              <a:rPr lang="en-US" sz="1800" dirty="0" err="1">
                <a:solidFill>
                  <a:schemeClr val="bg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üçgül</a:t>
            </a:r>
            <a:r>
              <a:rPr lang="en-US" sz="1800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, </a:t>
            </a:r>
            <a:r>
              <a:rPr lang="en-US" sz="1800" dirty="0" err="1">
                <a:solidFill>
                  <a:schemeClr val="bg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kolza</a:t>
            </a:r>
            <a:r>
              <a:rPr lang="en-US" sz="1800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, </a:t>
            </a:r>
            <a:r>
              <a:rPr lang="en-US" sz="1800" dirty="0" err="1">
                <a:solidFill>
                  <a:schemeClr val="bg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şekerpancarı</a:t>
            </a:r>
            <a:r>
              <a:rPr lang="en-US" sz="1800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, </a:t>
            </a:r>
            <a:r>
              <a:rPr lang="en-US" sz="1800" dirty="0" err="1">
                <a:solidFill>
                  <a:schemeClr val="bg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pamuk</a:t>
            </a:r>
            <a:r>
              <a:rPr lang="en-US" sz="1800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vb.)</a:t>
            </a:r>
            <a:r>
              <a:rPr lang="en-US" sz="18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ile</a:t>
            </a:r>
            <a:r>
              <a:rPr lang="en-US" sz="18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yüzeysel</a:t>
            </a:r>
            <a:r>
              <a:rPr lang="en-US" sz="18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köklü</a:t>
            </a:r>
            <a:r>
              <a:rPr lang="en-US" sz="18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bitkiler</a:t>
            </a:r>
            <a:r>
              <a:rPr lang="en-US" sz="18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  <a:r>
              <a:rPr lang="en-US" sz="1800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(</a:t>
            </a:r>
            <a:r>
              <a:rPr lang="en-US" sz="1800" dirty="0" err="1">
                <a:solidFill>
                  <a:schemeClr val="bg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tahıllar</a:t>
            </a:r>
            <a:r>
              <a:rPr lang="en-US" sz="1800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); </a:t>
            </a:r>
          </a:p>
          <a:p>
            <a:pPr marL="248841" lvl="1" indent="-214313">
              <a:buFont typeface="Arial" charset="0"/>
              <a:buChar char="•"/>
            </a:pPr>
            <a:endParaRPr lang="tr-TR" sz="1500" dirty="0">
              <a:solidFill>
                <a:schemeClr val="tx1"/>
              </a:solidFill>
              <a:effectLst>
                <a:outerShdw blurRad="50800" dist="50800" dir="5400000" algn="ctr" rotWithShape="0">
                  <a:schemeClr val="bg1"/>
                </a:outerShdw>
              </a:effectLst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0654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Döküm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3.xml><?xml version="1.0" encoding="utf-8"?>
<a:theme xmlns:a="http://schemas.openxmlformats.org/drawingml/2006/main" name="1_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4.xml><?xml version="1.0" encoding="utf-8"?>
<a:theme xmlns:a="http://schemas.openxmlformats.org/drawingml/2006/main" name="2_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5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166</TotalTime>
  <Words>996</Words>
  <Application>Microsoft Office PowerPoint</Application>
  <PresentationFormat>Ekran Gösterisi (4:3)</PresentationFormat>
  <Paragraphs>105</Paragraphs>
  <Slides>18</Slides>
  <Notes>17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4</vt:i4>
      </vt:variant>
      <vt:variant>
        <vt:lpstr>Slayt Başlıkları</vt:lpstr>
      </vt:variant>
      <vt:variant>
        <vt:i4>18</vt:i4>
      </vt:variant>
    </vt:vector>
  </HeadingPairs>
  <TitlesOfParts>
    <vt:vector size="30" baseType="lpstr">
      <vt:lpstr>Arial</vt:lpstr>
      <vt:lpstr>Arial Black</vt:lpstr>
      <vt:lpstr>Calibri</vt:lpstr>
      <vt:lpstr>Century Gothic</vt:lpstr>
      <vt:lpstr>Rockwell</vt:lpstr>
      <vt:lpstr>Wingdings</vt:lpstr>
      <vt:lpstr>Wingdings 2</vt:lpstr>
      <vt:lpstr>Wingdings 3</vt:lpstr>
      <vt:lpstr>Austin</vt:lpstr>
      <vt:lpstr>Dilim</vt:lpstr>
      <vt:lpstr>1_Dilim</vt:lpstr>
      <vt:lpstr>2_Dilim</vt:lpstr>
      <vt:lpstr>PowerPoint Sunusu</vt:lpstr>
      <vt:lpstr>organİk tarla UYGULAMAları</vt:lpstr>
      <vt:lpstr>Toprak İşleme</vt:lpstr>
      <vt:lpstr>gübreleme</vt:lpstr>
      <vt:lpstr>yeşİl gübre bİtkİlerİ</vt:lpstr>
      <vt:lpstr>yeşİl gübre bİtkİlerİ</vt:lpstr>
      <vt:lpstr>yeşİl gübre bİtkİlerİ</vt:lpstr>
      <vt:lpstr>yeşİl gübre bİtkİlerİ</vt:lpstr>
      <vt:lpstr>EKİM NÖBETİ</vt:lpstr>
      <vt:lpstr>EKİM NÖBETİ</vt:lpstr>
      <vt:lpstr>EKİM VE DİKİM</vt:lpstr>
      <vt:lpstr>BAKIM İŞLEMLERİ</vt:lpstr>
      <vt:lpstr>BAKIM İŞLEMLERİ</vt:lpstr>
      <vt:lpstr>BAKIM İŞLEMLERİ</vt:lpstr>
      <vt:lpstr>BAKIM İŞLEMLERİ</vt:lpstr>
      <vt:lpstr>BAKIM İŞLEMLERİ</vt:lpstr>
      <vt:lpstr>Hasat ve harman</vt:lpstr>
      <vt:lpstr>Hasat ve harman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ORGANİK TARIMIN TARİHİ</dc:title>
  <dc:creator>melikeincetekin</dc:creator>
  <cp:lastModifiedBy>Dilek</cp:lastModifiedBy>
  <cp:revision>20</cp:revision>
  <dcterms:created xsi:type="dcterms:W3CDTF">2016-11-13T12:42:54Z</dcterms:created>
  <dcterms:modified xsi:type="dcterms:W3CDTF">2018-02-13T09:23:57Z</dcterms:modified>
</cp:coreProperties>
</file>