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0" r:id="rId4"/>
    <p:sldId id="259" r:id="rId5"/>
    <p:sldId id="260" r:id="rId6"/>
    <p:sldId id="261" r:id="rId7"/>
    <p:sldId id="262" r:id="rId8"/>
    <p:sldId id="263" r:id="rId9"/>
    <p:sldId id="264" r:id="rId10"/>
    <p:sldId id="265" r:id="rId11"/>
    <p:sldId id="266" r:id="rId12"/>
    <p:sldId id="267" r:id="rId13"/>
    <p:sldId id="268" r:id="rId14"/>
    <p:sldId id="269" r:id="rId15"/>
    <p:sldId id="284"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21304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273111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236227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88440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1145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70783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18287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70213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2043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34282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dirty="0"/>
          </a:p>
        </p:txBody>
      </p:sp>
    </p:spTree>
    <p:extLst>
      <p:ext uri="{BB962C8B-B14F-4D97-AF65-F5344CB8AC3E}">
        <p14:creationId xmlns:p14="http://schemas.microsoft.com/office/powerpoint/2010/main" val="329010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A216-5FDF-43CC-A0FF-527B3C5A2BD6}" type="datetimeFigureOut">
              <a:rPr lang="tr-TR" smtClean="0"/>
              <a:t>4.05.2020</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F28E5-658D-4869-A05B-0017B8679C66}" type="slidenum">
              <a:rPr lang="tr-TR" smtClean="0"/>
              <a:t>‹#›</a:t>
            </a:fld>
            <a:endParaRPr lang="tr-TR" dirty="0"/>
          </a:p>
        </p:txBody>
      </p:sp>
    </p:spTree>
    <p:extLst>
      <p:ext uri="{BB962C8B-B14F-4D97-AF65-F5344CB8AC3E}">
        <p14:creationId xmlns:p14="http://schemas.microsoft.com/office/powerpoint/2010/main" val="36984367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5" name="Dikdörtgen 4"/>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6" name="Dikdörtgen 5"/>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44755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6274" y="342855"/>
            <a:ext cx="11096625" cy="1261884"/>
          </a:xfrm>
          <a:prstGeom prst="rect">
            <a:avLst/>
          </a:prstGeom>
        </p:spPr>
        <p:txBody>
          <a:bodyPr wrap="square">
            <a:spAutoFit/>
          </a:bodyPr>
          <a:lstStyle/>
          <a:p>
            <a:pPr algn="ctr"/>
            <a:r>
              <a:rPr lang="tr-TR" sz="2800" b="1" dirty="0">
                <a:solidFill>
                  <a:srgbClr val="000000"/>
                </a:solidFill>
                <a:latin typeface="Times New Roman" panose="02020603050405020304" pitchFamily="18" charset="0"/>
              </a:rPr>
              <a:t>Estetik Gelişime Etkileri </a:t>
            </a:r>
            <a:endParaRPr lang="tr-TR" sz="28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Fen ve doğa etkinlikleri yoluyla çocukların çevredeki güzellikleri fark etmeleri, bunları korumaları ve çevrelerini güzelleştirme konusunda çaba harcamaları sağlanabilir.</a:t>
            </a:r>
            <a:r>
              <a:rPr lang="tr-TR" sz="1100" dirty="0">
                <a:solidFill>
                  <a:srgbClr val="000000"/>
                </a:solidFill>
                <a:latin typeface="Times New Roman" panose="02020603050405020304" pitchFamily="18" charset="0"/>
              </a:rPr>
              <a:t> </a:t>
            </a:r>
            <a:endParaRPr lang="tr-TR" dirty="0"/>
          </a:p>
        </p:txBody>
      </p:sp>
      <p:sp>
        <p:nvSpPr>
          <p:cNvPr id="3" name="Dikdörtgen 2"/>
          <p:cNvSpPr/>
          <p:nvPr/>
        </p:nvSpPr>
        <p:spPr>
          <a:xfrm>
            <a:off x="290512" y="1715452"/>
            <a:ext cx="11539538" cy="4216539"/>
          </a:xfrm>
          <a:prstGeom prst="rect">
            <a:avLst/>
          </a:prstGeom>
        </p:spPr>
        <p:txBody>
          <a:bodyPr wrap="square">
            <a:spAutoFit/>
          </a:bodyPr>
          <a:lstStyle/>
          <a:p>
            <a:endParaRPr lang="tr-TR" sz="28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Bu etkinlikler aracılığıyla çocuklar; </a:t>
            </a:r>
            <a:endParaRPr lang="tr-TR" sz="2400" dirty="0">
              <a:solidFill>
                <a:srgbClr val="000000"/>
              </a:solidFill>
              <a:latin typeface="Times New Roman" panose="02020603050405020304" pitchFamily="18" charset="0"/>
            </a:endParaRPr>
          </a:p>
          <a:p>
            <a:endParaRPr lang="tr-TR" sz="2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Yaprakları koparmamak, dalları kırmamak, </a:t>
            </a: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 bitkilere zarar verecek şeyleri yapmamak, </a:t>
            </a: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Havayı, suyu ve yerleri kirletmemek, </a:t>
            </a: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 Hayvanların ve insanların yaşamlarına saygı göstermek, </a:t>
            </a: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 Kuşlara ve diğer hayvanlara yiyecek bırakmak, </a:t>
            </a:r>
          </a:p>
          <a:p>
            <a:pPr marL="342900" indent="-342900">
              <a:buFont typeface="Arial" panose="020B0604020202020204" pitchFamily="34" charset="0"/>
              <a:buChar char="•"/>
            </a:pPr>
            <a:r>
              <a:rPr lang="tr-TR" sz="2400" dirty="0">
                <a:solidFill>
                  <a:srgbClr val="000000"/>
                </a:solidFill>
                <a:latin typeface="Times New Roman" panose="02020603050405020304" pitchFamily="18" charset="0"/>
              </a:rPr>
              <a:t> Ağaç dikmek ve çöpleri toplamak gibi konularda bilinçlendirilerek çevrelerine karşı duyarlı olma, çevreyi temiz tutma, koruma, güzelleştirme ve bu güzelliklerden haz alma yönünde davranışlar geliştirirler. </a:t>
            </a:r>
          </a:p>
        </p:txBody>
      </p:sp>
    </p:spTree>
    <p:extLst>
      <p:ext uri="{BB962C8B-B14F-4D97-AF65-F5344CB8AC3E}">
        <p14:creationId xmlns:p14="http://schemas.microsoft.com/office/powerpoint/2010/main" val="57389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42888" y="171450"/>
            <a:ext cx="11730037" cy="15001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rgbClr val="000000"/>
                </a:solidFill>
                <a:latin typeface="Times New Roman" panose="02020603050405020304" pitchFamily="18" charset="0"/>
              </a:rPr>
              <a:t>Matematik Etkinliklerinin Çocuğun Gelişimine Olan etkileri </a:t>
            </a:r>
            <a:endParaRPr lang="tr-TR" sz="3200" dirty="0"/>
          </a:p>
        </p:txBody>
      </p:sp>
      <p:sp>
        <p:nvSpPr>
          <p:cNvPr id="3" name="Dikdörtgen 2"/>
          <p:cNvSpPr/>
          <p:nvPr/>
        </p:nvSpPr>
        <p:spPr>
          <a:xfrm>
            <a:off x="342900" y="1424196"/>
            <a:ext cx="11587161" cy="5262979"/>
          </a:xfrm>
          <a:prstGeom prst="rect">
            <a:avLst/>
          </a:prstGeom>
        </p:spPr>
        <p:txBody>
          <a:bodyPr wrap="square">
            <a:spAutoFit/>
          </a:bodyPr>
          <a:lstStyle/>
          <a:p>
            <a:pPr algn="just"/>
            <a:r>
              <a:rPr lang="tr-TR" sz="2400" dirty="0">
                <a:solidFill>
                  <a:srgbClr val="000000"/>
                </a:solidFill>
                <a:latin typeface="Times New Roman" panose="02020603050405020304" pitchFamily="18" charset="0"/>
              </a:rPr>
              <a:t>Fen ve doğa çalışmaları gibi matematik çalışmaları da okul öncesi çocuklarının başta zihinsel gelişimleri olmak üzere sosyal-duygusal (arkadaş grubu etkinlikleri gerçekleştirme, paylaşma) , fiziksel (çalışan nesneleri ve ölçme araçlarını manipüle etme), dil (kavramları sözel olarak ifade etme) gelişimleri ve öz bakım beslenme tarzında etkinlikleri ger-çekleştirme ya da yemek ve temizlik zamanı gibi öz bakım becerilerinin gerçekleştireceği etkinliklerde renk, şekil, sayı, mekanda konum, miktar vb.. gibi matematiksel kavramları pekiştirme becerileri yönünden gelişimlerini olumlu yönde etkilemektedir. Tüm gelişim alanlarının yanı sıra beş duyuyu da uyararak çocukların duyu organlarını etkin şekilde kulla-nılabilmesine olanak tanımaktadır. </a:t>
            </a:r>
          </a:p>
          <a:p>
            <a:pPr algn="just"/>
            <a:endParaRPr lang="tr-TR" sz="2400" dirty="0">
              <a:solidFill>
                <a:srgbClr val="000000"/>
              </a:solidFill>
              <a:latin typeface="Times New Roman" panose="02020603050405020304" pitchFamily="18" charset="0"/>
            </a:endParaRPr>
          </a:p>
          <a:p>
            <a:pPr algn="just"/>
            <a:r>
              <a:rPr lang="tr-TR" sz="2400" dirty="0">
                <a:solidFill>
                  <a:srgbClr val="000000"/>
                </a:solidFill>
                <a:latin typeface="Times New Roman" panose="02020603050405020304" pitchFamily="18" charset="0"/>
              </a:rPr>
              <a:t>Okul öncesinde matematik etkinlikleri çocuklara basit düzeyde ve gelişimlerine uygun şekilde matematiksel kavramları tanıma ve öğrenme, problemi tanıma, olası çözüm yollarını düşünme ve problemi çözme ve çeşitli nesneleri niteleme, eşleştirme, gruplama, sıralama, gruplar arasında ilişki kurma vb. becerileri kazandırabilmektedir</a:t>
            </a:r>
            <a:r>
              <a:rPr lang="tr-TR" sz="1100" dirty="0">
                <a:solidFill>
                  <a:srgbClr val="000000"/>
                </a:solidFill>
                <a:latin typeface="Times New Roman" panose="02020603050405020304" pitchFamily="18" charset="0"/>
              </a:rPr>
              <a:t>. </a:t>
            </a:r>
            <a:endParaRPr lang="tr-TR" dirty="0"/>
          </a:p>
        </p:txBody>
      </p:sp>
    </p:spTree>
    <p:extLst>
      <p:ext uri="{BB962C8B-B14F-4D97-AF65-F5344CB8AC3E}">
        <p14:creationId xmlns:p14="http://schemas.microsoft.com/office/powerpoint/2010/main" val="43675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1487" y="585789"/>
            <a:ext cx="11387137" cy="5686424"/>
          </a:xfrm>
          <a:prstGeom prst="rect">
            <a:avLst/>
          </a:prstGeom>
        </p:spPr>
      </p:pic>
    </p:spTree>
    <p:extLst>
      <p:ext uri="{BB962C8B-B14F-4D97-AF65-F5344CB8AC3E}">
        <p14:creationId xmlns:p14="http://schemas.microsoft.com/office/powerpoint/2010/main" val="36049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5775" y="443880"/>
            <a:ext cx="11544300" cy="5324535"/>
          </a:xfrm>
          <a:prstGeom prst="rect">
            <a:avLst/>
          </a:prstGeom>
        </p:spPr>
        <p:txBody>
          <a:bodyPr wrap="square">
            <a:spAutoFit/>
          </a:bodyPr>
          <a:lstStyle/>
          <a:p>
            <a:endParaRPr lang="tr-TR" sz="3200" dirty="0">
              <a:solidFill>
                <a:srgbClr val="000000"/>
              </a:solidFill>
              <a:latin typeface="Times New Roman" panose="02020603050405020304" pitchFamily="18" charset="0"/>
            </a:endParaRPr>
          </a:p>
          <a:p>
            <a:r>
              <a:rPr lang="tr-TR" sz="3200" b="1" dirty="0">
                <a:solidFill>
                  <a:srgbClr val="000000"/>
                </a:solidFill>
                <a:latin typeface="Times New Roman" panose="02020603050405020304" pitchFamily="18" charset="0"/>
              </a:rPr>
              <a:t>Genel olarak matematik çalışmalarının çocukların gelişimlerine olan etkileri şu şekilde özetlenebilir: </a:t>
            </a:r>
          </a:p>
          <a:p>
            <a:endParaRPr lang="tr-TR" sz="2000" dirty="0">
              <a:solidFill>
                <a:srgbClr val="000000"/>
              </a:solidFill>
              <a:latin typeface="Times New Roman" panose="02020603050405020304" pitchFamily="18" charset="0"/>
            </a:endParaRP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Problem çözme sürecini (problemi tanımlamak, beyin fırtınası ile çeşitli çözüm yolları ortaya koymak, çözüm yollarından birini seçmek ve dene-mek, sonucu değerlendirmek) öğrenir ve problem çözme becerisini geliş-tirir.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Matematiksel kavramları eğlenceli ve somut şekilde öğrenebilirler.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Günlük yaşamda matematiğin nerelerde karşılarına çıkabileceklerini öğ-renir ve günlük yaşantıdaki matematiksel kavramları farkına varabilir.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Matematiğe karşı olumlu bir yaklaşım içinde olmayı öğrenirler. </a:t>
            </a:r>
          </a:p>
        </p:txBody>
      </p:sp>
    </p:spTree>
    <p:extLst>
      <p:ext uri="{BB962C8B-B14F-4D97-AF65-F5344CB8AC3E}">
        <p14:creationId xmlns:p14="http://schemas.microsoft.com/office/powerpoint/2010/main" val="136238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5763" y="557213"/>
            <a:ext cx="11415711" cy="5729287"/>
          </a:xfrm>
          <a:prstGeom prst="rect">
            <a:avLst/>
          </a:prstGeom>
        </p:spPr>
      </p:pic>
    </p:spTree>
    <p:extLst>
      <p:ext uri="{BB962C8B-B14F-4D97-AF65-F5344CB8AC3E}">
        <p14:creationId xmlns:p14="http://schemas.microsoft.com/office/powerpoint/2010/main" val="341591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nvGraphicFramePr>
        <p:xfrm>
          <a:off x="838200" y="3178334"/>
          <a:ext cx="10515600" cy="164592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r>
                        <a:rPr lang="tr-TR">
                          <a:effectLst/>
                        </a:rPr>
                        <a:t>Aktaş Arnas ,Y., Bilaloğlu Günay, R. ve Aslan D. 2007. Okul Öncesi Dönemde Fen Eğitimi, Kök Yayıncılık, Ankara </a:t>
                      </a: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r>
                        <a:rPr lang="tr-TR">
                          <a:effectLst/>
                        </a:rPr>
                        <a:t>Aktaş Arnas,Y. 2006. Okulöncesi Dönemde Matematik Öğretimi. Adana Nobel Tıp Kitabevi, Genişletilmiş 3. Baskı, Adana. </a:t>
                      </a: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r>
                        <a:rPr lang="tr-TR">
                          <a:effectLst/>
                        </a:rPr>
                        <a:t>Güven, Y.1999. Okulöncesinde Matematik. Ya-Pa Yayınları, İstanbul. </a:t>
                      </a: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r>
                        <a:rPr lang="tr-TR" dirty="0">
                          <a:effectLst/>
                        </a:rPr>
                        <a:t>Metin, N. 1992. Okulöncesi Dönemdeki Çocuklarda Matematik Kavramların Gelişimi.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121125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Belirtme Çizgisi 2"/>
          <p:cNvSpPr/>
          <p:nvPr/>
        </p:nvSpPr>
        <p:spPr>
          <a:xfrm>
            <a:off x="338138" y="271463"/>
            <a:ext cx="11515725" cy="55578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tr-TR" sz="4800" b="1" dirty="0">
                <a:ln/>
                <a:solidFill>
                  <a:schemeClr val="accent3"/>
                </a:solidFill>
              </a:rPr>
              <a:t>ERKEN ÇOCUKLUK DÖNEMİNDE</a:t>
            </a:r>
          </a:p>
          <a:p>
            <a:pPr algn="ctr"/>
            <a:r>
              <a:rPr lang="tr-TR" sz="4800" b="1" dirty="0">
                <a:ln/>
                <a:solidFill>
                  <a:schemeClr val="accent3"/>
                </a:solidFill>
              </a:rPr>
              <a:t> FEN VE MATEMATİK</a:t>
            </a:r>
          </a:p>
          <a:p>
            <a:pPr algn="ctr"/>
            <a:r>
              <a:rPr lang="tr-TR" sz="4800" b="1" dirty="0">
                <a:ln/>
                <a:solidFill>
                  <a:schemeClr val="accent3"/>
                </a:solidFill>
              </a:rPr>
              <a:t> ETKİNLİKLERİNİN </a:t>
            </a:r>
          </a:p>
          <a:p>
            <a:pPr algn="ctr"/>
            <a:r>
              <a:rPr lang="tr-TR" sz="4800" b="1" dirty="0">
                <a:ln/>
                <a:solidFill>
                  <a:schemeClr val="accent3"/>
                </a:solidFill>
              </a:rPr>
              <a:t>ÇOCUK GELİŞİMİNE ETKİSİ</a:t>
            </a:r>
          </a:p>
        </p:txBody>
      </p:sp>
    </p:spTree>
    <p:extLst>
      <p:ext uri="{BB962C8B-B14F-4D97-AF65-F5344CB8AC3E}">
        <p14:creationId xmlns:p14="http://schemas.microsoft.com/office/powerpoint/2010/main" val="203089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6" y="500062"/>
            <a:ext cx="11415712" cy="5857875"/>
          </a:xfrm>
          <a:prstGeom prst="rect">
            <a:avLst/>
          </a:prstGeom>
        </p:spPr>
      </p:pic>
    </p:spTree>
    <p:extLst>
      <p:ext uri="{BB962C8B-B14F-4D97-AF65-F5344CB8AC3E}">
        <p14:creationId xmlns:p14="http://schemas.microsoft.com/office/powerpoint/2010/main" val="41499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888" y="1704514"/>
            <a:ext cx="11587161" cy="3970318"/>
          </a:xfrm>
          <a:prstGeom prst="rect">
            <a:avLst/>
          </a:prstGeom>
        </p:spPr>
        <p:txBody>
          <a:bodyPr wrap="square">
            <a:spAutoFit/>
          </a:bodyPr>
          <a:lstStyle/>
          <a:p>
            <a:pPr algn="just"/>
            <a:r>
              <a:rPr lang="tr-TR" sz="2800" dirty="0">
                <a:ln w="0"/>
                <a:effectLst>
                  <a:outerShdw blurRad="38100" dist="19050" dir="2700000" algn="tl" rotWithShape="0">
                    <a:schemeClr val="dk1">
                      <a:alpha val="40000"/>
                    </a:schemeClr>
                  </a:outerShdw>
                </a:effectLst>
                <a:latin typeface="Times New Roman" panose="02020603050405020304" pitchFamily="18" charset="0"/>
              </a:rPr>
              <a:t>Fen etkinlikleri çocuğun öğrenme ve gelişimlerine çeşitli şekilde katkı sağlamaktadır. Öncelikle çocuklardaki doğal merak duygularının giderilmesine ve çocukların araştırarak yeni bilgiler keşfetmelerine olanak sağlamaktadır. Çocuklar, bu çalışmalarda deneyler yoluyla bilimsel bir noktayı doğrudan gerçekleştirebilmekte ve olayların sonucunu gözlemleyebilmektedirler. Bu şekilde hem yaşayarak öğrenme sürecini yaşamakta ve hem de öğrendikleri bilgileri kalıcı hâle getirebilmektedirler. Aynı zamanda çocuklar günlük yaşamda kullanacakları malzemeleri tanımakta ve kullanım özelliklerini de öğrenebilmektedirler. </a:t>
            </a:r>
            <a:endParaRPr lang="tr-TR" sz="4400" dirty="0">
              <a:ln w="0"/>
              <a:effectLst>
                <a:outerShdw blurRad="38100" dist="19050" dir="2700000" algn="tl" rotWithShape="0">
                  <a:schemeClr val="dk1">
                    <a:alpha val="40000"/>
                  </a:schemeClr>
                </a:outerShdw>
              </a:effectLst>
            </a:endParaRPr>
          </a:p>
        </p:txBody>
      </p:sp>
      <p:sp>
        <p:nvSpPr>
          <p:cNvPr id="4" name="Yatay Kaydırma 3"/>
          <p:cNvSpPr/>
          <p:nvPr/>
        </p:nvSpPr>
        <p:spPr>
          <a:xfrm>
            <a:off x="128587" y="0"/>
            <a:ext cx="11744325" cy="16859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857250" y="528638"/>
            <a:ext cx="10905550" cy="646331"/>
          </a:xfrm>
          <a:prstGeom prst="rect">
            <a:avLst/>
          </a:prstGeom>
          <a:noFill/>
        </p:spPr>
        <p:txBody>
          <a:bodyPr wrap="none" rtlCol="0">
            <a:spAutoFit/>
          </a:bodyPr>
          <a:lstStyle/>
          <a:p>
            <a:r>
              <a:rPr lang="tr-TR" sz="3600" b="1" dirty="0">
                <a:solidFill>
                  <a:srgbClr val="000000"/>
                </a:solidFill>
                <a:latin typeface="Times New Roman" panose="02020603050405020304" pitchFamily="18" charset="0"/>
              </a:rPr>
              <a:t>Fen Etkinliklerinin Çocuğun Gelişimine Olan Etkileri </a:t>
            </a:r>
            <a:endParaRPr lang="tr-TR" sz="3600" b="1" dirty="0"/>
          </a:p>
        </p:txBody>
      </p:sp>
    </p:spTree>
    <p:extLst>
      <p:ext uri="{BB962C8B-B14F-4D97-AF65-F5344CB8AC3E}">
        <p14:creationId xmlns:p14="http://schemas.microsoft.com/office/powerpoint/2010/main" val="285730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076" y="954956"/>
            <a:ext cx="11544299" cy="4832092"/>
          </a:xfrm>
          <a:prstGeom prst="rect">
            <a:avLst/>
          </a:prstGeom>
        </p:spPr>
        <p:txBody>
          <a:bodyPr wrap="square">
            <a:spAutoFit/>
          </a:bodyPr>
          <a:lstStyle/>
          <a:p>
            <a:endParaRPr lang="tr-TR" sz="1200" dirty="0">
              <a:solidFill>
                <a:srgbClr val="000000"/>
              </a:solidFill>
              <a:latin typeface="Times New Roman" panose="02020603050405020304" pitchFamily="18" charset="0"/>
            </a:endParaRPr>
          </a:p>
          <a:p>
            <a:r>
              <a:rPr lang="tr-TR" sz="3200" b="1" dirty="0">
                <a:solidFill>
                  <a:srgbClr val="000000"/>
                </a:solidFill>
                <a:latin typeface="Times New Roman" panose="02020603050405020304" pitchFamily="18" charset="0"/>
              </a:rPr>
              <a:t>Okulöncesi eğitim kurumlarında uygulanan fen etkinliklerinin çocuğun gelişi-mine olan etkileri dört açıdan incelenebilir: </a:t>
            </a:r>
          </a:p>
          <a:p>
            <a:endParaRPr lang="tr-TR" sz="2400" dirty="0">
              <a:solidFill>
                <a:srgbClr val="000000"/>
              </a:solidFill>
              <a:latin typeface="Times New Roman" panose="02020603050405020304" pitchFamily="18" charset="0"/>
            </a:endParaRPr>
          </a:p>
          <a:p>
            <a:pPr marL="457200" indent="-457200">
              <a:buFont typeface="+mj-lt"/>
              <a:buAutoNum type="arabicPeriod"/>
            </a:pPr>
            <a:r>
              <a:rPr lang="tr-TR" sz="3200" dirty="0">
                <a:solidFill>
                  <a:srgbClr val="000000"/>
                </a:solidFill>
                <a:latin typeface="Times New Roman" panose="02020603050405020304" pitchFamily="18" charset="0"/>
              </a:rPr>
              <a:t>Bilişsel Gelişim </a:t>
            </a:r>
          </a:p>
          <a:p>
            <a:pPr marL="457200" indent="-457200">
              <a:buFont typeface="+mj-lt"/>
              <a:buAutoNum type="arabicPeriod"/>
            </a:pPr>
            <a:r>
              <a:rPr lang="tr-TR" sz="3200" dirty="0">
                <a:solidFill>
                  <a:srgbClr val="000000"/>
                </a:solidFill>
                <a:latin typeface="Times New Roman" panose="02020603050405020304" pitchFamily="18" charset="0"/>
              </a:rPr>
              <a:t>Fiziksel ve Psikomotor Gelişim </a:t>
            </a:r>
          </a:p>
          <a:p>
            <a:pPr marL="457200" indent="-457200">
              <a:buFont typeface="+mj-lt"/>
              <a:buAutoNum type="arabicPeriod"/>
            </a:pPr>
            <a:r>
              <a:rPr lang="tr-TR" sz="3200" dirty="0">
                <a:solidFill>
                  <a:srgbClr val="000000"/>
                </a:solidFill>
                <a:latin typeface="Times New Roman" panose="02020603050405020304" pitchFamily="18" charset="0"/>
              </a:rPr>
              <a:t>Sosyal Gelişim</a:t>
            </a:r>
          </a:p>
          <a:p>
            <a:pPr marL="457200" indent="-457200">
              <a:buFont typeface="+mj-lt"/>
              <a:buAutoNum type="arabicPeriod"/>
            </a:pPr>
            <a:r>
              <a:rPr lang="tr-TR" sz="3200" dirty="0">
                <a:solidFill>
                  <a:srgbClr val="000000"/>
                </a:solidFill>
                <a:latin typeface="Times New Roman" panose="02020603050405020304" pitchFamily="18" charset="0"/>
              </a:rPr>
              <a:t>Dil Gelişimi</a:t>
            </a:r>
          </a:p>
          <a:p>
            <a:pPr marL="457200" indent="-457200">
              <a:buFont typeface="+mj-lt"/>
              <a:buAutoNum type="arabicPeriod"/>
            </a:pPr>
            <a:r>
              <a:rPr lang="tr-TR" sz="3200" dirty="0">
                <a:solidFill>
                  <a:srgbClr val="000000"/>
                </a:solidFill>
                <a:latin typeface="Times New Roman" panose="02020603050405020304" pitchFamily="18" charset="0"/>
              </a:rPr>
              <a:t>Estetik Gelişimi</a:t>
            </a:r>
          </a:p>
          <a:p>
            <a:pPr marL="457200" indent="-457200">
              <a:buFont typeface="+mj-lt"/>
              <a:buAutoNum type="arabicPeriod"/>
            </a:pPr>
            <a:endParaRPr lang="tr-TR" sz="2400" dirty="0">
              <a:solidFill>
                <a:srgbClr val="000000"/>
              </a:solidFill>
              <a:latin typeface="Times New Roman" panose="02020603050405020304" pitchFamily="18" charset="0"/>
            </a:endParaRPr>
          </a:p>
          <a:p>
            <a:endParaRPr lang="tr-T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6287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7163" y="128588"/>
            <a:ext cx="11644313" cy="6832640"/>
          </a:xfrm>
          <a:prstGeom prst="rect">
            <a:avLst/>
          </a:prstGeom>
          <a:noFill/>
        </p:spPr>
        <p:txBody>
          <a:bodyPr wrap="square" rtlCol="0">
            <a:spAutoFit/>
          </a:bodyPr>
          <a:lstStyle/>
          <a:p>
            <a:pPr algn="ctr"/>
            <a:r>
              <a:rPr lang="tr-TR" sz="3600" b="1" u="sng" dirty="0"/>
              <a:t>Bilişsel gelişime etkileri</a:t>
            </a:r>
          </a:p>
          <a:p>
            <a:endParaRPr lang="tr-TR" sz="28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Gözlem yapma, inceleme, araştırma, keşfetme ve elde ettikleri sonuçları değerlendirme becerilerini, bir başka deyişle bilimsel düşünme becerisini geliştirir. </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Yaşamın her alanındaki ilişkileri görebilme, örüntülerden yararlanarak genellemeler yapabilme (tümevarım), yeni fikirler üretebilme ve değişik konularda (doğa olayları, yerçekimi vb.) bilgi edinmesini kolaylaştırır.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Karşılaştırma yapma, sınıflama yapma, sıralama, ölçme, neden-sonuç ilişkisi kurma, ayrıntılara dikkat etme, tahminde bulunma, deney yapma, problem çözme yeteneklerini geliştirir.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Yaratıcı düşünme ve akıl yürütme yeteneklerini geliştirir.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Nesnelerin benzerlik ve farklılıklarını ayırt edebilmelerini sağlar.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 Bilgiye ulaşma ve bilgiyi kullanma yollarını öğrenmesine, dolayısıyla bilgilerini arttırmasına yardımcı olur.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Belli bir obje ve uyarıcı üzerinde dikkatini toplayabilme davranışı kazandırır.</a:t>
            </a:r>
          </a:p>
          <a:p>
            <a:pPr marL="285750" indent="-285750">
              <a:buFont typeface="Arial" panose="020B0604020202020204" pitchFamily="34" charset="0"/>
              <a:buChar char="•"/>
            </a:pPr>
            <a:r>
              <a:rPr lang="tr-TR" sz="2400" dirty="0">
                <a:solidFill>
                  <a:srgbClr val="000000"/>
                </a:solidFill>
                <a:latin typeface="Times New Roman" panose="02020603050405020304" pitchFamily="18" charset="0"/>
              </a:rPr>
              <a:t>Akılda tutma, düşünme ve karar verme gibi bilişsel yeteneklerinin gelişmesine yardımcı olur. </a:t>
            </a:r>
          </a:p>
          <a:p>
            <a:endParaRPr lang="tr-TR" dirty="0"/>
          </a:p>
        </p:txBody>
      </p:sp>
    </p:spTree>
    <p:extLst>
      <p:ext uri="{BB962C8B-B14F-4D97-AF65-F5344CB8AC3E}">
        <p14:creationId xmlns:p14="http://schemas.microsoft.com/office/powerpoint/2010/main" val="234561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212" y="542925"/>
            <a:ext cx="11101388" cy="5429250"/>
          </a:xfrm>
          <a:prstGeom prst="rect">
            <a:avLst/>
          </a:prstGeom>
        </p:spPr>
      </p:pic>
    </p:spTree>
    <p:extLst>
      <p:ext uri="{BB962C8B-B14F-4D97-AF65-F5344CB8AC3E}">
        <p14:creationId xmlns:p14="http://schemas.microsoft.com/office/powerpoint/2010/main" val="336895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4350" y="271461"/>
            <a:ext cx="11129963" cy="646331"/>
          </a:xfrm>
          <a:prstGeom prst="rect">
            <a:avLst/>
          </a:prstGeom>
          <a:noFill/>
        </p:spPr>
        <p:txBody>
          <a:bodyPr wrap="square" rtlCol="0">
            <a:spAutoFit/>
          </a:bodyPr>
          <a:lstStyle/>
          <a:p>
            <a:pPr algn="ctr"/>
            <a:r>
              <a:rPr lang="tr-TR" sz="3600" b="1" dirty="0">
                <a:solidFill>
                  <a:srgbClr val="000000"/>
                </a:solidFill>
                <a:latin typeface="Times New Roman" panose="02020603050405020304" pitchFamily="18" charset="0"/>
              </a:rPr>
              <a:t>Fiziksel ve Psikomotor Gelişime Etkileri </a:t>
            </a:r>
            <a:endParaRPr lang="tr-TR" sz="3600" dirty="0"/>
          </a:p>
        </p:txBody>
      </p:sp>
      <p:sp>
        <p:nvSpPr>
          <p:cNvPr id="3" name="Metin kutusu 2"/>
          <p:cNvSpPr txBox="1"/>
          <p:nvPr/>
        </p:nvSpPr>
        <p:spPr>
          <a:xfrm>
            <a:off x="428625" y="557212"/>
            <a:ext cx="11215688" cy="6001643"/>
          </a:xfrm>
          <a:prstGeom prst="rect">
            <a:avLst/>
          </a:prstGeom>
          <a:noFill/>
        </p:spPr>
        <p:txBody>
          <a:bodyPr wrap="square" rtlCol="0">
            <a:spAutoFit/>
          </a:bodyPr>
          <a:lstStyle/>
          <a:p>
            <a:endParaRPr lang="tr-TR" sz="2000" dirty="0">
              <a:solidFill>
                <a:srgbClr val="000000"/>
              </a:solidFill>
              <a:latin typeface="Times New Roman" panose="02020603050405020304" pitchFamily="18" charset="0"/>
            </a:endParaRP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Duyu organları ile beyni arasındaki koordinasyonu geliştirir, duyu organlarını daha etkili bir biçimde kullanabilme yeteneği kazandırır ve duyu organlarının gelişimine yardım eder.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Çocuğun büyük/küçük kaslarını kullanabilmesini, dengeli hareket ede-bilmesini sağlar.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El becerilerini geliştirir, el-göz koordinasyonu sağlayabilme yeteneği kazandırır.</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Günlük yaşamdaki araç-gereçleri (büyüteç, stetoskop vb.) kullanma becerisi gelişir.</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Çocuğun bedensel koordinasyonu sağlayabilmesini, bedenini daha etkili bir şekilde kullanabilmesini sağlar, bedeni üzerinde denetim kurmasına yardımcı olur.</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Bu etkinliklerle çocuğun hareket etme ihtiyacı karşılanır. </a:t>
            </a:r>
          </a:p>
        </p:txBody>
      </p:sp>
    </p:spTree>
    <p:extLst>
      <p:ext uri="{BB962C8B-B14F-4D97-AF65-F5344CB8AC3E}">
        <p14:creationId xmlns:p14="http://schemas.microsoft.com/office/powerpoint/2010/main" val="219225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85380" y="126370"/>
            <a:ext cx="4421240" cy="584775"/>
          </a:xfrm>
          <a:prstGeom prst="rect">
            <a:avLst/>
          </a:prstGeom>
        </p:spPr>
        <p:txBody>
          <a:bodyPr wrap="square">
            <a:spAutoFit/>
          </a:bodyPr>
          <a:lstStyle/>
          <a:p>
            <a:r>
              <a:rPr lang="tr-TR" sz="3200" b="1" dirty="0">
                <a:solidFill>
                  <a:srgbClr val="000000"/>
                </a:solidFill>
                <a:latin typeface="Times New Roman" panose="02020603050405020304" pitchFamily="18" charset="0"/>
              </a:rPr>
              <a:t>Sosyal Gelişime Etkileri </a:t>
            </a:r>
            <a:endParaRPr lang="tr-TR" sz="4800" dirty="0"/>
          </a:p>
        </p:txBody>
      </p:sp>
      <p:sp>
        <p:nvSpPr>
          <p:cNvPr id="3" name="Dikdörtgen 2"/>
          <p:cNvSpPr/>
          <p:nvPr/>
        </p:nvSpPr>
        <p:spPr>
          <a:xfrm>
            <a:off x="342901" y="571366"/>
            <a:ext cx="11530012" cy="5755422"/>
          </a:xfrm>
          <a:prstGeom prst="rect">
            <a:avLst/>
          </a:prstGeom>
        </p:spPr>
        <p:txBody>
          <a:bodyPr wrap="square">
            <a:spAutoFit/>
          </a:bodyPr>
          <a:lstStyle/>
          <a:p>
            <a:endParaRPr lang="tr-TR" sz="3200" dirty="0">
              <a:solidFill>
                <a:srgbClr val="000000"/>
              </a:solidFill>
              <a:latin typeface="Times New Roman" panose="02020603050405020304" pitchFamily="18" charset="0"/>
            </a:endParaRP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Hayata ve kendi bedenine karşı olumlu tutumlar geliştirmesini sağlar.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Bir işi başarma hazzı yaşatır.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Çocuğun kendine olan güveni artar.</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Grup içinde yardımlaşma, paylaşma, sıra bekleme, işbirliği gibi sosyal davranışları kazandırır.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Grup etkinliklerine istekle katılmasını, sağlık ve beslenme kurallarına uymasını sağlar.</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 Etkinlik sırasında çocuklar öğrenirken aynı zamanda kendi kendilerini disipline ederler.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Deney ve gözlemler çocuklara farklı bir bakış açısı kazandırır.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İlgi alanlarını genişletir. </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rPr>
              <a:t>Sorumluluk duygusu kazanmalarını destekler, </a:t>
            </a:r>
          </a:p>
        </p:txBody>
      </p:sp>
    </p:spTree>
    <p:extLst>
      <p:ext uri="{BB962C8B-B14F-4D97-AF65-F5344CB8AC3E}">
        <p14:creationId xmlns:p14="http://schemas.microsoft.com/office/powerpoint/2010/main" val="1773209508"/>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880</Words>
  <Application>Microsoft Macintosh PowerPoint</Application>
  <PresentationFormat>Geniş ekran</PresentationFormat>
  <Paragraphs>75</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Arial Rounded MT Bold</vt:lpstr>
      <vt:lpstr>Calibri</vt:lpstr>
      <vt:lpstr>Calibri Light</vt:lpstr>
      <vt:lpstr>Jokerman</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19</cp:revision>
  <dcterms:created xsi:type="dcterms:W3CDTF">2017-12-02T17:15:33Z</dcterms:created>
  <dcterms:modified xsi:type="dcterms:W3CDTF">2020-05-04T20:02:46Z</dcterms:modified>
</cp:coreProperties>
</file>