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8" r:id="rId2"/>
    <p:sldId id="308" r:id="rId3"/>
    <p:sldId id="316" r:id="rId4"/>
    <p:sldId id="317" r:id="rId5"/>
    <p:sldId id="323" r:id="rId6"/>
    <p:sldId id="324" r:id="rId7"/>
    <p:sldId id="329" r:id="rId8"/>
    <p:sldId id="31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67B595-7EC4-4F0C-B4AC-D0B824349EEA}" type="doc">
      <dgm:prSet loTypeId="urn:microsoft.com/office/officeart/2005/8/layout/hChevron3" loCatId="process" qsTypeId="urn:microsoft.com/office/officeart/2005/8/quickstyle/simple1" qsCatId="simple" csTypeId="urn:microsoft.com/office/officeart/2005/8/colors/colorful4" csCatId="colorful"/>
      <dgm:spPr/>
      <dgm:t>
        <a:bodyPr/>
        <a:lstStyle/>
        <a:p>
          <a:endParaRPr lang="en-US"/>
        </a:p>
      </dgm:t>
    </dgm:pt>
    <dgm:pt modelId="{B7CBC0F8-EBCC-4DCB-9D43-ED3CDB176499}">
      <dgm:prSet/>
      <dgm:spPr/>
      <dgm:t>
        <a:bodyPr/>
        <a:lstStyle/>
        <a:p>
          <a:r>
            <a:rPr lang="tr-TR" b="1"/>
            <a:t>İlke:</a:t>
          </a:r>
          <a:endParaRPr lang="en-US"/>
        </a:p>
      </dgm:t>
    </dgm:pt>
    <dgm:pt modelId="{CB1C6CF7-62AE-4031-87F8-1C3F655B374F}" type="parTrans" cxnId="{168B3DBD-4593-4C74-A77A-CB1D7DCC3991}">
      <dgm:prSet/>
      <dgm:spPr/>
      <dgm:t>
        <a:bodyPr/>
        <a:lstStyle/>
        <a:p>
          <a:endParaRPr lang="en-US"/>
        </a:p>
      </dgm:t>
    </dgm:pt>
    <dgm:pt modelId="{FAA9EFD0-64A3-469F-8431-1CE2D3C7BF55}" type="sibTrans" cxnId="{168B3DBD-4593-4C74-A77A-CB1D7DCC3991}">
      <dgm:prSet/>
      <dgm:spPr/>
      <dgm:t>
        <a:bodyPr/>
        <a:lstStyle/>
        <a:p>
          <a:endParaRPr lang="en-US"/>
        </a:p>
      </dgm:t>
    </dgm:pt>
    <dgm:pt modelId="{41D99E3F-F040-4F0A-8BBE-349C0AC30731}">
      <dgm:prSet/>
      <dgm:spPr/>
      <dgm:t>
        <a:bodyPr/>
        <a:lstStyle/>
        <a:p>
          <a:r>
            <a:rPr lang="tr-TR" i="1" dirty="0"/>
            <a:t>Dürüstlük ve dürüstlük görüntüsü, bir hâkimin tüm faaliyetlerinin icrasında esastır.</a:t>
          </a:r>
          <a:endParaRPr lang="en-US" dirty="0"/>
        </a:p>
      </dgm:t>
    </dgm:pt>
    <dgm:pt modelId="{7BF445C7-8CBB-485B-B6E9-F63C242BC578}" type="parTrans" cxnId="{035CF274-FA65-4802-AEAB-2DC90BA3E286}">
      <dgm:prSet/>
      <dgm:spPr/>
      <dgm:t>
        <a:bodyPr/>
        <a:lstStyle/>
        <a:p>
          <a:endParaRPr lang="en-US"/>
        </a:p>
      </dgm:t>
    </dgm:pt>
    <dgm:pt modelId="{488317DA-31E8-41BF-A8EA-AE8D00D2DB3B}" type="sibTrans" cxnId="{035CF274-FA65-4802-AEAB-2DC90BA3E286}">
      <dgm:prSet/>
      <dgm:spPr/>
      <dgm:t>
        <a:bodyPr/>
        <a:lstStyle/>
        <a:p>
          <a:endParaRPr lang="en-US"/>
        </a:p>
      </dgm:t>
    </dgm:pt>
    <dgm:pt modelId="{65DBC132-4267-4DC9-9479-C988138096C7}" type="pres">
      <dgm:prSet presAssocID="{3767B595-7EC4-4F0C-B4AC-D0B824349EEA}" presName="Name0" presStyleCnt="0">
        <dgm:presLayoutVars>
          <dgm:dir/>
          <dgm:resizeHandles val="exact"/>
        </dgm:presLayoutVars>
      </dgm:prSet>
      <dgm:spPr/>
    </dgm:pt>
    <dgm:pt modelId="{4341DF56-E505-4F9E-88D7-8EF3496DC6E6}" type="pres">
      <dgm:prSet presAssocID="{B7CBC0F8-EBCC-4DCB-9D43-ED3CDB176499}" presName="parTxOnly" presStyleLbl="node1" presStyleIdx="0" presStyleCnt="2">
        <dgm:presLayoutVars>
          <dgm:bulletEnabled val="1"/>
        </dgm:presLayoutVars>
      </dgm:prSet>
      <dgm:spPr/>
    </dgm:pt>
    <dgm:pt modelId="{1CA0556C-8976-46D2-9BD4-F025547FAF0A}" type="pres">
      <dgm:prSet presAssocID="{FAA9EFD0-64A3-469F-8431-1CE2D3C7BF55}" presName="parSpace" presStyleCnt="0"/>
      <dgm:spPr/>
    </dgm:pt>
    <dgm:pt modelId="{31760760-7E4D-48E5-A217-D730793A9D32}" type="pres">
      <dgm:prSet presAssocID="{41D99E3F-F040-4F0A-8BBE-349C0AC30731}" presName="parTxOnly" presStyleLbl="node1" presStyleIdx="1" presStyleCnt="2">
        <dgm:presLayoutVars>
          <dgm:bulletEnabled val="1"/>
        </dgm:presLayoutVars>
      </dgm:prSet>
      <dgm:spPr/>
    </dgm:pt>
  </dgm:ptLst>
  <dgm:cxnLst>
    <dgm:cxn modelId="{035CF274-FA65-4802-AEAB-2DC90BA3E286}" srcId="{3767B595-7EC4-4F0C-B4AC-D0B824349EEA}" destId="{41D99E3F-F040-4F0A-8BBE-349C0AC30731}" srcOrd="1" destOrd="0" parTransId="{7BF445C7-8CBB-485B-B6E9-F63C242BC578}" sibTransId="{488317DA-31E8-41BF-A8EA-AE8D00D2DB3B}"/>
    <dgm:cxn modelId="{94F3E797-EC7E-4BF0-8F80-3A18E6F8F0DC}" type="presOf" srcId="{B7CBC0F8-EBCC-4DCB-9D43-ED3CDB176499}" destId="{4341DF56-E505-4F9E-88D7-8EF3496DC6E6}" srcOrd="0" destOrd="0" presId="urn:microsoft.com/office/officeart/2005/8/layout/hChevron3"/>
    <dgm:cxn modelId="{E28C74B0-F212-4AAF-BADA-4DF27F90DACD}" type="presOf" srcId="{3767B595-7EC4-4F0C-B4AC-D0B824349EEA}" destId="{65DBC132-4267-4DC9-9479-C988138096C7}" srcOrd="0" destOrd="0" presId="urn:microsoft.com/office/officeart/2005/8/layout/hChevron3"/>
    <dgm:cxn modelId="{168B3DBD-4593-4C74-A77A-CB1D7DCC3991}" srcId="{3767B595-7EC4-4F0C-B4AC-D0B824349EEA}" destId="{B7CBC0F8-EBCC-4DCB-9D43-ED3CDB176499}" srcOrd="0" destOrd="0" parTransId="{CB1C6CF7-62AE-4031-87F8-1C3F655B374F}" sibTransId="{FAA9EFD0-64A3-469F-8431-1CE2D3C7BF55}"/>
    <dgm:cxn modelId="{AAFB2EF6-E494-456A-B19C-57490750CF75}" type="presOf" srcId="{41D99E3F-F040-4F0A-8BBE-349C0AC30731}" destId="{31760760-7E4D-48E5-A217-D730793A9D32}" srcOrd="0" destOrd="0" presId="urn:microsoft.com/office/officeart/2005/8/layout/hChevron3"/>
    <dgm:cxn modelId="{3DB77620-CFD1-41CD-B4C5-1F2BB640C115}" type="presParOf" srcId="{65DBC132-4267-4DC9-9479-C988138096C7}" destId="{4341DF56-E505-4F9E-88D7-8EF3496DC6E6}" srcOrd="0" destOrd="0" presId="urn:microsoft.com/office/officeart/2005/8/layout/hChevron3"/>
    <dgm:cxn modelId="{EE95EB69-4DB3-406B-B7B4-D5F1DC00BA79}" type="presParOf" srcId="{65DBC132-4267-4DC9-9479-C988138096C7}" destId="{1CA0556C-8976-46D2-9BD4-F025547FAF0A}" srcOrd="1" destOrd="0" presId="urn:microsoft.com/office/officeart/2005/8/layout/hChevron3"/>
    <dgm:cxn modelId="{08463597-9809-4416-B571-3D4D164EAADB}" type="presParOf" srcId="{65DBC132-4267-4DC9-9479-C988138096C7}" destId="{31760760-7E4D-48E5-A217-D730793A9D32}" srcOrd="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1DF56-E505-4F9E-88D7-8EF3496DC6E6}">
      <dsp:nvSpPr>
        <dsp:cNvPr id="0" name=""/>
        <dsp:cNvSpPr/>
      </dsp:nvSpPr>
      <dsp:spPr>
        <a:xfrm>
          <a:off x="4683" y="2039706"/>
          <a:ext cx="3325018" cy="1330007"/>
        </a:xfrm>
        <a:prstGeom prst="homePlat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0678" tIns="45339" rIns="22670" bIns="45339" numCol="1" spcCol="1270" anchor="ctr" anchorCtr="0">
          <a:noAutofit/>
        </a:bodyPr>
        <a:lstStyle/>
        <a:p>
          <a:pPr marL="0" lvl="0" indent="0" algn="ctr" defTabSz="755650">
            <a:lnSpc>
              <a:spcPct val="90000"/>
            </a:lnSpc>
            <a:spcBef>
              <a:spcPct val="0"/>
            </a:spcBef>
            <a:spcAft>
              <a:spcPct val="35000"/>
            </a:spcAft>
            <a:buNone/>
          </a:pPr>
          <a:r>
            <a:rPr lang="tr-TR" sz="1700" b="1" kern="1200"/>
            <a:t>İlke:</a:t>
          </a:r>
          <a:endParaRPr lang="en-US" sz="1700" kern="1200"/>
        </a:p>
      </dsp:txBody>
      <dsp:txXfrm>
        <a:off x="4683" y="2039706"/>
        <a:ext cx="2992516" cy="1330007"/>
      </dsp:txXfrm>
    </dsp:sp>
    <dsp:sp modelId="{31760760-7E4D-48E5-A217-D730793A9D32}">
      <dsp:nvSpPr>
        <dsp:cNvPr id="0" name=""/>
        <dsp:cNvSpPr/>
      </dsp:nvSpPr>
      <dsp:spPr>
        <a:xfrm>
          <a:off x="2664698" y="2039706"/>
          <a:ext cx="3325018" cy="1330007"/>
        </a:xfrm>
        <a:prstGeom prst="chevron">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45339" rIns="22670" bIns="45339" numCol="1" spcCol="1270" anchor="ctr" anchorCtr="0">
          <a:noAutofit/>
        </a:bodyPr>
        <a:lstStyle/>
        <a:p>
          <a:pPr marL="0" lvl="0" indent="0" algn="ctr" defTabSz="755650">
            <a:lnSpc>
              <a:spcPct val="90000"/>
            </a:lnSpc>
            <a:spcBef>
              <a:spcPct val="0"/>
            </a:spcBef>
            <a:spcAft>
              <a:spcPct val="35000"/>
            </a:spcAft>
            <a:buNone/>
          </a:pPr>
          <a:r>
            <a:rPr lang="tr-TR" sz="1700" i="1" kern="1200" dirty="0"/>
            <a:t>Dürüstlük ve dürüstlük görüntüsü, bir hâkimin tüm faaliyetlerinin icrasında esastır.</a:t>
          </a:r>
          <a:endParaRPr lang="en-US" sz="1700" kern="1200" dirty="0"/>
        </a:p>
      </dsp:txBody>
      <dsp:txXfrm>
        <a:off x="3329702" y="2039706"/>
        <a:ext cx="1995011" cy="133000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82B95E-4778-0847-8323-9E3F2DC352E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AC08926-E931-9B42-B582-60A3D1BDA5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FE9AD75-B524-924D-A6E8-4BE52D05444A}"/>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5" name="Alt Bilgi Yer Tutucusu 4">
            <a:extLst>
              <a:ext uri="{FF2B5EF4-FFF2-40B4-BE49-F238E27FC236}">
                <a16:creationId xmlns:a16="http://schemas.microsoft.com/office/drawing/2014/main" id="{B4AAC2B2-AEDC-DD4A-92D0-1B0E2975D0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ED8E994-48D5-0B48-A876-31F57D5DA610}"/>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252741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6DB538-5A83-7342-A357-2A2747CA9D3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C13E1D7-4493-A24F-985E-8584FC409B5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28422AC-C509-D644-B904-BECD29156180}"/>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5" name="Alt Bilgi Yer Tutucusu 4">
            <a:extLst>
              <a:ext uri="{FF2B5EF4-FFF2-40B4-BE49-F238E27FC236}">
                <a16:creationId xmlns:a16="http://schemas.microsoft.com/office/drawing/2014/main" id="{E24D8EC5-E5E4-DB48-B993-179DBF4DB0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DD42D07-8FA7-4043-9500-63BF9B710C38}"/>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1204902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A18074F-E4F1-7C47-B3A8-5139BE10F49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E6DDA50-DCA4-0E4A-A52F-9009F4583D2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3AE9030-44CE-EF4F-BA27-8DADF21E78C1}"/>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5" name="Alt Bilgi Yer Tutucusu 4">
            <a:extLst>
              <a:ext uri="{FF2B5EF4-FFF2-40B4-BE49-F238E27FC236}">
                <a16:creationId xmlns:a16="http://schemas.microsoft.com/office/drawing/2014/main" id="{423F7C67-CF3E-9346-B598-A488F25D265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ECB8749-EC35-DE4E-8FF2-83AC9487D51D}"/>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1377913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8096BB-F926-1348-A6AB-7012C84F90C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3252C8A-88BF-B843-B1E5-EE6D20F2FCD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23121AF-C324-2C46-A0FA-0110113ADD60}"/>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5" name="Alt Bilgi Yer Tutucusu 4">
            <a:extLst>
              <a:ext uri="{FF2B5EF4-FFF2-40B4-BE49-F238E27FC236}">
                <a16:creationId xmlns:a16="http://schemas.microsoft.com/office/drawing/2014/main" id="{76B2E2D6-545B-5B42-AF4E-4EAF2991628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764A4CC-3502-1E4A-B0BC-BDF89F182306}"/>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3756780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419569-1C5B-2D47-AD5C-E843173BF54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C927CC5-F3E4-D648-8F85-4710F7A88A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28C33BE-44C4-0F4C-A36A-9C1DBD715D5F}"/>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5" name="Alt Bilgi Yer Tutucusu 4">
            <a:extLst>
              <a:ext uri="{FF2B5EF4-FFF2-40B4-BE49-F238E27FC236}">
                <a16:creationId xmlns:a16="http://schemas.microsoft.com/office/drawing/2014/main" id="{BD0D143F-F438-6A40-B7D4-CBA45429049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B61BE37-5635-B34F-AD83-8B44C4019F4A}"/>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1898311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A8CFF8-85B4-2C4E-B1FB-9A5CBB90A0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C56E70B-BF5B-D94F-8449-7F3158CC2A9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16F0A3C-904D-734B-8B4A-2C22AB9E943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8321F71-2F8B-CE4A-AD66-31A71807AF5E}"/>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6" name="Alt Bilgi Yer Tutucusu 5">
            <a:extLst>
              <a:ext uri="{FF2B5EF4-FFF2-40B4-BE49-F238E27FC236}">
                <a16:creationId xmlns:a16="http://schemas.microsoft.com/office/drawing/2014/main" id="{8B9B3B43-7062-3140-A0C9-E93BED76E04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05EF3B4-6D7B-4B4B-9898-87927A1F77D6}"/>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715571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10581A-BE80-7447-95EF-E55E9561E0D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93F86D0-BCB7-5248-8B3F-AE302F5C66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DE11FFE-9857-F440-BDA6-77033485F7E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510B8EA-00B3-F14A-AC98-5A15F61747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28B4155-18BB-AF4E-815B-1E40DEB1031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10233D3-533E-064C-BC13-3BDB5E1A123C}"/>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8" name="Alt Bilgi Yer Tutucusu 7">
            <a:extLst>
              <a:ext uri="{FF2B5EF4-FFF2-40B4-BE49-F238E27FC236}">
                <a16:creationId xmlns:a16="http://schemas.microsoft.com/office/drawing/2014/main" id="{DEC6AAAC-3AA9-374C-B913-F6B4DA87A48F}"/>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A8A8483-118E-D144-BAA8-004E02E74D0F}"/>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99708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8CA251-8190-E34A-B654-DE084537C08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C8E8C82-5A60-8841-AAAB-631F37C5C404}"/>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4" name="Alt Bilgi Yer Tutucusu 3">
            <a:extLst>
              <a:ext uri="{FF2B5EF4-FFF2-40B4-BE49-F238E27FC236}">
                <a16:creationId xmlns:a16="http://schemas.microsoft.com/office/drawing/2014/main" id="{FA0730C9-B219-7C49-8336-09A7845E58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1244665-FA66-204B-96DA-92102A7BAE51}"/>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336475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F4F78A6-2D53-0D46-ABA7-1BD7FBCCD7CE}"/>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3" name="Alt Bilgi Yer Tutucusu 2">
            <a:extLst>
              <a:ext uri="{FF2B5EF4-FFF2-40B4-BE49-F238E27FC236}">
                <a16:creationId xmlns:a16="http://schemas.microsoft.com/office/drawing/2014/main" id="{931C94E4-12A2-B24F-BC78-87A215BDC51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40F3FD2-5E16-5B41-8103-C80FC1D5E0B9}"/>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1184517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017A91-E392-E14D-ACEC-BF471283929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AD9A256-5C5E-1E44-89DB-BDF5B3AF8C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066BAE9-8BEF-9A4B-BE0E-9563F8E85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14B5B5D-8A6B-8248-897F-9BCA82051CF4}"/>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6" name="Alt Bilgi Yer Tutucusu 5">
            <a:extLst>
              <a:ext uri="{FF2B5EF4-FFF2-40B4-BE49-F238E27FC236}">
                <a16:creationId xmlns:a16="http://schemas.microsoft.com/office/drawing/2014/main" id="{37873DC5-E143-4E48-AFD7-62BE3640772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4B44528-F43D-1046-8842-562A9F3735D6}"/>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74808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C1FED0-809A-2543-90BD-F411C427DEB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61DE50B-D9BF-C443-AF2D-E7E65F82D9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A5092ED-1B79-954D-B1EA-702DAE2BDE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48992C6-DF81-F349-B840-BF7605352500}"/>
              </a:ext>
            </a:extLst>
          </p:cNvPr>
          <p:cNvSpPr>
            <a:spLocks noGrp="1"/>
          </p:cNvSpPr>
          <p:nvPr>
            <p:ph type="dt" sz="half" idx="10"/>
          </p:nvPr>
        </p:nvSpPr>
        <p:spPr/>
        <p:txBody>
          <a:bodyPr/>
          <a:lstStyle/>
          <a:p>
            <a:fld id="{DD65E47F-D7EC-834B-BC8E-6854EE96708F}" type="datetimeFigureOut">
              <a:rPr lang="tr-TR" smtClean="0"/>
              <a:t>27.01.2020</a:t>
            </a:fld>
            <a:endParaRPr lang="tr-TR"/>
          </a:p>
        </p:txBody>
      </p:sp>
      <p:sp>
        <p:nvSpPr>
          <p:cNvPr id="6" name="Alt Bilgi Yer Tutucusu 5">
            <a:extLst>
              <a:ext uri="{FF2B5EF4-FFF2-40B4-BE49-F238E27FC236}">
                <a16:creationId xmlns:a16="http://schemas.microsoft.com/office/drawing/2014/main" id="{4614186A-B72A-9D41-AB3D-87670D39D7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046939E-2AEF-644D-A917-CA04169147FF}"/>
              </a:ext>
            </a:extLst>
          </p:cNvPr>
          <p:cNvSpPr>
            <a:spLocks noGrp="1"/>
          </p:cNvSpPr>
          <p:nvPr>
            <p:ph type="sldNum" sz="quarter" idx="12"/>
          </p:nvPr>
        </p:nvSpPr>
        <p:spPr/>
        <p:txBody>
          <a:bodyPr/>
          <a:lstStyle/>
          <a:p>
            <a:fld id="{27A11751-8AEB-A041-A13F-CC3C34DFBB31}" type="slidenum">
              <a:rPr lang="tr-TR" smtClean="0"/>
              <a:t>‹#›</a:t>
            </a:fld>
            <a:endParaRPr lang="tr-TR"/>
          </a:p>
        </p:txBody>
      </p:sp>
    </p:spTree>
    <p:extLst>
      <p:ext uri="{BB962C8B-B14F-4D97-AF65-F5344CB8AC3E}">
        <p14:creationId xmlns:p14="http://schemas.microsoft.com/office/powerpoint/2010/main" val="186937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376824C-AD2E-5C4C-A03E-08C51F5544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C05F90D-1E59-E445-83E2-47159B1D7D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EF011BC-895B-DF4E-BA94-20515B457F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65E47F-D7EC-834B-BC8E-6854EE96708F}" type="datetimeFigureOut">
              <a:rPr lang="tr-TR" smtClean="0"/>
              <a:t>27.01.2020</a:t>
            </a:fld>
            <a:endParaRPr lang="tr-TR"/>
          </a:p>
        </p:txBody>
      </p:sp>
      <p:sp>
        <p:nvSpPr>
          <p:cNvPr id="5" name="Alt Bilgi Yer Tutucusu 4">
            <a:extLst>
              <a:ext uri="{FF2B5EF4-FFF2-40B4-BE49-F238E27FC236}">
                <a16:creationId xmlns:a16="http://schemas.microsoft.com/office/drawing/2014/main" id="{93E3872A-D980-C949-833E-F6753AAC77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188479F-BDEA-3144-A1BE-64094DCE02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A11751-8AEB-A041-A13F-CC3C34DFBB31}" type="slidenum">
              <a:rPr lang="tr-TR" smtClean="0"/>
              <a:t>‹#›</a:t>
            </a:fld>
            <a:endParaRPr lang="tr-TR"/>
          </a:p>
        </p:txBody>
      </p:sp>
    </p:spTree>
    <p:extLst>
      <p:ext uri="{BB962C8B-B14F-4D97-AF65-F5344CB8AC3E}">
        <p14:creationId xmlns:p14="http://schemas.microsoft.com/office/powerpoint/2010/main" val="2594488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Unvan 1">
            <a:extLst>
              <a:ext uri="{FF2B5EF4-FFF2-40B4-BE49-F238E27FC236}">
                <a16:creationId xmlns:a16="http://schemas.microsoft.com/office/drawing/2014/main" id="{CA02DEC3-EBA0-4340-B4D4-989AD0A56448}"/>
              </a:ext>
            </a:extLst>
          </p:cNvPr>
          <p:cNvSpPr>
            <a:spLocks noGrp="1" noChangeArrowheads="1"/>
          </p:cNvSpPr>
          <p:nvPr>
            <p:ph type="title"/>
          </p:nvPr>
        </p:nvSpPr>
        <p:spPr/>
        <p:txBody>
          <a:bodyPr/>
          <a:lstStyle/>
          <a:p>
            <a:r>
              <a:rPr lang="tr-TR" altLang="tr-TR" dirty="0"/>
              <a:t>MECELLE</a:t>
            </a:r>
          </a:p>
        </p:txBody>
      </p:sp>
      <p:sp>
        <p:nvSpPr>
          <p:cNvPr id="15363" name="İçerik Yer Tutucusu 2">
            <a:extLst>
              <a:ext uri="{FF2B5EF4-FFF2-40B4-BE49-F238E27FC236}">
                <a16:creationId xmlns:a16="http://schemas.microsoft.com/office/drawing/2014/main" id="{6CFC4D2A-EEAE-4378-A047-854F79723045}"/>
              </a:ext>
            </a:extLst>
          </p:cNvPr>
          <p:cNvSpPr>
            <a:spLocks noGrp="1" noChangeArrowheads="1"/>
          </p:cNvSpPr>
          <p:nvPr>
            <p:ph idx="1"/>
          </p:nvPr>
        </p:nvSpPr>
        <p:spPr/>
        <p:txBody>
          <a:bodyPr/>
          <a:lstStyle/>
          <a:p>
            <a:pPr marL="0" indent="0">
              <a:spcBef>
                <a:spcPts val="600"/>
              </a:spcBef>
              <a:spcAft>
                <a:spcPts val="600"/>
              </a:spcAft>
              <a:buNone/>
              <a:defRPr/>
            </a:pPr>
            <a:endParaRPr lang="tr-TR" dirty="0">
              <a:solidFill>
                <a:srgbClr val="000000"/>
              </a:solidFill>
              <a:latin typeface="Trebuchet MS" panose="020B0603020202020204" pitchFamily="34" charset="0"/>
            </a:endParaRPr>
          </a:p>
          <a:p>
            <a:pPr algn="just">
              <a:spcBef>
                <a:spcPts val="600"/>
              </a:spcBef>
              <a:spcAft>
                <a:spcPts val="600"/>
              </a:spcAft>
              <a:defRPr/>
            </a:pPr>
            <a:r>
              <a:rPr lang="tr-TR" b="1" spc="50" dirty="0">
                <a:solidFill>
                  <a:srgbClr val="000000"/>
                </a:solidFill>
                <a:latin typeface="Trebuchet MS" panose="020B0603020202020204" pitchFamily="34" charset="0"/>
              </a:rPr>
              <a:t>Madde 1812</a:t>
            </a:r>
            <a:r>
              <a:rPr lang="tr-TR" spc="50" dirty="0">
                <a:solidFill>
                  <a:srgbClr val="000000"/>
                </a:solidFill>
                <a:latin typeface="Trebuchet MS" panose="020B0603020202020204" pitchFamily="34" charset="0"/>
              </a:rPr>
              <a:t> – Hâkimin zihni; gam, keder, açlık veya uyku basması gibi sağlıklı düşünmeye engel olabilecek bir arıza ile belirsiz veya düzensiz hale gelirse hüküm vermeye girişmemelidir.</a:t>
            </a:r>
            <a:endParaRPr lang="tr-TR" dirty="0">
              <a:solidFill>
                <a:srgbClr val="000000"/>
              </a:solidFill>
              <a:latin typeface="Trebuchet MS" panose="020B0603020202020204" pitchFamily="34" charset="0"/>
            </a:endParaRPr>
          </a:p>
          <a:p>
            <a:pPr>
              <a:defRPr/>
            </a:pPr>
            <a:endParaRPr lang="tr-TR" altLang="tr-TR" dirty="0"/>
          </a:p>
        </p:txBody>
      </p:sp>
    </p:spTree>
    <p:extLst>
      <p:ext uri="{BB962C8B-B14F-4D97-AF65-F5344CB8AC3E}">
        <p14:creationId xmlns:p14="http://schemas.microsoft.com/office/powerpoint/2010/main" val="332347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328DF74-C280-47CE-9034-D196A4535E8B}"/>
              </a:ext>
            </a:extLst>
          </p:cNvPr>
          <p:cNvSpPr>
            <a:spLocks noGrp="1"/>
          </p:cNvSpPr>
          <p:nvPr>
            <p:ph type="title"/>
          </p:nvPr>
        </p:nvSpPr>
        <p:spPr>
          <a:xfrm>
            <a:off x="1251679" y="645106"/>
            <a:ext cx="3384329" cy="5421435"/>
          </a:xfrm>
        </p:spPr>
        <p:txBody>
          <a:bodyPr anchor="ctr">
            <a:normAutofit/>
          </a:bodyPr>
          <a:lstStyle/>
          <a:p>
            <a:r>
              <a:rPr lang="tr-TR" sz="4000" dirty="0"/>
              <a:t>2002 </a:t>
            </a:r>
            <a:r>
              <a:rPr lang="tr-TR" sz="4000" dirty="0" err="1"/>
              <a:t>Bangalor</a:t>
            </a:r>
            <a:r>
              <a:rPr lang="tr-TR" sz="4000" dirty="0"/>
              <a:t> Yargı Etiği İlkelerinin Dördüncü Değeri</a:t>
            </a:r>
            <a:br>
              <a:rPr lang="tr-TR" sz="4000" dirty="0"/>
            </a:br>
            <a:endParaRPr lang="tr-TR" sz="4000" dirty="0"/>
          </a:p>
        </p:txBody>
      </p:sp>
      <p:graphicFrame>
        <p:nvGraphicFramePr>
          <p:cNvPr id="5" name="İçerik Yer Tutucusu 2">
            <a:extLst>
              <a:ext uri="{FF2B5EF4-FFF2-40B4-BE49-F238E27FC236}">
                <a16:creationId xmlns:a16="http://schemas.microsoft.com/office/drawing/2014/main" id="{91FA05B5-746E-40D4-83F8-44F25EC837E1}"/>
              </a:ext>
            </a:extLst>
          </p:cNvPr>
          <p:cNvGraphicFramePr>
            <a:graphicFrameLocks noGrp="1"/>
          </p:cNvGraphicFramePr>
          <p:nvPr>
            <p:ph idx="1"/>
          </p:nvPr>
        </p:nvGraphicFramePr>
        <p:xfrm>
          <a:off x="5280025" y="644525"/>
          <a:ext cx="5994400" cy="54094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7975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6EAE496-CF6E-4BDF-AAAB-BC5A77099E80}"/>
              </a:ext>
            </a:extLst>
          </p:cNvPr>
          <p:cNvSpPr>
            <a:spLocks noGrp="1"/>
          </p:cNvSpPr>
          <p:nvPr>
            <p:ph type="title"/>
          </p:nvPr>
        </p:nvSpPr>
        <p:spPr/>
        <p:txBody>
          <a:bodyPr>
            <a:normAutofit fontScale="90000"/>
          </a:bodyPr>
          <a:lstStyle/>
          <a:p>
            <a:r>
              <a:rPr lang="tr-TR" sz="3100" b="1" dirty="0"/>
              <a:t>Hâkim, kendisinin görevli olduğu mahkemede düzenli olarak görev alan hukuk mesleğinin üyeleriyle olan ilişkilerinde, herhangi bir menfaat veya yanlılık şüphesine veya görüntüsüne mantıken neden olabilecek durumlardan kaçınmalıdır.</a:t>
            </a:r>
            <a:r>
              <a:rPr lang="tr-TR" sz="3100" b="1" i="1" dirty="0"/>
              <a:t> </a:t>
            </a:r>
            <a:br>
              <a:rPr lang="tr-TR" dirty="0"/>
            </a:br>
            <a:endParaRPr lang="tr-TR" dirty="0"/>
          </a:p>
        </p:txBody>
      </p:sp>
      <p:sp>
        <p:nvSpPr>
          <p:cNvPr id="3" name="İçerik Yer Tutucusu 2">
            <a:extLst>
              <a:ext uri="{FF2B5EF4-FFF2-40B4-BE49-F238E27FC236}">
                <a16:creationId xmlns:a16="http://schemas.microsoft.com/office/drawing/2014/main" id="{6684B266-565F-48A0-8C96-DA64F7412ADA}"/>
              </a:ext>
            </a:extLst>
          </p:cNvPr>
          <p:cNvSpPr>
            <a:spLocks noGrp="1"/>
          </p:cNvSpPr>
          <p:nvPr>
            <p:ph idx="1"/>
          </p:nvPr>
        </p:nvSpPr>
        <p:spPr/>
        <p:txBody>
          <a:bodyPr/>
          <a:lstStyle/>
          <a:p>
            <a:pPr marL="0" indent="0">
              <a:buNone/>
            </a:pPr>
            <a:r>
              <a:rPr lang="tr-TR" b="1" i="1" dirty="0"/>
              <a:t>		</a:t>
            </a:r>
          </a:p>
          <a:p>
            <a:pPr marL="0" indent="0">
              <a:buNone/>
            </a:pPr>
            <a:r>
              <a:rPr lang="tr-TR" b="1" i="1" dirty="0"/>
              <a:t>			</a:t>
            </a:r>
            <a:r>
              <a:rPr lang="tr-TR" b="1" dirty="0"/>
              <a:t>Avukatlarla sosyal ilişkiler</a:t>
            </a:r>
          </a:p>
          <a:p>
            <a:r>
              <a:rPr lang="tr-TR" dirty="0"/>
              <a:t>Hâkimin düzenli olarak huzuruna gelen bir avukatla sosyal ilişki kurması tehlikelidir ve dengeli bir süreç gerektirir. </a:t>
            </a:r>
          </a:p>
          <a:p>
            <a:endParaRPr lang="tr-TR" dirty="0"/>
          </a:p>
        </p:txBody>
      </p:sp>
    </p:spTree>
    <p:extLst>
      <p:ext uri="{BB962C8B-B14F-4D97-AF65-F5344CB8AC3E}">
        <p14:creationId xmlns:p14="http://schemas.microsoft.com/office/powerpoint/2010/main" val="3273682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EBE2671-E720-4DB0-B722-1C07729302C8}"/>
              </a:ext>
            </a:extLst>
          </p:cNvPr>
          <p:cNvSpPr>
            <a:spLocks noGrp="1"/>
          </p:cNvSpPr>
          <p:nvPr>
            <p:ph type="title"/>
          </p:nvPr>
        </p:nvSpPr>
        <p:spPr/>
        <p:txBody>
          <a:bodyPr>
            <a:noAutofit/>
          </a:bodyPr>
          <a:lstStyle/>
          <a:p>
            <a:r>
              <a:rPr lang="tr-TR" sz="3200" dirty="0"/>
              <a:t>Hâkim, aile üyelerinden herhangi birinin taraf olduğu veya herhangi bir şekilde bağlantılı olduğu davalara bakmamalıdır.</a:t>
            </a:r>
            <a:br>
              <a:rPr lang="tr-TR" sz="3200" dirty="0"/>
            </a:br>
            <a:endParaRPr lang="tr-TR" sz="3200" dirty="0"/>
          </a:p>
        </p:txBody>
      </p:sp>
      <p:sp>
        <p:nvSpPr>
          <p:cNvPr id="3" name="İçerik Yer Tutucusu 2">
            <a:extLst>
              <a:ext uri="{FF2B5EF4-FFF2-40B4-BE49-F238E27FC236}">
                <a16:creationId xmlns:a16="http://schemas.microsoft.com/office/drawing/2014/main" id="{77598640-8752-4978-9509-3922AD5BD3FB}"/>
              </a:ext>
            </a:extLst>
          </p:cNvPr>
          <p:cNvSpPr>
            <a:spLocks noGrp="1"/>
          </p:cNvSpPr>
          <p:nvPr>
            <p:ph idx="1"/>
          </p:nvPr>
        </p:nvSpPr>
        <p:spPr/>
        <p:txBody>
          <a:bodyPr/>
          <a:lstStyle/>
          <a:p>
            <a:pPr marL="0" indent="0">
              <a:buNone/>
            </a:pPr>
            <a:r>
              <a:rPr lang="tr-TR" b="1" i="1" dirty="0"/>
              <a:t>	</a:t>
            </a:r>
            <a:r>
              <a:rPr lang="tr-TR" b="1" dirty="0"/>
              <a:t>Hâkimin davaya bakmaktan yasaklı olması</a:t>
            </a:r>
            <a:endParaRPr lang="tr-TR" dirty="0"/>
          </a:p>
          <a:p>
            <a:r>
              <a:rPr lang="tr-TR" dirty="0"/>
              <a:t>Hâkimin aile üyelerinden biri (nişanlısı da dâhil) davaya katılmışsa veya avukat olarak yer alıyorsa, hâkimin o davaya bakması yasaktır.</a:t>
            </a:r>
          </a:p>
          <a:p>
            <a:endParaRPr lang="tr-TR" dirty="0"/>
          </a:p>
        </p:txBody>
      </p:sp>
    </p:spTree>
    <p:extLst>
      <p:ext uri="{BB962C8B-B14F-4D97-AF65-F5344CB8AC3E}">
        <p14:creationId xmlns:p14="http://schemas.microsoft.com/office/powerpoint/2010/main" val="2152366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0D9A92-530B-4655-8267-09667A3BD3F5}"/>
              </a:ext>
            </a:extLst>
          </p:cNvPr>
          <p:cNvSpPr>
            <a:spLocks noGrp="1"/>
          </p:cNvSpPr>
          <p:nvPr>
            <p:ph type="title"/>
          </p:nvPr>
        </p:nvSpPr>
        <p:spPr/>
        <p:txBody>
          <a:bodyPr>
            <a:normAutofit fontScale="90000"/>
          </a:bodyPr>
          <a:lstStyle/>
          <a:p>
            <a:r>
              <a:rPr lang="tr-TR" dirty="0"/>
              <a:t>Mali menfaatlerden haberdar olma sorumluluğu</a:t>
            </a:r>
            <a:br>
              <a:rPr lang="tr-TR" dirty="0"/>
            </a:br>
            <a:endParaRPr lang="tr-TR" dirty="0"/>
          </a:p>
        </p:txBody>
      </p:sp>
      <p:sp>
        <p:nvSpPr>
          <p:cNvPr id="3" name="İçerik Yer Tutucusu 2">
            <a:extLst>
              <a:ext uri="{FF2B5EF4-FFF2-40B4-BE49-F238E27FC236}">
                <a16:creationId xmlns:a16="http://schemas.microsoft.com/office/drawing/2014/main" id="{2915EDA2-5267-47B7-B92C-A55125E399A2}"/>
              </a:ext>
            </a:extLst>
          </p:cNvPr>
          <p:cNvSpPr>
            <a:spLocks noGrp="1"/>
          </p:cNvSpPr>
          <p:nvPr>
            <p:ph idx="1"/>
          </p:nvPr>
        </p:nvSpPr>
        <p:spPr/>
        <p:txBody>
          <a:bodyPr/>
          <a:lstStyle/>
          <a:p>
            <a:r>
              <a:rPr lang="tr-TR" sz="2400" dirty="0"/>
              <a:t>Mahkemede görülen bir davayı karara bağlaması üzerine, hâkim veya aile üyelerinden biri veya hâkimin itibari ilişki içerisinde olduğu diğer bir kişinin mali kazanç elde etme olasılığının tespit edilmesi üzerine, hâkimin davadan </a:t>
            </a:r>
            <a:r>
              <a:rPr lang="tr-TR" sz="2400" u="sng" dirty="0"/>
              <a:t>çekilmekten başka seçeneği yoktur. </a:t>
            </a:r>
            <a:r>
              <a:rPr lang="tr-TR" sz="2400" dirty="0"/>
              <a:t>Bu nedenle, hâkimin her zaman kendi şahsi ve itibari mali menfaatleri ve aile üyelerinin mali menfaatleri hakkında bilgi sahibi olması gerekmektedir. “İtibari” terimi yönetici, uygulayıcı, yediemin ve vasi olarak tüm ilişkileri içerir.</a:t>
            </a:r>
          </a:p>
          <a:p>
            <a:endParaRPr lang="tr-TR" dirty="0"/>
          </a:p>
        </p:txBody>
      </p:sp>
    </p:spTree>
    <p:extLst>
      <p:ext uri="{BB962C8B-B14F-4D97-AF65-F5344CB8AC3E}">
        <p14:creationId xmlns:p14="http://schemas.microsoft.com/office/powerpoint/2010/main" val="3564498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44A049F-45A1-4651-967F-1A47C50DE92A}"/>
              </a:ext>
            </a:extLst>
          </p:cNvPr>
          <p:cNvSpPr>
            <a:spLocks noGrp="1"/>
          </p:cNvSpPr>
          <p:nvPr>
            <p:ph type="title"/>
          </p:nvPr>
        </p:nvSpPr>
        <p:spPr/>
        <p:txBody>
          <a:bodyPr>
            <a:normAutofit fontScale="90000"/>
          </a:bodyPr>
          <a:lstStyle/>
          <a:p>
            <a:br>
              <a:rPr lang="tr-TR" b="1" dirty="0"/>
            </a:br>
            <a:br>
              <a:rPr lang="tr-TR" b="1" dirty="0"/>
            </a:br>
            <a:br>
              <a:rPr lang="tr-TR" b="1" dirty="0"/>
            </a:br>
            <a:br>
              <a:rPr lang="tr-TR" b="1" dirty="0"/>
            </a:br>
            <a:br>
              <a:rPr lang="tr-TR" b="1" dirty="0"/>
            </a:br>
            <a:br>
              <a:rPr lang="tr-TR" b="1" dirty="0"/>
            </a:br>
            <a:br>
              <a:rPr lang="tr-TR" b="1" dirty="0"/>
            </a:br>
            <a:br>
              <a:rPr lang="tr-TR" b="1" dirty="0"/>
            </a:br>
            <a:br>
              <a:rPr lang="tr-TR" b="1" dirty="0"/>
            </a:br>
            <a:br>
              <a:rPr lang="tr-TR" b="1" dirty="0"/>
            </a:br>
            <a:r>
              <a:rPr lang="tr-TR" b="1" dirty="0"/>
              <a:t>Hâkim, kendisinin, ailesinin, sosyal veya diğer ilişkilerinin, görevini ifa etmesine ve kararlarına etkide bulunmasına izin vermeyecektir.</a:t>
            </a:r>
            <a:br>
              <a:rPr lang="tr-TR" dirty="0"/>
            </a:br>
            <a:endParaRPr lang="tr-TR" dirty="0"/>
          </a:p>
        </p:txBody>
      </p:sp>
      <p:sp>
        <p:nvSpPr>
          <p:cNvPr id="3" name="İçerik Yer Tutucusu 2">
            <a:extLst>
              <a:ext uri="{FF2B5EF4-FFF2-40B4-BE49-F238E27FC236}">
                <a16:creationId xmlns:a16="http://schemas.microsoft.com/office/drawing/2014/main" id="{BFFB9513-50EC-41F5-85FF-0BAA525A03CC}"/>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3481287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F8972E-CF6D-474B-8FF2-ED041F0725FB}"/>
              </a:ext>
            </a:extLst>
          </p:cNvPr>
          <p:cNvSpPr>
            <a:spLocks noGrp="1"/>
          </p:cNvSpPr>
          <p:nvPr>
            <p:ph type="title"/>
          </p:nvPr>
        </p:nvSpPr>
        <p:spPr/>
        <p:txBody>
          <a:bodyPr>
            <a:normAutofit fontScale="90000"/>
          </a:bodyPr>
          <a:lstStyle/>
          <a:p>
            <a:r>
              <a:rPr lang="tr-TR" dirty="0"/>
              <a:t>Yargısal görevlerini gereğince yerine getirmesi şartıyla, hâkim:</a:t>
            </a:r>
            <a:br>
              <a:rPr lang="tr-TR" dirty="0"/>
            </a:br>
            <a:endParaRPr lang="tr-TR" dirty="0"/>
          </a:p>
        </p:txBody>
      </p:sp>
      <p:sp>
        <p:nvSpPr>
          <p:cNvPr id="3" name="İçerik Yer Tutucusu 2">
            <a:extLst>
              <a:ext uri="{FF2B5EF4-FFF2-40B4-BE49-F238E27FC236}">
                <a16:creationId xmlns:a16="http://schemas.microsoft.com/office/drawing/2014/main" id="{2C814E39-6176-4B25-A1D1-450A294C6C3A}"/>
              </a:ext>
            </a:extLst>
          </p:cNvPr>
          <p:cNvSpPr>
            <a:spLocks noGrp="1"/>
          </p:cNvSpPr>
          <p:nvPr>
            <p:ph idx="1"/>
          </p:nvPr>
        </p:nvSpPr>
        <p:spPr>
          <a:xfrm>
            <a:off x="1251678" y="1874517"/>
            <a:ext cx="10178322" cy="4601098"/>
          </a:xfrm>
        </p:spPr>
        <p:txBody>
          <a:bodyPr>
            <a:normAutofit/>
          </a:bodyPr>
          <a:lstStyle/>
          <a:p>
            <a:r>
              <a:rPr lang="tr-TR" sz="2600" b="1" dirty="0"/>
              <a:t>i. hukuk, hukuk sistemi, adalet yönetimi veya ilgili konularda yazabilir, ders verebilir, eğitim verebilir ve faaliyetlere katılabilir.</a:t>
            </a:r>
            <a:endParaRPr lang="tr-TR" sz="2600" dirty="0"/>
          </a:p>
          <a:p>
            <a:pPr lvl="0"/>
            <a:r>
              <a:rPr lang="tr-TR" sz="2600" b="1" dirty="0"/>
              <a:t>ii. Hukuk, hukuk sistemi, adalet yönetimi veya ilgili konularda, resmi bir organın huzurunda, hâkimin görüşüne başvurabilir. </a:t>
            </a:r>
            <a:endParaRPr lang="tr-TR" sz="2600" dirty="0"/>
          </a:p>
          <a:p>
            <a:pPr lvl="0"/>
            <a:r>
              <a:rPr lang="tr-TR" sz="2600" b="1" dirty="0"/>
              <a:t>iii. Hâkim, söz konusu üyelik, hâkimin algılanan tarafsızlığı ve siyasal bağımsızlığı ile tutarsız olmadığı müddetçe, resmi bir kurum veya diğer bir devlet komisyonunun, kurulunun ya da danışma organının üyesi olabilir.</a:t>
            </a:r>
            <a:endParaRPr lang="tr-TR" sz="2600" dirty="0"/>
          </a:p>
          <a:p>
            <a:pPr lvl="0"/>
            <a:r>
              <a:rPr lang="tr-TR" sz="2600" b="1" dirty="0"/>
              <a:t>iv. Hâkim, ancak yargı makamının itibarını zedelemeyen veya yargısal görevlerinin ifasına müdahale etmeyen faaliyetlere katılabilir.</a:t>
            </a:r>
            <a:endParaRPr lang="tr-TR" sz="2600" dirty="0"/>
          </a:p>
          <a:p>
            <a:endParaRPr lang="tr-TR" dirty="0"/>
          </a:p>
        </p:txBody>
      </p:sp>
    </p:spTree>
    <p:extLst>
      <p:ext uri="{BB962C8B-B14F-4D97-AF65-F5344CB8AC3E}">
        <p14:creationId xmlns:p14="http://schemas.microsoft.com/office/powerpoint/2010/main" val="2233482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53D875F-8180-4BD1-9D06-83B5783918DE}"/>
              </a:ext>
            </a:extLst>
          </p:cNvPr>
          <p:cNvSpPr>
            <a:spLocks noGrp="1"/>
          </p:cNvSpPr>
          <p:nvPr>
            <p:ph type="title"/>
          </p:nvPr>
        </p:nvSpPr>
        <p:spPr/>
        <p:txBody>
          <a:bodyPr>
            <a:normAutofit/>
          </a:bodyPr>
          <a:lstStyle/>
          <a:p>
            <a:r>
              <a:rPr lang="tr-TR" b="1" dirty="0"/>
              <a:t>Bar gibi halka açık mekânların ziyaret edilmesi</a:t>
            </a:r>
            <a:br>
              <a:rPr lang="tr-TR" dirty="0"/>
            </a:br>
            <a:endParaRPr lang="tr-TR" dirty="0"/>
          </a:p>
        </p:txBody>
      </p:sp>
      <p:sp>
        <p:nvSpPr>
          <p:cNvPr id="3" name="İçerik Yer Tutucusu 2">
            <a:extLst>
              <a:ext uri="{FF2B5EF4-FFF2-40B4-BE49-F238E27FC236}">
                <a16:creationId xmlns:a16="http://schemas.microsoft.com/office/drawing/2014/main" id="{A3045002-4B58-4A98-BCC0-2B68A3095581}"/>
              </a:ext>
            </a:extLst>
          </p:cNvPr>
          <p:cNvSpPr>
            <a:spLocks noGrp="1"/>
          </p:cNvSpPr>
          <p:nvPr>
            <p:ph idx="1"/>
          </p:nvPr>
        </p:nvSpPr>
        <p:spPr>
          <a:xfrm>
            <a:off x="1484310" y="1762539"/>
            <a:ext cx="10018713" cy="4028661"/>
          </a:xfrm>
        </p:spPr>
        <p:txBody>
          <a:bodyPr/>
          <a:lstStyle/>
          <a:p>
            <a:r>
              <a:rPr lang="tr-TR" sz="2800" dirty="0"/>
              <a:t>Günümüzde, en azından çoğu ülkede, hâkimin bar, alkollü mekân veya benzeri yerleri ziyaret etmesine yönelik bir yasak yoktur ancak gizliliğe önem verilmelidir. Hâkim, bu ziyaretlerin toplumdaki makul gözlemci tarafından nasıl algılanacağını, örneğin ziyaret edilen yerin itibarı, buraya gelen insanlar ve mekânın kanunlara uygun olarak işletilmesiyle ilgili endişeler ışığında değerlendirmelidir.</a:t>
            </a:r>
          </a:p>
          <a:p>
            <a:endParaRPr lang="tr-TR" dirty="0"/>
          </a:p>
        </p:txBody>
      </p:sp>
    </p:spTree>
    <p:extLst>
      <p:ext uri="{BB962C8B-B14F-4D97-AF65-F5344CB8AC3E}">
        <p14:creationId xmlns:p14="http://schemas.microsoft.com/office/powerpoint/2010/main" val="14795291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446</Words>
  <Application>Microsoft Macintosh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Trebuchet MS</vt:lpstr>
      <vt:lpstr>Office Teması</vt:lpstr>
      <vt:lpstr>MECELLE</vt:lpstr>
      <vt:lpstr>2002 Bangalor Yargı Etiği İlkelerinin Dördüncü Değeri </vt:lpstr>
      <vt:lpstr>Hâkim, kendisinin görevli olduğu mahkemede düzenli olarak görev alan hukuk mesleğinin üyeleriyle olan ilişkilerinde, herhangi bir menfaat veya yanlılık şüphesine veya görüntüsüne mantıken neden olabilecek durumlardan kaçınmalıdır.  </vt:lpstr>
      <vt:lpstr>Hâkim, aile üyelerinden herhangi birinin taraf olduğu veya herhangi bir şekilde bağlantılı olduğu davalara bakmamalıdır. </vt:lpstr>
      <vt:lpstr>Mali menfaatlerden haberdar olma sorumluluğu </vt:lpstr>
      <vt:lpstr>          Hâkim, kendisinin, ailesinin, sosyal veya diğer ilişkilerinin, görevini ifa etmesine ve kararlarına etkide bulunmasına izin vermeyecektir. </vt:lpstr>
      <vt:lpstr>Yargısal görevlerini gereğince yerine getirmesi şartıyla, hâkim: </vt:lpstr>
      <vt:lpstr>Bar gibi halka açık mekânların ziyaret edilmesi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MECELLE</dc:title>
  <dc:creator>Gülriz Uygur</dc:creator>
  <cp:lastModifiedBy>Gülriz Uygur</cp:lastModifiedBy>
  <cp:revision>2</cp:revision>
  <dcterms:created xsi:type="dcterms:W3CDTF">2020-01-27T19:07:50Z</dcterms:created>
  <dcterms:modified xsi:type="dcterms:W3CDTF">2020-01-27T21:59:56Z</dcterms:modified>
</cp:coreProperties>
</file>