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47" d="100"/>
          <a:sy n="47" d="100"/>
        </p:scale>
        <p:origin x="-115" y="-269"/>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1FF0375-B5DB-4F53-978A-D6094E24494F}" type="datetimeFigureOut">
              <a:rPr lang="tr-TR" smtClean="0"/>
              <a:pPr/>
              <a:t>23.11.2017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F54E1B4-6C02-46E8-A5D8-83E2BB183511}" type="slidenum">
              <a:rPr lang="tr-TR" smtClean="0"/>
              <a:pPr/>
              <a:t>‹#›</a:t>
            </a:fld>
            <a:endParaRPr lang="tr-TR"/>
          </a:p>
        </p:txBody>
      </p:sp>
    </p:spTree>
    <p:extLst>
      <p:ext uri="{BB962C8B-B14F-4D97-AF65-F5344CB8AC3E}">
        <p14:creationId xmlns:p14="http://schemas.microsoft.com/office/powerpoint/2010/main" xmlns="" val="28509640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1FF0375-B5DB-4F53-978A-D6094E24494F}" type="datetimeFigureOut">
              <a:rPr lang="tr-TR" smtClean="0"/>
              <a:pPr/>
              <a:t>23.11.2017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F54E1B4-6C02-46E8-A5D8-83E2BB183511}" type="slidenum">
              <a:rPr lang="tr-TR" smtClean="0"/>
              <a:pPr/>
              <a:t>‹#›</a:t>
            </a:fld>
            <a:endParaRPr lang="tr-TR"/>
          </a:p>
        </p:txBody>
      </p:sp>
    </p:spTree>
    <p:extLst>
      <p:ext uri="{BB962C8B-B14F-4D97-AF65-F5344CB8AC3E}">
        <p14:creationId xmlns:p14="http://schemas.microsoft.com/office/powerpoint/2010/main" xmlns="" val="37533140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1FF0375-B5DB-4F53-978A-D6094E24494F}" type="datetimeFigureOut">
              <a:rPr lang="tr-TR" smtClean="0"/>
              <a:pPr/>
              <a:t>23.11.2017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F54E1B4-6C02-46E8-A5D8-83E2BB183511}" type="slidenum">
              <a:rPr lang="tr-TR" smtClean="0"/>
              <a:pPr/>
              <a:t>‹#›</a:t>
            </a:fld>
            <a:endParaRPr lang="tr-TR"/>
          </a:p>
        </p:txBody>
      </p:sp>
    </p:spTree>
    <p:extLst>
      <p:ext uri="{BB962C8B-B14F-4D97-AF65-F5344CB8AC3E}">
        <p14:creationId xmlns:p14="http://schemas.microsoft.com/office/powerpoint/2010/main" xmlns="" val="34626944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1FF0375-B5DB-4F53-978A-D6094E24494F}" type="datetimeFigureOut">
              <a:rPr lang="tr-TR" smtClean="0"/>
              <a:pPr/>
              <a:t>23.11.2017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F54E1B4-6C02-46E8-A5D8-83E2BB183511}" type="slidenum">
              <a:rPr lang="tr-TR" smtClean="0"/>
              <a:pPr/>
              <a:t>‹#›</a:t>
            </a:fld>
            <a:endParaRPr lang="tr-TR"/>
          </a:p>
        </p:txBody>
      </p:sp>
    </p:spTree>
    <p:extLst>
      <p:ext uri="{BB962C8B-B14F-4D97-AF65-F5344CB8AC3E}">
        <p14:creationId xmlns:p14="http://schemas.microsoft.com/office/powerpoint/2010/main" xmlns="" val="19618469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1FF0375-B5DB-4F53-978A-D6094E24494F}" type="datetimeFigureOut">
              <a:rPr lang="tr-TR" smtClean="0"/>
              <a:pPr/>
              <a:t>23.11.2017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F54E1B4-6C02-46E8-A5D8-83E2BB183511}" type="slidenum">
              <a:rPr lang="tr-TR" smtClean="0"/>
              <a:pPr/>
              <a:t>‹#›</a:t>
            </a:fld>
            <a:endParaRPr lang="tr-TR"/>
          </a:p>
        </p:txBody>
      </p:sp>
    </p:spTree>
    <p:extLst>
      <p:ext uri="{BB962C8B-B14F-4D97-AF65-F5344CB8AC3E}">
        <p14:creationId xmlns:p14="http://schemas.microsoft.com/office/powerpoint/2010/main" xmlns="" val="35998301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1FF0375-B5DB-4F53-978A-D6094E24494F}" type="datetimeFigureOut">
              <a:rPr lang="tr-TR" smtClean="0"/>
              <a:pPr/>
              <a:t>23.11.2017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F54E1B4-6C02-46E8-A5D8-83E2BB183511}" type="slidenum">
              <a:rPr lang="tr-TR" smtClean="0"/>
              <a:pPr/>
              <a:t>‹#›</a:t>
            </a:fld>
            <a:endParaRPr lang="tr-TR"/>
          </a:p>
        </p:txBody>
      </p:sp>
    </p:spTree>
    <p:extLst>
      <p:ext uri="{BB962C8B-B14F-4D97-AF65-F5344CB8AC3E}">
        <p14:creationId xmlns:p14="http://schemas.microsoft.com/office/powerpoint/2010/main" xmlns="" val="903688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1FF0375-B5DB-4F53-978A-D6094E24494F}" type="datetimeFigureOut">
              <a:rPr lang="tr-TR" smtClean="0"/>
              <a:pPr/>
              <a:t>23.11.2017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F54E1B4-6C02-46E8-A5D8-83E2BB183511}" type="slidenum">
              <a:rPr lang="tr-TR" smtClean="0"/>
              <a:pPr/>
              <a:t>‹#›</a:t>
            </a:fld>
            <a:endParaRPr lang="tr-TR"/>
          </a:p>
        </p:txBody>
      </p:sp>
    </p:spTree>
    <p:extLst>
      <p:ext uri="{BB962C8B-B14F-4D97-AF65-F5344CB8AC3E}">
        <p14:creationId xmlns:p14="http://schemas.microsoft.com/office/powerpoint/2010/main" xmlns="" val="23081722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1FF0375-B5DB-4F53-978A-D6094E24494F}" type="datetimeFigureOut">
              <a:rPr lang="tr-TR" smtClean="0"/>
              <a:pPr/>
              <a:t>23.11.2017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F54E1B4-6C02-46E8-A5D8-83E2BB183511}" type="slidenum">
              <a:rPr lang="tr-TR" smtClean="0"/>
              <a:pPr/>
              <a:t>‹#›</a:t>
            </a:fld>
            <a:endParaRPr lang="tr-TR"/>
          </a:p>
        </p:txBody>
      </p:sp>
    </p:spTree>
    <p:extLst>
      <p:ext uri="{BB962C8B-B14F-4D97-AF65-F5344CB8AC3E}">
        <p14:creationId xmlns:p14="http://schemas.microsoft.com/office/powerpoint/2010/main" xmlns="" val="8802883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1FF0375-B5DB-4F53-978A-D6094E24494F}" type="datetimeFigureOut">
              <a:rPr lang="tr-TR" smtClean="0"/>
              <a:pPr/>
              <a:t>23.11.2017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F54E1B4-6C02-46E8-A5D8-83E2BB183511}" type="slidenum">
              <a:rPr lang="tr-TR" smtClean="0"/>
              <a:pPr/>
              <a:t>‹#›</a:t>
            </a:fld>
            <a:endParaRPr lang="tr-TR"/>
          </a:p>
        </p:txBody>
      </p:sp>
    </p:spTree>
    <p:extLst>
      <p:ext uri="{BB962C8B-B14F-4D97-AF65-F5344CB8AC3E}">
        <p14:creationId xmlns:p14="http://schemas.microsoft.com/office/powerpoint/2010/main" xmlns="" val="41915416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1FF0375-B5DB-4F53-978A-D6094E24494F}" type="datetimeFigureOut">
              <a:rPr lang="tr-TR" smtClean="0"/>
              <a:pPr/>
              <a:t>23.11.2017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F54E1B4-6C02-46E8-A5D8-83E2BB183511}" type="slidenum">
              <a:rPr lang="tr-TR" smtClean="0"/>
              <a:pPr/>
              <a:t>‹#›</a:t>
            </a:fld>
            <a:endParaRPr lang="tr-TR"/>
          </a:p>
        </p:txBody>
      </p:sp>
    </p:spTree>
    <p:extLst>
      <p:ext uri="{BB962C8B-B14F-4D97-AF65-F5344CB8AC3E}">
        <p14:creationId xmlns:p14="http://schemas.microsoft.com/office/powerpoint/2010/main" xmlns="" val="36803831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1FF0375-B5DB-4F53-978A-D6094E24494F}" type="datetimeFigureOut">
              <a:rPr lang="tr-TR" smtClean="0"/>
              <a:pPr/>
              <a:t>23.11.2017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F54E1B4-6C02-46E8-A5D8-83E2BB183511}" type="slidenum">
              <a:rPr lang="tr-TR" smtClean="0"/>
              <a:pPr/>
              <a:t>‹#›</a:t>
            </a:fld>
            <a:endParaRPr lang="tr-TR"/>
          </a:p>
        </p:txBody>
      </p:sp>
    </p:spTree>
    <p:extLst>
      <p:ext uri="{BB962C8B-B14F-4D97-AF65-F5344CB8AC3E}">
        <p14:creationId xmlns:p14="http://schemas.microsoft.com/office/powerpoint/2010/main" xmlns="" val="32876352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FF0375-B5DB-4F53-978A-D6094E24494F}" type="datetimeFigureOut">
              <a:rPr lang="tr-TR" smtClean="0"/>
              <a:pPr/>
              <a:t>23.11.2017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54E1B4-6C02-46E8-A5D8-83E2BB183511}" type="slidenum">
              <a:rPr lang="tr-TR" smtClean="0"/>
              <a:pPr/>
              <a:t>‹#›</a:t>
            </a:fld>
            <a:endParaRPr lang="tr-TR"/>
          </a:p>
        </p:txBody>
      </p:sp>
    </p:spTree>
    <p:extLst>
      <p:ext uri="{BB962C8B-B14F-4D97-AF65-F5344CB8AC3E}">
        <p14:creationId xmlns:p14="http://schemas.microsoft.com/office/powerpoint/2010/main" xmlns="" val="4166098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49758" y="1650397"/>
            <a:ext cx="9144000" cy="2387600"/>
          </a:xfrm>
        </p:spPr>
        <p:txBody>
          <a:bodyPr>
            <a:normAutofit/>
          </a:bodyPr>
          <a:lstStyle/>
          <a:p>
            <a:r>
              <a:rPr lang="tr-TR" b="1" dirty="0" smtClean="0"/>
              <a:t>ANAYASA YARGISI-III</a:t>
            </a:r>
            <a:endParaRPr lang="tr-TR" dirty="0"/>
          </a:p>
        </p:txBody>
      </p:sp>
    </p:spTree>
    <p:extLst>
      <p:ext uri="{BB962C8B-B14F-4D97-AF65-F5344CB8AC3E}">
        <p14:creationId xmlns:p14="http://schemas.microsoft.com/office/powerpoint/2010/main" xmlns="" val="34345873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21535" y="2747717"/>
            <a:ext cx="10515600" cy="1325563"/>
          </a:xfrm>
        </p:spPr>
        <p:txBody>
          <a:bodyPr>
            <a:noAutofit/>
          </a:bodyPr>
          <a:lstStyle/>
          <a:p>
            <a:r>
              <a:rPr lang="tr-TR" sz="3000" b="1" dirty="0" smtClean="0"/>
              <a:t>E. </a:t>
            </a:r>
            <a:r>
              <a:rPr lang="tr-TR" sz="3000" b="1" u="sng" dirty="0" smtClean="0"/>
              <a:t>Anayasaya Uygunluk Denetiminin Şekilleri</a:t>
            </a:r>
            <a:br>
              <a:rPr lang="tr-TR" sz="3000" b="1" u="sng" dirty="0" smtClean="0"/>
            </a:br>
            <a:r>
              <a:rPr lang="tr-TR" sz="3000" b="1" u="sng" dirty="0"/>
              <a:t/>
            </a:r>
            <a:br>
              <a:rPr lang="tr-TR" sz="3000" b="1" u="sng" dirty="0"/>
            </a:br>
            <a:r>
              <a:rPr lang="tr-TR" sz="3000" dirty="0" smtClean="0"/>
              <a:t>1. Soyut Norm Denetimi (İptal Davası)</a:t>
            </a:r>
            <a:br>
              <a:rPr lang="tr-TR" sz="3000" dirty="0" smtClean="0"/>
            </a:br>
            <a:r>
              <a:rPr lang="tr-TR" sz="3000" dirty="0" smtClean="0"/>
              <a:t>	a. Dava Açma Yetkisi</a:t>
            </a:r>
            <a:br>
              <a:rPr lang="tr-TR" sz="3000" dirty="0" smtClean="0"/>
            </a:br>
            <a:r>
              <a:rPr lang="tr-TR" sz="3000" dirty="0"/>
              <a:t>	</a:t>
            </a:r>
            <a:r>
              <a:rPr lang="tr-TR" sz="3000" dirty="0" smtClean="0"/>
              <a:t>b. Dava Açma Süresi</a:t>
            </a:r>
            <a:br>
              <a:rPr lang="tr-TR" sz="3000" dirty="0" smtClean="0"/>
            </a:br>
            <a:r>
              <a:rPr lang="tr-TR" sz="3000" dirty="0"/>
              <a:t>	</a:t>
            </a:r>
            <a:r>
              <a:rPr lang="tr-TR" sz="3000" dirty="0" smtClean="0"/>
              <a:t>c. İptal Davası Açılmasında </a:t>
            </a:r>
            <a:r>
              <a:rPr lang="tr-TR" sz="3000" dirty="0" err="1" smtClean="0"/>
              <a:t>Usûl</a:t>
            </a:r>
            <a:r>
              <a:rPr lang="tr-TR" sz="3000" dirty="0" smtClean="0"/>
              <a:t/>
            </a:r>
            <a:br>
              <a:rPr lang="tr-TR" sz="3000" dirty="0" smtClean="0"/>
            </a:br>
            <a:r>
              <a:rPr lang="tr-TR" sz="3000" dirty="0" smtClean="0"/>
              <a:t>2. Somut Norm Denetimi</a:t>
            </a:r>
            <a:br>
              <a:rPr lang="tr-TR" sz="3000" dirty="0" smtClean="0"/>
            </a:br>
            <a:r>
              <a:rPr lang="tr-TR" sz="3000" dirty="0"/>
              <a:t>	</a:t>
            </a:r>
            <a:r>
              <a:rPr lang="tr-TR" sz="3000" dirty="0" smtClean="0"/>
              <a:t>a. Niteliği ve Soyut Norm Denetiminden Farkları</a:t>
            </a:r>
            <a:br>
              <a:rPr lang="tr-TR" sz="3000" dirty="0" smtClean="0"/>
            </a:br>
            <a:r>
              <a:rPr lang="tr-TR" sz="3000" dirty="0"/>
              <a:t>	</a:t>
            </a:r>
            <a:r>
              <a:rPr lang="tr-TR" sz="3000" dirty="0" smtClean="0"/>
              <a:t>b. Somut Norm Denetiminin Şartları</a:t>
            </a:r>
            <a:br>
              <a:rPr lang="tr-TR" sz="3000" dirty="0" smtClean="0"/>
            </a:br>
            <a:r>
              <a:rPr lang="tr-TR" sz="3000" dirty="0"/>
              <a:t>		</a:t>
            </a:r>
            <a:r>
              <a:rPr lang="tr-TR" sz="3000" dirty="0" smtClean="0"/>
              <a:t>- Bakılmakta Olan Dava</a:t>
            </a:r>
            <a:br>
              <a:rPr lang="tr-TR" sz="3000" dirty="0" smtClean="0"/>
            </a:br>
            <a:r>
              <a:rPr lang="tr-TR" sz="3000" dirty="0"/>
              <a:t>	</a:t>
            </a:r>
            <a:r>
              <a:rPr lang="tr-TR" sz="3000" dirty="0" smtClean="0"/>
              <a:t>	- Mahkeme</a:t>
            </a:r>
            <a:br>
              <a:rPr lang="tr-TR" sz="3000" dirty="0" smtClean="0"/>
            </a:br>
            <a:r>
              <a:rPr lang="tr-TR" sz="3000" dirty="0" smtClean="0"/>
              <a:t>		- Uygulanacak Norm</a:t>
            </a:r>
            <a:br>
              <a:rPr lang="tr-TR" sz="3000" dirty="0" smtClean="0"/>
            </a:br>
            <a:r>
              <a:rPr lang="tr-TR" sz="3000" dirty="0"/>
              <a:t>	</a:t>
            </a:r>
            <a:r>
              <a:rPr lang="tr-TR" sz="3000" dirty="0" smtClean="0"/>
              <a:t>	- İddianın Ciddiliği</a:t>
            </a:r>
            <a:br>
              <a:rPr lang="tr-TR" sz="3000" dirty="0" smtClean="0"/>
            </a:br>
            <a:r>
              <a:rPr lang="tr-TR" sz="3000" dirty="0"/>
              <a:t>	</a:t>
            </a:r>
            <a:r>
              <a:rPr lang="tr-TR" sz="3000" dirty="0" smtClean="0"/>
              <a:t>c. Somut Norm Denetiminin İşleyişi</a:t>
            </a:r>
            <a:br>
              <a:rPr lang="tr-TR" sz="3000" dirty="0" smtClean="0"/>
            </a:br>
            <a:r>
              <a:rPr lang="tr-TR" sz="3000" dirty="0" smtClean="0"/>
              <a:t>3. Bireysel Başvuru</a:t>
            </a:r>
            <a:endParaRPr lang="tr-TR" sz="3000" b="1" u="sng" dirty="0"/>
          </a:p>
        </p:txBody>
      </p:sp>
    </p:spTree>
    <p:extLst>
      <p:ext uri="{BB962C8B-B14F-4D97-AF65-F5344CB8AC3E}">
        <p14:creationId xmlns:p14="http://schemas.microsoft.com/office/powerpoint/2010/main" xmlns="" val="213709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92746" y="2927249"/>
            <a:ext cx="10515600" cy="1325563"/>
          </a:xfrm>
        </p:spPr>
        <p:txBody>
          <a:bodyPr>
            <a:normAutofit fontScale="90000"/>
          </a:bodyPr>
          <a:lstStyle/>
          <a:p>
            <a:r>
              <a:rPr lang="tr-TR" sz="3900" b="1" dirty="0" smtClean="0"/>
              <a:t>F. </a:t>
            </a:r>
            <a:r>
              <a:rPr lang="tr-TR" sz="3900" b="1" u="sng" dirty="0" smtClean="0"/>
              <a:t>Anayasaya Uygunluk Denetimin Sonucu ve Anayasa Mahkemesi Kararlarının Niteliği</a:t>
            </a:r>
            <a:r>
              <a:rPr lang="tr-TR" sz="3900" dirty="0" smtClean="0"/>
              <a:t/>
            </a:r>
            <a:br>
              <a:rPr lang="tr-TR" sz="3900" dirty="0" smtClean="0"/>
            </a:br>
            <a:r>
              <a:rPr lang="tr-TR" sz="3900" dirty="0"/>
              <a:t>	</a:t>
            </a:r>
            <a:r>
              <a:rPr lang="tr-TR" sz="3900" dirty="0" smtClean="0"/>
              <a:t>1. Kararların Kesinliği ve Bağlayıcılığı</a:t>
            </a:r>
            <a:br>
              <a:rPr lang="tr-TR" sz="3900" dirty="0" smtClean="0"/>
            </a:br>
            <a:r>
              <a:rPr lang="tr-TR" sz="3900" dirty="0"/>
              <a:t>	</a:t>
            </a:r>
            <a:r>
              <a:rPr lang="tr-TR" sz="3900" dirty="0" smtClean="0"/>
              <a:t>2. Kararların Etkisi ve Niteliği</a:t>
            </a:r>
            <a:br>
              <a:rPr lang="tr-TR" sz="3900" dirty="0" smtClean="0"/>
            </a:br>
            <a:r>
              <a:rPr lang="tr-TR" sz="3900" dirty="0"/>
              <a:t>	</a:t>
            </a:r>
            <a:r>
              <a:rPr lang="tr-TR" sz="3900" dirty="0" smtClean="0"/>
              <a:t>3. Kararların Yürürlüğe Girmesi</a:t>
            </a:r>
            <a:br>
              <a:rPr lang="tr-TR" sz="3900" dirty="0" smtClean="0"/>
            </a:br>
            <a:r>
              <a:rPr lang="tr-TR" sz="3900" dirty="0"/>
              <a:t>	</a:t>
            </a:r>
            <a:r>
              <a:rPr lang="tr-TR" sz="3900" dirty="0" smtClean="0"/>
              <a:t>4. Kararların Geriye Yürümezliği</a:t>
            </a:r>
            <a:br>
              <a:rPr lang="tr-TR" sz="3900" dirty="0" smtClean="0"/>
            </a:br>
            <a:r>
              <a:rPr lang="tr-TR" sz="3900" dirty="0"/>
              <a:t>	</a:t>
            </a:r>
            <a:r>
              <a:rPr lang="tr-TR" dirty="0" smtClean="0"/>
              <a:t/>
            </a:r>
            <a:br>
              <a:rPr lang="tr-TR" dirty="0" smtClean="0"/>
            </a:br>
            <a:endParaRPr lang="tr-TR" dirty="0"/>
          </a:p>
        </p:txBody>
      </p:sp>
    </p:spTree>
    <p:extLst>
      <p:ext uri="{BB962C8B-B14F-4D97-AF65-F5344CB8AC3E}">
        <p14:creationId xmlns:p14="http://schemas.microsoft.com/office/powerpoint/2010/main" xmlns="" val="164813718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TotalTime>
  <Words>19</Words>
  <Application>Microsoft Office PowerPoint</Application>
  <PresentationFormat>Özel</PresentationFormat>
  <Paragraphs>3</Paragraphs>
  <Slides>3</Slides>
  <Notes>0</Notes>
  <HiddenSlides>0</HiddenSlides>
  <MMClips>0</MMClips>
  <ScaleCrop>false</ScaleCrop>
  <HeadingPairs>
    <vt:vector size="4" baseType="variant">
      <vt:variant>
        <vt:lpstr>Tema</vt:lpstr>
      </vt:variant>
      <vt:variant>
        <vt:i4>1</vt:i4>
      </vt:variant>
      <vt:variant>
        <vt:lpstr>Slayt Başlıkları</vt:lpstr>
      </vt:variant>
      <vt:variant>
        <vt:i4>3</vt:i4>
      </vt:variant>
    </vt:vector>
  </HeadingPairs>
  <TitlesOfParts>
    <vt:vector size="4" baseType="lpstr">
      <vt:lpstr>Office Teması</vt:lpstr>
      <vt:lpstr>ANAYASA YARGISI-III</vt:lpstr>
      <vt:lpstr>E. Anayasaya Uygunluk Denetiminin Şekilleri  1. Soyut Norm Denetimi (İptal Davası)  a. Dava Açma Yetkisi  b. Dava Açma Süresi  c. İptal Davası Açılmasında Usûl 2. Somut Norm Denetimi  a. Niteliği ve Soyut Norm Denetiminden Farkları  b. Somut Norm Denetiminin Şartları   - Bakılmakta Olan Dava   - Mahkeme   - Uygulanacak Norm   - İddianın Ciddiliği  c. Somut Norm Denetiminin İşleyişi 3. Bireysel Başvuru</vt:lpstr>
      <vt:lpstr>F. Anayasaya Uygunluk Denetimin Sonucu ve Anayasa Mahkemesi Kararlarının Niteliği  1. Kararların Kesinliği ve Bağlayıcılığı  2. Kararların Etkisi ve Niteliği  3. Kararların Yürürlüğe Girmesi  4. Kararların Geriye Yürümezliği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KANUNLARIN ANAYASAYA UYGUNLUĞUNUN YARGISAL DENETİMİ-II</dc:title>
  <dc:creator>Deniz POLAT</dc:creator>
  <cp:lastModifiedBy>Ali Erdem Doğanoğlu</cp:lastModifiedBy>
  <cp:revision>4</cp:revision>
  <dcterms:created xsi:type="dcterms:W3CDTF">2017-11-20T12:06:11Z</dcterms:created>
  <dcterms:modified xsi:type="dcterms:W3CDTF">2017-11-23T12:56:02Z</dcterms:modified>
</cp:coreProperties>
</file>