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1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tay.Unal" userId="12fcc3ff-ed53-47e4-b3ff-7f1521c45804" providerId="ADAL" clId="{D0C39F33-98FB-4F5B-A260-16019ED66955}"/>
    <pc:docChg chg="delSld modSld">
      <pc:chgData name="Altay.Unal" userId="12fcc3ff-ed53-47e4-b3ff-7f1521c45804" providerId="ADAL" clId="{D0C39F33-98FB-4F5B-A260-16019ED66955}" dt="2021-12-15T17:46:26.110" v="1"/>
      <pc:docMkLst>
        <pc:docMk/>
      </pc:docMkLst>
      <pc:sldChg chg="del">
        <pc:chgData name="Altay.Unal" userId="12fcc3ff-ed53-47e4-b3ff-7f1521c45804" providerId="ADAL" clId="{D0C39F33-98FB-4F5B-A260-16019ED66955}" dt="2021-12-15T17:46:26.110" v="0" actId="2696"/>
        <pc:sldMkLst>
          <pc:docMk/>
          <pc:sldMk cId="3944437117" sldId="272"/>
        </pc:sldMkLst>
      </pc:sldChg>
      <pc:sldChg chg="modSp">
        <pc:chgData name="Altay.Unal" userId="12fcc3ff-ed53-47e4-b3ff-7f1521c45804" providerId="ADAL" clId="{D0C39F33-98FB-4F5B-A260-16019ED66955}" dt="2021-12-15T17:46:26.110" v="1"/>
        <pc:sldMkLst>
          <pc:docMk/>
          <pc:sldMk cId="2496497203" sldId="311"/>
        </pc:sldMkLst>
        <pc:graphicFrameChg chg="mod">
          <ac:chgData name="Altay.Unal" userId="12fcc3ff-ed53-47e4-b3ff-7f1521c45804" providerId="ADAL" clId="{D0C39F33-98FB-4F5B-A260-16019ED66955}" dt="2021-12-15T17:46:26.110" v="1"/>
          <ac:graphicFrameMkLst>
            <pc:docMk/>
            <pc:sldMk cId="2496497203" sldId="311"/>
            <ac:graphicFrameMk id="7" creationId="{00000000-0000-0000-0000-000000000000}"/>
          </ac:graphicFrameMkLst>
        </pc:graphicFrameChg>
      </pc:sldChg>
      <pc:sldChg chg="del">
        <pc:chgData name="Altay.Unal" userId="12fcc3ff-ed53-47e4-b3ff-7f1521c45804" providerId="ADAL" clId="{D0C39F33-98FB-4F5B-A260-16019ED66955}" dt="2021-12-15T17:46:26.110" v="0" actId="2696"/>
        <pc:sldMkLst>
          <pc:docMk/>
          <pc:sldMk cId="316398465" sldId="31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615521-A0BE-4ABC-A671-2056DEDE39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73225D0-48B9-4040-8AD3-C7F4756957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D4ADD3-4D31-4934-A18E-EC7582C05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0C20BF-9592-4450-A2D0-5050298F7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F11CCFC-BC37-4B6C-92EF-F10226719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16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C3A05-9410-41BF-ABE1-2A0A17D9E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F32D099-C651-4C4D-BAEE-FB5173D494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96CDEA4-0DCB-4125-A71A-F306554E7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FDB4E1-A799-4412-8817-01AD0B7EC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9F281B-8B87-492B-8611-FA5B0FF7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315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57A30AD-88EA-499F-9CC7-5C672BD9AE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EF790A-AE53-43EE-B330-E6A8F78CC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40C651-02FC-4A60-A55F-4ED0786D0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41971F4-61DD-4784-BFF5-5DA9974A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5BBC4F6-46A6-40CD-BA5D-C5293F350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094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8A0EF2-7906-4D5D-BDF5-540A71CF4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8371E7-E4D3-41A9-BDCE-640D30C21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6F1A49A-9DA1-4250-A0BC-FFDFB0A2E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406EC60-0C8C-4C1A-A5E5-C9E2C312E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B65E2D-746E-483A-AA0A-10233C390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7750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70730F-85E3-4C63-8920-190F0A2D1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C9175AB-A42F-4FF3-AC56-20738BDF7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1CC15C-82E2-4ED6-862B-EFABF8A4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6A50F3-3FEA-430F-8152-F1984BA6A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07F302-E592-4405-8067-7B4254C1B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56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C9E12E-E356-4C95-BE56-14552A618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D10680-9E4C-48F4-A2E4-BE3E20328A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0574988-45C1-49D8-9492-729A0050E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12AF97D-E571-48E4-9D9C-F263E8FE0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F4FC174-0D97-4FCA-AC4C-BD12BC1A5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27CC8FD-31BB-4BCA-8405-CE8E78917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180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88B3EF-6D1E-402A-8F01-5278159C8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284F0BB-1CA3-4531-89B2-2EBA57A37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93F3A0A-1C55-41A4-837B-7793330E8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3A18989-C5DA-416B-88A7-D3A2F43C7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897EB95-1E5E-40A8-A964-B40C8B052E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A67E919-1113-438E-9625-3F90806DB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E1A449B-94A7-486C-988F-89D1C1B0B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57E75E1-CC26-467D-AEF5-7EEF49551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842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9447C2-D45C-4482-A710-2CDAB5293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2F61D94-87C4-4D1E-83B4-D7849B714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6AB3E44-7768-46E9-8C63-29534C820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4072CC3-8BC7-48A2-A6BE-6873E6E42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3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0A67E36-6B33-4A48-B299-A24342206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4A456D8-2B07-4FFB-AD71-3C060AA4D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399A0D1-C87A-4761-B757-C6CFF1E01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98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CF45F4-5BBC-4D8B-BE79-EF1826182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91C7A6-63FF-44BE-9BF4-E44A366D1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FF115A1-5F9C-496F-9927-56EC1BBDD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CB6C99C-9FE2-479B-A67E-B17F11B5C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8946EF2-BF78-4AA6-96B6-A196B2B8A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06609B1-58C8-4233-9BF2-79B06F37C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0165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5F5807-993F-4B6E-BD76-E9AAC6F0E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B7E53C-E0FB-4F78-B798-84FB4E1A7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A9E1755-C70F-48DD-BBEF-B43ECC228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0A16229-4523-4D71-85D8-7ABADAE2C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5EF9B51-B4F7-4C0F-94D0-8FA46D864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EB8AE7-4DF6-497E-AD38-18E5ACD84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417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3D8814E-4C49-4DE2-B2F3-3A87452DD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337313A-530D-4700-97B0-C25DD0AC2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FF0016E-0549-4249-9F80-1C90FABE42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8B2A11-1EBA-4E40-8883-825517AC9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A6664D-2336-4B4C-A340-C85AE9043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940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1828801" y="1426115"/>
            <a:ext cx="4225637" cy="2385261"/>
          </a:xfrm>
          <a:prstGeom prst="rect">
            <a:avLst/>
          </a:prstGeom>
          <a:gradFill>
            <a:gsLst>
              <a:gs pos="62000">
                <a:schemeClr val="bg1">
                  <a:lumMod val="75000"/>
                </a:schemeClr>
              </a:gs>
              <a:gs pos="70000">
                <a:schemeClr val="bg1">
                  <a:lumMod val="95000"/>
                </a:schemeClr>
              </a:gs>
              <a:gs pos="9000">
                <a:schemeClr val="tx2">
                  <a:lumMod val="75000"/>
                </a:schemeClr>
              </a:gs>
              <a:gs pos="42000">
                <a:schemeClr val="tx2">
                  <a:lumMod val="75000"/>
                </a:schemeClr>
              </a:gs>
              <a:gs pos="100000">
                <a:schemeClr val="tx2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169132" y="1421030"/>
            <a:ext cx="4225637" cy="2385261"/>
          </a:xfrm>
          <a:prstGeom prst="rect">
            <a:avLst/>
          </a:prstGeom>
          <a:gradFill>
            <a:gsLst>
              <a:gs pos="62000">
                <a:schemeClr val="bg1">
                  <a:lumMod val="75000"/>
                </a:schemeClr>
              </a:gs>
              <a:gs pos="70000">
                <a:schemeClr val="bg1">
                  <a:lumMod val="95000"/>
                </a:schemeClr>
              </a:gs>
              <a:gs pos="9000">
                <a:schemeClr val="tx2">
                  <a:lumMod val="75000"/>
                </a:schemeClr>
              </a:gs>
              <a:gs pos="42000">
                <a:schemeClr val="tx2">
                  <a:lumMod val="75000"/>
                </a:schemeClr>
              </a:gs>
              <a:gs pos="100000">
                <a:schemeClr val="tx2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169132" y="3926452"/>
            <a:ext cx="4225637" cy="2385261"/>
          </a:xfrm>
          <a:prstGeom prst="rect">
            <a:avLst/>
          </a:prstGeom>
          <a:gradFill>
            <a:gsLst>
              <a:gs pos="62000">
                <a:schemeClr val="bg1">
                  <a:lumMod val="75000"/>
                </a:schemeClr>
              </a:gs>
              <a:gs pos="70000">
                <a:schemeClr val="bg1">
                  <a:lumMod val="95000"/>
                </a:schemeClr>
              </a:gs>
              <a:gs pos="9000">
                <a:schemeClr val="tx2">
                  <a:lumMod val="75000"/>
                </a:schemeClr>
              </a:gs>
              <a:gs pos="42000">
                <a:schemeClr val="tx2">
                  <a:lumMod val="75000"/>
                </a:schemeClr>
              </a:gs>
              <a:gs pos="100000">
                <a:schemeClr val="tx2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829602" y="3933059"/>
            <a:ext cx="4225637" cy="2385261"/>
          </a:xfrm>
          <a:prstGeom prst="rect">
            <a:avLst/>
          </a:prstGeom>
          <a:gradFill>
            <a:gsLst>
              <a:gs pos="62000">
                <a:schemeClr val="bg1">
                  <a:lumMod val="75000"/>
                </a:schemeClr>
              </a:gs>
              <a:gs pos="70000">
                <a:schemeClr val="bg1">
                  <a:lumMod val="95000"/>
                </a:schemeClr>
              </a:gs>
              <a:gs pos="9000">
                <a:schemeClr val="tx2">
                  <a:lumMod val="75000"/>
                </a:schemeClr>
              </a:gs>
              <a:gs pos="42000">
                <a:schemeClr val="tx2">
                  <a:lumMod val="75000"/>
                </a:schemeClr>
              </a:gs>
              <a:gs pos="100000">
                <a:schemeClr val="tx2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ounded Rectangle 29"/>
          <p:cNvSpPr/>
          <p:nvPr/>
        </p:nvSpPr>
        <p:spPr>
          <a:xfrm>
            <a:off x="1941141" y="2162708"/>
            <a:ext cx="3997467" cy="154289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2032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309013" y="2191153"/>
            <a:ext cx="2664297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000" dirty="0" err="1">
                <a:latin typeface="Arial" pitchFamily="34" charset="0"/>
                <a:cs typeface="Arial" pitchFamily="34" charset="0"/>
              </a:rPr>
              <a:t>Düşük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analit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tayini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 err="1">
                <a:latin typeface="Arial" pitchFamily="34" charset="0"/>
                <a:cs typeface="Arial" pitchFamily="34" charset="0"/>
              </a:rPr>
              <a:t>Taşınabilir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 err="1">
                <a:latin typeface="Arial" pitchFamily="34" charset="0"/>
                <a:cs typeface="Arial" pitchFamily="34" charset="0"/>
              </a:rPr>
              <a:t>Bulut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destekli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 err="1">
                <a:latin typeface="Arial" pitchFamily="34" charset="0"/>
                <a:cs typeface="Arial" pitchFamily="34" charset="0"/>
              </a:rPr>
              <a:t>Hızlı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252825" y="1599185"/>
            <a:ext cx="3268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Güçlü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Yanları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ounded Rectangle 37"/>
          <p:cNvSpPr/>
          <p:nvPr/>
        </p:nvSpPr>
        <p:spPr>
          <a:xfrm>
            <a:off x="6269791" y="1982188"/>
            <a:ext cx="4037443" cy="156250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2032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394103" y="2162708"/>
            <a:ext cx="2664297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000" dirty="0" err="1">
                <a:latin typeface="Arial" pitchFamily="34" charset="0"/>
                <a:cs typeface="Arial" pitchFamily="34" charset="0"/>
              </a:rPr>
              <a:t>İlgisiz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molekülün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gelip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bağlanması-girişim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000" dirty="0" err="1">
                <a:latin typeface="Arial" pitchFamily="34" charset="0"/>
                <a:cs typeface="Arial" pitchFamily="34" charset="0"/>
              </a:rPr>
              <a:t>Küçük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kütlelerle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çalışmak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607595" y="1618794"/>
            <a:ext cx="3268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Zayıf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Yanları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ounded Rectangle 53"/>
          <p:cNvSpPr/>
          <p:nvPr/>
        </p:nvSpPr>
        <p:spPr>
          <a:xfrm>
            <a:off x="1941141" y="4710286"/>
            <a:ext cx="3997467" cy="1499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2032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130628" y="4701625"/>
            <a:ext cx="3134135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000" dirty="0" err="1">
                <a:latin typeface="Arial" pitchFamily="34" charset="0"/>
                <a:cs typeface="Arial" pitchFamily="34" charset="0"/>
              </a:rPr>
              <a:t>Ticari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bir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cihaz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yok.</a:t>
            </a:r>
          </a:p>
          <a:p>
            <a:r>
              <a:rPr lang="en-US" sz="2000" dirty="0" err="1">
                <a:latin typeface="Arial" pitchFamily="34" charset="0"/>
                <a:cs typeface="Arial" pitchFamily="34" charset="0"/>
              </a:rPr>
              <a:t>Pazarın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acil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ihtiyacı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var.</a:t>
            </a:r>
          </a:p>
          <a:p>
            <a:r>
              <a:rPr lang="en-US" sz="2000" dirty="0" err="1">
                <a:latin typeface="Arial" pitchFamily="34" charset="0"/>
                <a:cs typeface="Arial" pitchFamily="34" charset="0"/>
              </a:rPr>
              <a:t>Disiplinlerarası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çalışmaya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uygun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981200" y="4103478"/>
            <a:ext cx="3268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Fırsatlar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Rounded Rectangle 56"/>
          <p:cNvSpPr/>
          <p:nvPr/>
        </p:nvSpPr>
        <p:spPr>
          <a:xfrm>
            <a:off x="6269556" y="4710285"/>
            <a:ext cx="4037443" cy="150913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2032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942566" y="4103478"/>
            <a:ext cx="3268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Tehditler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SWOT </a:t>
            </a:r>
            <a:r>
              <a:rPr lang="en-IN" dirty="0" err="1"/>
              <a:t>Analizi</a:t>
            </a:r>
            <a:endParaRPr lang="en-IN" dirty="0"/>
          </a:p>
        </p:txBody>
      </p:sp>
      <p:grpSp>
        <p:nvGrpSpPr>
          <p:cNvPr id="77" name="Group 76"/>
          <p:cNvGrpSpPr/>
          <p:nvPr/>
        </p:nvGrpSpPr>
        <p:grpSpPr>
          <a:xfrm>
            <a:off x="4879655" y="2554937"/>
            <a:ext cx="2363876" cy="2363876"/>
            <a:chOff x="3389437" y="2730853"/>
            <a:chExt cx="2363876" cy="2363876"/>
          </a:xfrm>
        </p:grpSpPr>
        <p:sp>
          <p:nvSpPr>
            <p:cNvPr id="78" name="Rectangle 77"/>
            <p:cNvSpPr/>
            <p:nvPr/>
          </p:nvSpPr>
          <p:spPr>
            <a:xfrm>
              <a:off x="3389437" y="2730853"/>
              <a:ext cx="2363876" cy="2363876"/>
            </a:xfrm>
            <a:prstGeom prst="rect">
              <a:avLst/>
            </a:prstGeom>
            <a:gradFill>
              <a:gsLst>
                <a:gs pos="9000">
                  <a:schemeClr val="tx1">
                    <a:lumMod val="85000"/>
                    <a:lumOff val="15000"/>
                  </a:schemeClr>
                </a:gs>
                <a:gs pos="47000">
                  <a:srgbClr val="FFFFFF"/>
                </a:gs>
                <a:gs pos="100000">
                  <a:schemeClr val="tx1"/>
                </a:gs>
                <a:gs pos="52000">
                  <a:schemeClr val="bg1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3672377" y="3013783"/>
              <a:ext cx="1797994" cy="1797993"/>
              <a:chOff x="6044046" y="3300844"/>
              <a:chExt cx="484909" cy="484909"/>
            </a:xfrm>
            <a:effectLst/>
          </p:grpSpPr>
          <p:sp>
            <p:nvSpPr>
              <p:cNvPr id="81" name="Rectangle 80"/>
              <p:cNvSpPr/>
              <p:nvPr/>
            </p:nvSpPr>
            <p:spPr>
              <a:xfrm>
                <a:off x="6044046" y="3300844"/>
                <a:ext cx="484909" cy="484909"/>
              </a:xfrm>
              <a:prstGeom prst="rect">
                <a:avLst/>
              </a:prstGeom>
              <a:gradFill>
                <a:gsLst>
                  <a:gs pos="25000">
                    <a:schemeClr val="accent2">
                      <a:lumMod val="50000"/>
                    </a:schemeClr>
                  </a:gs>
                  <a:gs pos="83000">
                    <a:schemeClr val="accent2">
                      <a:lumMod val="50000"/>
                    </a:schemeClr>
                  </a:gs>
                  <a:gs pos="51000">
                    <a:schemeClr val="accent2">
                      <a:lumMod val="75000"/>
                    </a:schemeClr>
                  </a:gs>
                </a:gsLst>
                <a:lin ang="5400000" scaled="1"/>
              </a:gradFill>
              <a:ln w="12700" cap="flat" cmpd="sng" algn="ctr">
                <a:solidFill>
                  <a:srgbClr val="00206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en-US" kern="0">
                  <a:solidFill>
                    <a:sysClr val="window" lastClr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6055471" y="3316382"/>
                <a:ext cx="462059" cy="406273"/>
              </a:xfrm>
              <a:prstGeom prst="rect">
                <a:avLst/>
              </a:prstGeom>
              <a:gradFill>
                <a:gsLst>
                  <a:gs pos="0">
                    <a:sysClr val="window" lastClr="FFFFFF">
                      <a:lumMod val="100000"/>
                      <a:alpha val="65000"/>
                    </a:sysClr>
                  </a:gs>
                  <a:gs pos="100000">
                    <a:sysClr val="window" lastClr="FFFFFF">
                      <a:alpha val="0"/>
                    </a:sysClr>
                  </a:gs>
                </a:gsLst>
                <a:lin ang="5400000" scaled="1"/>
              </a:gradFill>
              <a:ln w="127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en-US" kern="0">
                  <a:solidFill>
                    <a:sysClr val="window" lastClr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0" name="Rectangle 79"/>
            <p:cNvSpPr/>
            <p:nvPr/>
          </p:nvSpPr>
          <p:spPr>
            <a:xfrm>
              <a:off x="3792620" y="3604916"/>
              <a:ext cx="1557515" cy="58477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3200" b="1">
                  <a:solidFill>
                    <a:prstClr val="white"/>
                  </a:solidFill>
                  <a:effectLst>
                    <a:outerShdw blurRad="101600" dist="38100" dir="2700000" algn="tl" rotWithShape="0">
                      <a:prstClr val="black">
                        <a:alpha val="50000"/>
                      </a:prstClr>
                    </a:outerShdw>
                  </a:effectLst>
                  <a:latin typeface="Arial" pitchFamily="34" charset="0"/>
                  <a:ea typeface="Kozuka Gothic Pr6N B" pitchFamily="34" charset="-128"/>
                  <a:cs typeface="Arial" pitchFamily="34" charset="0"/>
                </a:rPr>
                <a:t>SWOT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6199616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 txBox="1">
            <a:spLocks/>
          </p:cNvSpPr>
          <p:nvPr/>
        </p:nvSpPr>
        <p:spPr>
          <a:xfrm>
            <a:off x="317901" y="177233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dirty="0"/>
              <a:t>QTF Sensör Literatür</a:t>
            </a:r>
            <a:endParaRPr lang="en-US" dirty="0"/>
          </a:p>
        </p:txBody>
      </p:sp>
      <p:graphicFrame>
        <p:nvGraphicFramePr>
          <p:cNvPr id="7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354330" y="1283707"/>
          <a:ext cx="11384280" cy="5044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6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99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85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5888">
                <a:tc>
                  <a:txBody>
                    <a:bodyPr/>
                    <a:lstStyle/>
                    <a:p>
                      <a:r>
                        <a:rPr lang="tr-TR" dirty="0"/>
                        <a:t>Makale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Kişi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Dergi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Yıl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888">
                <a:tc>
                  <a:txBody>
                    <a:bodyPr/>
                    <a:lstStyle/>
                    <a:p>
                      <a:r>
                        <a:rPr lang="en-US" sz="1400" dirty="0"/>
                        <a:t>Determination of liquid density with a low frequency mechanical sensor based on quartz tuning fork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/>
                        <a:t>Jian Zhang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Sensors and Actuators B: Chemical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2002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469">
                <a:tc>
                  <a:txBody>
                    <a:bodyPr/>
                    <a:lstStyle/>
                    <a:p>
                      <a:r>
                        <a:rPr lang="en-US" sz="1400" dirty="0"/>
                        <a:t>Tuning forks as micromechanical mass sensitive sensors for bio- or liquid detection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Jian</a:t>
                      </a:r>
                      <a:r>
                        <a:rPr lang="tr-TR" dirty="0"/>
                        <a:t> </a:t>
                      </a:r>
                      <a:r>
                        <a:rPr lang="tr-TR" dirty="0" err="1"/>
                        <a:t>Zhang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Sensors and Actuators B: Chemical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2003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533">
                <a:tc>
                  <a:txBody>
                    <a:bodyPr/>
                    <a:lstStyle/>
                    <a:p>
                      <a:r>
                        <a:rPr lang="en-US" sz="1400" dirty="0"/>
                        <a:t>Quartz Tuning Fork Viscometers for Helium Liquids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D.O</a:t>
                      </a:r>
                      <a:r>
                        <a:rPr lang="tr-TR" baseline="0" dirty="0"/>
                        <a:t> </a:t>
                      </a:r>
                      <a:r>
                        <a:rPr lang="en-US" dirty="0" err="1"/>
                        <a:t>Clubb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Journal of Low Temperature 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2004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5305">
                <a:tc>
                  <a:txBody>
                    <a:bodyPr/>
                    <a:lstStyle/>
                    <a:p>
                      <a:r>
                        <a:rPr lang="en-US" sz="1400" dirty="0"/>
                        <a:t>Chemical Sensor Based on </a:t>
                      </a:r>
                      <a:r>
                        <a:rPr lang="en-US" sz="1400" dirty="0" err="1"/>
                        <a:t>Microfabricated</a:t>
                      </a:r>
                      <a:r>
                        <a:rPr lang="en-US" sz="1400" dirty="0"/>
                        <a:t> Wristwatch Tuning Forks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Minghan</a:t>
                      </a:r>
                      <a:r>
                        <a:rPr lang="tr-TR" dirty="0"/>
                        <a:t> Ren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Analytical 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2005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0846">
                <a:tc>
                  <a:txBody>
                    <a:bodyPr/>
                    <a:lstStyle/>
                    <a:p>
                      <a:r>
                        <a:rPr lang="en-US" sz="1400" dirty="0"/>
                        <a:t>Humidity sensor based on quartz tuning fork coated with sol–gel-derived </a:t>
                      </a:r>
                      <a:r>
                        <a:rPr lang="en-US" sz="1400" dirty="0" err="1"/>
                        <a:t>nanocrystalline</a:t>
                      </a:r>
                      <a:r>
                        <a:rPr lang="en-US" sz="1400" dirty="0"/>
                        <a:t> zinc oxide thin film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Xiaofeng</a:t>
                      </a:r>
                      <a:r>
                        <a:rPr lang="tr-TR"/>
                        <a:t> Zhou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/>
                        <a:t>Jian Zhang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Sensors and Actuators B: Chemical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2007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009">
                <a:tc>
                  <a:txBody>
                    <a:bodyPr/>
                    <a:lstStyle/>
                    <a:p>
                      <a:r>
                        <a:rPr lang="en-US" sz="1400" dirty="0"/>
                        <a:t>Introduction to the quartz tuning fork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J.M </a:t>
                      </a:r>
                      <a:r>
                        <a:rPr lang="tr-TR" dirty="0" err="1"/>
                        <a:t>Friedt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American Journal of 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2007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6670">
                <a:tc>
                  <a:txBody>
                    <a:bodyPr/>
                    <a:lstStyle/>
                    <a:p>
                      <a:r>
                        <a:rPr lang="en-US" sz="1400" dirty="0"/>
                        <a:t>Real-Time Ozone Detection Based on a </a:t>
                      </a:r>
                      <a:r>
                        <a:rPr lang="en-US" sz="1400" dirty="0" err="1"/>
                        <a:t>Microfabricated</a:t>
                      </a:r>
                      <a:r>
                        <a:rPr lang="en-US" sz="1400" dirty="0"/>
                        <a:t> Quartz Crystal Tuning Fork Sensor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Rui</a:t>
                      </a:r>
                      <a:r>
                        <a:rPr lang="tr-TR" dirty="0"/>
                        <a:t> </a:t>
                      </a:r>
                      <a:r>
                        <a:rPr lang="tr-TR" dirty="0" err="1"/>
                        <a:t>Wang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Sensors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2009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6670">
                <a:tc>
                  <a:txBody>
                    <a:bodyPr/>
                    <a:lstStyle/>
                    <a:p>
                      <a:r>
                        <a:rPr lang="en-US" sz="1400" dirty="0"/>
                        <a:t>Thermometry in Normal Liquid 3He Using a Quartz Tuning Fork Viscometer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D.I </a:t>
                      </a:r>
                      <a:r>
                        <a:rPr lang="tr-TR" dirty="0" err="1"/>
                        <a:t>Bradley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Journal of Low Temperature 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2012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Resi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458" y="1830580"/>
            <a:ext cx="313443" cy="294253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672" y="2532794"/>
            <a:ext cx="313443" cy="294253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670" y="4400873"/>
            <a:ext cx="313443" cy="294253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26737"/>
            <a:ext cx="313443" cy="294253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4252" y="1820368"/>
            <a:ext cx="314280" cy="295038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10561733" y="1758405"/>
            <a:ext cx="31931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000" b="0" cap="none" spc="0" dirty="0">
                <a:ln w="0"/>
                <a:solidFill>
                  <a:schemeClr val="bg1"/>
                </a:solidFill>
                <a:effectLst/>
              </a:rPr>
              <a:t>1</a:t>
            </a:r>
          </a:p>
        </p:txBody>
      </p:sp>
      <p:pic>
        <p:nvPicPr>
          <p:cNvPr id="14" name="Resim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4252" y="2532009"/>
            <a:ext cx="314280" cy="295038"/>
          </a:xfrm>
          <a:prstGeom prst="rect">
            <a:avLst/>
          </a:prstGeom>
        </p:spPr>
      </p:pic>
      <p:sp>
        <p:nvSpPr>
          <p:cNvPr id="15" name="Dikdörtgen 14"/>
          <p:cNvSpPr/>
          <p:nvPr/>
        </p:nvSpPr>
        <p:spPr>
          <a:xfrm>
            <a:off x="10561732" y="2470046"/>
            <a:ext cx="31931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000" dirty="0">
                <a:ln w="0"/>
                <a:solidFill>
                  <a:schemeClr val="bg1"/>
                </a:solidFill>
              </a:rPr>
              <a:t>2</a:t>
            </a:r>
            <a:endParaRPr lang="tr-TR" sz="2000" b="0" cap="none" spc="0" dirty="0">
              <a:ln w="0"/>
              <a:solidFill>
                <a:schemeClr val="bg1"/>
              </a:solidFill>
              <a:effectLst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9158710" y="3503935"/>
            <a:ext cx="31931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000" b="0" cap="none" spc="0" dirty="0">
                <a:ln w="0"/>
                <a:solidFill>
                  <a:schemeClr val="bg1"/>
                </a:solidFill>
                <a:effectLst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496497203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202</Words>
  <Application>Microsoft Office PowerPoint</Application>
  <PresentationFormat>Geniş ekran</PresentationFormat>
  <Paragraphs>56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SWOT Analizi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Biyosensörler:  Biyoekonomik önemi ve gelecek perspektifi</dc:title>
  <dc:creator>Altay.Unal</dc:creator>
  <cp:lastModifiedBy>Altay.Unal</cp:lastModifiedBy>
  <cp:revision>10</cp:revision>
  <dcterms:created xsi:type="dcterms:W3CDTF">2021-12-15T17:28:50Z</dcterms:created>
  <dcterms:modified xsi:type="dcterms:W3CDTF">2021-12-15T17:46:28Z</dcterms:modified>
</cp:coreProperties>
</file>