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85" r:id="rId2"/>
    <p:sldId id="294" r:id="rId3"/>
    <p:sldId id="256" r:id="rId4"/>
    <p:sldId id="257" r:id="rId5"/>
    <p:sldId id="261" r:id="rId6"/>
    <p:sldId id="264" r:id="rId7"/>
    <p:sldId id="265" r:id="rId8"/>
    <p:sldId id="267" r:id="rId9"/>
    <p:sldId id="280" r:id="rId10"/>
    <p:sldId id="27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24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555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034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106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0212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6844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8935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254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41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003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01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74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314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282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41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00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3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233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23720DD-5B6D-40BF-8493-A6B52D484E6B}" type="datetimeFigureOut">
              <a:rPr lang="tr-TR" smtClean="0"/>
              <a:pPr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696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tr-TR" dirty="0"/>
            </a:br>
            <a:r>
              <a:rPr lang="tr-TR" dirty="0" err="1"/>
              <a:t>bİyolojİk</a:t>
            </a:r>
            <a:r>
              <a:rPr lang="tr-TR" dirty="0"/>
              <a:t> </a:t>
            </a:r>
            <a:r>
              <a:rPr lang="tr-TR" dirty="0" err="1"/>
              <a:t>geçİşler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71736" y="4929198"/>
            <a:ext cx="6400800" cy="1752600"/>
          </a:xfrm>
        </p:spPr>
        <p:txBody>
          <a:bodyPr>
            <a:normAutofit fontScale="77500" lnSpcReduction="20000"/>
          </a:bodyPr>
          <a:lstStyle/>
          <a:p>
            <a:pPr algn="r"/>
            <a:endParaRPr lang="tr-TR" sz="1800" i="1" dirty="0"/>
          </a:p>
          <a:p>
            <a:pPr algn="r"/>
            <a:endParaRPr lang="tr-TR" sz="1800" i="1" dirty="0"/>
          </a:p>
          <a:p>
            <a:pPr algn="r"/>
            <a:endParaRPr lang="tr-TR" sz="1800" i="1" dirty="0"/>
          </a:p>
          <a:p>
            <a:pPr algn="r"/>
            <a:r>
              <a:rPr lang="tr-TR" sz="1900" i="1" dirty="0"/>
              <a:t>Ergenlik Psikolojisi</a:t>
            </a:r>
          </a:p>
          <a:p>
            <a:pPr algn="r"/>
            <a:r>
              <a:rPr lang="tr-TR" sz="1900" i="1" dirty="0"/>
              <a:t>Betül </a:t>
            </a:r>
            <a:r>
              <a:rPr lang="tr-TR" sz="1900" i="1" dirty="0" err="1"/>
              <a:t>Madak</a:t>
            </a:r>
            <a:endParaRPr lang="tr-TR" sz="1900" i="1" dirty="0"/>
          </a:p>
          <a:p>
            <a:pPr algn="r"/>
            <a:r>
              <a:rPr lang="tr-TR" sz="1500" i="1" dirty="0"/>
              <a:t>15010753</a:t>
            </a:r>
          </a:p>
        </p:txBody>
      </p:sp>
    </p:spTree>
    <p:extLst>
      <p:ext uri="{BB962C8B-B14F-4D97-AF65-F5344CB8AC3E}">
        <p14:creationId xmlns:p14="http://schemas.microsoft.com/office/powerpoint/2010/main" val="1261470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ERGENLİKTE FİZİKSEL SAĞLIK VE BAKIM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Kronik hastalıklar.</a:t>
            </a:r>
          </a:p>
          <a:p>
            <a:r>
              <a:rPr lang="tr-TR" dirty="0"/>
              <a:t>“Yeni hastalık ve ölüm nedenleri” – güvensiz ara kullanma, madde kullanımı, korumasız cinsel ilişki</a:t>
            </a:r>
          </a:p>
          <a:p>
            <a:r>
              <a:rPr lang="tr-TR" dirty="0"/>
              <a:t>Sağlık bakım uzmanları arasındaki uzlaşmaya göre, bugün gençlik sağlığına en önemli tehdit, doğal nedenlerden çok </a:t>
            </a:r>
            <a:r>
              <a:rPr lang="tr-TR" dirty="0" err="1"/>
              <a:t>psikososyal</a:t>
            </a:r>
            <a:r>
              <a:rPr lang="tr-TR" dirty="0"/>
              <a:t> nedenlerden gelmektedir.</a:t>
            </a:r>
          </a:p>
          <a:p>
            <a:r>
              <a:rPr lang="tr-TR" i="1" dirty="0"/>
              <a:t>Okul temelli sağlık merkezleri</a:t>
            </a:r>
          </a:p>
        </p:txBody>
      </p:sp>
    </p:spTree>
    <p:extLst>
      <p:ext uri="{BB962C8B-B14F-4D97-AF65-F5344CB8AC3E}">
        <p14:creationId xmlns:p14="http://schemas.microsoft.com/office/powerpoint/2010/main" val="1734217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ERİNLİK: GENEL BİR BAKIŞ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8186766" cy="4718304"/>
          </a:xfrm>
        </p:spPr>
        <p:txBody>
          <a:bodyPr>
            <a:normAutofit/>
          </a:bodyPr>
          <a:lstStyle/>
          <a:p>
            <a:r>
              <a:rPr lang="tr-TR" sz="2400" dirty="0"/>
              <a:t>Erinlik “yetişkin” anlamındaki Latince </a:t>
            </a:r>
            <a:r>
              <a:rPr lang="tr-TR" sz="2400" i="1" dirty="0" err="1"/>
              <a:t>pubertas</a:t>
            </a:r>
            <a:r>
              <a:rPr lang="tr-TR" sz="2400" dirty="0"/>
              <a:t> kelimesinden gelmektedir. 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/>
          </a:p>
          <a:p>
            <a:pPr lvl="1"/>
            <a:endParaRPr lang="tr-TR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63158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İç Salgı Sistemi 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Erinlik dış işaretlerine dayanılarak oldukça ani görülebilir, ancak aslında döllenme ile başlayan aşamalı bir sürecin parçasıdır (Susman ve </a:t>
            </a:r>
            <a:r>
              <a:rPr lang="tr-TR" dirty="0" err="1"/>
              <a:t>Rogol</a:t>
            </a:r>
            <a:r>
              <a:rPr lang="tr-TR" dirty="0"/>
              <a:t>, 1980).</a:t>
            </a:r>
          </a:p>
          <a:p>
            <a:pPr marL="0" indent="0">
              <a:buNone/>
            </a:pP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2500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İç Salgı Sistemi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Hormonlar, ergen gelişiminde çok farklı iki rol oynar; hem bir</a:t>
            </a:r>
            <a:r>
              <a:rPr lang="tr-TR" i="1" dirty="0"/>
              <a:t> örgütleyici rol</a:t>
            </a:r>
            <a:r>
              <a:rPr lang="tr-TR" dirty="0"/>
              <a:t>ünü hem de bir </a:t>
            </a:r>
            <a:r>
              <a:rPr lang="tr-TR" i="1" dirty="0"/>
              <a:t>harekete geçirici rol</a:t>
            </a:r>
            <a:r>
              <a:rPr lang="tr-TR" dirty="0"/>
              <a:t>ünü yerine getirir. </a:t>
            </a:r>
          </a:p>
          <a:p>
            <a:endParaRPr lang="tr-TR" dirty="0"/>
          </a:p>
          <a:p>
            <a:r>
              <a:rPr lang="tr-TR" i="1" dirty="0"/>
              <a:t>Örgütleyici Rol: Anne karnında hormonlar beyni çocukluk ya da hatta ergenliğe kadar davranışlarda görülmeyen biçimde şekillendirir ya da örgütler.</a:t>
            </a:r>
          </a:p>
          <a:p>
            <a:endParaRPr lang="tr-TR" i="1" dirty="0"/>
          </a:p>
          <a:p>
            <a:r>
              <a:rPr lang="tr-TR" i="1" dirty="0"/>
              <a:t>Harekete Geçirici Rol: Erinlikte hormon düzeylerindeki değişimler nedeniyle, ergenlikte davranışlarda başka değişmeler meydana gelir.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7824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3600" dirty="0"/>
            </a:br>
            <a:r>
              <a:rPr lang="tr-TR" sz="3600" dirty="0"/>
              <a:t>Bedenin Boyutlarındaki Değişimler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/>
              <a:t>Boy atma hızının zirvesindeki </a:t>
            </a:r>
            <a:r>
              <a:rPr lang="tr-TR" dirty="0"/>
              <a:t>ergenler yaşamının ikinci yılındaki bir bebekle aynı oranda büyür. Erkekler için en hızlı boy atma yılda </a:t>
            </a:r>
            <a:r>
              <a:rPr lang="tr-TR" dirty="0" err="1"/>
              <a:t>oralama</a:t>
            </a:r>
            <a:r>
              <a:rPr lang="tr-TR" dirty="0"/>
              <a:t> 10.3 cm, kızlar için ortalamam 9 </a:t>
            </a:r>
            <a:r>
              <a:rPr lang="tr-TR" dirty="0" err="1"/>
              <a:t>cmdir</a:t>
            </a:r>
            <a:r>
              <a:rPr lang="tr-TR" dirty="0"/>
              <a:t>. </a:t>
            </a:r>
          </a:p>
          <a:p>
            <a:endParaRPr lang="tr-TR" dirty="0"/>
          </a:p>
          <a:p>
            <a:r>
              <a:rPr lang="tr-TR" dirty="0"/>
              <a:t>Erinlik boyunca, iskelet yapısının bileşimi de değişir; kemikler sertleşmeye, daha yoğun ve kırılgan olmaya başlar. </a:t>
            </a:r>
          </a:p>
        </p:txBody>
      </p:sp>
    </p:spTree>
    <p:extLst>
      <p:ext uri="{BB962C8B-B14F-4D97-AF65-F5344CB8AC3E}">
        <p14:creationId xmlns:p14="http://schemas.microsoft.com/office/powerpoint/2010/main" val="2078655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Cinsel Olgunlaşma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Erkekler;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/>
              <a:t>Erbezlerinin ve erbezi torbalarının büyümesi (10-13.5 yaş)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 err="1"/>
              <a:t>Pubik</a:t>
            </a:r>
            <a:r>
              <a:rPr lang="tr-TR" sz="1800" dirty="0"/>
              <a:t> kılların büyümesi (10-15)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/>
              <a:t>Beden büyümesi (10.5-16)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/>
              <a:t>Penisin büyümesi (11-14.5)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/>
              <a:t>Sesteki değişimler (Penis gelişimi il yaklaşık aynı zamanda)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/>
              <a:t>Yüz ve koltuk altı kılları (</a:t>
            </a:r>
            <a:r>
              <a:rPr lang="tr-TR" sz="1800" dirty="0" err="1"/>
              <a:t>Pubik</a:t>
            </a:r>
            <a:r>
              <a:rPr lang="tr-TR" sz="1800" dirty="0"/>
              <a:t> kılların görülmesinden iki yıl kadar sonra)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/>
              <a:t>Yağ ve ter üreme bezleri, akne (Koltuk altı kılları ile yaklaşık aynı zamanda)</a:t>
            </a:r>
          </a:p>
        </p:txBody>
      </p:sp>
    </p:spTree>
    <p:extLst>
      <p:ext uri="{BB962C8B-B14F-4D97-AF65-F5344CB8AC3E}">
        <p14:creationId xmlns:p14="http://schemas.microsoft.com/office/powerpoint/2010/main" val="1002395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Cinsel Olgunlaşma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Kızlar;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/>
              <a:t>Memelerin büyümesi (7-13 yaş)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 err="1"/>
              <a:t>Pubik</a:t>
            </a:r>
            <a:r>
              <a:rPr lang="tr-TR" sz="1800" dirty="0"/>
              <a:t> kılların büyümesi (7-14)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/>
              <a:t>Bedenin büyümesi (9.5- 14.5)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 err="1"/>
              <a:t>Menarş</a:t>
            </a:r>
            <a:r>
              <a:rPr lang="tr-TR" sz="1800" dirty="0"/>
              <a:t>  (10-16.5)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/>
              <a:t>Koltuk altı kılları (</a:t>
            </a:r>
            <a:r>
              <a:rPr lang="tr-TR" sz="1800" dirty="0" err="1"/>
              <a:t>Pubik</a:t>
            </a:r>
            <a:r>
              <a:rPr lang="tr-TR" sz="1800" dirty="0"/>
              <a:t> kılların görülmesinden iki yıl kadar sonra)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800" dirty="0"/>
              <a:t>Yağ ve ter üreme bezleri, akne (Koltuk altı kılları ile yaklaşık aynı zamanda)</a:t>
            </a:r>
          </a:p>
          <a:p>
            <a:pPr marL="457200" indent="-457200">
              <a:buNone/>
            </a:pPr>
            <a:endParaRPr lang="tr-TR" sz="1800" dirty="0"/>
          </a:p>
          <a:p>
            <a:pPr marL="457200" indent="-457200">
              <a:buFont typeface="+mj-lt"/>
              <a:buAutoNum type="arabicPeriod"/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333131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Genetik ve Çevresel Etkiler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Erinlik olgunlaşmasında bireysel farklılıklar: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Tek yumurta ikizleri ile erinlik olgunlaşmasında açık benzerlikler göstermeyen bireylerin karşılaştırılmasında, bir bireyin erinlik olgunlaşmasının zamanı ve temposunun büyük ölçüde kalıtımsal olduğu işaret edilmektedir.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Erinlik olgunlaşmasının zamanı ve hızı bireyin sadece genetik bileşimini değil içinde geliştiği çevre koşulları arasındaki etkileşimin de ürünleridir.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Erinlik olgunlaşması üzerindeki en önemli içi çevresel etken beslenme ve sağlıktır. </a:t>
            </a:r>
          </a:p>
          <a:p>
            <a:pPr marL="457200" indent="-45720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924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YEME BOZUKLUKLARI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Ergenlikte yeme sorunlarının ortaya çıkması tipik bir şekilde, beden bileşimindeki değişimleri ve kilodaki artışı içine alan biyolojik erinlik değişimlerine bağlanmaktadır.</a:t>
            </a:r>
          </a:p>
          <a:p>
            <a:r>
              <a:rPr lang="tr-TR" dirty="0"/>
              <a:t>“İdeal vücut”tan sapma benlik saygısında kayba ve ergenin benlik imgesinde başka sorunlara neden olabilir. </a:t>
            </a:r>
          </a:p>
          <a:p>
            <a:r>
              <a:rPr lang="tr-TR" dirty="0"/>
              <a:t>Yeme bozuklukları tutumlardaki ve diyetteki hafif dengesizliklerden, </a:t>
            </a:r>
            <a:r>
              <a:rPr lang="tr-TR" dirty="0" err="1"/>
              <a:t>anoreksiya</a:t>
            </a:r>
            <a:r>
              <a:rPr lang="tr-TR" dirty="0"/>
              <a:t> nevroza ve </a:t>
            </a:r>
            <a:r>
              <a:rPr lang="tr-TR" dirty="0" err="1"/>
              <a:t>bulimiye</a:t>
            </a:r>
            <a:r>
              <a:rPr lang="tr-TR" dirty="0"/>
              <a:t> gibi ciddi ve yaşamı tehdit edici klinik bozukluklara kadar yayılabilir. </a:t>
            </a:r>
          </a:p>
          <a:p>
            <a:r>
              <a:rPr lang="tr-TR" dirty="0"/>
              <a:t>Yeme bozuklukları olan bireyler depresyon, madde kullanımı gibi ruhsal sağlık sorunları için risk taşırlar. </a:t>
            </a:r>
          </a:p>
        </p:txBody>
      </p:sp>
    </p:spTree>
    <p:extLst>
      <p:ext uri="{BB962C8B-B14F-4D97-AF65-F5344CB8AC3E}">
        <p14:creationId xmlns:p14="http://schemas.microsoft.com/office/powerpoint/2010/main" val="1366727227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1728</TotalTime>
  <Words>482</Words>
  <Application>Microsoft Office PowerPoint</Application>
  <PresentationFormat>Ekran Gösterisi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Dilim</vt:lpstr>
      <vt:lpstr> bİyolojİk geçİşler</vt:lpstr>
      <vt:lpstr>ERİNLİK: GENEL BİR BAKIŞ</vt:lpstr>
      <vt:lpstr>İç Salgı Sistemi </vt:lpstr>
      <vt:lpstr>İç Salgı Sistemi </vt:lpstr>
      <vt:lpstr> Bedenin Boyutlarındaki Değişimler </vt:lpstr>
      <vt:lpstr>Cinsel Olgunlaşma</vt:lpstr>
      <vt:lpstr>Cinsel Olgunlaşma</vt:lpstr>
      <vt:lpstr>Genetik ve Çevresel Etkiler</vt:lpstr>
      <vt:lpstr>YEME BOZUKLUKLARI</vt:lpstr>
      <vt:lpstr>ERGENLİKTE FİZİKSEL SAĞLIK VE BAKIM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MINDFULNESS  (BİLİNÇLİ/BİLGECE FARKINDALIK)</dc:title>
  <dc:creator>Pc</dc:creator>
  <cp:lastModifiedBy>vahdetayşe nur</cp:lastModifiedBy>
  <cp:revision>59</cp:revision>
  <dcterms:created xsi:type="dcterms:W3CDTF">2017-02-28T13:34:18Z</dcterms:created>
  <dcterms:modified xsi:type="dcterms:W3CDTF">2018-10-14T16:47:34Z</dcterms:modified>
</cp:coreProperties>
</file>