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29" autoAdjust="0"/>
    <p:restoredTop sz="94660"/>
  </p:normalViewPr>
  <p:slideViewPr>
    <p:cSldViewPr snapToGrid="0">
      <p:cViewPr varScale="1">
        <p:scale>
          <a:sx n="61" d="100"/>
          <a:sy n="61" d="100"/>
        </p:scale>
        <p:origin x="283" y="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_rels/data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sv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svg"/><Relationship Id="rId1" Type="http://schemas.openxmlformats.org/officeDocument/2006/relationships/image" Target="../media/image1.png"/><Relationship Id="rId6" Type="http://schemas.openxmlformats.org/officeDocument/2006/relationships/image" Target="../media/image6.svg"/><Relationship Id="rId5" Type="http://schemas.openxmlformats.org/officeDocument/2006/relationships/image" Target="../media/image5.png"/><Relationship Id="rId10" Type="http://schemas.openxmlformats.org/officeDocument/2006/relationships/image" Target="../media/image10.svg"/><Relationship Id="rId4" Type="http://schemas.openxmlformats.org/officeDocument/2006/relationships/image" Target="../media/image4.svg"/><Relationship Id="rId9" Type="http://schemas.openxmlformats.org/officeDocument/2006/relationships/image" Target="../media/image9.png"/></Relationships>
</file>

<file path=ppt/diagrams/_rels/drawing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sv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svg"/><Relationship Id="rId1" Type="http://schemas.openxmlformats.org/officeDocument/2006/relationships/image" Target="../media/image1.png"/><Relationship Id="rId6" Type="http://schemas.openxmlformats.org/officeDocument/2006/relationships/image" Target="../media/image6.svg"/><Relationship Id="rId5" Type="http://schemas.openxmlformats.org/officeDocument/2006/relationships/image" Target="../media/image5.png"/><Relationship Id="rId10" Type="http://schemas.openxmlformats.org/officeDocument/2006/relationships/image" Target="../media/image10.svg"/><Relationship Id="rId4" Type="http://schemas.openxmlformats.org/officeDocument/2006/relationships/image" Target="../media/image4.svg"/><Relationship Id="rId9" Type="http://schemas.openxmlformats.org/officeDocument/2006/relationships/image" Target="../media/image9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3C8748E-D4AB-4471-A28C-1DF02C98559E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bg_colorful1" csCatId="colorful" phldr="1"/>
      <dgm:spPr/>
      <dgm:t>
        <a:bodyPr/>
        <a:lstStyle/>
        <a:p>
          <a:endParaRPr lang="en-US"/>
        </a:p>
      </dgm:t>
    </dgm:pt>
    <dgm:pt modelId="{AEFC2F6E-37B2-407E-A809-2FA273E0099F}">
      <dgm:prSet/>
      <dgm:spPr/>
      <dgm:t>
        <a:bodyPr/>
        <a:lstStyle/>
        <a:p>
          <a:r>
            <a:rPr lang="tr-TR" dirty="0">
              <a:solidFill>
                <a:srgbClr val="FF0000"/>
              </a:solidFill>
            </a:rPr>
            <a:t>İŞLETME KURMANIN NEDENLERİ</a:t>
          </a:r>
          <a:endParaRPr lang="en-US" dirty="0">
            <a:solidFill>
              <a:srgbClr val="FF0000"/>
            </a:solidFill>
          </a:endParaRPr>
        </a:p>
      </dgm:t>
    </dgm:pt>
    <dgm:pt modelId="{A88D81BF-30E3-405B-A4A1-DFD65597E066}" type="parTrans" cxnId="{E4DB5D9C-CD38-4191-9049-9E075DDFFDF4}">
      <dgm:prSet/>
      <dgm:spPr/>
      <dgm:t>
        <a:bodyPr/>
        <a:lstStyle/>
        <a:p>
          <a:endParaRPr lang="en-US"/>
        </a:p>
      </dgm:t>
    </dgm:pt>
    <dgm:pt modelId="{982001E1-12D1-468A-9376-F97C687E61CB}" type="sibTrans" cxnId="{E4DB5D9C-CD38-4191-9049-9E075DDFFDF4}">
      <dgm:prSet/>
      <dgm:spPr/>
      <dgm:t>
        <a:bodyPr/>
        <a:lstStyle/>
        <a:p>
          <a:endParaRPr lang="en-US"/>
        </a:p>
      </dgm:t>
    </dgm:pt>
    <dgm:pt modelId="{2DA13D70-8AB7-4221-8FF7-C3EA9C616B0D}">
      <dgm:prSet/>
      <dgm:spPr/>
      <dgm:t>
        <a:bodyPr/>
        <a:lstStyle/>
        <a:p>
          <a:r>
            <a:rPr lang="tr-TR"/>
            <a:t>Bu iş sahasında daha önceden edindiğiniz bilgi ve deneyimler, </a:t>
          </a:r>
          <a:endParaRPr lang="en-US"/>
        </a:p>
      </dgm:t>
    </dgm:pt>
    <dgm:pt modelId="{09FB1377-0944-4F83-A689-84013462F369}" type="parTrans" cxnId="{73C6319E-B0E9-48E0-A863-851BA27AA0CF}">
      <dgm:prSet/>
      <dgm:spPr/>
      <dgm:t>
        <a:bodyPr/>
        <a:lstStyle/>
        <a:p>
          <a:endParaRPr lang="en-US"/>
        </a:p>
      </dgm:t>
    </dgm:pt>
    <dgm:pt modelId="{A318FDAE-958C-49EF-A760-1C2278530EBF}" type="sibTrans" cxnId="{73C6319E-B0E9-48E0-A863-851BA27AA0CF}">
      <dgm:prSet/>
      <dgm:spPr/>
      <dgm:t>
        <a:bodyPr/>
        <a:lstStyle/>
        <a:p>
          <a:endParaRPr lang="en-US"/>
        </a:p>
      </dgm:t>
    </dgm:pt>
    <dgm:pt modelId="{037CC1BE-A418-4ED4-B171-2259C644AE16}">
      <dgm:prSet/>
      <dgm:spPr/>
      <dgm:t>
        <a:bodyPr/>
        <a:lstStyle/>
        <a:p>
          <a:r>
            <a:rPr lang="tr-TR"/>
            <a:t>Teknik bilgi sahibi olmanız, </a:t>
          </a:r>
          <a:endParaRPr lang="en-US"/>
        </a:p>
      </dgm:t>
    </dgm:pt>
    <dgm:pt modelId="{7E430B7E-C8A4-495F-B1CA-4505C1801D11}" type="parTrans" cxnId="{AB1A94E8-09F9-400F-AC7E-833A9784D2FD}">
      <dgm:prSet/>
      <dgm:spPr/>
      <dgm:t>
        <a:bodyPr/>
        <a:lstStyle/>
        <a:p>
          <a:endParaRPr lang="en-US"/>
        </a:p>
      </dgm:t>
    </dgm:pt>
    <dgm:pt modelId="{E15D6AE9-6365-41A1-95F2-C07E12973B37}" type="sibTrans" cxnId="{AB1A94E8-09F9-400F-AC7E-833A9784D2FD}">
      <dgm:prSet/>
      <dgm:spPr/>
      <dgm:t>
        <a:bodyPr/>
        <a:lstStyle/>
        <a:p>
          <a:endParaRPr lang="en-US"/>
        </a:p>
      </dgm:t>
    </dgm:pt>
    <dgm:pt modelId="{3B131BF6-CFE0-419B-931A-D820DC174E49}">
      <dgm:prSet/>
      <dgm:spPr/>
      <dgm:t>
        <a:bodyPr/>
        <a:lstStyle/>
        <a:p>
          <a:r>
            <a:rPr lang="tr-TR"/>
            <a:t>Bu konuda pazarda bir sunum boşluğu görmüş olmanız, </a:t>
          </a:r>
          <a:endParaRPr lang="en-US"/>
        </a:p>
      </dgm:t>
    </dgm:pt>
    <dgm:pt modelId="{CA424B95-B018-4F97-8328-87C7857281D0}" type="parTrans" cxnId="{1589DEC8-0838-46BA-AA1B-CD769A887565}">
      <dgm:prSet/>
      <dgm:spPr/>
      <dgm:t>
        <a:bodyPr/>
        <a:lstStyle/>
        <a:p>
          <a:endParaRPr lang="en-US"/>
        </a:p>
      </dgm:t>
    </dgm:pt>
    <dgm:pt modelId="{310CA464-E330-4EA3-912E-5D630181C8ED}" type="sibTrans" cxnId="{1589DEC8-0838-46BA-AA1B-CD769A887565}">
      <dgm:prSet/>
      <dgm:spPr/>
      <dgm:t>
        <a:bodyPr/>
        <a:lstStyle/>
        <a:p>
          <a:endParaRPr lang="en-US"/>
        </a:p>
      </dgm:t>
    </dgm:pt>
    <dgm:pt modelId="{32985D81-9D9C-48F9-BE10-30797767BE2B}">
      <dgm:prSet/>
      <dgm:spPr/>
      <dgm:t>
        <a:bodyPr/>
        <a:lstStyle/>
        <a:p>
          <a:r>
            <a:rPr lang="tr-TR"/>
            <a:t>Rekabet edebilme adına güçlü yönler taşımanız, vb. diğer nedenler</a:t>
          </a:r>
          <a:endParaRPr lang="en-US"/>
        </a:p>
      </dgm:t>
    </dgm:pt>
    <dgm:pt modelId="{97860AE4-BEF3-4393-A7B9-54A2F4334CBC}" type="parTrans" cxnId="{FD71C4A8-881D-4463-A76A-22A933F0355F}">
      <dgm:prSet/>
      <dgm:spPr/>
      <dgm:t>
        <a:bodyPr/>
        <a:lstStyle/>
        <a:p>
          <a:endParaRPr lang="en-US"/>
        </a:p>
      </dgm:t>
    </dgm:pt>
    <dgm:pt modelId="{7701C984-952C-4293-9A78-4AD74C224886}" type="sibTrans" cxnId="{FD71C4A8-881D-4463-A76A-22A933F0355F}">
      <dgm:prSet/>
      <dgm:spPr/>
      <dgm:t>
        <a:bodyPr/>
        <a:lstStyle/>
        <a:p>
          <a:endParaRPr lang="en-US"/>
        </a:p>
      </dgm:t>
    </dgm:pt>
    <dgm:pt modelId="{B00F9E64-CB90-4703-90AC-F98F1208659B}" type="pres">
      <dgm:prSet presAssocID="{73C8748E-D4AB-4471-A28C-1DF02C98559E}" presName="root" presStyleCnt="0">
        <dgm:presLayoutVars>
          <dgm:dir/>
          <dgm:resizeHandles val="exact"/>
        </dgm:presLayoutVars>
      </dgm:prSet>
      <dgm:spPr/>
    </dgm:pt>
    <dgm:pt modelId="{D534BCB0-D820-4728-8E9D-B09419174C3F}" type="pres">
      <dgm:prSet presAssocID="{AEFC2F6E-37B2-407E-A809-2FA273E0099F}" presName="compNode" presStyleCnt="0"/>
      <dgm:spPr/>
    </dgm:pt>
    <dgm:pt modelId="{1A0DB9AD-E3EC-46D8-9A97-F26D6BF6FDBD}" type="pres">
      <dgm:prSet presAssocID="{AEFC2F6E-37B2-407E-A809-2FA273E0099F}" presName="bgRect" presStyleLbl="bgShp" presStyleIdx="0" presStyleCnt="5" custLinFactNeighborX="70722" custLinFactNeighborY="-31408"/>
      <dgm:spPr/>
    </dgm:pt>
    <dgm:pt modelId="{F9DC235E-1A8A-48A5-A83E-F24828F37498}" type="pres">
      <dgm:prSet presAssocID="{AEFC2F6E-37B2-407E-A809-2FA273E0099F}" presName="iconRect" presStyleLbl="node1" presStyleIdx="0" presStyleCnt="5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Questions"/>
        </a:ext>
      </dgm:extLst>
    </dgm:pt>
    <dgm:pt modelId="{CA2F4066-4C5C-40A0-8451-90E3A6B324FE}" type="pres">
      <dgm:prSet presAssocID="{AEFC2F6E-37B2-407E-A809-2FA273E0099F}" presName="spaceRect" presStyleCnt="0"/>
      <dgm:spPr/>
    </dgm:pt>
    <dgm:pt modelId="{37C0C0AE-B245-4C43-9C51-1F31E4B49D6B}" type="pres">
      <dgm:prSet presAssocID="{AEFC2F6E-37B2-407E-A809-2FA273E0099F}" presName="parTx" presStyleLbl="revTx" presStyleIdx="0" presStyleCnt="5">
        <dgm:presLayoutVars>
          <dgm:chMax val="0"/>
          <dgm:chPref val="0"/>
        </dgm:presLayoutVars>
      </dgm:prSet>
      <dgm:spPr/>
    </dgm:pt>
    <dgm:pt modelId="{C89AC343-4948-46C4-B76A-FBEFBF6C254B}" type="pres">
      <dgm:prSet presAssocID="{982001E1-12D1-468A-9376-F97C687E61CB}" presName="sibTrans" presStyleCnt="0"/>
      <dgm:spPr/>
    </dgm:pt>
    <dgm:pt modelId="{4FE8A7F4-CC4B-44D3-9796-6FA3451B925B}" type="pres">
      <dgm:prSet presAssocID="{2DA13D70-8AB7-4221-8FF7-C3EA9C616B0D}" presName="compNode" presStyleCnt="0"/>
      <dgm:spPr/>
    </dgm:pt>
    <dgm:pt modelId="{63494B37-58AB-4E3D-A94E-67E0856FAC89}" type="pres">
      <dgm:prSet presAssocID="{2DA13D70-8AB7-4221-8FF7-C3EA9C616B0D}" presName="bgRect" presStyleLbl="bgShp" presStyleIdx="1" presStyleCnt="5"/>
      <dgm:spPr/>
    </dgm:pt>
    <dgm:pt modelId="{2A467E98-0B68-4420-A026-EF0D5A4FDA84}" type="pres">
      <dgm:prSet presAssocID="{2DA13D70-8AB7-4221-8FF7-C3EA9C616B0D}" presName="iconRect" presStyleLbl="node1" presStyleIdx="1" presStyleCnt="5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Office Worker"/>
        </a:ext>
      </dgm:extLst>
    </dgm:pt>
    <dgm:pt modelId="{B7C80390-535E-4255-BF41-BBEA4EFEBED6}" type="pres">
      <dgm:prSet presAssocID="{2DA13D70-8AB7-4221-8FF7-C3EA9C616B0D}" presName="spaceRect" presStyleCnt="0"/>
      <dgm:spPr/>
    </dgm:pt>
    <dgm:pt modelId="{D145FFB0-60C7-4FDA-8E7B-7D44794465C6}" type="pres">
      <dgm:prSet presAssocID="{2DA13D70-8AB7-4221-8FF7-C3EA9C616B0D}" presName="parTx" presStyleLbl="revTx" presStyleIdx="1" presStyleCnt="5">
        <dgm:presLayoutVars>
          <dgm:chMax val="0"/>
          <dgm:chPref val="0"/>
        </dgm:presLayoutVars>
      </dgm:prSet>
      <dgm:spPr/>
    </dgm:pt>
    <dgm:pt modelId="{654797BC-680B-48BA-9BBE-D0D108EA9641}" type="pres">
      <dgm:prSet presAssocID="{A318FDAE-958C-49EF-A760-1C2278530EBF}" presName="sibTrans" presStyleCnt="0"/>
      <dgm:spPr/>
    </dgm:pt>
    <dgm:pt modelId="{516333A2-2A11-4B62-859F-7D6050B6B216}" type="pres">
      <dgm:prSet presAssocID="{037CC1BE-A418-4ED4-B171-2259C644AE16}" presName="compNode" presStyleCnt="0"/>
      <dgm:spPr/>
    </dgm:pt>
    <dgm:pt modelId="{613F40E3-F256-4101-B34A-58D2A1654740}" type="pres">
      <dgm:prSet presAssocID="{037CC1BE-A418-4ED4-B171-2259C644AE16}" presName="bgRect" presStyleLbl="bgShp" presStyleIdx="2" presStyleCnt="5"/>
      <dgm:spPr/>
    </dgm:pt>
    <dgm:pt modelId="{02E6EA03-5509-405C-B8A8-DD9D80ACA962}" type="pres">
      <dgm:prSet presAssocID="{037CC1BE-A418-4ED4-B171-2259C644AE16}" presName="iconRect" presStyleLbl="node1" presStyleIdx="2" presStyleCnt="5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User"/>
        </a:ext>
      </dgm:extLst>
    </dgm:pt>
    <dgm:pt modelId="{BDC39D0E-7181-404E-91DA-54ED0DA179D8}" type="pres">
      <dgm:prSet presAssocID="{037CC1BE-A418-4ED4-B171-2259C644AE16}" presName="spaceRect" presStyleCnt="0"/>
      <dgm:spPr/>
    </dgm:pt>
    <dgm:pt modelId="{C0AFA526-0B94-434F-997E-1837DDDFAEF1}" type="pres">
      <dgm:prSet presAssocID="{037CC1BE-A418-4ED4-B171-2259C644AE16}" presName="parTx" presStyleLbl="revTx" presStyleIdx="2" presStyleCnt="5">
        <dgm:presLayoutVars>
          <dgm:chMax val="0"/>
          <dgm:chPref val="0"/>
        </dgm:presLayoutVars>
      </dgm:prSet>
      <dgm:spPr/>
    </dgm:pt>
    <dgm:pt modelId="{1628B539-02F6-499A-8343-7F80B9E12873}" type="pres">
      <dgm:prSet presAssocID="{E15D6AE9-6365-41A1-95F2-C07E12973B37}" presName="sibTrans" presStyleCnt="0"/>
      <dgm:spPr/>
    </dgm:pt>
    <dgm:pt modelId="{C2A91433-E240-48C4-A1B0-64B6D19D9DAC}" type="pres">
      <dgm:prSet presAssocID="{3B131BF6-CFE0-419B-931A-D820DC174E49}" presName="compNode" presStyleCnt="0"/>
      <dgm:spPr/>
    </dgm:pt>
    <dgm:pt modelId="{8A160450-CCC1-4784-B03B-235DCB29DA34}" type="pres">
      <dgm:prSet presAssocID="{3B131BF6-CFE0-419B-931A-D820DC174E49}" presName="bgRect" presStyleLbl="bgShp" presStyleIdx="3" presStyleCnt="5"/>
      <dgm:spPr/>
    </dgm:pt>
    <dgm:pt modelId="{3DC78357-D4CE-4A79-8807-331442A91925}" type="pres">
      <dgm:prSet presAssocID="{3B131BF6-CFE0-419B-931A-D820DC174E49}" presName="iconRect" presStyleLbl="node1" presStyleIdx="3" presStyleCnt="5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keleton"/>
        </a:ext>
      </dgm:extLst>
    </dgm:pt>
    <dgm:pt modelId="{3179579D-CD02-4186-A17A-ADF3620CB61B}" type="pres">
      <dgm:prSet presAssocID="{3B131BF6-CFE0-419B-931A-D820DC174E49}" presName="spaceRect" presStyleCnt="0"/>
      <dgm:spPr/>
    </dgm:pt>
    <dgm:pt modelId="{DD8517A3-F603-4A69-BBC1-6BB9AE209F8E}" type="pres">
      <dgm:prSet presAssocID="{3B131BF6-CFE0-419B-931A-D820DC174E49}" presName="parTx" presStyleLbl="revTx" presStyleIdx="3" presStyleCnt="5">
        <dgm:presLayoutVars>
          <dgm:chMax val="0"/>
          <dgm:chPref val="0"/>
        </dgm:presLayoutVars>
      </dgm:prSet>
      <dgm:spPr/>
    </dgm:pt>
    <dgm:pt modelId="{8A0009EC-0365-4AEE-8049-225602F71044}" type="pres">
      <dgm:prSet presAssocID="{310CA464-E330-4EA3-912E-5D630181C8ED}" presName="sibTrans" presStyleCnt="0"/>
      <dgm:spPr/>
    </dgm:pt>
    <dgm:pt modelId="{75E52F60-5E06-442E-A6DE-3383D44D2B19}" type="pres">
      <dgm:prSet presAssocID="{32985D81-9D9C-48F9-BE10-30797767BE2B}" presName="compNode" presStyleCnt="0"/>
      <dgm:spPr/>
    </dgm:pt>
    <dgm:pt modelId="{DFA8B519-E772-42E2-8E1B-A192D6ADBD25}" type="pres">
      <dgm:prSet presAssocID="{32985D81-9D9C-48F9-BE10-30797767BE2B}" presName="bgRect" presStyleLbl="bgShp" presStyleIdx="4" presStyleCnt="5"/>
      <dgm:spPr/>
    </dgm:pt>
    <dgm:pt modelId="{92C855AB-6A9E-4916-B64F-6A00519EF00D}" type="pres">
      <dgm:prSet presAssocID="{32985D81-9D9C-48F9-BE10-30797767BE2B}" presName="iconRect" presStyleLbl="node1" presStyleIdx="4" presStyleCnt="5"/>
      <dgm:spPr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Dumbbell"/>
        </a:ext>
      </dgm:extLst>
    </dgm:pt>
    <dgm:pt modelId="{23C14357-692A-4E1A-A989-B91719402C16}" type="pres">
      <dgm:prSet presAssocID="{32985D81-9D9C-48F9-BE10-30797767BE2B}" presName="spaceRect" presStyleCnt="0"/>
      <dgm:spPr/>
    </dgm:pt>
    <dgm:pt modelId="{8108AA1B-C4AD-401D-9271-E1815B7ECACE}" type="pres">
      <dgm:prSet presAssocID="{32985D81-9D9C-48F9-BE10-30797767BE2B}" presName="parTx" presStyleLbl="revTx" presStyleIdx="4" presStyleCnt="5">
        <dgm:presLayoutVars>
          <dgm:chMax val="0"/>
          <dgm:chPref val="0"/>
        </dgm:presLayoutVars>
      </dgm:prSet>
      <dgm:spPr/>
    </dgm:pt>
  </dgm:ptLst>
  <dgm:cxnLst>
    <dgm:cxn modelId="{126E8375-46F9-4F9B-A0F7-0A9AC4CE49EC}" type="presOf" srcId="{3B131BF6-CFE0-419B-931A-D820DC174E49}" destId="{DD8517A3-F603-4A69-BBC1-6BB9AE209F8E}" srcOrd="0" destOrd="0" presId="urn:microsoft.com/office/officeart/2018/2/layout/IconVerticalSolidList"/>
    <dgm:cxn modelId="{E4DB5D9C-CD38-4191-9049-9E075DDFFDF4}" srcId="{73C8748E-D4AB-4471-A28C-1DF02C98559E}" destId="{AEFC2F6E-37B2-407E-A809-2FA273E0099F}" srcOrd="0" destOrd="0" parTransId="{A88D81BF-30E3-405B-A4A1-DFD65597E066}" sibTransId="{982001E1-12D1-468A-9376-F97C687E61CB}"/>
    <dgm:cxn modelId="{73C6319E-B0E9-48E0-A863-851BA27AA0CF}" srcId="{73C8748E-D4AB-4471-A28C-1DF02C98559E}" destId="{2DA13D70-8AB7-4221-8FF7-C3EA9C616B0D}" srcOrd="1" destOrd="0" parTransId="{09FB1377-0944-4F83-A689-84013462F369}" sibTransId="{A318FDAE-958C-49EF-A760-1C2278530EBF}"/>
    <dgm:cxn modelId="{BEA9EAA1-D43D-4356-B51C-84BF2BB32434}" type="presOf" srcId="{AEFC2F6E-37B2-407E-A809-2FA273E0099F}" destId="{37C0C0AE-B245-4C43-9C51-1F31E4B49D6B}" srcOrd="0" destOrd="0" presId="urn:microsoft.com/office/officeart/2018/2/layout/IconVerticalSolidList"/>
    <dgm:cxn modelId="{FD71C4A8-881D-4463-A76A-22A933F0355F}" srcId="{73C8748E-D4AB-4471-A28C-1DF02C98559E}" destId="{32985D81-9D9C-48F9-BE10-30797767BE2B}" srcOrd="4" destOrd="0" parTransId="{97860AE4-BEF3-4393-A7B9-54A2F4334CBC}" sibTransId="{7701C984-952C-4293-9A78-4AD74C224886}"/>
    <dgm:cxn modelId="{1589DEC8-0838-46BA-AA1B-CD769A887565}" srcId="{73C8748E-D4AB-4471-A28C-1DF02C98559E}" destId="{3B131BF6-CFE0-419B-931A-D820DC174E49}" srcOrd="3" destOrd="0" parTransId="{CA424B95-B018-4F97-8328-87C7857281D0}" sibTransId="{310CA464-E330-4EA3-912E-5D630181C8ED}"/>
    <dgm:cxn modelId="{65623ACC-101B-45F2-86F8-12682A343599}" type="presOf" srcId="{2DA13D70-8AB7-4221-8FF7-C3EA9C616B0D}" destId="{D145FFB0-60C7-4FDA-8E7B-7D44794465C6}" srcOrd="0" destOrd="0" presId="urn:microsoft.com/office/officeart/2018/2/layout/IconVerticalSolidList"/>
    <dgm:cxn modelId="{144536D6-637A-4DD2-B8EE-2C3FF5A0C273}" type="presOf" srcId="{32985D81-9D9C-48F9-BE10-30797767BE2B}" destId="{8108AA1B-C4AD-401D-9271-E1815B7ECACE}" srcOrd="0" destOrd="0" presId="urn:microsoft.com/office/officeart/2018/2/layout/IconVerticalSolidList"/>
    <dgm:cxn modelId="{BE0704DF-9816-4F15-9342-A9A4AA83CBC6}" type="presOf" srcId="{73C8748E-D4AB-4471-A28C-1DF02C98559E}" destId="{B00F9E64-CB90-4703-90AC-F98F1208659B}" srcOrd="0" destOrd="0" presId="urn:microsoft.com/office/officeart/2018/2/layout/IconVerticalSolidList"/>
    <dgm:cxn modelId="{AB1A94E8-09F9-400F-AC7E-833A9784D2FD}" srcId="{73C8748E-D4AB-4471-A28C-1DF02C98559E}" destId="{037CC1BE-A418-4ED4-B171-2259C644AE16}" srcOrd="2" destOrd="0" parTransId="{7E430B7E-C8A4-495F-B1CA-4505C1801D11}" sibTransId="{E15D6AE9-6365-41A1-95F2-C07E12973B37}"/>
    <dgm:cxn modelId="{783E3CFE-63D4-45DB-BDB5-1B37CC420658}" type="presOf" srcId="{037CC1BE-A418-4ED4-B171-2259C644AE16}" destId="{C0AFA526-0B94-434F-997E-1837DDDFAEF1}" srcOrd="0" destOrd="0" presId="urn:microsoft.com/office/officeart/2018/2/layout/IconVerticalSolidList"/>
    <dgm:cxn modelId="{E6022D17-DDE2-4723-8BCE-4210E8AF160E}" type="presParOf" srcId="{B00F9E64-CB90-4703-90AC-F98F1208659B}" destId="{D534BCB0-D820-4728-8E9D-B09419174C3F}" srcOrd="0" destOrd="0" presId="urn:microsoft.com/office/officeart/2018/2/layout/IconVerticalSolidList"/>
    <dgm:cxn modelId="{F652C984-4B71-4681-8255-4C423D0FF991}" type="presParOf" srcId="{D534BCB0-D820-4728-8E9D-B09419174C3F}" destId="{1A0DB9AD-E3EC-46D8-9A97-F26D6BF6FDBD}" srcOrd="0" destOrd="0" presId="urn:microsoft.com/office/officeart/2018/2/layout/IconVerticalSolidList"/>
    <dgm:cxn modelId="{313364A6-6158-4A69-A97B-39A7700B76A4}" type="presParOf" srcId="{D534BCB0-D820-4728-8E9D-B09419174C3F}" destId="{F9DC235E-1A8A-48A5-A83E-F24828F37498}" srcOrd="1" destOrd="0" presId="urn:microsoft.com/office/officeart/2018/2/layout/IconVerticalSolidList"/>
    <dgm:cxn modelId="{002625DA-C5C6-4FF0-B554-F6256466FB03}" type="presParOf" srcId="{D534BCB0-D820-4728-8E9D-B09419174C3F}" destId="{CA2F4066-4C5C-40A0-8451-90E3A6B324FE}" srcOrd="2" destOrd="0" presId="urn:microsoft.com/office/officeart/2018/2/layout/IconVerticalSolidList"/>
    <dgm:cxn modelId="{B9EA13C0-9CD0-41D0-A28E-B03118C2EC90}" type="presParOf" srcId="{D534BCB0-D820-4728-8E9D-B09419174C3F}" destId="{37C0C0AE-B245-4C43-9C51-1F31E4B49D6B}" srcOrd="3" destOrd="0" presId="urn:microsoft.com/office/officeart/2018/2/layout/IconVerticalSolidList"/>
    <dgm:cxn modelId="{8C213575-2B36-4094-85C3-362CA740B425}" type="presParOf" srcId="{B00F9E64-CB90-4703-90AC-F98F1208659B}" destId="{C89AC343-4948-46C4-B76A-FBEFBF6C254B}" srcOrd="1" destOrd="0" presId="urn:microsoft.com/office/officeart/2018/2/layout/IconVerticalSolidList"/>
    <dgm:cxn modelId="{C2562AAF-AAA8-44CD-8988-11ADF036379F}" type="presParOf" srcId="{B00F9E64-CB90-4703-90AC-F98F1208659B}" destId="{4FE8A7F4-CC4B-44D3-9796-6FA3451B925B}" srcOrd="2" destOrd="0" presId="urn:microsoft.com/office/officeart/2018/2/layout/IconVerticalSolidList"/>
    <dgm:cxn modelId="{71A1566D-57A9-47D0-8EBF-AADCF0E295BD}" type="presParOf" srcId="{4FE8A7F4-CC4B-44D3-9796-6FA3451B925B}" destId="{63494B37-58AB-4E3D-A94E-67E0856FAC89}" srcOrd="0" destOrd="0" presId="urn:microsoft.com/office/officeart/2018/2/layout/IconVerticalSolidList"/>
    <dgm:cxn modelId="{9C0A517D-0EC4-42DA-8293-706EB8550FE0}" type="presParOf" srcId="{4FE8A7F4-CC4B-44D3-9796-6FA3451B925B}" destId="{2A467E98-0B68-4420-A026-EF0D5A4FDA84}" srcOrd="1" destOrd="0" presId="urn:microsoft.com/office/officeart/2018/2/layout/IconVerticalSolidList"/>
    <dgm:cxn modelId="{0A66BA59-B0E1-4642-88A4-1B726370AFC2}" type="presParOf" srcId="{4FE8A7F4-CC4B-44D3-9796-6FA3451B925B}" destId="{B7C80390-535E-4255-BF41-BBEA4EFEBED6}" srcOrd="2" destOrd="0" presId="urn:microsoft.com/office/officeart/2018/2/layout/IconVerticalSolidList"/>
    <dgm:cxn modelId="{73F211FE-D1D2-458C-9424-4B9E8533BC4D}" type="presParOf" srcId="{4FE8A7F4-CC4B-44D3-9796-6FA3451B925B}" destId="{D145FFB0-60C7-4FDA-8E7B-7D44794465C6}" srcOrd="3" destOrd="0" presId="urn:microsoft.com/office/officeart/2018/2/layout/IconVerticalSolidList"/>
    <dgm:cxn modelId="{6844689D-524E-4AB0-9024-0BEEA83B1359}" type="presParOf" srcId="{B00F9E64-CB90-4703-90AC-F98F1208659B}" destId="{654797BC-680B-48BA-9BBE-D0D108EA9641}" srcOrd="3" destOrd="0" presId="urn:microsoft.com/office/officeart/2018/2/layout/IconVerticalSolidList"/>
    <dgm:cxn modelId="{BD3299F9-E282-4329-882A-9933D279825B}" type="presParOf" srcId="{B00F9E64-CB90-4703-90AC-F98F1208659B}" destId="{516333A2-2A11-4B62-859F-7D6050B6B216}" srcOrd="4" destOrd="0" presId="urn:microsoft.com/office/officeart/2018/2/layout/IconVerticalSolidList"/>
    <dgm:cxn modelId="{FB8F27AE-642A-4D71-B8DA-002A991C84DE}" type="presParOf" srcId="{516333A2-2A11-4B62-859F-7D6050B6B216}" destId="{613F40E3-F256-4101-B34A-58D2A1654740}" srcOrd="0" destOrd="0" presId="urn:microsoft.com/office/officeart/2018/2/layout/IconVerticalSolidList"/>
    <dgm:cxn modelId="{6F70A31F-934D-4EB1-A9FA-A07CAB3BE102}" type="presParOf" srcId="{516333A2-2A11-4B62-859F-7D6050B6B216}" destId="{02E6EA03-5509-405C-B8A8-DD9D80ACA962}" srcOrd="1" destOrd="0" presId="urn:microsoft.com/office/officeart/2018/2/layout/IconVerticalSolidList"/>
    <dgm:cxn modelId="{EA983B4F-D933-433C-9130-13F8D7C48C9C}" type="presParOf" srcId="{516333A2-2A11-4B62-859F-7D6050B6B216}" destId="{BDC39D0E-7181-404E-91DA-54ED0DA179D8}" srcOrd="2" destOrd="0" presId="urn:microsoft.com/office/officeart/2018/2/layout/IconVerticalSolidList"/>
    <dgm:cxn modelId="{B4E50E0F-3256-498B-8583-5DCB18CC9322}" type="presParOf" srcId="{516333A2-2A11-4B62-859F-7D6050B6B216}" destId="{C0AFA526-0B94-434F-997E-1837DDDFAEF1}" srcOrd="3" destOrd="0" presId="urn:microsoft.com/office/officeart/2018/2/layout/IconVerticalSolidList"/>
    <dgm:cxn modelId="{1464B8D2-C55D-4CBF-AFDB-3B782E4F34D2}" type="presParOf" srcId="{B00F9E64-CB90-4703-90AC-F98F1208659B}" destId="{1628B539-02F6-499A-8343-7F80B9E12873}" srcOrd="5" destOrd="0" presId="urn:microsoft.com/office/officeart/2018/2/layout/IconVerticalSolidList"/>
    <dgm:cxn modelId="{CA3A3DB0-C44A-4AAD-BA8F-8A4FD1AF18A3}" type="presParOf" srcId="{B00F9E64-CB90-4703-90AC-F98F1208659B}" destId="{C2A91433-E240-48C4-A1B0-64B6D19D9DAC}" srcOrd="6" destOrd="0" presId="urn:microsoft.com/office/officeart/2018/2/layout/IconVerticalSolidList"/>
    <dgm:cxn modelId="{BECC78ED-6675-4F31-A3EB-7276A3C8479F}" type="presParOf" srcId="{C2A91433-E240-48C4-A1B0-64B6D19D9DAC}" destId="{8A160450-CCC1-4784-B03B-235DCB29DA34}" srcOrd="0" destOrd="0" presId="urn:microsoft.com/office/officeart/2018/2/layout/IconVerticalSolidList"/>
    <dgm:cxn modelId="{5DF508F6-A60A-4E4B-9E64-7451EABA6326}" type="presParOf" srcId="{C2A91433-E240-48C4-A1B0-64B6D19D9DAC}" destId="{3DC78357-D4CE-4A79-8807-331442A91925}" srcOrd="1" destOrd="0" presId="urn:microsoft.com/office/officeart/2018/2/layout/IconVerticalSolidList"/>
    <dgm:cxn modelId="{C0528185-3335-4BE5-B1F1-1D733022EBAE}" type="presParOf" srcId="{C2A91433-E240-48C4-A1B0-64B6D19D9DAC}" destId="{3179579D-CD02-4186-A17A-ADF3620CB61B}" srcOrd="2" destOrd="0" presId="urn:microsoft.com/office/officeart/2018/2/layout/IconVerticalSolidList"/>
    <dgm:cxn modelId="{044BE378-0ABF-4F26-8B50-824C495A9AC0}" type="presParOf" srcId="{C2A91433-E240-48C4-A1B0-64B6D19D9DAC}" destId="{DD8517A3-F603-4A69-BBC1-6BB9AE209F8E}" srcOrd="3" destOrd="0" presId="urn:microsoft.com/office/officeart/2018/2/layout/IconVerticalSolidList"/>
    <dgm:cxn modelId="{C7B6A368-2A7D-479A-ACCB-20648B7A37FC}" type="presParOf" srcId="{B00F9E64-CB90-4703-90AC-F98F1208659B}" destId="{8A0009EC-0365-4AEE-8049-225602F71044}" srcOrd="7" destOrd="0" presId="urn:microsoft.com/office/officeart/2018/2/layout/IconVerticalSolidList"/>
    <dgm:cxn modelId="{F76C9B15-787B-4FB2-8E32-F6758BBEBA49}" type="presParOf" srcId="{B00F9E64-CB90-4703-90AC-F98F1208659B}" destId="{75E52F60-5E06-442E-A6DE-3383D44D2B19}" srcOrd="8" destOrd="0" presId="urn:microsoft.com/office/officeart/2018/2/layout/IconVerticalSolidList"/>
    <dgm:cxn modelId="{A4A36414-7E07-46E2-9571-ABCD5779F82F}" type="presParOf" srcId="{75E52F60-5E06-442E-A6DE-3383D44D2B19}" destId="{DFA8B519-E772-42E2-8E1B-A192D6ADBD25}" srcOrd="0" destOrd="0" presId="urn:microsoft.com/office/officeart/2018/2/layout/IconVerticalSolidList"/>
    <dgm:cxn modelId="{66E5B4ED-6A11-4310-B3E3-22711A0EFEF5}" type="presParOf" srcId="{75E52F60-5E06-442E-A6DE-3383D44D2B19}" destId="{92C855AB-6A9E-4916-B64F-6A00519EF00D}" srcOrd="1" destOrd="0" presId="urn:microsoft.com/office/officeart/2018/2/layout/IconVerticalSolidList"/>
    <dgm:cxn modelId="{9FB34E70-7B08-4364-960F-F3FB8AC06559}" type="presParOf" srcId="{75E52F60-5E06-442E-A6DE-3383D44D2B19}" destId="{23C14357-692A-4E1A-A989-B91719402C16}" srcOrd="2" destOrd="0" presId="urn:microsoft.com/office/officeart/2018/2/layout/IconVerticalSolidList"/>
    <dgm:cxn modelId="{9E61AE38-AC38-48B2-9D0C-D9EC75291105}" type="presParOf" srcId="{75E52F60-5E06-442E-A6DE-3383D44D2B19}" destId="{8108AA1B-C4AD-401D-9271-E1815B7ECACE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F4BA81C-EC8E-437E-A150-202A7D9E626A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A49EC60C-86E9-470F-856E-F61C350DC814}">
      <dgm:prSet/>
      <dgm:spPr/>
      <dgm:t>
        <a:bodyPr/>
        <a:lstStyle/>
        <a:p>
          <a:r>
            <a:rPr lang="tr-TR" dirty="0">
              <a:solidFill>
                <a:srgbClr val="FF0000"/>
              </a:solidFill>
              <a:highlight>
                <a:srgbClr val="FFFF00"/>
              </a:highlight>
            </a:rPr>
            <a:t>Üretim Planı - İmalat Sürecinin Detayları</a:t>
          </a:r>
          <a:r>
            <a:rPr lang="tr-TR" dirty="0"/>
            <a:t>:</a:t>
          </a:r>
          <a:endParaRPr lang="en-US" dirty="0"/>
        </a:p>
      </dgm:t>
    </dgm:pt>
    <dgm:pt modelId="{5EDD88FE-C8F6-4020-96E8-BE9FE6E9E490}" type="parTrans" cxnId="{41BA8D34-3949-4286-B8EA-719DB7F4773B}">
      <dgm:prSet/>
      <dgm:spPr/>
      <dgm:t>
        <a:bodyPr/>
        <a:lstStyle/>
        <a:p>
          <a:endParaRPr lang="en-US"/>
        </a:p>
      </dgm:t>
    </dgm:pt>
    <dgm:pt modelId="{18F3FF68-25D1-494F-95E5-874DA42DB256}" type="sibTrans" cxnId="{41BA8D34-3949-4286-B8EA-719DB7F4773B}">
      <dgm:prSet/>
      <dgm:spPr/>
      <dgm:t>
        <a:bodyPr/>
        <a:lstStyle/>
        <a:p>
          <a:endParaRPr lang="en-US"/>
        </a:p>
      </dgm:t>
    </dgm:pt>
    <dgm:pt modelId="{29DCEF72-7014-4A8F-B73B-1463609736C0}">
      <dgm:prSet/>
      <dgm:spPr/>
      <dgm:t>
        <a:bodyPr/>
        <a:lstStyle/>
        <a:p>
          <a:r>
            <a:rPr lang="tr-TR"/>
            <a:t>Gerekli olan makine teçhizat  ve diğer donanımlar</a:t>
          </a:r>
          <a:endParaRPr lang="en-US"/>
        </a:p>
      </dgm:t>
    </dgm:pt>
    <dgm:pt modelId="{3D147099-136D-4C92-85F9-A749B1B82DCC}" type="parTrans" cxnId="{2DFDF5A7-6FC4-4750-A400-0F2D30DE527C}">
      <dgm:prSet/>
      <dgm:spPr/>
      <dgm:t>
        <a:bodyPr/>
        <a:lstStyle/>
        <a:p>
          <a:endParaRPr lang="en-US"/>
        </a:p>
      </dgm:t>
    </dgm:pt>
    <dgm:pt modelId="{B73EE995-8DC9-44DB-B7DD-082CF6400230}" type="sibTrans" cxnId="{2DFDF5A7-6FC4-4750-A400-0F2D30DE527C}">
      <dgm:prSet/>
      <dgm:spPr/>
      <dgm:t>
        <a:bodyPr/>
        <a:lstStyle/>
        <a:p>
          <a:endParaRPr lang="en-US"/>
        </a:p>
      </dgm:t>
    </dgm:pt>
    <dgm:pt modelId="{9E1B5B58-7B1D-4486-B19E-662E66828F5C}">
      <dgm:prSet/>
      <dgm:spPr/>
      <dgm:t>
        <a:bodyPr/>
        <a:lstStyle/>
        <a:p>
          <a:r>
            <a:rPr lang="tr-TR"/>
            <a:t>Gerekli girdiler ve temin edilecek yerler</a:t>
          </a:r>
          <a:endParaRPr lang="en-US"/>
        </a:p>
      </dgm:t>
    </dgm:pt>
    <dgm:pt modelId="{24F8C262-ADB8-470E-90CD-5C26CE79F16E}" type="parTrans" cxnId="{126BAB12-B662-4226-992A-68EF708EA38C}">
      <dgm:prSet/>
      <dgm:spPr/>
      <dgm:t>
        <a:bodyPr/>
        <a:lstStyle/>
        <a:p>
          <a:endParaRPr lang="en-US"/>
        </a:p>
      </dgm:t>
    </dgm:pt>
    <dgm:pt modelId="{BCB03C43-14CD-4378-AA9D-BD50D6F966FF}" type="sibTrans" cxnId="{126BAB12-B662-4226-992A-68EF708EA38C}">
      <dgm:prSet/>
      <dgm:spPr/>
      <dgm:t>
        <a:bodyPr/>
        <a:lstStyle/>
        <a:p>
          <a:endParaRPr lang="en-US"/>
        </a:p>
      </dgm:t>
    </dgm:pt>
    <dgm:pt modelId="{050C44E9-592B-496B-A961-344470B4EB71}">
      <dgm:prSet/>
      <dgm:spPr/>
      <dgm:t>
        <a:bodyPr/>
        <a:lstStyle/>
        <a:p>
          <a:r>
            <a:rPr lang="tr-TR"/>
            <a:t>Üretimin veya hizmetin yapılacağı yer</a:t>
          </a:r>
          <a:endParaRPr lang="en-US"/>
        </a:p>
      </dgm:t>
    </dgm:pt>
    <dgm:pt modelId="{3B581771-F06F-490F-82CC-BE46D9A8F71A}" type="parTrans" cxnId="{C981CD6F-CFF0-4545-9BB0-477687D62CB1}">
      <dgm:prSet/>
      <dgm:spPr/>
      <dgm:t>
        <a:bodyPr/>
        <a:lstStyle/>
        <a:p>
          <a:endParaRPr lang="en-US"/>
        </a:p>
      </dgm:t>
    </dgm:pt>
    <dgm:pt modelId="{99468CE2-C20C-4643-9AB7-81ABFE1C7A09}" type="sibTrans" cxnId="{C981CD6F-CFF0-4545-9BB0-477687D62CB1}">
      <dgm:prSet/>
      <dgm:spPr/>
      <dgm:t>
        <a:bodyPr/>
        <a:lstStyle/>
        <a:p>
          <a:endParaRPr lang="en-US"/>
        </a:p>
      </dgm:t>
    </dgm:pt>
    <dgm:pt modelId="{A7958886-C5AC-4D52-93D1-AE0D6C67CFC9}">
      <dgm:prSet/>
      <dgm:spPr/>
      <dgm:t>
        <a:bodyPr/>
        <a:lstStyle/>
        <a:p>
          <a:r>
            <a:rPr lang="tr-TR"/>
            <a:t>Taşeronlar vasıtasıyla gerçekleşecek üretim</a:t>
          </a:r>
          <a:endParaRPr lang="en-US"/>
        </a:p>
      </dgm:t>
    </dgm:pt>
    <dgm:pt modelId="{4C3D0F2E-01A8-400B-83A7-25CF615B664B}" type="parTrans" cxnId="{70D30FBB-57FF-493E-81EA-004B5B8463A2}">
      <dgm:prSet/>
      <dgm:spPr/>
      <dgm:t>
        <a:bodyPr/>
        <a:lstStyle/>
        <a:p>
          <a:endParaRPr lang="en-US"/>
        </a:p>
      </dgm:t>
    </dgm:pt>
    <dgm:pt modelId="{30678B8A-CD8B-4F77-ADF5-18C4633B0116}" type="sibTrans" cxnId="{70D30FBB-57FF-493E-81EA-004B5B8463A2}">
      <dgm:prSet/>
      <dgm:spPr/>
      <dgm:t>
        <a:bodyPr/>
        <a:lstStyle/>
        <a:p>
          <a:endParaRPr lang="en-US"/>
        </a:p>
      </dgm:t>
    </dgm:pt>
    <dgm:pt modelId="{FD7EFDD9-899E-43C4-94D3-7DF76843B4AA}">
      <dgm:prSet/>
      <dgm:spPr/>
      <dgm:t>
        <a:bodyPr/>
        <a:lstStyle/>
        <a:p>
          <a:r>
            <a:rPr lang="tr-TR"/>
            <a:t>Ürünün hangi aşamada olduğu</a:t>
          </a:r>
          <a:endParaRPr lang="en-US"/>
        </a:p>
      </dgm:t>
    </dgm:pt>
    <dgm:pt modelId="{76087B3A-D244-4F84-8233-B71AD36DB575}" type="parTrans" cxnId="{E630FC82-EA79-4BAF-9489-4012752F5771}">
      <dgm:prSet/>
      <dgm:spPr/>
      <dgm:t>
        <a:bodyPr/>
        <a:lstStyle/>
        <a:p>
          <a:endParaRPr lang="en-US"/>
        </a:p>
      </dgm:t>
    </dgm:pt>
    <dgm:pt modelId="{2B83FCE0-F1FA-4200-8609-98F318812D87}" type="sibTrans" cxnId="{E630FC82-EA79-4BAF-9489-4012752F5771}">
      <dgm:prSet/>
      <dgm:spPr/>
      <dgm:t>
        <a:bodyPr/>
        <a:lstStyle/>
        <a:p>
          <a:endParaRPr lang="en-US"/>
        </a:p>
      </dgm:t>
    </dgm:pt>
    <dgm:pt modelId="{4A6F9627-4409-4B34-9CC2-B0E45F22C42C}">
      <dgm:prSet/>
      <dgm:spPr/>
      <dgm:t>
        <a:bodyPr/>
        <a:lstStyle/>
        <a:p>
          <a:r>
            <a:rPr lang="tr-TR"/>
            <a:t>Ürün yeni bir ürün ise son kullanıcı için hazır olması gerekli olan zaman</a:t>
          </a:r>
          <a:endParaRPr lang="en-US"/>
        </a:p>
      </dgm:t>
    </dgm:pt>
    <dgm:pt modelId="{421693CC-88CD-47E7-ADCF-93307044B7CB}" type="parTrans" cxnId="{9DBEDE4E-FDA4-48D7-927B-79945E09BCA6}">
      <dgm:prSet/>
      <dgm:spPr/>
      <dgm:t>
        <a:bodyPr/>
        <a:lstStyle/>
        <a:p>
          <a:endParaRPr lang="en-US"/>
        </a:p>
      </dgm:t>
    </dgm:pt>
    <dgm:pt modelId="{152A0688-BA7F-43B8-8ED2-6F9A81708B88}" type="sibTrans" cxnId="{9DBEDE4E-FDA4-48D7-927B-79945E09BCA6}">
      <dgm:prSet/>
      <dgm:spPr/>
      <dgm:t>
        <a:bodyPr/>
        <a:lstStyle/>
        <a:p>
          <a:endParaRPr lang="en-US"/>
        </a:p>
      </dgm:t>
    </dgm:pt>
    <dgm:pt modelId="{C76C6E3F-2A26-4563-A3E6-1F39149B233F}">
      <dgm:prSet/>
      <dgm:spPr/>
      <dgm:t>
        <a:bodyPr/>
        <a:lstStyle/>
        <a:p>
          <a:r>
            <a:rPr lang="tr-TR"/>
            <a:t>Patent veya diğer maddi olmayan haklar için  ilgili anlaşmalar</a:t>
          </a:r>
          <a:endParaRPr lang="en-US"/>
        </a:p>
      </dgm:t>
    </dgm:pt>
    <dgm:pt modelId="{22CD65E0-4970-4FC7-B344-666FEE89335A}" type="parTrans" cxnId="{ABFBA6FD-BFD9-4BDD-AC63-101F294B0597}">
      <dgm:prSet/>
      <dgm:spPr/>
      <dgm:t>
        <a:bodyPr/>
        <a:lstStyle/>
        <a:p>
          <a:endParaRPr lang="en-US"/>
        </a:p>
      </dgm:t>
    </dgm:pt>
    <dgm:pt modelId="{9798F0E5-40C4-4302-9326-B71B6148217E}" type="sibTrans" cxnId="{ABFBA6FD-BFD9-4BDD-AC63-101F294B0597}">
      <dgm:prSet/>
      <dgm:spPr/>
      <dgm:t>
        <a:bodyPr/>
        <a:lstStyle/>
        <a:p>
          <a:endParaRPr lang="en-US"/>
        </a:p>
      </dgm:t>
    </dgm:pt>
    <dgm:pt modelId="{8E13E2A5-A314-4C99-8E41-1FA6AB40B238}">
      <dgm:prSet/>
      <dgm:spPr/>
      <dgm:t>
        <a:bodyPr/>
        <a:lstStyle/>
        <a:p>
          <a:r>
            <a:rPr lang="tr-TR"/>
            <a:t>Üretim maliyeti(Finans bölümünde tablolar birlikte sunulur)</a:t>
          </a:r>
          <a:endParaRPr lang="en-US"/>
        </a:p>
      </dgm:t>
    </dgm:pt>
    <dgm:pt modelId="{6EC8A579-5C78-417B-84A8-F2EAB42D4614}" type="parTrans" cxnId="{F2A61A97-B8AA-46FB-A26E-8AB5ECB0F4F9}">
      <dgm:prSet/>
      <dgm:spPr/>
      <dgm:t>
        <a:bodyPr/>
        <a:lstStyle/>
        <a:p>
          <a:endParaRPr lang="en-US"/>
        </a:p>
      </dgm:t>
    </dgm:pt>
    <dgm:pt modelId="{CA7D08A2-C4CF-4EE7-B4B6-1AD5F0154B78}" type="sibTrans" cxnId="{F2A61A97-B8AA-46FB-A26E-8AB5ECB0F4F9}">
      <dgm:prSet/>
      <dgm:spPr/>
      <dgm:t>
        <a:bodyPr/>
        <a:lstStyle/>
        <a:p>
          <a:endParaRPr lang="en-US"/>
        </a:p>
      </dgm:t>
    </dgm:pt>
    <dgm:pt modelId="{E985A42C-4510-4EBB-9CED-AE9F7D236A14}">
      <dgm:prSet/>
      <dgm:spPr/>
      <dgm:t>
        <a:bodyPr/>
        <a:lstStyle/>
        <a:p>
          <a:r>
            <a:rPr lang="tr-TR"/>
            <a:t>Stok ihtiyacı</a:t>
          </a:r>
          <a:endParaRPr lang="en-US"/>
        </a:p>
      </dgm:t>
    </dgm:pt>
    <dgm:pt modelId="{921C8152-D7ED-4B88-8C68-DC19D09F4224}" type="parTrans" cxnId="{F6C4C3BD-C949-4B75-971B-3C9DAAE6991D}">
      <dgm:prSet/>
      <dgm:spPr/>
      <dgm:t>
        <a:bodyPr/>
        <a:lstStyle/>
        <a:p>
          <a:endParaRPr lang="en-US"/>
        </a:p>
      </dgm:t>
    </dgm:pt>
    <dgm:pt modelId="{E5F0E6B0-2A49-4C35-A0AD-6DD2EA2B897C}" type="sibTrans" cxnId="{F6C4C3BD-C949-4B75-971B-3C9DAAE6991D}">
      <dgm:prSet/>
      <dgm:spPr/>
      <dgm:t>
        <a:bodyPr/>
        <a:lstStyle/>
        <a:p>
          <a:endParaRPr lang="en-US"/>
        </a:p>
      </dgm:t>
    </dgm:pt>
    <dgm:pt modelId="{8F81B9B5-7BC4-4E7F-A789-5DABDD35420F}">
      <dgm:prSet/>
      <dgm:spPr/>
      <dgm:t>
        <a:bodyPr/>
        <a:lstStyle/>
        <a:p>
          <a:r>
            <a:rPr lang="tr-TR"/>
            <a:t>Ürün veya hizmet ne zaman pazar için hazır hale gelecek?</a:t>
          </a:r>
          <a:endParaRPr lang="en-US"/>
        </a:p>
      </dgm:t>
    </dgm:pt>
    <dgm:pt modelId="{1F3C24D6-6A4B-4173-ABAF-19425CD6C5F4}" type="parTrans" cxnId="{DCD066B1-C586-4081-B34C-933F168D6AB2}">
      <dgm:prSet/>
      <dgm:spPr/>
      <dgm:t>
        <a:bodyPr/>
        <a:lstStyle/>
        <a:p>
          <a:endParaRPr lang="en-US"/>
        </a:p>
      </dgm:t>
    </dgm:pt>
    <dgm:pt modelId="{E6755887-BB59-4406-BA6A-3F1DEDF9A360}" type="sibTrans" cxnId="{DCD066B1-C586-4081-B34C-933F168D6AB2}">
      <dgm:prSet/>
      <dgm:spPr/>
      <dgm:t>
        <a:bodyPr/>
        <a:lstStyle/>
        <a:p>
          <a:endParaRPr lang="en-US"/>
        </a:p>
      </dgm:t>
    </dgm:pt>
    <dgm:pt modelId="{150607C8-DB91-4690-B8F5-EFB062B084E4}" type="pres">
      <dgm:prSet presAssocID="{7F4BA81C-EC8E-437E-A150-202A7D9E626A}" presName="diagram" presStyleCnt="0">
        <dgm:presLayoutVars>
          <dgm:dir/>
          <dgm:resizeHandles val="exact"/>
        </dgm:presLayoutVars>
      </dgm:prSet>
      <dgm:spPr/>
    </dgm:pt>
    <dgm:pt modelId="{CFEEE936-4FB3-4A43-ABC2-729765208CFF}" type="pres">
      <dgm:prSet presAssocID="{A49EC60C-86E9-470F-856E-F61C350DC814}" presName="node" presStyleLbl="node1" presStyleIdx="0" presStyleCnt="11">
        <dgm:presLayoutVars>
          <dgm:bulletEnabled val="1"/>
        </dgm:presLayoutVars>
      </dgm:prSet>
      <dgm:spPr/>
    </dgm:pt>
    <dgm:pt modelId="{DDD93D26-225E-42B1-834F-2CC9DB7A9AFB}" type="pres">
      <dgm:prSet presAssocID="{18F3FF68-25D1-494F-95E5-874DA42DB256}" presName="sibTrans" presStyleCnt="0"/>
      <dgm:spPr/>
    </dgm:pt>
    <dgm:pt modelId="{9011C77F-A5B7-40A0-97F9-7C09716B0A73}" type="pres">
      <dgm:prSet presAssocID="{29DCEF72-7014-4A8F-B73B-1463609736C0}" presName="node" presStyleLbl="node1" presStyleIdx="1" presStyleCnt="11">
        <dgm:presLayoutVars>
          <dgm:bulletEnabled val="1"/>
        </dgm:presLayoutVars>
      </dgm:prSet>
      <dgm:spPr/>
    </dgm:pt>
    <dgm:pt modelId="{2737B361-02BE-423C-9307-F12CD06A5B9A}" type="pres">
      <dgm:prSet presAssocID="{B73EE995-8DC9-44DB-B7DD-082CF6400230}" presName="sibTrans" presStyleCnt="0"/>
      <dgm:spPr/>
    </dgm:pt>
    <dgm:pt modelId="{580E8AE1-DA92-41C3-89B7-CB58B02B8E41}" type="pres">
      <dgm:prSet presAssocID="{9E1B5B58-7B1D-4486-B19E-662E66828F5C}" presName="node" presStyleLbl="node1" presStyleIdx="2" presStyleCnt="11">
        <dgm:presLayoutVars>
          <dgm:bulletEnabled val="1"/>
        </dgm:presLayoutVars>
      </dgm:prSet>
      <dgm:spPr/>
    </dgm:pt>
    <dgm:pt modelId="{D79D56B1-83AE-4529-B8B5-DD3C97FCC6E1}" type="pres">
      <dgm:prSet presAssocID="{BCB03C43-14CD-4378-AA9D-BD50D6F966FF}" presName="sibTrans" presStyleCnt="0"/>
      <dgm:spPr/>
    </dgm:pt>
    <dgm:pt modelId="{18255D78-937D-4480-B429-D3A48C4F3E19}" type="pres">
      <dgm:prSet presAssocID="{050C44E9-592B-496B-A961-344470B4EB71}" presName="node" presStyleLbl="node1" presStyleIdx="3" presStyleCnt="11">
        <dgm:presLayoutVars>
          <dgm:bulletEnabled val="1"/>
        </dgm:presLayoutVars>
      </dgm:prSet>
      <dgm:spPr/>
    </dgm:pt>
    <dgm:pt modelId="{767DA83A-7EA5-47FC-80BB-343A695D63A7}" type="pres">
      <dgm:prSet presAssocID="{99468CE2-C20C-4643-9AB7-81ABFE1C7A09}" presName="sibTrans" presStyleCnt="0"/>
      <dgm:spPr/>
    </dgm:pt>
    <dgm:pt modelId="{687A13AE-B908-4B62-A465-693157EF4BAA}" type="pres">
      <dgm:prSet presAssocID="{A7958886-C5AC-4D52-93D1-AE0D6C67CFC9}" presName="node" presStyleLbl="node1" presStyleIdx="4" presStyleCnt="11">
        <dgm:presLayoutVars>
          <dgm:bulletEnabled val="1"/>
        </dgm:presLayoutVars>
      </dgm:prSet>
      <dgm:spPr/>
    </dgm:pt>
    <dgm:pt modelId="{EB38E992-97A1-4FC2-BAFA-C86290FA72BB}" type="pres">
      <dgm:prSet presAssocID="{30678B8A-CD8B-4F77-ADF5-18C4633B0116}" presName="sibTrans" presStyleCnt="0"/>
      <dgm:spPr/>
    </dgm:pt>
    <dgm:pt modelId="{8531DD61-A22F-4FB6-8481-8EE6E5DBB334}" type="pres">
      <dgm:prSet presAssocID="{FD7EFDD9-899E-43C4-94D3-7DF76843B4AA}" presName="node" presStyleLbl="node1" presStyleIdx="5" presStyleCnt="11">
        <dgm:presLayoutVars>
          <dgm:bulletEnabled val="1"/>
        </dgm:presLayoutVars>
      </dgm:prSet>
      <dgm:spPr/>
    </dgm:pt>
    <dgm:pt modelId="{A5BE1C2A-C91C-465A-AA00-F35C20126819}" type="pres">
      <dgm:prSet presAssocID="{2B83FCE0-F1FA-4200-8609-98F318812D87}" presName="sibTrans" presStyleCnt="0"/>
      <dgm:spPr/>
    </dgm:pt>
    <dgm:pt modelId="{BA542F96-D726-4FEA-ADFE-0065C16544EF}" type="pres">
      <dgm:prSet presAssocID="{4A6F9627-4409-4B34-9CC2-B0E45F22C42C}" presName="node" presStyleLbl="node1" presStyleIdx="6" presStyleCnt="11">
        <dgm:presLayoutVars>
          <dgm:bulletEnabled val="1"/>
        </dgm:presLayoutVars>
      </dgm:prSet>
      <dgm:spPr/>
    </dgm:pt>
    <dgm:pt modelId="{473E3588-FDD3-4BFE-A6BF-11B008A2CE18}" type="pres">
      <dgm:prSet presAssocID="{152A0688-BA7F-43B8-8ED2-6F9A81708B88}" presName="sibTrans" presStyleCnt="0"/>
      <dgm:spPr/>
    </dgm:pt>
    <dgm:pt modelId="{9F361A60-A0CD-4BCB-863D-ED56A65A4026}" type="pres">
      <dgm:prSet presAssocID="{C76C6E3F-2A26-4563-A3E6-1F39149B233F}" presName="node" presStyleLbl="node1" presStyleIdx="7" presStyleCnt="11">
        <dgm:presLayoutVars>
          <dgm:bulletEnabled val="1"/>
        </dgm:presLayoutVars>
      </dgm:prSet>
      <dgm:spPr/>
    </dgm:pt>
    <dgm:pt modelId="{E45BDC71-83F7-4A9F-A975-C5F709CDD40D}" type="pres">
      <dgm:prSet presAssocID="{9798F0E5-40C4-4302-9326-B71B6148217E}" presName="sibTrans" presStyleCnt="0"/>
      <dgm:spPr/>
    </dgm:pt>
    <dgm:pt modelId="{E19FD805-920D-46F9-AA56-54B8D582060B}" type="pres">
      <dgm:prSet presAssocID="{8E13E2A5-A314-4C99-8E41-1FA6AB40B238}" presName="node" presStyleLbl="node1" presStyleIdx="8" presStyleCnt="11">
        <dgm:presLayoutVars>
          <dgm:bulletEnabled val="1"/>
        </dgm:presLayoutVars>
      </dgm:prSet>
      <dgm:spPr/>
    </dgm:pt>
    <dgm:pt modelId="{FD534A6A-99AE-45C2-BF09-34C7B948C0A5}" type="pres">
      <dgm:prSet presAssocID="{CA7D08A2-C4CF-4EE7-B4B6-1AD5F0154B78}" presName="sibTrans" presStyleCnt="0"/>
      <dgm:spPr/>
    </dgm:pt>
    <dgm:pt modelId="{936142DD-11E8-4973-8BCA-07A938968743}" type="pres">
      <dgm:prSet presAssocID="{E985A42C-4510-4EBB-9CED-AE9F7D236A14}" presName="node" presStyleLbl="node1" presStyleIdx="9" presStyleCnt="11">
        <dgm:presLayoutVars>
          <dgm:bulletEnabled val="1"/>
        </dgm:presLayoutVars>
      </dgm:prSet>
      <dgm:spPr/>
    </dgm:pt>
    <dgm:pt modelId="{30DCC4EF-10E4-4648-AECE-BB32850A7A53}" type="pres">
      <dgm:prSet presAssocID="{E5F0E6B0-2A49-4C35-A0AD-6DD2EA2B897C}" presName="sibTrans" presStyleCnt="0"/>
      <dgm:spPr/>
    </dgm:pt>
    <dgm:pt modelId="{C0FBB9FC-62EE-4713-B3FD-AC3C48B21283}" type="pres">
      <dgm:prSet presAssocID="{8F81B9B5-7BC4-4E7F-A789-5DABDD35420F}" presName="node" presStyleLbl="node1" presStyleIdx="10" presStyleCnt="11">
        <dgm:presLayoutVars>
          <dgm:bulletEnabled val="1"/>
        </dgm:presLayoutVars>
      </dgm:prSet>
      <dgm:spPr/>
    </dgm:pt>
  </dgm:ptLst>
  <dgm:cxnLst>
    <dgm:cxn modelId="{A5A20C01-1F27-4BE6-8F3C-7B2D732DE272}" type="presOf" srcId="{4A6F9627-4409-4B34-9CC2-B0E45F22C42C}" destId="{BA542F96-D726-4FEA-ADFE-0065C16544EF}" srcOrd="0" destOrd="0" presId="urn:microsoft.com/office/officeart/2005/8/layout/default"/>
    <dgm:cxn modelId="{EAB07607-CE22-4726-BAFE-F30F25A78AE1}" type="presOf" srcId="{29DCEF72-7014-4A8F-B73B-1463609736C0}" destId="{9011C77F-A5B7-40A0-97F9-7C09716B0A73}" srcOrd="0" destOrd="0" presId="urn:microsoft.com/office/officeart/2005/8/layout/default"/>
    <dgm:cxn modelId="{126BAB12-B662-4226-992A-68EF708EA38C}" srcId="{7F4BA81C-EC8E-437E-A150-202A7D9E626A}" destId="{9E1B5B58-7B1D-4486-B19E-662E66828F5C}" srcOrd="2" destOrd="0" parTransId="{24F8C262-ADB8-470E-90CD-5C26CE79F16E}" sibTransId="{BCB03C43-14CD-4378-AA9D-BD50D6F966FF}"/>
    <dgm:cxn modelId="{0C4C7D1A-8576-42B1-A579-AA1564D9BAAC}" type="presOf" srcId="{C76C6E3F-2A26-4563-A3E6-1F39149B233F}" destId="{9F361A60-A0CD-4BCB-863D-ED56A65A4026}" srcOrd="0" destOrd="0" presId="urn:microsoft.com/office/officeart/2005/8/layout/default"/>
    <dgm:cxn modelId="{B704DB24-2603-44B3-AB39-7D920A86C67A}" type="presOf" srcId="{9E1B5B58-7B1D-4486-B19E-662E66828F5C}" destId="{580E8AE1-DA92-41C3-89B7-CB58B02B8E41}" srcOrd="0" destOrd="0" presId="urn:microsoft.com/office/officeart/2005/8/layout/default"/>
    <dgm:cxn modelId="{41BA8D34-3949-4286-B8EA-719DB7F4773B}" srcId="{7F4BA81C-EC8E-437E-A150-202A7D9E626A}" destId="{A49EC60C-86E9-470F-856E-F61C350DC814}" srcOrd="0" destOrd="0" parTransId="{5EDD88FE-C8F6-4020-96E8-BE9FE6E9E490}" sibTransId="{18F3FF68-25D1-494F-95E5-874DA42DB256}"/>
    <dgm:cxn modelId="{3B7DBD37-F48F-4387-9763-2FCB2765B2F8}" type="presOf" srcId="{FD7EFDD9-899E-43C4-94D3-7DF76843B4AA}" destId="{8531DD61-A22F-4FB6-8481-8EE6E5DBB334}" srcOrd="0" destOrd="0" presId="urn:microsoft.com/office/officeart/2005/8/layout/default"/>
    <dgm:cxn modelId="{9DBEDE4E-FDA4-48D7-927B-79945E09BCA6}" srcId="{7F4BA81C-EC8E-437E-A150-202A7D9E626A}" destId="{4A6F9627-4409-4B34-9CC2-B0E45F22C42C}" srcOrd="6" destOrd="0" parTransId="{421693CC-88CD-47E7-ADCF-93307044B7CB}" sibTransId="{152A0688-BA7F-43B8-8ED2-6F9A81708B88}"/>
    <dgm:cxn modelId="{C981CD6F-CFF0-4545-9BB0-477687D62CB1}" srcId="{7F4BA81C-EC8E-437E-A150-202A7D9E626A}" destId="{050C44E9-592B-496B-A961-344470B4EB71}" srcOrd="3" destOrd="0" parTransId="{3B581771-F06F-490F-82CC-BE46D9A8F71A}" sibTransId="{99468CE2-C20C-4643-9AB7-81ABFE1C7A09}"/>
    <dgm:cxn modelId="{C3993853-2F16-486D-8575-D9E14C8E6E5F}" type="presOf" srcId="{8F81B9B5-7BC4-4E7F-A789-5DABDD35420F}" destId="{C0FBB9FC-62EE-4713-B3FD-AC3C48B21283}" srcOrd="0" destOrd="0" presId="urn:microsoft.com/office/officeart/2005/8/layout/default"/>
    <dgm:cxn modelId="{B8DADB73-7616-4BEE-909D-03CB06075D6F}" type="presOf" srcId="{8E13E2A5-A314-4C99-8E41-1FA6AB40B238}" destId="{E19FD805-920D-46F9-AA56-54B8D582060B}" srcOrd="0" destOrd="0" presId="urn:microsoft.com/office/officeart/2005/8/layout/default"/>
    <dgm:cxn modelId="{D1E70A76-6E14-4700-9C5E-41F2BD45C67D}" type="presOf" srcId="{A7958886-C5AC-4D52-93D1-AE0D6C67CFC9}" destId="{687A13AE-B908-4B62-A465-693157EF4BAA}" srcOrd="0" destOrd="0" presId="urn:microsoft.com/office/officeart/2005/8/layout/default"/>
    <dgm:cxn modelId="{0696F15A-136E-4C9C-82B4-9DA9C181BA54}" type="presOf" srcId="{A49EC60C-86E9-470F-856E-F61C350DC814}" destId="{CFEEE936-4FB3-4A43-ABC2-729765208CFF}" srcOrd="0" destOrd="0" presId="urn:microsoft.com/office/officeart/2005/8/layout/default"/>
    <dgm:cxn modelId="{E630FC82-EA79-4BAF-9489-4012752F5771}" srcId="{7F4BA81C-EC8E-437E-A150-202A7D9E626A}" destId="{FD7EFDD9-899E-43C4-94D3-7DF76843B4AA}" srcOrd="5" destOrd="0" parTransId="{76087B3A-D244-4F84-8233-B71AD36DB575}" sibTransId="{2B83FCE0-F1FA-4200-8609-98F318812D87}"/>
    <dgm:cxn modelId="{F2A61A97-B8AA-46FB-A26E-8AB5ECB0F4F9}" srcId="{7F4BA81C-EC8E-437E-A150-202A7D9E626A}" destId="{8E13E2A5-A314-4C99-8E41-1FA6AB40B238}" srcOrd="8" destOrd="0" parTransId="{6EC8A579-5C78-417B-84A8-F2EAB42D4614}" sibTransId="{CA7D08A2-C4CF-4EE7-B4B6-1AD5F0154B78}"/>
    <dgm:cxn modelId="{7D11EF99-F2E6-4AB8-ABE6-36C4CE907283}" type="presOf" srcId="{E985A42C-4510-4EBB-9CED-AE9F7D236A14}" destId="{936142DD-11E8-4973-8BCA-07A938968743}" srcOrd="0" destOrd="0" presId="urn:microsoft.com/office/officeart/2005/8/layout/default"/>
    <dgm:cxn modelId="{2DFDF5A7-6FC4-4750-A400-0F2D30DE527C}" srcId="{7F4BA81C-EC8E-437E-A150-202A7D9E626A}" destId="{29DCEF72-7014-4A8F-B73B-1463609736C0}" srcOrd="1" destOrd="0" parTransId="{3D147099-136D-4C92-85F9-A749B1B82DCC}" sibTransId="{B73EE995-8DC9-44DB-B7DD-082CF6400230}"/>
    <dgm:cxn modelId="{DCD066B1-C586-4081-B34C-933F168D6AB2}" srcId="{7F4BA81C-EC8E-437E-A150-202A7D9E626A}" destId="{8F81B9B5-7BC4-4E7F-A789-5DABDD35420F}" srcOrd="10" destOrd="0" parTransId="{1F3C24D6-6A4B-4173-ABAF-19425CD6C5F4}" sibTransId="{E6755887-BB59-4406-BA6A-3F1DEDF9A360}"/>
    <dgm:cxn modelId="{70D30FBB-57FF-493E-81EA-004B5B8463A2}" srcId="{7F4BA81C-EC8E-437E-A150-202A7D9E626A}" destId="{A7958886-C5AC-4D52-93D1-AE0D6C67CFC9}" srcOrd="4" destOrd="0" parTransId="{4C3D0F2E-01A8-400B-83A7-25CF615B664B}" sibTransId="{30678B8A-CD8B-4F77-ADF5-18C4633B0116}"/>
    <dgm:cxn modelId="{F6C4C3BD-C949-4B75-971B-3C9DAAE6991D}" srcId="{7F4BA81C-EC8E-437E-A150-202A7D9E626A}" destId="{E985A42C-4510-4EBB-9CED-AE9F7D236A14}" srcOrd="9" destOrd="0" parTransId="{921C8152-D7ED-4B88-8C68-DC19D09F4224}" sibTransId="{E5F0E6B0-2A49-4C35-A0AD-6DD2EA2B897C}"/>
    <dgm:cxn modelId="{0EC559CA-85B6-476C-9CFF-8E178C8CB9DC}" type="presOf" srcId="{7F4BA81C-EC8E-437E-A150-202A7D9E626A}" destId="{150607C8-DB91-4690-B8F5-EFB062B084E4}" srcOrd="0" destOrd="0" presId="urn:microsoft.com/office/officeart/2005/8/layout/default"/>
    <dgm:cxn modelId="{4BDB34E4-6C0F-4FD5-9DD1-118D25C9B1DA}" type="presOf" srcId="{050C44E9-592B-496B-A961-344470B4EB71}" destId="{18255D78-937D-4480-B429-D3A48C4F3E19}" srcOrd="0" destOrd="0" presId="urn:microsoft.com/office/officeart/2005/8/layout/default"/>
    <dgm:cxn modelId="{ABFBA6FD-BFD9-4BDD-AC63-101F294B0597}" srcId="{7F4BA81C-EC8E-437E-A150-202A7D9E626A}" destId="{C76C6E3F-2A26-4563-A3E6-1F39149B233F}" srcOrd="7" destOrd="0" parTransId="{22CD65E0-4970-4FC7-B344-666FEE89335A}" sibTransId="{9798F0E5-40C4-4302-9326-B71B6148217E}"/>
    <dgm:cxn modelId="{AA941F69-579E-48B4-A20F-6B8511A97DC7}" type="presParOf" srcId="{150607C8-DB91-4690-B8F5-EFB062B084E4}" destId="{CFEEE936-4FB3-4A43-ABC2-729765208CFF}" srcOrd="0" destOrd="0" presId="urn:microsoft.com/office/officeart/2005/8/layout/default"/>
    <dgm:cxn modelId="{D55630EF-FF14-41FA-86CA-85EE18CD1D29}" type="presParOf" srcId="{150607C8-DB91-4690-B8F5-EFB062B084E4}" destId="{DDD93D26-225E-42B1-834F-2CC9DB7A9AFB}" srcOrd="1" destOrd="0" presId="urn:microsoft.com/office/officeart/2005/8/layout/default"/>
    <dgm:cxn modelId="{C61B534F-F359-422B-96FC-3155660008C7}" type="presParOf" srcId="{150607C8-DB91-4690-B8F5-EFB062B084E4}" destId="{9011C77F-A5B7-40A0-97F9-7C09716B0A73}" srcOrd="2" destOrd="0" presId="urn:microsoft.com/office/officeart/2005/8/layout/default"/>
    <dgm:cxn modelId="{C61FE8BB-C3BB-4BE8-ADE2-84245ED219BD}" type="presParOf" srcId="{150607C8-DB91-4690-B8F5-EFB062B084E4}" destId="{2737B361-02BE-423C-9307-F12CD06A5B9A}" srcOrd="3" destOrd="0" presId="urn:microsoft.com/office/officeart/2005/8/layout/default"/>
    <dgm:cxn modelId="{6A7422A8-355B-45DF-A961-253993574BF8}" type="presParOf" srcId="{150607C8-DB91-4690-B8F5-EFB062B084E4}" destId="{580E8AE1-DA92-41C3-89B7-CB58B02B8E41}" srcOrd="4" destOrd="0" presId="urn:microsoft.com/office/officeart/2005/8/layout/default"/>
    <dgm:cxn modelId="{99BBDA77-2232-470A-8263-E3BC00DA4AB8}" type="presParOf" srcId="{150607C8-DB91-4690-B8F5-EFB062B084E4}" destId="{D79D56B1-83AE-4529-B8B5-DD3C97FCC6E1}" srcOrd="5" destOrd="0" presId="urn:microsoft.com/office/officeart/2005/8/layout/default"/>
    <dgm:cxn modelId="{20908FA2-A97D-47EF-B80F-616731EEE60A}" type="presParOf" srcId="{150607C8-DB91-4690-B8F5-EFB062B084E4}" destId="{18255D78-937D-4480-B429-D3A48C4F3E19}" srcOrd="6" destOrd="0" presId="urn:microsoft.com/office/officeart/2005/8/layout/default"/>
    <dgm:cxn modelId="{29C58B7B-9325-4AA9-8829-4CE9D0B0E55A}" type="presParOf" srcId="{150607C8-DB91-4690-B8F5-EFB062B084E4}" destId="{767DA83A-7EA5-47FC-80BB-343A695D63A7}" srcOrd="7" destOrd="0" presId="urn:microsoft.com/office/officeart/2005/8/layout/default"/>
    <dgm:cxn modelId="{634F00BC-A56E-408D-9D8F-BA2ED1413EE6}" type="presParOf" srcId="{150607C8-DB91-4690-B8F5-EFB062B084E4}" destId="{687A13AE-B908-4B62-A465-693157EF4BAA}" srcOrd="8" destOrd="0" presId="urn:microsoft.com/office/officeart/2005/8/layout/default"/>
    <dgm:cxn modelId="{91E09D60-B1F5-46A7-B984-4B47BD743284}" type="presParOf" srcId="{150607C8-DB91-4690-B8F5-EFB062B084E4}" destId="{EB38E992-97A1-4FC2-BAFA-C86290FA72BB}" srcOrd="9" destOrd="0" presId="urn:microsoft.com/office/officeart/2005/8/layout/default"/>
    <dgm:cxn modelId="{F1F0A3F4-3B15-4BFA-8D2E-91AEA5D2D251}" type="presParOf" srcId="{150607C8-DB91-4690-B8F5-EFB062B084E4}" destId="{8531DD61-A22F-4FB6-8481-8EE6E5DBB334}" srcOrd="10" destOrd="0" presId="urn:microsoft.com/office/officeart/2005/8/layout/default"/>
    <dgm:cxn modelId="{CF1A8F9C-541F-47E6-AEB4-2A57201DC16E}" type="presParOf" srcId="{150607C8-DB91-4690-B8F5-EFB062B084E4}" destId="{A5BE1C2A-C91C-465A-AA00-F35C20126819}" srcOrd="11" destOrd="0" presId="urn:microsoft.com/office/officeart/2005/8/layout/default"/>
    <dgm:cxn modelId="{789930F3-E98C-4AC6-B57F-863B8944D91A}" type="presParOf" srcId="{150607C8-DB91-4690-B8F5-EFB062B084E4}" destId="{BA542F96-D726-4FEA-ADFE-0065C16544EF}" srcOrd="12" destOrd="0" presId="urn:microsoft.com/office/officeart/2005/8/layout/default"/>
    <dgm:cxn modelId="{EFE6F81A-2DFB-49DE-B844-5469158BE1D6}" type="presParOf" srcId="{150607C8-DB91-4690-B8F5-EFB062B084E4}" destId="{473E3588-FDD3-4BFE-A6BF-11B008A2CE18}" srcOrd="13" destOrd="0" presId="urn:microsoft.com/office/officeart/2005/8/layout/default"/>
    <dgm:cxn modelId="{D034BE0B-0CF5-4F27-81C5-B12583FF328A}" type="presParOf" srcId="{150607C8-DB91-4690-B8F5-EFB062B084E4}" destId="{9F361A60-A0CD-4BCB-863D-ED56A65A4026}" srcOrd="14" destOrd="0" presId="urn:microsoft.com/office/officeart/2005/8/layout/default"/>
    <dgm:cxn modelId="{D3CEAEBA-1354-4F3E-A1B2-C3B2FAA7BD26}" type="presParOf" srcId="{150607C8-DB91-4690-B8F5-EFB062B084E4}" destId="{E45BDC71-83F7-4A9F-A975-C5F709CDD40D}" srcOrd="15" destOrd="0" presId="urn:microsoft.com/office/officeart/2005/8/layout/default"/>
    <dgm:cxn modelId="{DF201576-20FA-474A-9367-D6DF54BB006C}" type="presParOf" srcId="{150607C8-DB91-4690-B8F5-EFB062B084E4}" destId="{E19FD805-920D-46F9-AA56-54B8D582060B}" srcOrd="16" destOrd="0" presId="urn:microsoft.com/office/officeart/2005/8/layout/default"/>
    <dgm:cxn modelId="{8866A4B0-5723-4E3D-AADB-E047A5F31AE0}" type="presParOf" srcId="{150607C8-DB91-4690-B8F5-EFB062B084E4}" destId="{FD534A6A-99AE-45C2-BF09-34C7B948C0A5}" srcOrd="17" destOrd="0" presId="urn:microsoft.com/office/officeart/2005/8/layout/default"/>
    <dgm:cxn modelId="{266130EA-7F28-486B-B60A-F43665B9E841}" type="presParOf" srcId="{150607C8-DB91-4690-B8F5-EFB062B084E4}" destId="{936142DD-11E8-4973-8BCA-07A938968743}" srcOrd="18" destOrd="0" presId="urn:microsoft.com/office/officeart/2005/8/layout/default"/>
    <dgm:cxn modelId="{2913B7A0-075B-43ED-A817-965C51FD1969}" type="presParOf" srcId="{150607C8-DB91-4690-B8F5-EFB062B084E4}" destId="{30DCC4EF-10E4-4648-AECE-BB32850A7A53}" srcOrd="19" destOrd="0" presId="urn:microsoft.com/office/officeart/2005/8/layout/default"/>
    <dgm:cxn modelId="{727CABF8-9500-4628-814D-420B3C24E10E}" type="presParOf" srcId="{150607C8-DB91-4690-B8F5-EFB062B084E4}" destId="{C0FBB9FC-62EE-4713-B3FD-AC3C48B21283}" srcOrd="20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9C742F5C-899B-498E-942C-2E56B3E32E85}" type="doc">
      <dgm:prSet loTypeId="urn:microsoft.com/office/officeart/2005/8/layout/default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9D8DAAB0-5FBF-4A3B-9390-E17D4602EEB6}">
      <dgm:prSet/>
      <dgm:spPr/>
      <dgm:t>
        <a:bodyPr/>
        <a:lstStyle/>
        <a:p>
          <a:r>
            <a:rPr lang="tr-TR" b="1" dirty="0">
              <a:solidFill>
                <a:srgbClr val="FF0000"/>
              </a:solidFill>
              <a:highlight>
                <a:srgbClr val="FFFF00"/>
              </a:highlight>
            </a:rPr>
            <a:t>HEDEFLERİNİZİ BELİRLEMELİSİNİZ (KISA-ORTA-UZUN DÖNEM</a:t>
          </a:r>
          <a:r>
            <a:rPr lang="tr-TR" dirty="0"/>
            <a:t>)</a:t>
          </a:r>
          <a:endParaRPr lang="en-US" dirty="0"/>
        </a:p>
      </dgm:t>
    </dgm:pt>
    <dgm:pt modelId="{2174D940-F1D8-44E8-BBF8-165C6B3EB29B}" type="parTrans" cxnId="{4ADF2CE8-AF86-4E7B-82C1-94D5442F5FFE}">
      <dgm:prSet/>
      <dgm:spPr/>
      <dgm:t>
        <a:bodyPr/>
        <a:lstStyle/>
        <a:p>
          <a:endParaRPr lang="en-US"/>
        </a:p>
      </dgm:t>
    </dgm:pt>
    <dgm:pt modelId="{895C9DF5-782E-4484-A496-44C8369916AF}" type="sibTrans" cxnId="{4ADF2CE8-AF86-4E7B-82C1-94D5442F5FFE}">
      <dgm:prSet/>
      <dgm:spPr/>
      <dgm:t>
        <a:bodyPr/>
        <a:lstStyle/>
        <a:p>
          <a:endParaRPr lang="en-US"/>
        </a:p>
      </dgm:t>
    </dgm:pt>
    <dgm:pt modelId="{38736DB8-8CC9-4C91-942C-B5401CAA6CD9}">
      <dgm:prSet/>
      <dgm:spPr/>
      <dgm:t>
        <a:bodyPr/>
        <a:lstStyle/>
        <a:p>
          <a:r>
            <a:rPr lang="tr-TR"/>
            <a:t>Spesifik (Amaçlar açık olarak tanımlanmalı, ne, ne zaman, nerede, nasıl sorularını  yanıtlamalıdır.) </a:t>
          </a:r>
          <a:endParaRPr lang="en-US"/>
        </a:p>
      </dgm:t>
    </dgm:pt>
    <dgm:pt modelId="{12FDD74E-C16A-4051-9A90-AEB374F9F01D}" type="parTrans" cxnId="{C7906646-3CD8-48E8-8592-20C73D7F6303}">
      <dgm:prSet/>
      <dgm:spPr/>
      <dgm:t>
        <a:bodyPr/>
        <a:lstStyle/>
        <a:p>
          <a:endParaRPr lang="en-US"/>
        </a:p>
      </dgm:t>
    </dgm:pt>
    <dgm:pt modelId="{E042075C-DC0F-4BAB-A146-E366B25331DB}" type="sibTrans" cxnId="{C7906646-3CD8-48E8-8592-20C73D7F6303}">
      <dgm:prSet/>
      <dgm:spPr/>
      <dgm:t>
        <a:bodyPr/>
        <a:lstStyle/>
        <a:p>
          <a:endParaRPr lang="en-US"/>
        </a:p>
      </dgm:t>
    </dgm:pt>
    <dgm:pt modelId="{4CB47338-CF17-4CB1-B057-DE826C79C378}">
      <dgm:prSet/>
      <dgm:spPr/>
      <dgm:t>
        <a:bodyPr/>
        <a:lstStyle/>
        <a:p>
          <a:r>
            <a:rPr lang="tr-TR"/>
            <a:t>Ölçülebilir (Amaçlarda rakamsal ölçütler olmalıdır.) </a:t>
          </a:r>
          <a:endParaRPr lang="en-US"/>
        </a:p>
      </dgm:t>
    </dgm:pt>
    <dgm:pt modelId="{116C825E-E90A-40C4-B050-C0C8FC65616C}" type="parTrans" cxnId="{40AC4CDD-C2B9-448D-B213-255CD0887E2D}">
      <dgm:prSet/>
      <dgm:spPr/>
      <dgm:t>
        <a:bodyPr/>
        <a:lstStyle/>
        <a:p>
          <a:endParaRPr lang="en-US"/>
        </a:p>
      </dgm:t>
    </dgm:pt>
    <dgm:pt modelId="{57C2D420-DC5A-494B-8948-0A5F66B7B7ED}" type="sibTrans" cxnId="{40AC4CDD-C2B9-448D-B213-255CD0887E2D}">
      <dgm:prSet/>
      <dgm:spPr/>
      <dgm:t>
        <a:bodyPr/>
        <a:lstStyle/>
        <a:p>
          <a:endParaRPr lang="en-US"/>
        </a:p>
      </dgm:t>
    </dgm:pt>
    <dgm:pt modelId="{8765EFF5-B1AE-4C61-9908-9FF96E017EDC}">
      <dgm:prSet/>
      <dgm:spPr/>
      <dgm:t>
        <a:bodyPr/>
        <a:lstStyle/>
        <a:p>
          <a:r>
            <a:rPr lang="tr-TR"/>
            <a:t>Erişilebilir (Amaçlar ulaşılabilir boyutta olmalıdır.) </a:t>
          </a:r>
          <a:endParaRPr lang="en-US"/>
        </a:p>
      </dgm:t>
    </dgm:pt>
    <dgm:pt modelId="{1EDF5A08-813E-45CB-8FA0-3CED89E10FA3}" type="parTrans" cxnId="{3C9AAD4E-9906-4784-9FB9-94F9E75DE328}">
      <dgm:prSet/>
      <dgm:spPr/>
      <dgm:t>
        <a:bodyPr/>
        <a:lstStyle/>
        <a:p>
          <a:endParaRPr lang="en-US"/>
        </a:p>
      </dgm:t>
    </dgm:pt>
    <dgm:pt modelId="{1C279E54-ACF6-496F-A0D8-2B4903283B9D}" type="sibTrans" cxnId="{3C9AAD4E-9906-4784-9FB9-94F9E75DE328}">
      <dgm:prSet/>
      <dgm:spPr/>
      <dgm:t>
        <a:bodyPr/>
        <a:lstStyle/>
        <a:p>
          <a:endParaRPr lang="en-US"/>
        </a:p>
      </dgm:t>
    </dgm:pt>
    <dgm:pt modelId="{EE6E9829-B881-4530-9769-328ABDAA61A2}">
      <dgm:prSet/>
      <dgm:spPr/>
      <dgm:t>
        <a:bodyPr/>
        <a:lstStyle/>
        <a:p>
          <a:r>
            <a:rPr lang="tr-TR"/>
            <a:t>Gerçekçi (Amaçlar işletme öncelik ve sorunlarını dikkate almalıdır.) </a:t>
          </a:r>
          <a:endParaRPr lang="en-US"/>
        </a:p>
      </dgm:t>
    </dgm:pt>
    <dgm:pt modelId="{5F4265DE-830D-4650-B664-B437EEEB6EE6}" type="parTrans" cxnId="{8FBB2CF1-388F-4B30-8C68-03A41C2C560C}">
      <dgm:prSet/>
      <dgm:spPr/>
      <dgm:t>
        <a:bodyPr/>
        <a:lstStyle/>
        <a:p>
          <a:endParaRPr lang="en-US"/>
        </a:p>
      </dgm:t>
    </dgm:pt>
    <dgm:pt modelId="{FB4236F8-C46A-43BD-9949-ABEFAB1A36F1}" type="sibTrans" cxnId="{8FBB2CF1-388F-4B30-8C68-03A41C2C560C}">
      <dgm:prSet/>
      <dgm:spPr/>
      <dgm:t>
        <a:bodyPr/>
        <a:lstStyle/>
        <a:p>
          <a:endParaRPr lang="en-US"/>
        </a:p>
      </dgm:t>
    </dgm:pt>
    <dgm:pt modelId="{E243D3FB-4948-46E0-88D1-F0966EDD73D3}">
      <dgm:prSet/>
      <dgm:spPr/>
      <dgm:t>
        <a:bodyPr/>
        <a:lstStyle/>
        <a:p>
          <a:r>
            <a:rPr lang="tr-TR"/>
            <a:t>Süre (Amacın ulaşılması için bir zaman süreci tanımlanmalıdır.)</a:t>
          </a:r>
          <a:endParaRPr lang="en-US"/>
        </a:p>
      </dgm:t>
    </dgm:pt>
    <dgm:pt modelId="{947C72F1-FB15-4089-A6B4-6A01E4059771}" type="parTrans" cxnId="{8726D38D-4AAD-4ED3-96D8-CD6764798DEA}">
      <dgm:prSet/>
      <dgm:spPr/>
      <dgm:t>
        <a:bodyPr/>
        <a:lstStyle/>
        <a:p>
          <a:endParaRPr lang="en-US"/>
        </a:p>
      </dgm:t>
    </dgm:pt>
    <dgm:pt modelId="{B8B320B7-798B-4A42-AC7B-6BF727D839DF}" type="sibTrans" cxnId="{8726D38D-4AAD-4ED3-96D8-CD6764798DEA}">
      <dgm:prSet/>
      <dgm:spPr/>
      <dgm:t>
        <a:bodyPr/>
        <a:lstStyle/>
        <a:p>
          <a:endParaRPr lang="en-US"/>
        </a:p>
      </dgm:t>
    </dgm:pt>
    <dgm:pt modelId="{1CBC5E96-AB2E-4D51-BA06-1ED61797CD10}">
      <dgm:prSet/>
      <dgm:spPr/>
      <dgm:t>
        <a:bodyPr/>
        <a:lstStyle/>
        <a:p>
          <a:r>
            <a:rPr lang="tr-TR"/>
            <a:t>Amaçlar işletmenin kısa/orta/uzun dönemde gerçekleştirmeyi hedeflediği sonuçlar olarak tanımlanabilir. Bu nedenle,  amaçlar;</a:t>
          </a:r>
          <a:endParaRPr lang="en-US"/>
        </a:p>
      </dgm:t>
    </dgm:pt>
    <dgm:pt modelId="{BE7E737C-2857-4929-B95C-DABEBBA0420A}" type="parTrans" cxnId="{BD2D1125-7C17-4FDA-A775-C099828ADBDD}">
      <dgm:prSet/>
      <dgm:spPr/>
      <dgm:t>
        <a:bodyPr/>
        <a:lstStyle/>
        <a:p>
          <a:endParaRPr lang="en-US"/>
        </a:p>
      </dgm:t>
    </dgm:pt>
    <dgm:pt modelId="{2B52924A-15A3-410D-9DDB-9A07D4DD275F}" type="sibTrans" cxnId="{BD2D1125-7C17-4FDA-A775-C099828ADBDD}">
      <dgm:prSet/>
      <dgm:spPr/>
      <dgm:t>
        <a:bodyPr/>
        <a:lstStyle/>
        <a:p>
          <a:endParaRPr lang="en-US"/>
        </a:p>
      </dgm:t>
    </dgm:pt>
    <dgm:pt modelId="{F9824993-4512-444F-9F83-CCFB3996FF42}">
      <dgm:prSet/>
      <dgm:spPr/>
      <dgm:t>
        <a:bodyPr/>
        <a:lstStyle/>
        <a:p>
          <a:r>
            <a:rPr lang="tr-TR"/>
            <a:t>İşletme vizyon ve misyonu ile uyumlu olmalıdır. </a:t>
          </a:r>
          <a:endParaRPr lang="en-US"/>
        </a:p>
      </dgm:t>
    </dgm:pt>
    <dgm:pt modelId="{B13EF09D-62F5-4B08-88F4-5EBB3DEDBB0E}" type="parTrans" cxnId="{1C6E8E9A-9925-4C91-879B-57A9939907F7}">
      <dgm:prSet/>
      <dgm:spPr/>
      <dgm:t>
        <a:bodyPr/>
        <a:lstStyle/>
        <a:p>
          <a:endParaRPr lang="en-US"/>
        </a:p>
      </dgm:t>
    </dgm:pt>
    <dgm:pt modelId="{CF42C51B-427C-41F3-962A-FC9EDF2FD818}" type="sibTrans" cxnId="{1C6E8E9A-9925-4C91-879B-57A9939907F7}">
      <dgm:prSet/>
      <dgm:spPr/>
      <dgm:t>
        <a:bodyPr/>
        <a:lstStyle/>
        <a:p>
          <a:endParaRPr lang="en-US"/>
        </a:p>
      </dgm:t>
    </dgm:pt>
    <dgm:pt modelId="{CDF68DC6-8E1D-4183-849A-4E6075C2D4A1}">
      <dgm:prSet/>
      <dgm:spPr/>
      <dgm:t>
        <a:bodyPr/>
        <a:lstStyle/>
        <a:p>
          <a:r>
            <a:rPr lang="tr-TR"/>
            <a:t>Kuruluşun misyonunu ifa etmesine katkıda bulunmalıdır. </a:t>
          </a:r>
          <a:endParaRPr lang="en-US"/>
        </a:p>
      </dgm:t>
    </dgm:pt>
    <dgm:pt modelId="{3F92F442-1894-46E2-9FDC-6A6713AE7AEE}" type="parTrans" cxnId="{13DA4FCB-CE04-4727-94DF-CC4CC7DA337A}">
      <dgm:prSet/>
      <dgm:spPr/>
      <dgm:t>
        <a:bodyPr/>
        <a:lstStyle/>
        <a:p>
          <a:endParaRPr lang="en-US"/>
        </a:p>
      </dgm:t>
    </dgm:pt>
    <dgm:pt modelId="{6BD38778-64D5-4986-AA41-7CCA5C80767F}" type="sibTrans" cxnId="{13DA4FCB-CE04-4727-94DF-CC4CC7DA337A}">
      <dgm:prSet/>
      <dgm:spPr/>
      <dgm:t>
        <a:bodyPr/>
        <a:lstStyle/>
        <a:p>
          <a:endParaRPr lang="en-US"/>
        </a:p>
      </dgm:t>
    </dgm:pt>
    <dgm:pt modelId="{8DECF583-9EE3-412C-96A0-07BB0BFC2DF8}">
      <dgm:prSet/>
      <dgm:spPr/>
      <dgm:t>
        <a:bodyPr/>
        <a:lstStyle/>
        <a:p>
          <a:r>
            <a:rPr lang="tr-TR"/>
            <a:t>Stratejik planlama sürecinin bundan sonraki aşamalarına ışık tutmalıdır. </a:t>
          </a:r>
          <a:endParaRPr lang="en-US"/>
        </a:p>
      </dgm:t>
    </dgm:pt>
    <dgm:pt modelId="{6AACD8F5-5D35-476D-BD79-50500FD38180}" type="parTrans" cxnId="{0EF77A92-8D44-4851-841E-05338AE981EE}">
      <dgm:prSet/>
      <dgm:spPr/>
      <dgm:t>
        <a:bodyPr/>
        <a:lstStyle/>
        <a:p>
          <a:endParaRPr lang="en-US"/>
        </a:p>
      </dgm:t>
    </dgm:pt>
    <dgm:pt modelId="{B7F68AF0-EDD9-4691-9EE9-8B64C9AD1ACE}" type="sibTrans" cxnId="{0EF77A92-8D44-4851-841E-05338AE981EE}">
      <dgm:prSet/>
      <dgm:spPr/>
      <dgm:t>
        <a:bodyPr/>
        <a:lstStyle/>
        <a:p>
          <a:endParaRPr lang="en-US"/>
        </a:p>
      </dgm:t>
    </dgm:pt>
    <dgm:pt modelId="{0E124D71-1342-401C-8C77-927FDA180F4E}">
      <dgm:prSet/>
      <dgm:spPr/>
      <dgm:t>
        <a:bodyPr/>
        <a:lstStyle/>
        <a:p>
          <a:r>
            <a:rPr lang="tr-TR"/>
            <a:t>Kuruluşun öncelikleri ve mevcut durum analizine göre geliştirilmelidir.</a:t>
          </a:r>
          <a:endParaRPr lang="en-US"/>
        </a:p>
      </dgm:t>
    </dgm:pt>
    <dgm:pt modelId="{23A780AC-F85E-4206-AD57-DEC8A866F853}" type="parTrans" cxnId="{C9EE9D4B-E058-486F-8072-904613E40124}">
      <dgm:prSet/>
      <dgm:spPr/>
      <dgm:t>
        <a:bodyPr/>
        <a:lstStyle/>
        <a:p>
          <a:endParaRPr lang="en-US"/>
        </a:p>
      </dgm:t>
    </dgm:pt>
    <dgm:pt modelId="{91A2EB45-E216-4870-BE99-68F485841486}" type="sibTrans" cxnId="{C9EE9D4B-E058-486F-8072-904613E40124}">
      <dgm:prSet/>
      <dgm:spPr/>
      <dgm:t>
        <a:bodyPr/>
        <a:lstStyle/>
        <a:p>
          <a:endParaRPr lang="en-US"/>
        </a:p>
      </dgm:t>
    </dgm:pt>
    <dgm:pt modelId="{4BCD13BA-274A-4154-8BB3-0092DDD1B890}" type="pres">
      <dgm:prSet presAssocID="{9C742F5C-899B-498E-942C-2E56B3E32E85}" presName="diagram" presStyleCnt="0">
        <dgm:presLayoutVars>
          <dgm:dir/>
          <dgm:resizeHandles val="exact"/>
        </dgm:presLayoutVars>
      </dgm:prSet>
      <dgm:spPr/>
    </dgm:pt>
    <dgm:pt modelId="{C792C832-76D8-4A2D-BFA2-10A867CD392A}" type="pres">
      <dgm:prSet presAssocID="{9D8DAAB0-5FBF-4A3B-9390-E17D4602EEB6}" presName="node" presStyleLbl="node1" presStyleIdx="0" presStyleCnt="11">
        <dgm:presLayoutVars>
          <dgm:bulletEnabled val="1"/>
        </dgm:presLayoutVars>
      </dgm:prSet>
      <dgm:spPr/>
    </dgm:pt>
    <dgm:pt modelId="{09BB077C-6D94-4E92-AD1F-69B535E53DC3}" type="pres">
      <dgm:prSet presAssocID="{895C9DF5-782E-4484-A496-44C8369916AF}" presName="sibTrans" presStyleCnt="0"/>
      <dgm:spPr/>
    </dgm:pt>
    <dgm:pt modelId="{F35B0C15-DA35-4B4F-A7A0-2822C859BEC0}" type="pres">
      <dgm:prSet presAssocID="{38736DB8-8CC9-4C91-942C-B5401CAA6CD9}" presName="node" presStyleLbl="node1" presStyleIdx="1" presStyleCnt="11">
        <dgm:presLayoutVars>
          <dgm:bulletEnabled val="1"/>
        </dgm:presLayoutVars>
      </dgm:prSet>
      <dgm:spPr/>
    </dgm:pt>
    <dgm:pt modelId="{8914B83D-1CCF-428E-BEF2-89242ED93F3A}" type="pres">
      <dgm:prSet presAssocID="{E042075C-DC0F-4BAB-A146-E366B25331DB}" presName="sibTrans" presStyleCnt="0"/>
      <dgm:spPr/>
    </dgm:pt>
    <dgm:pt modelId="{19F3C9AC-53A6-472C-B7CF-551D9F888984}" type="pres">
      <dgm:prSet presAssocID="{4CB47338-CF17-4CB1-B057-DE826C79C378}" presName="node" presStyleLbl="node1" presStyleIdx="2" presStyleCnt="11">
        <dgm:presLayoutVars>
          <dgm:bulletEnabled val="1"/>
        </dgm:presLayoutVars>
      </dgm:prSet>
      <dgm:spPr/>
    </dgm:pt>
    <dgm:pt modelId="{EF6E0747-9AF3-4E42-ADEB-45C3043AF564}" type="pres">
      <dgm:prSet presAssocID="{57C2D420-DC5A-494B-8948-0A5F66B7B7ED}" presName="sibTrans" presStyleCnt="0"/>
      <dgm:spPr/>
    </dgm:pt>
    <dgm:pt modelId="{23B96031-EB0F-4B6A-B0BB-A1BE9AAFB8D9}" type="pres">
      <dgm:prSet presAssocID="{8765EFF5-B1AE-4C61-9908-9FF96E017EDC}" presName="node" presStyleLbl="node1" presStyleIdx="3" presStyleCnt="11">
        <dgm:presLayoutVars>
          <dgm:bulletEnabled val="1"/>
        </dgm:presLayoutVars>
      </dgm:prSet>
      <dgm:spPr/>
    </dgm:pt>
    <dgm:pt modelId="{857A5268-CAA2-4973-A0B0-E97550DE8FF5}" type="pres">
      <dgm:prSet presAssocID="{1C279E54-ACF6-496F-A0D8-2B4903283B9D}" presName="sibTrans" presStyleCnt="0"/>
      <dgm:spPr/>
    </dgm:pt>
    <dgm:pt modelId="{4CBFA9F8-2226-400B-A739-821FF81225A5}" type="pres">
      <dgm:prSet presAssocID="{EE6E9829-B881-4530-9769-328ABDAA61A2}" presName="node" presStyleLbl="node1" presStyleIdx="4" presStyleCnt="11">
        <dgm:presLayoutVars>
          <dgm:bulletEnabled val="1"/>
        </dgm:presLayoutVars>
      </dgm:prSet>
      <dgm:spPr/>
    </dgm:pt>
    <dgm:pt modelId="{3CC9690C-9B06-4BBF-A254-CD37DC913620}" type="pres">
      <dgm:prSet presAssocID="{FB4236F8-C46A-43BD-9949-ABEFAB1A36F1}" presName="sibTrans" presStyleCnt="0"/>
      <dgm:spPr/>
    </dgm:pt>
    <dgm:pt modelId="{B2E4DBBF-8832-4044-B099-94384364F8D6}" type="pres">
      <dgm:prSet presAssocID="{E243D3FB-4948-46E0-88D1-F0966EDD73D3}" presName="node" presStyleLbl="node1" presStyleIdx="5" presStyleCnt="11">
        <dgm:presLayoutVars>
          <dgm:bulletEnabled val="1"/>
        </dgm:presLayoutVars>
      </dgm:prSet>
      <dgm:spPr/>
    </dgm:pt>
    <dgm:pt modelId="{E1926232-2F7C-431F-B3FE-A823AA0F318A}" type="pres">
      <dgm:prSet presAssocID="{B8B320B7-798B-4A42-AC7B-6BF727D839DF}" presName="sibTrans" presStyleCnt="0"/>
      <dgm:spPr/>
    </dgm:pt>
    <dgm:pt modelId="{9C0196FE-52D8-46A5-BF6C-0EEB02929815}" type="pres">
      <dgm:prSet presAssocID="{1CBC5E96-AB2E-4D51-BA06-1ED61797CD10}" presName="node" presStyleLbl="node1" presStyleIdx="6" presStyleCnt="11">
        <dgm:presLayoutVars>
          <dgm:bulletEnabled val="1"/>
        </dgm:presLayoutVars>
      </dgm:prSet>
      <dgm:spPr/>
    </dgm:pt>
    <dgm:pt modelId="{8B4DEBCF-9FA2-408D-8870-18C7ACCE73D5}" type="pres">
      <dgm:prSet presAssocID="{2B52924A-15A3-410D-9DDB-9A07D4DD275F}" presName="sibTrans" presStyleCnt="0"/>
      <dgm:spPr/>
    </dgm:pt>
    <dgm:pt modelId="{82C88DF4-2237-4BD6-BED6-9C3221EC305E}" type="pres">
      <dgm:prSet presAssocID="{F9824993-4512-444F-9F83-CCFB3996FF42}" presName="node" presStyleLbl="node1" presStyleIdx="7" presStyleCnt="11">
        <dgm:presLayoutVars>
          <dgm:bulletEnabled val="1"/>
        </dgm:presLayoutVars>
      </dgm:prSet>
      <dgm:spPr/>
    </dgm:pt>
    <dgm:pt modelId="{3B6DE29E-FC98-4D34-A27A-5C1C34178E90}" type="pres">
      <dgm:prSet presAssocID="{CF42C51B-427C-41F3-962A-FC9EDF2FD818}" presName="sibTrans" presStyleCnt="0"/>
      <dgm:spPr/>
    </dgm:pt>
    <dgm:pt modelId="{88CC415C-4A5F-4334-A534-848902115E51}" type="pres">
      <dgm:prSet presAssocID="{CDF68DC6-8E1D-4183-849A-4E6075C2D4A1}" presName="node" presStyleLbl="node1" presStyleIdx="8" presStyleCnt="11">
        <dgm:presLayoutVars>
          <dgm:bulletEnabled val="1"/>
        </dgm:presLayoutVars>
      </dgm:prSet>
      <dgm:spPr/>
    </dgm:pt>
    <dgm:pt modelId="{CBC418A7-DDF6-4E44-ABB5-60E169371BC2}" type="pres">
      <dgm:prSet presAssocID="{6BD38778-64D5-4986-AA41-7CCA5C80767F}" presName="sibTrans" presStyleCnt="0"/>
      <dgm:spPr/>
    </dgm:pt>
    <dgm:pt modelId="{7C2DE2C7-346D-499A-925E-48FA6040145C}" type="pres">
      <dgm:prSet presAssocID="{8DECF583-9EE3-412C-96A0-07BB0BFC2DF8}" presName="node" presStyleLbl="node1" presStyleIdx="9" presStyleCnt="11">
        <dgm:presLayoutVars>
          <dgm:bulletEnabled val="1"/>
        </dgm:presLayoutVars>
      </dgm:prSet>
      <dgm:spPr/>
    </dgm:pt>
    <dgm:pt modelId="{FB824FA6-72CD-4BFC-A318-07B834B545C9}" type="pres">
      <dgm:prSet presAssocID="{B7F68AF0-EDD9-4691-9EE9-8B64C9AD1ACE}" presName="sibTrans" presStyleCnt="0"/>
      <dgm:spPr/>
    </dgm:pt>
    <dgm:pt modelId="{B78E62FC-63EA-4104-948D-BD5A3A551261}" type="pres">
      <dgm:prSet presAssocID="{0E124D71-1342-401C-8C77-927FDA180F4E}" presName="node" presStyleLbl="node1" presStyleIdx="10" presStyleCnt="11">
        <dgm:presLayoutVars>
          <dgm:bulletEnabled val="1"/>
        </dgm:presLayoutVars>
      </dgm:prSet>
      <dgm:spPr/>
    </dgm:pt>
  </dgm:ptLst>
  <dgm:cxnLst>
    <dgm:cxn modelId="{8839690F-3DBF-41C2-8E00-568D1093613A}" type="presOf" srcId="{38736DB8-8CC9-4C91-942C-B5401CAA6CD9}" destId="{F35B0C15-DA35-4B4F-A7A0-2822C859BEC0}" srcOrd="0" destOrd="0" presId="urn:microsoft.com/office/officeart/2005/8/layout/default"/>
    <dgm:cxn modelId="{BD2D1125-7C17-4FDA-A775-C099828ADBDD}" srcId="{9C742F5C-899B-498E-942C-2E56B3E32E85}" destId="{1CBC5E96-AB2E-4D51-BA06-1ED61797CD10}" srcOrd="6" destOrd="0" parTransId="{BE7E737C-2857-4929-B95C-DABEBBA0420A}" sibTransId="{2B52924A-15A3-410D-9DDB-9A07D4DD275F}"/>
    <dgm:cxn modelId="{F025763B-637B-42BA-9669-88281153D300}" type="presOf" srcId="{8765EFF5-B1AE-4C61-9908-9FF96E017EDC}" destId="{23B96031-EB0F-4B6A-B0BB-A1BE9AAFB8D9}" srcOrd="0" destOrd="0" presId="urn:microsoft.com/office/officeart/2005/8/layout/default"/>
    <dgm:cxn modelId="{B12A9F3D-AAF6-49B7-8B1E-0B515418BEBB}" type="presOf" srcId="{EE6E9829-B881-4530-9769-328ABDAA61A2}" destId="{4CBFA9F8-2226-400B-A739-821FF81225A5}" srcOrd="0" destOrd="0" presId="urn:microsoft.com/office/officeart/2005/8/layout/default"/>
    <dgm:cxn modelId="{E76E0F3E-0885-4AA5-AEDF-743ECDB0B025}" type="presOf" srcId="{1CBC5E96-AB2E-4D51-BA06-1ED61797CD10}" destId="{9C0196FE-52D8-46A5-BF6C-0EEB02929815}" srcOrd="0" destOrd="0" presId="urn:microsoft.com/office/officeart/2005/8/layout/default"/>
    <dgm:cxn modelId="{C7906646-3CD8-48E8-8592-20C73D7F6303}" srcId="{9C742F5C-899B-498E-942C-2E56B3E32E85}" destId="{38736DB8-8CC9-4C91-942C-B5401CAA6CD9}" srcOrd="1" destOrd="0" parTransId="{12FDD74E-C16A-4051-9A90-AEB374F9F01D}" sibTransId="{E042075C-DC0F-4BAB-A146-E366B25331DB}"/>
    <dgm:cxn modelId="{46C5D347-449F-4D85-B98B-87AF21CDD0A2}" type="presOf" srcId="{8DECF583-9EE3-412C-96A0-07BB0BFC2DF8}" destId="{7C2DE2C7-346D-499A-925E-48FA6040145C}" srcOrd="0" destOrd="0" presId="urn:microsoft.com/office/officeart/2005/8/layout/default"/>
    <dgm:cxn modelId="{C9EE9D4B-E058-486F-8072-904613E40124}" srcId="{9C742F5C-899B-498E-942C-2E56B3E32E85}" destId="{0E124D71-1342-401C-8C77-927FDA180F4E}" srcOrd="10" destOrd="0" parTransId="{23A780AC-F85E-4206-AD57-DEC8A866F853}" sibTransId="{91A2EB45-E216-4870-BE99-68F485841486}"/>
    <dgm:cxn modelId="{3C9AAD4E-9906-4784-9FB9-94F9E75DE328}" srcId="{9C742F5C-899B-498E-942C-2E56B3E32E85}" destId="{8765EFF5-B1AE-4C61-9908-9FF96E017EDC}" srcOrd="3" destOrd="0" parTransId="{1EDF5A08-813E-45CB-8FA0-3CED89E10FA3}" sibTransId="{1C279E54-ACF6-496F-A0D8-2B4903283B9D}"/>
    <dgm:cxn modelId="{E5E59F79-7BB2-4A60-83FE-9CBB5B3A521A}" type="presOf" srcId="{9D8DAAB0-5FBF-4A3B-9390-E17D4602EEB6}" destId="{C792C832-76D8-4A2D-BFA2-10A867CD392A}" srcOrd="0" destOrd="0" presId="urn:microsoft.com/office/officeart/2005/8/layout/default"/>
    <dgm:cxn modelId="{8726D38D-4AAD-4ED3-96D8-CD6764798DEA}" srcId="{9C742F5C-899B-498E-942C-2E56B3E32E85}" destId="{E243D3FB-4948-46E0-88D1-F0966EDD73D3}" srcOrd="5" destOrd="0" parTransId="{947C72F1-FB15-4089-A6B4-6A01E4059771}" sibTransId="{B8B320B7-798B-4A42-AC7B-6BF727D839DF}"/>
    <dgm:cxn modelId="{0EF77A92-8D44-4851-841E-05338AE981EE}" srcId="{9C742F5C-899B-498E-942C-2E56B3E32E85}" destId="{8DECF583-9EE3-412C-96A0-07BB0BFC2DF8}" srcOrd="9" destOrd="0" parTransId="{6AACD8F5-5D35-476D-BD79-50500FD38180}" sibTransId="{B7F68AF0-EDD9-4691-9EE9-8B64C9AD1ACE}"/>
    <dgm:cxn modelId="{1C6E8E9A-9925-4C91-879B-57A9939907F7}" srcId="{9C742F5C-899B-498E-942C-2E56B3E32E85}" destId="{F9824993-4512-444F-9F83-CCFB3996FF42}" srcOrd="7" destOrd="0" parTransId="{B13EF09D-62F5-4B08-88F4-5EBB3DEDBB0E}" sibTransId="{CF42C51B-427C-41F3-962A-FC9EDF2FD818}"/>
    <dgm:cxn modelId="{A5F80AB4-AFB0-4A37-9091-2BCD8FF3A778}" type="presOf" srcId="{9C742F5C-899B-498E-942C-2E56B3E32E85}" destId="{4BCD13BA-274A-4154-8BB3-0092DDD1B890}" srcOrd="0" destOrd="0" presId="urn:microsoft.com/office/officeart/2005/8/layout/default"/>
    <dgm:cxn modelId="{6D64E2B6-4A39-483E-AC7D-2504A966FA92}" type="presOf" srcId="{4CB47338-CF17-4CB1-B057-DE826C79C378}" destId="{19F3C9AC-53A6-472C-B7CF-551D9F888984}" srcOrd="0" destOrd="0" presId="urn:microsoft.com/office/officeart/2005/8/layout/default"/>
    <dgm:cxn modelId="{8F8560C2-A662-4FBA-8EDD-39EE93E9E7D4}" type="presOf" srcId="{CDF68DC6-8E1D-4183-849A-4E6075C2D4A1}" destId="{88CC415C-4A5F-4334-A534-848902115E51}" srcOrd="0" destOrd="0" presId="urn:microsoft.com/office/officeart/2005/8/layout/default"/>
    <dgm:cxn modelId="{D907C5C3-410F-497A-A022-2046EACDEDAF}" type="presOf" srcId="{F9824993-4512-444F-9F83-CCFB3996FF42}" destId="{82C88DF4-2237-4BD6-BED6-9C3221EC305E}" srcOrd="0" destOrd="0" presId="urn:microsoft.com/office/officeart/2005/8/layout/default"/>
    <dgm:cxn modelId="{13DA4FCB-CE04-4727-94DF-CC4CC7DA337A}" srcId="{9C742F5C-899B-498E-942C-2E56B3E32E85}" destId="{CDF68DC6-8E1D-4183-849A-4E6075C2D4A1}" srcOrd="8" destOrd="0" parTransId="{3F92F442-1894-46E2-9FDC-6A6713AE7AEE}" sibTransId="{6BD38778-64D5-4986-AA41-7CCA5C80767F}"/>
    <dgm:cxn modelId="{3B6DB5CB-0CC4-4DE1-9FB8-2E7A23A3505B}" type="presOf" srcId="{E243D3FB-4948-46E0-88D1-F0966EDD73D3}" destId="{B2E4DBBF-8832-4044-B099-94384364F8D6}" srcOrd="0" destOrd="0" presId="urn:microsoft.com/office/officeart/2005/8/layout/default"/>
    <dgm:cxn modelId="{40AC4CDD-C2B9-448D-B213-255CD0887E2D}" srcId="{9C742F5C-899B-498E-942C-2E56B3E32E85}" destId="{4CB47338-CF17-4CB1-B057-DE826C79C378}" srcOrd="2" destOrd="0" parTransId="{116C825E-E90A-40C4-B050-C0C8FC65616C}" sibTransId="{57C2D420-DC5A-494B-8948-0A5F66B7B7ED}"/>
    <dgm:cxn modelId="{4ADF2CE8-AF86-4E7B-82C1-94D5442F5FFE}" srcId="{9C742F5C-899B-498E-942C-2E56B3E32E85}" destId="{9D8DAAB0-5FBF-4A3B-9390-E17D4602EEB6}" srcOrd="0" destOrd="0" parTransId="{2174D940-F1D8-44E8-BBF8-165C6B3EB29B}" sibTransId="{895C9DF5-782E-4484-A496-44C8369916AF}"/>
    <dgm:cxn modelId="{D8A809EA-2051-4691-B286-1C80BA95F7C4}" type="presOf" srcId="{0E124D71-1342-401C-8C77-927FDA180F4E}" destId="{B78E62FC-63EA-4104-948D-BD5A3A551261}" srcOrd="0" destOrd="0" presId="urn:microsoft.com/office/officeart/2005/8/layout/default"/>
    <dgm:cxn modelId="{8FBB2CF1-388F-4B30-8C68-03A41C2C560C}" srcId="{9C742F5C-899B-498E-942C-2E56B3E32E85}" destId="{EE6E9829-B881-4530-9769-328ABDAA61A2}" srcOrd="4" destOrd="0" parTransId="{5F4265DE-830D-4650-B664-B437EEEB6EE6}" sibTransId="{FB4236F8-C46A-43BD-9949-ABEFAB1A36F1}"/>
    <dgm:cxn modelId="{B7244512-FFCC-4D85-A3D1-9F58D7F11DAE}" type="presParOf" srcId="{4BCD13BA-274A-4154-8BB3-0092DDD1B890}" destId="{C792C832-76D8-4A2D-BFA2-10A867CD392A}" srcOrd="0" destOrd="0" presId="urn:microsoft.com/office/officeart/2005/8/layout/default"/>
    <dgm:cxn modelId="{7BDE1C34-BAC9-4D99-91E6-1CA3D74FEA43}" type="presParOf" srcId="{4BCD13BA-274A-4154-8BB3-0092DDD1B890}" destId="{09BB077C-6D94-4E92-AD1F-69B535E53DC3}" srcOrd="1" destOrd="0" presId="urn:microsoft.com/office/officeart/2005/8/layout/default"/>
    <dgm:cxn modelId="{60F90F25-9473-4C3D-8A54-432518A250E1}" type="presParOf" srcId="{4BCD13BA-274A-4154-8BB3-0092DDD1B890}" destId="{F35B0C15-DA35-4B4F-A7A0-2822C859BEC0}" srcOrd="2" destOrd="0" presId="urn:microsoft.com/office/officeart/2005/8/layout/default"/>
    <dgm:cxn modelId="{2131B346-98A8-43EE-9CA5-6DA00D30E484}" type="presParOf" srcId="{4BCD13BA-274A-4154-8BB3-0092DDD1B890}" destId="{8914B83D-1CCF-428E-BEF2-89242ED93F3A}" srcOrd="3" destOrd="0" presId="urn:microsoft.com/office/officeart/2005/8/layout/default"/>
    <dgm:cxn modelId="{3E38AC9A-C5F5-4E91-BE65-8C332A7800FE}" type="presParOf" srcId="{4BCD13BA-274A-4154-8BB3-0092DDD1B890}" destId="{19F3C9AC-53A6-472C-B7CF-551D9F888984}" srcOrd="4" destOrd="0" presId="urn:microsoft.com/office/officeart/2005/8/layout/default"/>
    <dgm:cxn modelId="{27767D38-865C-4127-BD3F-B9F50739DF94}" type="presParOf" srcId="{4BCD13BA-274A-4154-8BB3-0092DDD1B890}" destId="{EF6E0747-9AF3-4E42-ADEB-45C3043AF564}" srcOrd="5" destOrd="0" presId="urn:microsoft.com/office/officeart/2005/8/layout/default"/>
    <dgm:cxn modelId="{1B6D1C8F-232F-4D77-A780-9D771CFFFF42}" type="presParOf" srcId="{4BCD13BA-274A-4154-8BB3-0092DDD1B890}" destId="{23B96031-EB0F-4B6A-B0BB-A1BE9AAFB8D9}" srcOrd="6" destOrd="0" presId="urn:microsoft.com/office/officeart/2005/8/layout/default"/>
    <dgm:cxn modelId="{23FB7C7F-FEC0-4200-91A2-CF519B858BA9}" type="presParOf" srcId="{4BCD13BA-274A-4154-8BB3-0092DDD1B890}" destId="{857A5268-CAA2-4973-A0B0-E97550DE8FF5}" srcOrd="7" destOrd="0" presId="urn:microsoft.com/office/officeart/2005/8/layout/default"/>
    <dgm:cxn modelId="{9501910F-F96B-4923-8C8B-002AC48BE4F8}" type="presParOf" srcId="{4BCD13BA-274A-4154-8BB3-0092DDD1B890}" destId="{4CBFA9F8-2226-400B-A739-821FF81225A5}" srcOrd="8" destOrd="0" presId="urn:microsoft.com/office/officeart/2005/8/layout/default"/>
    <dgm:cxn modelId="{6DBC3141-DD70-475F-B507-2D3476855CFF}" type="presParOf" srcId="{4BCD13BA-274A-4154-8BB3-0092DDD1B890}" destId="{3CC9690C-9B06-4BBF-A254-CD37DC913620}" srcOrd="9" destOrd="0" presId="urn:microsoft.com/office/officeart/2005/8/layout/default"/>
    <dgm:cxn modelId="{32BD7DBD-8764-4B90-8F04-BBFA3A9B6CCB}" type="presParOf" srcId="{4BCD13BA-274A-4154-8BB3-0092DDD1B890}" destId="{B2E4DBBF-8832-4044-B099-94384364F8D6}" srcOrd="10" destOrd="0" presId="urn:microsoft.com/office/officeart/2005/8/layout/default"/>
    <dgm:cxn modelId="{68A2E5F1-F34E-4ABA-8D82-1E3308EE92CF}" type="presParOf" srcId="{4BCD13BA-274A-4154-8BB3-0092DDD1B890}" destId="{E1926232-2F7C-431F-B3FE-A823AA0F318A}" srcOrd="11" destOrd="0" presId="urn:microsoft.com/office/officeart/2005/8/layout/default"/>
    <dgm:cxn modelId="{3FC839DC-7D53-4F0C-949C-0079AB0F71F4}" type="presParOf" srcId="{4BCD13BA-274A-4154-8BB3-0092DDD1B890}" destId="{9C0196FE-52D8-46A5-BF6C-0EEB02929815}" srcOrd="12" destOrd="0" presId="urn:microsoft.com/office/officeart/2005/8/layout/default"/>
    <dgm:cxn modelId="{73BCBC17-C0A9-4A56-999A-7A47E262DC01}" type="presParOf" srcId="{4BCD13BA-274A-4154-8BB3-0092DDD1B890}" destId="{8B4DEBCF-9FA2-408D-8870-18C7ACCE73D5}" srcOrd="13" destOrd="0" presId="urn:microsoft.com/office/officeart/2005/8/layout/default"/>
    <dgm:cxn modelId="{092E0A67-23CA-4079-A29C-112A5380FE2B}" type="presParOf" srcId="{4BCD13BA-274A-4154-8BB3-0092DDD1B890}" destId="{82C88DF4-2237-4BD6-BED6-9C3221EC305E}" srcOrd="14" destOrd="0" presId="urn:microsoft.com/office/officeart/2005/8/layout/default"/>
    <dgm:cxn modelId="{80D7B82C-5BD1-45FD-BE80-E238324F6E13}" type="presParOf" srcId="{4BCD13BA-274A-4154-8BB3-0092DDD1B890}" destId="{3B6DE29E-FC98-4D34-A27A-5C1C34178E90}" srcOrd="15" destOrd="0" presId="urn:microsoft.com/office/officeart/2005/8/layout/default"/>
    <dgm:cxn modelId="{1962A58E-2B1D-467E-BFE7-A82F38516FE4}" type="presParOf" srcId="{4BCD13BA-274A-4154-8BB3-0092DDD1B890}" destId="{88CC415C-4A5F-4334-A534-848902115E51}" srcOrd="16" destOrd="0" presId="urn:microsoft.com/office/officeart/2005/8/layout/default"/>
    <dgm:cxn modelId="{E1B771B4-67E8-49DF-AF5D-7AECF2B36E17}" type="presParOf" srcId="{4BCD13BA-274A-4154-8BB3-0092DDD1B890}" destId="{CBC418A7-DDF6-4E44-ABB5-60E169371BC2}" srcOrd="17" destOrd="0" presId="urn:microsoft.com/office/officeart/2005/8/layout/default"/>
    <dgm:cxn modelId="{AF73D7A5-36FF-4F07-A83A-3D4CEC8ED1FD}" type="presParOf" srcId="{4BCD13BA-274A-4154-8BB3-0092DDD1B890}" destId="{7C2DE2C7-346D-499A-925E-48FA6040145C}" srcOrd="18" destOrd="0" presId="urn:microsoft.com/office/officeart/2005/8/layout/default"/>
    <dgm:cxn modelId="{54C1CD05-0696-42F3-93EA-0D06AEE365AB}" type="presParOf" srcId="{4BCD13BA-274A-4154-8BB3-0092DDD1B890}" destId="{FB824FA6-72CD-4BFC-A318-07B834B545C9}" srcOrd="19" destOrd="0" presId="urn:microsoft.com/office/officeart/2005/8/layout/default"/>
    <dgm:cxn modelId="{C37D680E-513E-48C4-9A2A-319110B614A9}" type="presParOf" srcId="{4BCD13BA-274A-4154-8BB3-0092DDD1B890}" destId="{B78E62FC-63EA-4104-948D-BD5A3A551261}" srcOrd="20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A0DB9AD-E3EC-46D8-9A97-F26D6BF6FDBD}">
      <dsp:nvSpPr>
        <dsp:cNvPr id="0" name=""/>
        <dsp:cNvSpPr/>
      </dsp:nvSpPr>
      <dsp:spPr>
        <a:xfrm>
          <a:off x="0" y="0"/>
          <a:ext cx="6588691" cy="981254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9DC235E-1A8A-48A5-A83E-F24828F37498}">
      <dsp:nvSpPr>
        <dsp:cNvPr id="0" name=""/>
        <dsp:cNvSpPr/>
      </dsp:nvSpPr>
      <dsp:spPr>
        <a:xfrm>
          <a:off x="296829" y="225389"/>
          <a:ext cx="539690" cy="539690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7C0C0AE-B245-4C43-9C51-1F31E4B49D6B}">
      <dsp:nvSpPr>
        <dsp:cNvPr id="0" name=""/>
        <dsp:cNvSpPr/>
      </dsp:nvSpPr>
      <dsp:spPr>
        <a:xfrm>
          <a:off x="1133349" y="4606"/>
          <a:ext cx="5455341" cy="98125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3849" tIns="103849" rIns="103849" bIns="103849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900" kern="1200" dirty="0">
              <a:solidFill>
                <a:srgbClr val="FF0000"/>
              </a:solidFill>
            </a:rPr>
            <a:t>İŞLETME KURMANIN NEDENLERİ</a:t>
          </a:r>
          <a:endParaRPr lang="en-US" sz="1900" kern="1200" dirty="0">
            <a:solidFill>
              <a:srgbClr val="FF0000"/>
            </a:solidFill>
          </a:endParaRPr>
        </a:p>
      </dsp:txBody>
      <dsp:txXfrm>
        <a:off x="1133349" y="4606"/>
        <a:ext cx="5455341" cy="981254"/>
      </dsp:txXfrm>
    </dsp:sp>
    <dsp:sp modelId="{63494B37-58AB-4E3D-A94E-67E0856FAC89}">
      <dsp:nvSpPr>
        <dsp:cNvPr id="0" name=""/>
        <dsp:cNvSpPr/>
      </dsp:nvSpPr>
      <dsp:spPr>
        <a:xfrm>
          <a:off x="0" y="1231175"/>
          <a:ext cx="6588691" cy="981254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A467E98-0B68-4420-A026-EF0D5A4FDA84}">
      <dsp:nvSpPr>
        <dsp:cNvPr id="0" name=""/>
        <dsp:cNvSpPr/>
      </dsp:nvSpPr>
      <dsp:spPr>
        <a:xfrm>
          <a:off x="296829" y="1451957"/>
          <a:ext cx="539690" cy="539690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145FFB0-60C7-4FDA-8E7B-7D44794465C6}">
      <dsp:nvSpPr>
        <dsp:cNvPr id="0" name=""/>
        <dsp:cNvSpPr/>
      </dsp:nvSpPr>
      <dsp:spPr>
        <a:xfrm>
          <a:off x="1133349" y="1231175"/>
          <a:ext cx="5455341" cy="98125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3849" tIns="103849" rIns="103849" bIns="103849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900" kern="1200"/>
            <a:t>Bu iş sahasında daha önceden edindiğiniz bilgi ve deneyimler, </a:t>
          </a:r>
          <a:endParaRPr lang="en-US" sz="1900" kern="1200"/>
        </a:p>
      </dsp:txBody>
      <dsp:txXfrm>
        <a:off x="1133349" y="1231175"/>
        <a:ext cx="5455341" cy="981254"/>
      </dsp:txXfrm>
    </dsp:sp>
    <dsp:sp modelId="{613F40E3-F256-4101-B34A-58D2A1654740}">
      <dsp:nvSpPr>
        <dsp:cNvPr id="0" name=""/>
        <dsp:cNvSpPr/>
      </dsp:nvSpPr>
      <dsp:spPr>
        <a:xfrm>
          <a:off x="0" y="2457744"/>
          <a:ext cx="6588691" cy="981254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2E6EA03-5509-405C-B8A8-DD9D80ACA962}">
      <dsp:nvSpPr>
        <dsp:cNvPr id="0" name=""/>
        <dsp:cNvSpPr/>
      </dsp:nvSpPr>
      <dsp:spPr>
        <a:xfrm>
          <a:off x="296829" y="2678526"/>
          <a:ext cx="539690" cy="539690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0AFA526-0B94-434F-997E-1837DDDFAEF1}">
      <dsp:nvSpPr>
        <dsp:cNvPr id="0" name=""/>
        <dsp:cNvSpPr/>
      </dsp:nvSpPr>
      <dsp:spPr>
        <a:xfrm>
          <a:off x="1133349" y="2457744"/>
          <a:ext cx="5455341" cy="98125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3849" tIns="103849" rIns="103849" bIns="103849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900" kern="1200"/>
            <a:t>Teknik bilgi sahibi olmanız, </a:t>
          </a:r>
          <a:endParaRPr lang="en-US" sz="1900" kern="1200"/>
        </a:p>
      </dsp:txBody>
      <dsp:txXfrm>
        <a:off x="1133349" y="2457744"/>
        <a:ext cx="5455341" cy="981254"/>
      </dsp:txXfrm>
    </dsp:sp>
    <dsp:sp modelId="{8A160450-CCC1-4784-B03B-235DCB29DA34}">
      <dsp:nvSpPr>
        <dsp:cNvPr id="0" name=""/>
        <dsp:cNvSpPr/>
      </dsp:nvSpPr>
      <dsp:spPr>
        <a:xfrm>
          <a:off x="0" y="3684312"/>
          <a:ext cx="6588691" cy="981254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DC78357-D4CE-4A79-8807-331442A91925}">
      <dsp:nvSpPr>
        <dsp:cNvPr id="0" name=""/>
        <dsp:cNvSpPr/>
      </dsp:nvSpPr>
      <dsp:spPr>
        <a:xfrm>
          <a:off x="296829" y="3905095"/>
          <a:ext cx="539690" cy="539690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D8517A3-F603-4A69-BBC1-6BB9AE209F8E}">
      <dsp:nvSpPr>
        <dsp:cNvPr id="0" name=""/>
        <dsp:cNvSpPr/>
      </dsp:nvSpPr>
      <dsp:spPr>
        <a:xfrm>
          <a:off x="1133349" y="3684312"/>
          <a:ext cx="5455341" cy="98125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3849" tIns="103849" rIns="103849" bIns="103849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900" kern="1200"/>
            <a:t>Bu konuda pazarda bir sunum boşluğu görmüş olmanız, </a:t>
          </a:r>
          <a:endParaRPr lang="en-US" sz="1900" kern="1200"/>
        </a:p>
      </dsp:txBody>
      <dsp:txXfrm>
        <a:off x="1133349" y="3684312"/>
        <a:ext cx="5455341" cy="981254"/>
      </dsp:txXfrm>
    </dsp:sp>
    <dsp:sp modelId="{DFA8B519-E772-42E2-8E1B-A192D6ADBD25}">
      <dsp:nvSpPr>
        <dsp:cNvPr id="0" name=""/>
        <dsp:cNvSpPr/>
      </dsp:nvSpPr>
      <dsp:spPr>
        <a:xfrm>
          <a:off x="0" y="4910881"/>
          <a:ext cx="6588691" cy="981254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2C855AB-6A9E-4916-B64F-6A00519EF00D}">
      <dsp:nvSpPr>
        <dsp:cNvPr id="0" name=""/>
        <dsp:cNvSpPr/>
      </dsp:nvSpPr>
      <dsp:spPr>
        <a:xfrm>
          <a:off x="296829" y="5131663"/>
          <a:ext cx="539690" cy="539690"/>
        </a:xfrm>
        <a:prstGeom prst="rect">
          <a:avLst/>
        </a:prstGeom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108AA1B-C4AD-401D-9271-E1815B7ECACE}">
      <dsp:nvSpPr>
        <dsp:cNvPr id="0" name=""/>
        <dsp:cNvSpPr/>
      </dsp:nvSpPr>
      <dsp:spPr>
        <a:xfrm>
          <a:off x="1133349" y="4910881"/>
          <a:ext cx="5455341" cy="98125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3849" tIns="103849" rIns="103849" bIns="103849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900" kern="1200"/>
            <a:t>Rekabet edebilme adına güçlü yönler taşımanız, vb. diğer nedenler</a:t>
          </a:r>
          <a:endParaRPr lang="en-US" sz="1900" kern="1200"/>
        </a:p>
      </dsp:txBody>
      <dsp:txXfrm>
        <a:off x="1133349" y="4910881"/>
        <a:ext cx="5455341" cy="98125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FEEE936-4FB3-4A43-ABC2-729765208CFF}">
      <dsp:nvSpPr>
        <dsp:cNvPr id="0" name=""/>
        <dsp:cNvSpPr/>
      </dsp:nvSpPr>
      <dsp:spPr>
        <a:xfrm>
          <a:off x="1056663" y="2307"/>
          <a:ext cx="2045154" cy="122709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800" kern="1200" dirty="0">
              <a:solidFill>
                <a:srgbClr val="FF0000"/>
              </a:solidFill>
              <a:highlight>
                <a:srgbClr val="FFFF00"/>
              </a:highlight>
            </a:rPr>
            <a:t>Üretim Planı - İmalat Sürecinin Detayları</a:t>
          </a:r>
          <a:r>
            <a:rPr lang="tr-TR" sz="1800" kern="1200" dirty="0"/>
            <a:t>:</a:t>
          </a:r>
          <a:endParaRPr lang="en-US" sz="1800" kern="1200" dirty="0"/>
        </a:p>
      </dsp:txBody>
      <dsp:txXfrm>
        <a:off x="1056663" y="2307"/>
        <a:ext cx="2045154" cy="1227092"/>
      </dsp:txXfrm>
    </dsp:sp>
    <dsp:sp modelId="{9011C77F-A5B7-40A0-97F9-7C09716B0A73}">
      <dsp:nvSpPr>
        <dsp:cNvPr id="0" name=""/>
        <dsp:cNvSpPr/>
      </dsp:nvSpPr>
      <dsp:spPr>
        <a:xfrm>
          <a:off x="3306332" y="2307"/>
          <a:ext cx="2045154" cy="122709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800" kern="1200"/>
            <a:t>Gerekli olan makine teçhizat  ve diğer donanımlar</a:t>
          </a:r>
          <a:endParaRPr lang="en-US" sz="1800" kern="1200"/>
        </a:p>
      </dsp:txBody>
      <dsp:txXfrm>
        <a:off x="3306332" y="2307"/>
        <a:ext cx="2045154" cy="1227092"/>
      </dsp:txXfrm>
    </dsp:sp>
    <dsp:sp modelId="{580E8AE1-DA92-41C3-89B7-CB58B02B8E41}">
      <dsp:nvSpPr>
        <dsp:cNvPr id="0" name=""/>
        <dsp:cNvSpPr/>
      </dsp:nvSpPr>
      <dsp:spPr>
        <a:xfrm>
          <a:off x="5556002" y="2307"/>
          <a:ext cx="2045154" cy="122709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800" kern="1200"/>
            <a:t>Gerekli girdiler ve temin edilecek yerler</a:t>
          </a:r>
          <a:endParaRPr lang="en-US" sz="1800" kern="1200"/>
        </a:p>
      </dsp:txBody>
      <dsp:txXfrm>
        <a:off x="5556002" y="2307"/>
        <a:ext cx="2045154" cy="1227092"/>
      </dsp:txXfrm>
    </dsp:sp>
    <dsp:sp modelId="{18255D78-937D-4480-B429-D3A48C4F3E19}">
      <dsp:nvSpPr>
        <dsp:cNvPr id="0" name=""/>
        <dsp:cNvSpPr/>
      </dsp:nvSpPr>
      <dsp:spPr>
        <a:xfrm>
          <a:off x="7805672" y="2307"/>
          <a:ext cx="2045154" cy="122709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800" kern="1200"/>
            <a:t>Üretimin veya hizmetin yapılacağı yer</a:t>
          </a:r>
          <a:endParaRPr lang="en-US" sz="1800" kern="1200"/>
        </a:p>
      </dsp:txBody>
      <dsp:txXfrm>
        <a:off x="7805672" y="2307"/>
        <a:ext cx="2045154" cy="1227092"/>
      </dsp:txXfrm>
    </dsp:sp>
    <dsp:sp modelId="{687A13AE-B908-4B62-A465-693157EF4BAA}">
      <dsp:nvSpPr>
        <dsp:cNvPr id="0" name=""/>
        <dsp:cNvSpPr/>
      </dsp:nvSpPr>
      <dsp:spPr>
        <a:xfrm>
          <a:off x="1056663" y="1433915"/>
          <a:ext cx="2045154" cy="122709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800" kern="1200"/>
            <a:t>Taşeronlar vasıtasıyla gerçekleşecek üretim</a:t>
          </a:r>
          <a:endParaRPr lang="en-US" sz="1800" kern="1200"/>
        </a:p>
      </dsp:txBody>
      <dsp:txXfrm>
        <a:off x="1056663" y="1433915"/>
        <a:ext cx="2045154" cy="1227092"/>
      </dsp:txXfrm>
    </dsp:sp>
    <dsp:sp modelId="{8531DD61-A22F-4FB6-8481-8EE6E5DBB334}">
      <dsp:nvSpPr>
        <dsp:cNvPr id="0" name=""/>
        <dsp:cNvSpPr/>
      </dsp:nvSpPr>
      <dsp:spPr>
        <a:xfrm>
          <a:off x="3306332" y="1433915"/>
          <a:ext cx="2045154" cy="122709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800" kern="1200"/>
            <a:t>Ürünün hangi aşamada olduğu</a:t>
          </a:r>
          <a:endParaRPr lang="en-US" sz="1800" kern="1200"/>
        </a:p>
      </dsp:txBody>
      <dsp:txXfrm>
        <a:off x="3306332" y="1433915"/>
        <a:ext cx="2045154" cy="1227092"/>
      </dsp:txXfrm>
    </dsp:sp>
    <dsp:sp modelId="{BA542F96-D726-4FEA-ADFE-0065C16544EF}">
      <dsp:nvSpPr>
        <dsp:cNvPr id="0" name=""/>
        <dsp:cNvSpPr/>
      </dsp:nvSpPr>
      <dsp:spPr>
        <a:xfrm>
          <a:off x="5556002" y="1433915"/>
          <a:ext cx="2045154" cy="122709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800" kern="1200"/>
            <a:t>Ürün yeni bir ürün ise son kullanıcı için hazır olması gerekli olan zaman</a:t>
          </a:r>
          <a:endParaRPr lang="en-US" sz="1800" kern="1200"/>
        </a:p>
      </dsp:txBody>
      <dsp:txXfrm>
        <a:off x="5556002" y="1433915"/>
        <a:ext cx="2045154" cy="1227092"/>
      </dsp:txXfrm>
    </dsp:sp>
    <dsp:sp modelId="{9F361A60-A0CD-4BCB-863D-ED56A65A4026}">
      <dsp:nvSpPr>
        <dsp:cNvPr id="0" name=""/>
        <dsp:cNvSpPr/>
      </dsp:nvSpPr>
      <dsp:spPr>
        <a:xfrm>
          <a:off x="7805672" y="1433915"/>
          <a:ext cx="2045154" cy="122709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800" kern="1200"/>
            <a:t>Patent veya diğer maddi olmayan haklar için  ilgili anlaşmalar</a:t>
          </a:r>
          <a:endParaRPr lang="en-US" sz="1800" kern="1200"/>
        </a:p>
      </dsp:txBody>
      <dsp:txXfrm>
        <a:off x="7805672" y="1433915"/>
        <a:ext cx="2045154" cy="1227092"/>
      </dsp:txXfrm>
    </dsp:sp>
    <dsp:sp modelId="{E19FD805-920D-46F9-AA56-54B8D582060B}">
      <dsp:nvSpPr>
        <dsp:cNvPr id="0" name=""/>
        <dsp:cNvSpPr/>
      </dsp:nvSpPr>
      <dsp:spPr>
        <a:xfrm>
          <a:off x="2181498" y="2865523"/>
          <a:ext cx="2045154" cy="122709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800" kern="1200"/>
            <a:t>Üretim maliyeti(Finans bölümünde tablolar birlikte sunulur)</a:t>
          </a:r>
          <a:endParaRPr lang="en-US" sz="1800" kern="1200"/>
        </a:p>
      </dsp:txBody>
      <dsp:txXfrm>
        <a:off x="2181498" y="2865523"/>
        <a:ext cx="2045154" cy="1227092"/>
      </dsp:txXfrm>
    </dsp:sp>
    <dsp:sp modelId="{936142DD-11E8-4973-8BCA-07A938968743}">
      <dsp:nvSpPr>
        <dsp:cNvPr id="0" name=""/>
        <dsp:cNvSpPr/>
      </dsp:nvSpPr>
      <dsp:spPr>
        <a:xfrm>
          <a:off x="4431167" y="2865523"/>
          <a:ext cx="2045154" cy="122709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800" kern="1200"/>
            <a:t>Stok ihtiyacı</a:t>
          </a:r>
          <a:endParaRPr lang="en-US" sz="1800" kern="1200"/>
        </a:p>
      </dsp:txBody>
      <dsp:txXfrm>
        <a:off x="4431167" y="2865523"/>
        <a:ext cx="2045154" cy="1227092"/>
      </dsp:txXfrm>
    </dsp:sp>
    <dsp:sp modelId="{C0FBB9FC-62EE-4713-B3FD-AC3C48B21283}">
      <dsp:nvSpPr>
        <dsp:cNvPr id="0" name=""/>
        <dsp:cNvSpPr/>
      </dsp:nvSpPr>
      <dsp:spPr>
        <a:xfrm>
          <a:off x="6680837" y="2865523"/>
          <a:ext cx="2045154" cy="122709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800" kern="1200"/>
            <a:t>Ürün veya hizmet ne zaman pazar için hazır hale gelecek?</a:t>
          </a:r>
          <a:endParaRPr lang="en-US" sz="1800" kern="1200"/>
        </a:p>
      </dsp:txBody>
      <dsp:txXfrm>
        <a:off x="6680837" y="2865523"/>
        <a:ext cx="2045154" cy="1227092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792C832-76D8-4A2D-BFA2-10A867CD392A}">
      <dsp:nvSpPr>
        <dsp:cNvPr id="0" name=""/>
        <dsp:cNvSpPr/>
      </dsp:nvSpPr>
      <dsp:spPr>
        <a:xfrm>
          <a:off x="3473" y="601421"/>
          <a:ext cx="2755388" cy="1653232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800" b="1" kern="1200" dirty="0">
              <a:solidFill>
                <a:srgbClr val="FF0000"/>
              </a:solidFill>
              <a:highlight>
                <a:srgbClr val="FFFF00"/>
              </a:highlight>
            </a:rPr>
            <a:t>HEDEFLERİNİZİ BELİRLEMELİSİNİZ (KISA-ORTA-UZUN DÖNEM</a:t>
          </a:r>
          <a:r>
            <a:rPr lang="tr-TR" sz="1800" kern="1200" dirty="0"/>
            <a:t>)</a:t>
          </a:r>
          <a:endParaRPr lang="en-US" sz="1800" kern="1200" dirty="0"/>
        </a:p>
      </dsp:txBody>
      <dsp:txXfrm>
        <a:off x="3473" y="601421"/>
        <a:ext cx="2755388" cy="1653232"/>
      </dsp:txXfrm>
    </dsp:sp>
    <dsp:sp modelId="{F35B0C15-DA35-4B4F-A7A0-2822C859BEC0}">
      <dsp:nvSpPr>
        <dsp:cNvPr id="0" name=""/>
        <dsp:cNvSpPr/>
      </dsp:nvSpPr>
      <dsp:spPr>
        <a:xfrm>
          <a:off x="3034400" y="601421"/>
          <a:ext cx="2755388" cy="1653232"/>
        </a:xfrm>
        <a:prstGeom prst="rect">
          <a:avLst/>
        </a:prstGeom>
        <a:solidFill>
          <a:schemeClr val="accent2">
            <a:hueOff val="-145536"/>
            <a:satOff val="-8393"/>
            <a:lumOff val="86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800" kern="1200"/>
            <a:t>Spesifik (Amaçlar açık olarak tanımlanmalı, ne, ne zaman, nerede, nasıl sorularını  yanıtlamalıdır.) </a:t>
          </a:r>
          <a:endParaRPr lang="en-US" sz="1800" kern="1200"/>
        </a:p>
      </dsp:txBody>
      <dsp:txXfrm>
        <a:off x="3034400" y="601421"/>
        <a:ext cx="2755388" cy="1653232"/>
      </dsp:txXfrm>
    </dsp:sp>
    <dsp:sp modelId="{19F3C9AC-53A6-472C-B7CF-551D9F888984}">
      <dsp:nvSpPr>
        <dsp:cNvPr id="0" name=""/>
        <dsp:cNvSpPr/>
      </dsp:nvSpPr>
      <dsp:spPr>
        <a:xfrm>
          <a:off x="6065327" y="601421"/>
          <a:ext cx="2755388" cy="1653232"/>
        </a:xfrm>
        <a:prstGeom prst="rect">
          <a:avLst/>
        </a:prstGeom>
        <a:solidFill>
          <a:schemeClr val="accent2">
            <a:hueOff val="-291073"/>
            <a:satOff val="-16786"/>
            <a:lumOff val="1726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800" kern="1200"/>
            <a:t>Ölçülebilir (Amaçlarda rakamsal ölçütler olmalıdır.) </a:t>
          </a:r>
          <a:endParaRPr lang="en-US" sz="1800" kern="1200"/>
        </a:p>
      </dsp:txBody>
      <dsp:txXfrm>
        <a:off x="6065327" y="601421"/>
        <a:ext cx="2755388" cy="1653232"/>
      </dsp:txXfrm>
    </dsp:sp>
    <dsp:sp modelId="{23B96031-EB0F-4B6A-B0BB-A1BE9AAFB8D9}">
      <dsp:nvSpPr>
        <dsp:cNvPr id="0" name=""/>
        <dsp:cNvSpPr/>
      </dsp:nvSpPr>
      <dsp:spPr>
        <a:xfrm>
          <a:off x="9096254" y="601421"/>
          <a:ext cx="2755388" cy="1653232"/>
        </a:xfrm>
        <a:prstGeom prst="rect">
          <a:avLst/>
        </a:prstGeom>
        <a:solidFill>
          <a:schemeClr val="accent2">
            <a:hueOff val="-436609"/>
            <a:satOff val="-25178"/>
            <a:lumOff val="258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800" kern="1200"/>
            <a:t>Erişilebilir (Amaçlar ulaşılabilir boyutta olmalıdır.) </a:t>
          </a:r>
          <a:endParaRPr lang="en-US" sz="1800" kern="1200"/>
        </a:p>
      </dsp:txBody>
      <dsp:txXfrm>
        <a:off x="9096254" y="601421"/>
        <a:ext cx="2755388" cy="1653232"/>
      </dsp:txXfrm>
    </dsp:sp>
    <dsp:sp modelId="{4CBFA9F8-2226-400B-A739-821FF81225A5}">
      <dsp:nvSpPr>
        <dsp:cNvPr id="0" name=""/>
        <dsp:cNvSpPr/>
      </dsp:nvSpPr>
      <dsp:spPr>
        <a:xfrm>
          <a:off x="3473" y="2530193"/>
          <a:ext cx="2755388" cy="1653232"/>
        </a:xfrm>
        <a:prstGeom prst="rect">
          <a:avLst/>
        </a:prstGeom>
        <a:solidFill>
          <a:schemeClr val="accent2">
            <a:hueOff val="-582145"/>
            <a:satOff val="-33571"/>
            <a:lumOff val="345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800" kern="1200"/>
            <a:t>Gerçekçi (Amaçlar işletme öncelik ve sorunlarını dikkate almalıdır.) </a:t>
          </a:r>
          <a:endParaRPr lang="en-US" sz="1800" kern="1200"/>
        </a:p>
      </dsp:txBody>
      <dsp:txXfrm>
        <a:off x="3473" y="2530193"/>
        <a:ext cx="2755388" cy="1653232"/>
      </dsp:txXfrm>
    </dsp:sp>
    <dsp:sp modelId="{B2E4DBBF-8832-4044-B099-94384364F8D6}">
      <dsp:nvSpPr>
        <dsp:cNvPr id="0" name=""/>
        <dsp:cNvSpPr/>
      </dsp:nvSpPr>
      <dsp:spPr>
        <a:xfrm>
          <a:off x="3034400" y="2530193"/>
          <a:ext cx="2755388" cy="1653232"/>
        </a:xfrm>
        <a:prstGeom prst="rect">
          <a:avLst/>
        </a:prstGeom>
        <a:solidFill>
          <a:schemeClr val="accent2">
            <a:hueOff val="-727682"/>
            <a:satOff val="-41964"/>
            <a:lumOff val="431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800" kern="1200"/>
            <a:t>Süre (Amacın ulaşılması için bir zaman süreci tanımlanmalıdır.)</a:t>
          </a:r>
          <a:endParaRPr lang="en-US" sz="1800" kern="1200"/>
        </a:p>
      </dsp:txBody>
      <dsp:txXfrm>
        <a:off x="3034400" y="2530193"/>
        <a:ext cx="2755388" cy="1653232"/>
      </dsp:txXfrm>
    </dsp:sp>
    <dsp:sp modelId="{9C0196FE-52D8-46A5-BF6C-0EEB02929815}">
      <dsp:nvSpPr>
        <dsp:cNvPr id="0" name=""/>
        <dsp:cNvSpPr/>
      </dsp:nvSpPr>
      <dsp:spPr>
        <a:xfrm>
          <a:off x="6065327" y="2530193"/>
          <a:ext cx="2755388" cy="1653232"/>
        </a:xfrm>
        <a:prstGeom prst="rect">
          <a:avLst/>
        </a:prstGeom>
        <a:solidFill>
          <a:schemeClr val="accent2">
            <a:hueOff val="-873218"/>
            <a:satOff val="-50357"/>
            <a:lumOff val="5177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800" kern="1200"/>
            <a:t>Amaçlar işletmenin kısa/orta/uzun dönemde gerçekleştirmeyi hedeflediği sonuçlar olarak tanımlanabilir. Bu nedenle,  amaçlar;</a:t>
          </a:r>
          <a:endParaRPr lang="en-US" sz="1800" kern="1200"/>
        </a:p>
      </dsp:txBody>
      <dsp:txXfrm>
        <a:off x="6065327" y="2530193"/>
        <a:ext cx="2755388" cy="1653232"/>
      </dsp:txXfrm>
    </dsp:sp>
    <dsp:sp modelId="{82C88DF4-2237-4BD6-BED6-9C3221EC305E}">
      <dsp:nvSpPr>
        <dsp:cNvPr id="0" name=""/>
        <dsp:cNvSpPr/>
      </dsp:nvSpPr>
      <dsp:spPr>
        <a:xfrm>
          <a:off x="9096254" y="2530193"/>
          <a:ext cx="2755388" cy="1653232"/>
        </a:xfrm>
        <a:prstGeom prst="rect">
          <a:avLst/>
        </a:prstGeom>
        <a:solidFill>
          <a:schemeClr val="accent2">
            <a:hueOff val="-1018754"/>
            <a:satOff val="-58750"/>
            <a:lumOff val="604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800" kern="1200"/>
            <a:t>İşletme vizyon ve misyonu ile uyumlu olmalıdır. </a:t>
          </a:r>
          <a:endParaRPr lang="en-US" sz="1800" kern="1200"/>
        </a:p>
      </dsp:txBody>
      <dsp:txXfrm>
        <a:off x="9096254" y="2530193"/>
        <a:ext cx="2755388" cy="1653232"/>
      </dsp:txXfrm>
    </dsp:sp>
    <dsp:sp modelId="{88CC415C-4A5F-4334-A534-848902115E51}">
      <dsp:nvSpPr>
        <dsp:cNvPr id="0" name=""/>
        <dsp:cNvSpPr/>
      </dsp:nvSpPr>
      <dsp:spPr>
        <a:xfrm>
          <a:off x="1518936" y="4458965"/>
          <a:ext cx="2755388" cy="1653232"/>
        </a:xfrm>
        <a:prstGeom prst="rect">
          <a:avLst/>
        </a:prstGeom>
        <a:solidFill>
          <a:schemeClr val="accent2">
            <a:hueOff val="-1164290"/>
            <a:satOff val="-67142"/>
            <a:lumOff val="690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800" kern="1200"/>
            <a:t>Kuruluşun misyonunu ifa etmesine katkıda bulunmalıdır. </a:t>
          </a:r>
          <a:endParaRPr lang="en-US" sz="1800" kern="1200"/>
        </a:p>
      </dsp:txBody>
      <dsp:txXfrm>
        <a:off x="1518936" y="4458965"/>
        <a:ext cx="2755388" cy="1653232"/>
      </dsp:txXfrm>
    </dsp:sp>
    <dsp:sp modelId="{7C2DE2C7-346D-499A-925E-48FA6040145C}">
      <dsp:nvSpPr>
        <dsp:cNvPr id="0" name=""/>
        <dsp:cNvSpPr/>
      </dsp:nvSpPr>
      <dsp:spPr>
        <a:xfrm>
          <a:off x="4549863" y="4458965"/>
          <a:ext cx="2755388" cy="1653232"/>
        </a:xfrm>
        <a:prstGeom prst="rect">
          <a:avLst/>
        </a:prstGeom>
        <a:solidFill>
          <a:schemeClr val="accent2">
            <a:hueOff val="-1309827"/>
            <a:satOff val="-75535"/>
            <a:lumOff val="776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800" kern="1200"/>
            <a:t>Stratejik planlama sürecinin bundan sonraki aşamalarına ışık tutmalıdır. </a:t>
          </a:r>
          <a:endParaRPr lang="en-US" sz="1800" kern="1200"/>
        </a:p>
      </dsp:txBody>
      <dsp:txXfrm>
        <a:off x="4549863" y="4458965"/>
        <a:ext cx="2755388" cy="1653232"/>
      </dsp:txXfrm>
    </dsp:sp>
    <dsp:sp modelId="{B78E62FC-63EA-4104-948D-BD5A3A551261}">
      <dsp:nvSpPr>
        <dsp:cNvPr id="0" name=""/>
        <dsp:cNvSpPr/>
      </dsp:nvSpPr>
      <dsp:spPr>
        <a:xfrm>
          <a:off x="7580790" y="4458965"/>
          <a:ext cx="2755388" cy="1653232"/>
        </a:xfrm>
        <a:prstGeom prst="rect">
          <a:avLst/>
        </a:prstGeom>
        <a:solidFill>
          <a:schemeClr val="accent2">
            <a:hueOff val="-1455363"/>
            <a:satOff val="-83928"/>
            <a:lumOff val="862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800" kern="1200"/>
            <a:t>Kuruluşun öncelikleri ve mevcut durum analizine göre geliştirilmelidir.</a:t>
          </a:r>
          <a:endParaRPr lang="en-US" sz="1800" kern="1200"/>
        </a:p>
      </dsp:txBody>
      <dsp:txXfrm>
        <a:off x="7580790" y="4458965"/>
        <a:ext cx="2755388" cy="165323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861E89D-4437-433E-BD2D-23F2771C4F9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D472005F-5FA1-400D-9092-3EA10EB22D6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0F1066DA-5F56-4278-9E14-D2D8A94FB4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3D82D1-AD03-4FDB-9263-F5C605668F44}" type="datetimeFigureOut">
              <a:rPr lang="tr-TR" smtClean="0"/>
              <a:t>30.04.2020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2FF69E22-5D02-4325-A6A8-85A5AF89A4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96E2B86B-1920-4943-89FA-5539DAB107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B3481-E96A-4A88-BBDC-AEA3D88F0EB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153803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EADDD521-9A82-4AA2-AFF5-465A66A029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54EFE04D-FCF8-4B05-9813-68144F50720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260F8657-553E-4A5D-BAC5-2CEF74C89F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3D82D1-AD03-4FDB-9263-F5C605668F44}" type="datetimeFigureOut">
              <a:rPr lang="tr-TR" smtClean="0"/>
              <a:t>30.04.2020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48F99AB0-6D26-481E-91F7-C778B508E7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ABEB5E35-F511-4B89-BF7A-84F0070D25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B3481-E96A-4A88-BBDC-AEA3D88F0EB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772367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232F076C-E98D-4AA5-9DFE-E3735B031EB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3B2A84DA-5A01-4EBB-8711-C3381AAD03A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37BD6734-73C7-43A8-8C61-1093536E92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3D82D1-AD03-4FDB-9263-F5C605668F44}" type="datetimeFigureOut">
              <a:rPr lang="tr-TR" smtClean="0"/>
              <a:t>30.04.2020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E1DD766E-0945-4792-8E08-4E62B8BD73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5B4009E8-684D-4364-94DB-CBD7362C04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B3481-E96A-4A88-BBDC-AEA3D88F0EB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798438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928FB11-6B68-4F17-A8BD-871D9048EB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D408E0BF-9FB4-49A0-8EC4-ED09A88B075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2A5CB0F5-B05C-4BAD-A923-D98A049F8C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3D82D1-AD03-4FDB-9263-F5C605668F44}" type="datetimeFigureOut">
              <a:rPr lang="tr-TR" smtClean="0"/>
              <a:t>30.04.2020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4BF766D6-9FA4-40EF-9FC3-1A80574144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A0981F18-9205-4162-ACC9-EE1E9ECD8D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B3481-E96A-4A88-BBDC-AEA3D88F0EB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246198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8EDF9627-DB7E-4167-B9EB-29F46AEBEF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E5A24CAE-D22C-4BA6-87A2-E86CD1D907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6285E453-32D2-4E49-8BB1-1442DCA299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3D82D1-AD03-4FDB-9263-F5C605668F44}" type="datetimeFigureOut">
              <a:rPr lang="tr-TR" smtClean="0"/>
              <a:t>30.04.2020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5DE4937D-D6D3-4157-9035-33981689C5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6B91556E-DB7E-444F-AFC8-4997B23E63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B3481-E96A-4A88-BBDC-AEA3D88F0EB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787570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3C75934B-E10C-43AA-8A6B-4942AF73A8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B0F17019-DA1D-4D72-8029-1449B3AF44E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7FC278BB-5CF7-4CCD-9C7B-0B54D5F090D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80FD146B-FDE3-409F-90FA-611E723B53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3D82D1-AD03-4FDB-9263-F5C605668F44}" type="datetimeFigureOut">
              <a:rPr lang="tr-TR" smtClean="0"/>
              <a:t>30.04.2020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A14B434D-2149-4D73-A258-24EC675395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22060D9E-54D5-42CF-83BB-B57C0E83A4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B3481-E96A-4A88-BBDC-AEA3D88F0EB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298149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980E5604-374E-41E1-83AD-8D78A6AFED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413B24CE-7A7C-45F4-814E-CDA86A86D98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1B7D730B-F067-43E2-BD6A-6F699159BC9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B7F64C31-0FC6-42CB-B7E8-7307379DA07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9E542240-487E-4A54-A342-0305339B054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4D050789-3B22-4E9D-96AB-587689419D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3D82D1-AD03-4FDB-9263-F5C605668F44}" type="datetimeFigureOut">
              <a:rPr lang="tr-TR" smtClean="0"/>
              <a:t>30.04.2020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31648117-12E8-4C65-8E51-263A5372AA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4C556415-A769-4D45-9CE3-5B7EF3238A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B3481-E96A-4A88-BBDC-AEA3D88F0EB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797212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EC2804B8-C31D-42C6-83D3-E45A3E1655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AD4082F4-3ABC-4ACB-A03D-6023998975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3D82D1-AD03-4FDB-9263-F5C605668F44}" type="datetimeFigureOut">
              <a:rPr lang="tr-TR" smtClean="0"/>
              <a:t>30.04.2020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9A18AA4F-2D1A-4DE5-AEF2-DAE6A48F90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265C34D4-1698-4194-98E9-1A62875EF8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B3481-E96A-4A88-BBDC-AEA3D88F0EB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945507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CB02D8D4-2CCC-49DB-BC57-679521F58F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3D82D1-AD03-4FDB-9263-F5C605668F44}" type="datetimeFigureOut">
              <a:rPr lang="tr-TR" smtClean="0"/>
              <a:t>30.04.2020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E39CBC7D-DD6C-466F-A3BD-FAFBA90528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6A77C379-93BB-49C6-93D0-34E4E197C6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B3481-E96A-4A88-BBDC-AEA3D88F0EB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384552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95A69A29-8EAD-4C9E-9069-1A696BEE52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85E2533-CEB0-4A8C-A562-B2CDED70B4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CAF95989-4A26-45E1-A178-7DFE7107980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CD7A18CA-8B51-4022-B3E3-4450C96E8A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3D82D1-AD03-4FDB-9263-F5C605668F44}" type="datetimeFigureOut">
              <a:rPr lang="tr-TR" smtClean="0"/>
              <a:t>30.04.2020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3F522D62-C253-45A4-971C-ECF6CF4A6D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3CB45C3A-35C1-483F-BCFE-EFDD8EC53C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B3481-E96A-4A88-BBDC-AEA3D88F0EB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572109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84131BE8-DC3D-4977-A39B-AE852EB53D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E42A1B2B-62F6-4B99-B73C-DFB15F63D71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4B3F394D-F00B-482F-BD8D-6E8C9380190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2968F042-8376-4EB7-AC49-A108E2624A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3D82D1-AD03-4FDB-9263-F5C605668F44}" type="datetimeFigureOut">
              <a:rPr lang="tr-TR" smtClean="0"/>
              <a:t>30.04.2020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27C8DAB5-A9EC-4F6C-A361-C8962B6667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723A3912-D646-44A3-9049-FBC4CE5B0C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B3481-E96A-4A88-BBDC-AEA3D88F0EB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4217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09DE5692-C4B5-4BC0-AC0C-8F2601E584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D6B1E076-BB49-4B86-9F27-A7DD5E4C9FD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A4916D4F-0D45-4227-A829-516756DE880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3D82D1-AD03-4FDB-9263-F5C605668F44}" type="datetimeFigureOut">
              <a:rPr lang="tr-TR" smtClean="0"/>
              <a:t>30.04.2020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55A7EDAE-F151-4618-8A96-BD6B08D9AC7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0B94A67D-4D25-4301-891E-5648B119616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AB3481-E96A-4A88-BBDC-AEA3D88F0EB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227729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sv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sv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sv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E92FEB64-6EEA-4759-B4A4-BD2C1E660B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B10BB131-AC8E-4A8E-A5D1-36260F720C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07393" y="847600"/>
            <a:ext cx="4619938" cy="4619938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Başlık 1">
            <a:extLst>
              <a:ext uri="{FF2B5EF4-FFF2-40B4-BE49-F238E27FC236}">
                <a16:creationId xmlns:a16="http://schemas.microsoft.com/office/drawing/2014/main" id="{86EBBF89-7F29-4656-822B-1D59F773B1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89278" y="1233241"/>
            <a:ext cx="3240506" cy="4064628"/>
          </a:xfrm>
        </p:spPr>
        <p:txBody>
          <a:bodyPr>
            <a:normAutofit/>
          </a:bodyPr>
          <a:lstStyle/>
          <a:p>
            <a:r>
              <a:rPr lang="tr-TR">
                <a:solidFill>
                  <a:srgbClr val="FFFFFF"/>
                </a:solidFill>
              </a:rPr>
              <a:t>İŞ MODELİ HAZIRLAMA</a:t>
            </a:r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14847E93-7DC1-4D4B-8829-B19AA7137C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530529" y="0"/>
            <a:ext cx="1155142" cy="591009"/>
          </a:xfrm>
          <a:custGeom>
            <a:avLst/>
            <a:gdLst>
              <a:gd name="connsiteX0" fmla="*/ 1355 w 1155142"/>
              <a:gd name="connsiteY0" fmla="*/ 0 h 591009"/>
              <a:gd name="connsiteX1" fmla="*/ 1153787 w 1155142"/>
              <a:gd name="connsiteY1" fmla="*/ 0 h 591009"/>
              <a:gd name="connsiteX2" fmla="*/ 1155142 w 1155142"/>
              <a:gd name="connsiteY2" fmla="*/ 13438 h 591009"/>
              <a:gd name="connsiteX3" fmla="*/ 577571 w 1155142"/>
              <a:gd name="connsiteY3" fmla="*/ 591009 h 591009"/>
              <a:gd name="connsiteX4" fmla="*/ 0 w 1155142"/>
              <a:gd name="connsiteY4" fmla="*/ 13438 h 5910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55142" h="591009">
                <a:moveTo>
                  <a:pt x="1355" y="0"/>
                </a:moveTo>
                <a:lnTo>
                  <a:pt x="1153787" y="0"/>
                </a:lnTo>
                <a:lnTo>
                  <a:pt x="1155142" y="13438"/>
                </a:lnTo>
                <a:cubicBezTo>
                  <a:pt x="1155142" y="332422"/>
                  <a:pt x="896555" y="591009"/>
                  <a:pt x="577571" y="591009"/>
                </a:cubicBezTo>
                <a:cubicBezTo>
                  <a:pt x="258587" y="591009"/>
                  <a:pt x="0" y="332422"/>
                  <a:pt x="0" y="13438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5566D6E1-03A1-4D73-A4E0-35D74D568A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3961511" y="-1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9F835A99-04AC-494A-A572-AFE8413CC9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2936831"/>
            <a:ext cx="159741" cy="552996"/>
          </a:xfrm>
          <a:custGeom>
            <a:avLst/>
            <a:gdLst>
              <a:gd name="connsiteX0" fmla="*/ 159741 w 159741"/>
              <a:gd name="connsiteY0" fmla="*/ 0 h 552996"/>
              <a:gd name="connsiteX1" fmla="*/ 159741 w 159741"/>
              <a:gd name="connsiteY1" fmla="*/ 552996 h 552996"/>
              <a:gd name="connsiteX2" fmla="*/ 141849 w 159741"/>
              <a:gd name="connsiteY2" fmla="*/ 543285 h 552996"/>
              <a:gd name="connsiteX3" fmla="*/ 0 w 159741"/>
              <a:gd name="connsiteY3" fmla="*/ 276498 h 552996"/>
              <a:gd name="connsiteX4" fmla="*/ 141849 w 159741"/>
              <a:gd name="connsiteY4" fmla="*/ 9711 h 5529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9741" h="552996">
                <a:moveTo>
                  <a:pt x="159741" y="0"/>
                </a:moveTo>
                <a:lnTo>
                  <a:pt x="159741" y="552996"/>
                </a:lnTo>
                <a:lnTo>
                  <a:pt x="141849" y="543285"/>
                </a:lnTo>
                <a:cubicBezTo>
                  <a:pt x="56268" y="485467"/>
                  <a:pt x="0" y="387554"/>
                  <a:pt x="0" y="276498"/>
                </a:cubicBezTo>
                <a:cubicBezTo>
                  <a:pt x="0" y="165443"/>
                  <a:pt x="56268" y="67529"/>
                  <a:pt x="141849" y="9711"/>
                </a:cubicBezTo>
                <a:close/>
              </a:path>
            </a:pathLst>
          </a:custGeom>
          <a:solidFill>
            <a:schemeClr val="accent4"/>
          </a:solidFill>
          <a:ln w="1270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C312904-755B-4B2B-8B5D-CE3DB7D2C1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74983" y="224589"/>
            <a:ext cx="6092427" cy="6464969"/>
          </a:xfrm>
        </p:spPr>
        <p:txBody>
          <a:bodyPr anchor="t">
            <a:normAutofit/>
          </a:bodyPr>
          <a:lstStyle/>
          <a:p>
            <a:r>
              <a:rPr lang="tr-TR" sz="2000" b="1" dirty="0">
                <a:solidFill>
                  <a:srgbClr val="FF0000"/>
                </a:solidFill>
              </a:rPr>
              <a:t>İş modeli: </a:t>
            </a:r>
            <a:r>
              <a:rPr lang="tr-TR" sz="2000" b="1" dirty="0"/>
              <a:t>Yeni bir girişim için gerekli olan işle ilgili iç ve dış etkenler ile stratejilerin belirlenerek yazılı hale getirilmesidir</a:t>
            </a:r>
          </a:p>
          <a:p>
            <a:r>
              <a:rPr lang="tr-TR" sz="2000" b="1" dirty="0">
                <a:solidFill>
                  <a:srgbClr val="FF0000"/>
                </a:solidFill>
              </a:rPr>
              <a:t>İş modeli:</a:t>
            </a:r>
            <a:r>
              <a:rPr lang="tr-TR" sz="2000" b="1" dirty="0"/>
              <a:t> işe başlarken girişimcinin  içsel ve dışsal etkenleri dikkate alarak gelecek  piyasada yapmayı düşündüklerini nasıl yapacağını gösteren yazılı bir dokümandır. </a:t>
            </a:r>
          </a:p>
          <a:p>
            <a:r>
              <a:rPr lang="tr-TR" sz="2000" b="1" dirty="0"/>
              <a:t>İş planında girişimci şu temel sorulara cevap vermektedir;</a:t>
            </a:r>
          </a:p>
          <a:p>
            <a:r>
              <a:rPr lang="tr-TR" sz="2000" b="1" dirty="0"/>
              <a:t>Şu Anda Neredeyim? </a:t>
            </a:r>
          </a:p>
          <a:p>
            <a:r>
              <a:rPr lang="tr-TR" sz="2000" b="1" dirty="0"/>
              <a:t>Nereye Gidiyorum? </a:t>
            </a:r>
          </a:p>
          <a:p>
            <a:r>
              <a:rPr lang="tr-TR" sz="2000" b="1" dirty="0"/>
              <a:t>İstediğim Yere Nasıl Ulaşırım? </a:t>
            </a:r>
          </a:p>
          <a:p>
            <a:r>
              <a:rPr lang="tr-TR" sz="2000" b="1" dirty="0"/>
              <a:t>İş modeli kurulacak işin gelecekte hedeflediği duruma ulaşmasında rehber olacak bir plandır.</a:t>
            </a:r>
          </a:p>
          <a:p>
            <a:endParaRPr lang="tr-TR" sz="2000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7B786209-1B0B-4CA9-9BDD-F7327066A8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5835649"/>
            <a:ext cx="1548180" cy="1022351"/>
          </a:xfrm>
          <a:custGeom>
            <a:avLst/>
            <a:gdLst>
              <a:gd name="connsiteX0" fmla="*/ 61913 w 1548180"/>
              <a:gd name="connsiteY0" fmla="*/ 0 h 1022351"/>
              <a:gd name="connsiteX1" fmla="*/ 1548180 w 1548180"/>
              <a:gd name="connsiteY1" fmla="*/ 0 h 1022351"/>
              <a:gd name="connsiteX2" fmla="*/ 1548180 w 1548180"/>
              <a:gd name="connsiteY2" fmla="*/ 123825 h 1022351"/>
              <a:gd name="connsiteX3" fmla="*/ 123825 w 1548180"/>
              <a:gd name="connsiteY3" fmla="*/ 123825 h 1022351"/>
              <a:gd name="connsiteX4" fmla="*/ 123825 w 1548180"/>
              <a:gd name="connsiteY4" fmla="*/ 1022351 h 1022351"/>
              <a:gd name="connsiteX5" fmla="*/ 0 w 1548180"/>
              <a:gd name="connsiteY5" fmla="*/ 1022351 h 1022351"/>
              <a:gd name="connsiteX6" fmla="*/ 0 w 1548180"/>
              <a:gd name="connsiteY6" fmla="*/ 61913 h 1022351"/>
              <a:gd name="connsiteX7" fmla="*/ 61913 w 1548180"/>
              <a:gd name="connsiteY7" fmla="*/ 0 h 10223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548180" h="1022351">
                <a:moveTo>
                  <a:pt x="61913" y="0"/>
                </a:moveTo>
                <a:lnTo>
                  <a:pt x="1548180" y="0"/>
                </a:lnTo>
                <a:lnTo>
                  <a:pt x="1548180" y="123825"/>
                </a:lnTo>
                <a:lnTo>
                  <a:pt x="123825" y="123825"/>
                </a:lnTo>
                <a:lnTo>
                  <a:pt x="123825" y="1022351"/>
                </a:lnTo>
                <a:lnTo>
                  <a:pt x="0" y="1022351"/>
                </a:lnTo>
                <a:lnTo>
                  <a:pt x="0" y="61913"/>
                </a:lnTo>
                <a:cubicBezTo>
                  <a:pt x="0" y="27719"/>
                  <a:pt x="27719" y="0"/>
                  <a:pt x="61913" y="0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2D2964BB-484D-45AE-AD66-D407D06296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3405056" y="5717905"/>
            <a:ext cx="1771609" cy="1140095"/>
          </a:xfrm>
          <a:custGeom>
            <a:avLst/>
            <a:gdLst>
              <a:gd name="connsiteX0" fmla="*/ 1561721 w 1771609"/>
              <a:gd name="connsiteY0" fmla="*/ 763041 h 1140095"/>
              <a:gd name="connsiteX1" fmla="*/ 1623024 w 1771609"/>
              <a:gd name="connsiteY1" fmla="*/ 792810 h 1140095"/>
              <a:gd name="connsiteX2" fmla="*/ 1711735 w 1771609"/>
              <a:gd name="connsiteY2" fmla="*/ 970132 h 1140095"/>
              <a:gd name="connsiteX3" fmla="*/ 1771609 w 1771609"/>
              <a:gd name="connsiteY3" fmla="*/ 1140095 h 1140095"/>
              <a:gd name="connsiteX4" fmla="*/ 1637225 w 1771609"/>
              <a:gd name="connsiteY4" fmla="*/ 1140095 h 1140095"/>
              <a:gd name="connsiteX5" fmla="*/ 1594820 w 1771609"/>
              <a:gd name="connsiteY5" fmla="*/ 1019711 h 1140095"/>
              <a:gd name="connsiteX6" fmla="*/ 1513200 w 1771609"/>
              <a:gd name="connsiteY6" fmla="*/ 856627 h 1140095"/>
              <a:gd name="connsiteX7" fmla="*/ 1538499 w 1771609"/>
              <a:gd name="connsiteY7" fmla="*/ 770415 h 1140095"/>
              <a:gd name="connsiteX8" fmla="*/ 1561721 w 1771609"/>
              <a:gd name="connsiteY8" fmla="*/ 763041 h 1140095"/>
              <a:gd name="connsiteX9" fmla="*/ 933455 w 1771609"/>
              <a:gd name="connsiteY9" fmla="*/ 161309 h 1140095"/>
              <a:gd name="connsiteX10" fmla="*/ 957797 w 1771609"/>
              <a:gd name="connsiteY10" fmla="*/ 167970 h 1140095"/>
              <a:gd name="connsiteX11" fmla="*/ 1286982 w 1771609"/>
              <a:gd name="connsiteY11" fmla="*/ 387616 h 1140095"/>
              <a:gd name="connsiteX12" fmla="*/ 1293725 w 1771609"/>
              <a:gd name="connsiteY12" fmla="*/ 477075 h 1140095"/>
              <a:gd name="connsiteX13" fmla="*/ 1245453 w 1771609"/>
              <a:gd name="connsiteY13" fmla="*/ 499154 h 1140095"/>
              <a:gd name="connsiteX14" fmla="*/ 1245167 w 1771609"/>
              <a:gd name="connsiteY14" fmla="*/ 499154 h 1140095"/>
              <a:gd name="connsiteX15" fmla="*/ 1203638 w 1771609"/>
              <a:gd name="connsiteY15" fmla="*/ 484104 h 1140095"/>
              <a:gd name="connsiteX16" fmla="*/ 900647 w 1771609"/>
              <a:gd name="connsiteY16" fmla="*/ 281508 h 1140095"/>
              <a:gd name="connsiteX17" fmla="*/ 872454 w 1771609"/>
              <a:gd name="connsiteY17" fmla="*/ 196164 h 1140095"/>
              <a:gd name="connsiteX18" fmla="*/ 933455 w 1771609"/>
              <a:gd name="connsiteY18" fmla="*/ 161309 h 1140095"/>
              <a:gd name="connsiteX19" fmla="*/ 256260 w 1771609"/>
              <a:gd name="connsiteY19" fmla="*/ 29 h 1140095"/>
              <a:gd name="connsiteX20" fmla="*/ 454020 w 1771609"/>
              <a:gd name="connsiteY20" fmla="*/ 13474 h 1140095"/>
              <a:gd name="connsiteX21" fmla="*/ 509236 w 1771609"/>
              <a:gd name="connsiteY21" fmla="*/ 84182 h 1140095"/>
              <a:gd name="connsiteX22" fmla="*/ 445829 w 1771609"/>
              <a:gd name="connsiteY22" fmla="*/ 139871 h 1140095"/>
              <a:gd name="connsiteX23" fmla="*/ 437447 w 1771609"/>
              <a:gd name="connsiteY23" fmla="*/ 139395 h 1140095"/>
              <a:gd name="connsiteX24" fmla="*/ 73211 w 1771609"/>
              <a:gd name="connsiteY24" fmla="*/ 137204 h 1140095"/>
              <a:gd name="connsiteX25" fmla="*/ 749 w 1771609"/>
              <a:gd name="connsiteY25" fmla="*/ 84082 h 1140095"/>
              <a:gd name="connsiteX26" fmla="*/ 53871 w 1771609"/>
              <a:gd name="connsiteY26" fmla="*/ 11621 h 1140095"/>
              <a:gd name="connsiteX27" fmla="*/ 58352 w 1771609"/>
              <a:gd name="connsiteY27" fmla="*/ 11093 h 1140095"/>
              <a:gd name="connsiteX28" fmla="*/ 256260 w 1771609"/>
              <a:gd name="connsiteY28" fmla="*/ 29 h 11400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</a:cxnLst>
            <a:rect l="l" t="t" r="r" b="b"/>
            <a:pathLst>
              <a:path w="1771609" h="1140095">
                <a:moveTo>
                  <a:pt x="1561721" y="763041"/>
                </a:moveTo>
                <a:cubicBezTo>
                  <a:pt x="1585506" y="760324"/>
                  <a:pt x="1609722" y="771249"/>
                  <a:pt x="1623024" y="792810"/>
                </a:cubicBezTo>
                <a:cubicBezTo>
                  <a:pt x="1656300" y="850065"/>
                  <a:pt x="1685920" y="909291"/>
                  <a:pt x="1711735" y="970132"/>
                </a:cubicBezTo>
                <a:lnTo>
                  <a:pt x="1771609" y="1140095"/>
                </a:lnTo>
                <a:lnTo>
                  <a:pt x="1637225" y="1140095"/>
                </a:lnTo>
                <a:lnTo>
                  <a:pt x="1594820" y="1019711"/>
                </a:lnTo>
                <a:cubicBezTo>
                  <a:pt x="1571072" y="963753"/>
                  <a:pt x="1543818" y="909282"/>
                  <a:pt x="1513200" y="856627"/>
                </a:cubicBezTo>
                <a:cubicBezTo>
                  <a:pt x="1496379" y="825834"/>
                  <a:pt x="1507704" y="787236"/>
                  <a:pt x="1538499" y="770415"/>
                </a:cubicBezTo>
                <a:cubicBezTo>
                  <a:pt x="1545912" y="766367"/>
                  <a:pt x="1553792" y="763946"/>
                  <a:pt x="1561721" y="763041"/>
                </a:cubicBezTo>
                <a:close/>
                <a:moveTo>
                  <a:pt x="933455" y="161309"/>
                </a:moveTo>
                <a:cubicBezTo>
                  <a:pt x="941693" y="161855"/>
                  <a:pt x="949959" y="164025"/>
                  <a:pt x="957797" y="167970"/>
                </a:cubicBezTo>
                <a:cubicBezTo>
                  <a:pt x="1076184" y="227289"/>
                  <a:pt x="1186759" y="301068"/>
                  <a:pt x="1286982" y="387616"/>
                </a:cubicBezTo>
                <a:cubicBezTo>
                  <a:pt x="1313547" y="410457"/>
                  <a:pt x="1316566" y="450510"/>
                  <a:pt x="1293725" y="477075"/>
                </a:cubicBezTo>
                <a:cubicBezTo>
                  <a:pt x="1281638" y="491137"/>
                  <a:pt x="1263998" y="499204"/>
                  <a:pt x="1245453" y="499154"/>
                </a:cubicBezTo>
                <a:lnTo>
                  <a:pt x="1245167" y="499154"/>
                </a:lnTo>
                <a:cubicBezTo>
                  <a:pt x="1229965" y="499301"/>
                  <a:pt x="1215220" y="493956"/>
                  <a:pt x="1203638" y="484104"/>
                </a:cubicBezTo>
                <a:cubicBezTo>
                  <a:pt x="1111407" y="404300"/>
                  <a:pt x="1009633" y="336248"/>
                  <a:pt x="900647" y="281508"/>
                </a:cubicBezTo>
                <a:cubicBezTo>
                  <a:pt x="869295" y="265726"/>
                  <a:pt x="856672" y="227516"/>
                  <a:pt x="872454" y="196164"/>
                </a:cubicBezTo>
                <a:cubicBezTo>
                  <a:pt x="884290" y="172650"/>
                  <a:pt x="908742" y="159670"/>
                  <a:pt x="933455" y="161309"/>
                </a:cubicBezTo>
                <a:close/>
                <a:moveTo>
                  <a:pt x="256260" y="29"/>
                </a:moveTo>
                <a:cubicBezTo>
                  <a:pt x="322331" y="427"/>
                  <a:pt x="388378" y="4909"/>
                  <a:pt x="454020" y="13474"/>
                </a:cubicBezTo>
                <a:cubicBezTo>
                  <a:pt x="488793" y="17752"/>
                  <a:pt x="513514" y="49409"/>
                  <a:pt x="509236" y="84182"/>
                </a:cubicBezTo>
                <a:cubicBezTo>
                  <a:pt x="505303" y="116151"/>
                  <a:pt x="478038" y="140098"/>
                  <a:pt x="445829" y="139871"/>
                </a:cubicBezTo>
                <a:cubicBezTo>
                  <a:pt x="443027" y="139899"/>
                  <a:pt x="440227" y="139740"/>
                  <a:pt x="437447" y="139395"/>
                </a:cubicBezTo>
                <a:cubicBezTo>
                  <a:pt x="316592" y="123615"/>
                  <a:pt x="194247" y="122878"/>
                  <a:pt x="73211" y="137204"/>
                </a:cubicBezTo>
                <a:cubicBezTo>
                  <a:pt x="38532" y="142545"/>
                  <a:pt x="6090" y="118762"/>
                  <a:pt x="749" y="84082"/>
                </a:cubicBezTo>
                <a:cubicBezTo>
                  <a:pt x="-4591" y="49403"/>
                  <a:pt x="19192" y="16961"/>
                  <a:pt x="53871" y="11621"/>
                </a:cubicBezTo>
                <a:cubicBezTo>
                  <a:pt x="55358" y="11392"/>
                  <a:pt x="56852" y="11216"/>
                  <a:pt x="58352" y="11093"/>
                </a:cubicBezTo>
                <a:cubicBezTo>
                  <a:pt x="124093" y="3319"/>
                  <a:pt x="190189" y="-369"/>
                  <a:pt x="256260" y="29"/>
                </a:cubicBezTo>
                <a:close/>
              </a:path>
            </a:pathLst>
          </a:custGeom>
          <a:solidFill>
            <a:schemeClr val="accent4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2" name="Freeform: Shape 21">
            <a:extLst>
              <a:ext uri="{FF2B5EF4-FFF2-40B4-BE49-F238E27FC236}">
                <a16:creationId xmlns:a16="http://schemas.microsoft.com/office/drawing/2014/main" id="{6691AC69-A76E-4DAB-B565-468B6B87ACF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4132972" y="6258755"/>
            <a:ext cx="1565940" cy="599245"/>
          </a:xfrm>
          <a:custGeom>
            <a:avLst/>
            <a:gdLst>
              <a:gd name="connsiteX0" fmla="*/ 782970 w 1565940"/>
              <a:gd name="connsiteY0" fmla="*/ 0 h 599245"/>
              <a:gd name="connsiteX1" fmla="*/ 1528042 w 1565940"/>
              <a:gd name="connsiteY1" fmla="*/ 480469 h 599245"/>
              <a:gd name="connsiteX2" fmla="*/ 1565940 w 1565940"/>
              <a:gd name="connsiteY2" fmla="*/ 599245 h 599245"/>
              <a:gd name="connsiteX3" fmla="*/ 0 w 1565940"/>
              <a:gd name="connsiteY3" fmla="*/ 599245 h 599245"/>
              <a:gd name="connsiteX4" fmla="*/ 37898 w 1565940"/>
              <a:gd name="connsiteY4" fmla="*/ 480469 h 599245"/>
              <a:gd name="connsiteX5" fmla="*/ 782970 w 1565940"/>
              <a:gd name="connsiteY5" fmla="*/ 0 h 5992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565940" h="599245">
                <a:moveTo>
                  <a:pt x="782970" y="0"/>
                </a:moveTo>
                <a:cubicBezTo>
                  <a:pt x="1117910" y="0"/>
                  <a:pt x="1405287" y="198118"/>
                  <a:pt x="1528042" y="480469"/>
                </a:cubicBezTo>
                <a:lnTo>
                  <a:pt x="1565940" y="599245"/>
                </a:lnTo>
                <a:lnTo>
                  <a:pt x="0" y="599245"/>
                </a:lnTo>
                <a:lnTo>
                  <a:pt x="37898" y="480469"/>
                </a:lnTo>
                <a:cubicBezTo>
                  <a:pt x="160653" y="198118"/>
                  <a:pt x="448030" y="0"/>
                  <a:pt x="782970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885319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5016AEC-0320-4ED0-8ECB-FE11DDDFE1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D3CDB30C-1F82-41E6-A067-831D6E89184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3" y="0"/>
            <a:ext cx="12191695" cy="6858000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DDA86DD-F997-4F66-A87C-5B58AB6D19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891540"/>
            <a:ext cx="722376" cy="5071110"/>
          </a:xfrm>
          <a:prstGeom prst="rect">
            <a:avLst/>
          </a:prstGeom>
          <a:solidFill>
            <a:srgbClr val="4C525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241B827-437E-40A3-A732-669230D6A5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202435" y="891540"/>
            <a:ext cx="10989565" cy="5071110"/>
          </a:xfrm>
          <a:prstGeom prst="rect">
            <a:avLst/>
          </a:prstGeom>
          <a:solidFill>
            <a:schemeClr val="bg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677B23C-E449-4A5D-A0AD-7905423F39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02435" y="891541"/>
            <a:ext cx="9787129" cy="4908528"/>
          </a:xfrm>
        </p:spPr>
        <p:txBody>
          <a:bodyPr>
            <a:normAutofit lnSpcReduction="10000"/>
          </a:bodyPr>
          <a:lstStyle/>
          <a:p>
            <a:r>
              <a:rPr lang="tr-TR" sz="2400" b="1" dirty="0">
                <a:solidFill>
                  <a:srgbClr val="FF0000"/>
                </a:solidFill>
              </a:rPr>
              <a:t>Finans:</a:t>
            </a:r>
          </a:p>
          <a:p>
            <a:r>
              <a:rPr lang="tr-TR" sz="2400" b="1" dirty="0"/>
              <a:t>İlk yıl için tahminler aylara göre yapılmalıdır . İkinci ve üçüncü  yıl için  dört aylık dönemler şeklinde, dördüncü ve beşinci yıllar için yıllık olarak yapılmalıdır. Aşağıdaki bilgilerin bu bölümde bulunması gerekir. </a:t>
            </a:r>
          </a:p>
          <a:p>
            <a:r>
              <a:rPr lang="tr-TR" sz="2400" b="1" dirty="0"/>
              <a:t>Gelir tablosu</a:t>
            </a:r>
          </a:p>
          <a:p>
            <a:r>
              <a:rPr lang="tr-TR" sz="2400" b="1" dirty="0"/>
              <a:t>Nakit akım tablosu</a:t>
            </a:r>
          </a:p>
          <a:p>
            <a:r>
              <a:rPr lang="tr-TR" sz="2400" b="1" dirty="0"/>
              <a:t>Sermaye için gerekli para ve ödeme zamanlar. Şimdi ne kadar sermayeye   ihtiyacınız  var? Ne kadar ödenmiştir?</a:t>
            </a:r>
          </a:p>
          <a:p>
            <a:r>
              <a:rPr lang="tr-TR" sz="2400" b="1" dirty="0"/>
              <a:t>Bilanço tablosu</a:t>
            </a:r>
          </a:p>
          <a:p>
            <a:r>
              <a:rPr lang="tr-TR" sz="2400" b="1" dirty="0"/>
              <a:t>Kara geçiş (Başa baş) noktasının analizi </a:t>
            </a:r>
          </a:p>
          <a:p>
            <a:r>
              <a:rPr lang="tr-TR" sz="2400" b="1" dirty="0"/>
              <a:t>Şirket istediğiniz gibi büyümediği taktirde stratejiniz nedir (Satmak, halka açılmak , ortak almak </a:t>
            </a:r>
            <a:r>
              <a:rPr lang="tr-TR" sz="2400" b="1" dirty="0" err="1"/>
              <a:t>v.b</a:t>
            </a:r>
            <a:r>
              <a:rPr lang="tr-TR" sz="2400" b="1" dirty="0"/>
              <a:t>.)? </a:t>
            </a:r>
          </a:p>
          <a:p>
            <a:endParaRPr lang="tr-TR" sz="1500" dirty="0"/>
          </a:p>
        </p:txBody>
      </p:sp>
    </p:spTree>
    <p:extLst>
      <p:ext uri="{BB962C8B-B14F-4D97-AF65-F5344CB8AC3E}">
        <p14:creationId xmlns:p14="http://schemas.microsoft.com/office/powerpoint/2010/main" val="74573412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122F9423-F4B1-45D4-8445-E9991ECCBC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770AE191-D2EA-45C9-A44D-830C188F74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72021" y="628863"/>
            <a:ext cx="1128382" cy="847206"/>
            <a:chOff x="8183879" y="1000124"/>
            <a:chExt cx="1562267" cy="1172973"/>
          </a:xfrm>
        </p:grpSpPr>
        <p:sp>
          <p:nvSpPr>
            <p:cNvPr id="13" name="Freeform 5">
              <a:extLst>
                <a:ext uri="{FF2B5EF4-FFF2-40B4-BE49-F238E27FC236}">
                  <a16:creationId xmlns:a16="http://schemas.microsoft.com/office/drawing/2014/main" id="{23A0E4C1-B7A6-4637-AC51-4A5AE3841FF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183879" y="1348782"/>
              <a:ext cx="935037" cy="824315"/>
            </a:xfrm>
            <a:custGeom>
              <a:avLst/>
              <a:gdLst>
                <a:gd name="T0" fmla="*/ 225 w 785"/>
                <a:gd name="T1" fmla="*/ 692 h 692"/>
                <a:gd name="T2" fmla="*/ 177 w 785"/>
                <a:gd name="T3" fmla="*/ 665 h 692"/>
                <a:gd name="T4" fmla="*/ 9 w 785"/>
                <a:gd name="T5" fmla="*/ 374 h 692"/>
                <a:gd name="T6" fmla="*/ 9 w 785"/>
                <a:gd name="T7" fmla="*/ 318 h 692"/>
                <a:gd name="T8" fmla="*/ 177 w 785"/>
                <a:gd name="T9" fmla="*/ 27 h 692"/>
                <a:gd name="T10" fmla="*/ 225 w 785"/>
                <a:gd name="T11" fmla="*/ 0 h 692"/>
                <a:gd name="T12" fmla="*/ 561 w 785"/>
                <a:gd name="T13" fmla="*/ 0 h 692"/>
                <a:gd name="T14" fmla="*/ 609 w 785"/>
                <a:gd name="T15" fmla="*/ 27 h 692"/>
                <a:gd name="T16" fmla="*/ 777 w 785"/>
                <a:gd name="T17" fmla="*/ 318 h 692"/>
                <a:gd name="T18" fmla="*/ 777 w 785"/>
                <a:gd name="T19" fmla="*/ 374 h 692"/>
                <a:gd name="T20" fmla="*/ 609 w 785"/>
                <a:gd name="T21" fmla="*/ 665 h 692"/>
                <a:gd name="T22" fmla="*/ 561 w 785"/>
                <a:gd name="T23" fmla="*/ 692 h 692"/>
                <a:gd name="T24" fmla="*/ 225 w 785"/>
                <a:gd name="T25" fmla="*/ 692 h 6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785" h="692">
                  <a:moveTo>
                    <a:pt x="225" y="692"/>
                  </a:moveTo>
                  <a:cubicBezTo>
                    <a:pt x="207" y="692"/>
                    <a:pt x="185" y="680"/>
                    <a:pt x="177" y="665"/>
                  </a:cubicBezTo>
                  <a:cubicBezTo>
                    <a:pt x="9" y="374"/>
                    <a:pt x="9" y="374"/>
                    <a:pt x="9" y="374"/>
                  </a:cubicBezTo>
                  <a:cubicBezTo>
                    <a:pt x="0" y="358"/>
                    <a:pt x="0" y="334"/>
                    <a:pt x="9" y="318"/>
                  </a:cubicBezTo>
                  <a:cubicBezTo>
                    <a:pt x="177" y="27"/>
                    <a:pt x="177" y="27"/>
                    <a:pt x="177" y="27"/>
                  </a:cubicBezTo>
                  <a:cubicBezTo>
                    <a:pt x="185" y="12"/>
                    <a:pt x="207" y="0"/>
                    <a:pt x="225" y="0"/>
                  </a:cubicBezTo>
                  <a:cubicBezTo>
                    <a:pt x="561" y="0"/>
                    <a:pt x="561" y="0"/>
                    <a:pt x="561" y="0"/>
                  </a:cubicBezTo>
                  <a:cubicBezTo>
                    <a:pt x="578" y="0"/>
                    <a:pt x="600" y="12"/>
                    <a:pt x="609" y="27"/>
                  </a:cubicBezTo>
                  <a:cubicBezTo>
                    <a:pt x="777" y="318"/>
                    <a:pt x="777" y="318"/>
                    <a:pt x="777" y="318"/>
                  </a:cubicBezTo>
                  <a:cubicBezTo>
                    <a:pt x="785" y="334"/>
                    <a:pt x="785" y="358"/>
                    <a:pt x="777" y="374"/>
                  </a:cubicBezTo>
                  <a:cubicBezTo>
                    <a:pt x="609" y="665"/>
                    <a:pt x="609" y="665"/>
                    <a:pt x="609" y="665"/>
                  </a:cubicBezTo>
                  <a:cubicBezTo>
                    <a:pt x="600" y="680"/>
                    <a:pt x="578" y="692"/>
                    <a:pt x="561" y="692"/>
                  </a:cubicBezTo>
                  <a:lnTo>
                    <a:pt x="225" y="692"/>
                  </a:lnTo>
                  <a:close/>
                </a:path>
              </a:pathLst>
            </a:custGeom>
            <a:noFill/>
            <a:ln w="28575" cmpd="sng">
              <a:solidFill>
                <a:schemeClr val="tx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5">
              <a:extLst>
                <a:ext uri="{FF2B5EF4-FFF2-40B4-BE49-F238E27FC236}">
                  <a16:creationId xmlns:a16="http://schemas.microsoft.com/office/drawing/2014/main" id="{F4E8C039-CC58-44F3-8A7B-E0A934C1D01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983979" y="1000124"/>
              <a:ext cx="762167" cy="671915"/>
            </a:xfrm>
            <a:custGeom>
              <a:avLst/>
              <a:gdLst>
                <a:gd name="T0" fmla="*/ 225 w 785"/>
                <a:gd name="T1" fmla="*/ 692 h 692"/>
                <a:gd name="T2" fmla="*/ 177 w 785"/>
                <a:gd name="T3" fmla="*/ 665 h 692"/>
                <a:gd name="T4" fmla="*/ 9 w 785"/>
                <a:gd name="T5" fmla="*/ 374 h 692"/>
                <a:gd name="T6" fmla="*/ 9 w 785"/>
                <a:gd name="T7" fmla="*/ 318 h 692"/>
                <a:gd name="T8" fmla="*/ 177 w 785"/>
                <a:gd name="T9" fmla="*/ 27 h 692"/>
                <a:gd name="T10" fmla="*/ 225 w 785"/>
                <a:gd name="T11" fmla="*/ 0 h 692"/>
                <a:gd name="T12" fmla="*/ 561 w 785"/>
                <a:gd name="T13" fmla="*/ 0 h 692"/>
                <a:gd name="T14" fmla="*/ 609 w 785"/>
                <a:gd name="T15" fmla="*/ 27 h 692"/>
                <a:gd name="T16" fmla="*/ 777 w 785"/>
                <a:gd name="T17" fmla="*/ 318 h 692"/>
                <a:gd name="T18" fmla="*/ 777 w 785"/>
                <a:gd name="T19" fmla="*/ 374 h 692"/>
                <a:gd name="T20" fmla="*/ 609 w 785"/>
                <a:gd name="T21" fmla="*/ 665 h 692"/>
                <a:gd name="T22" fmla="*/ 561 w 785"/>
                <a:gd name="T23" fmla="*/ 692 h 692"/>
                <a:gd name="T24" fmla="*/ 225 w 785"/>
                <a:gd name="T25" fmla="*/ 692 h 6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785" h="692">
                  <a:moveTo>
                    <a:pt x="225" y="692"/>
                  </a:moveTo>
                  <a:cubicBezTo>
                    <a:pt x="207" y="692"/>
                    <a:pt x="185" y="680"/>
                    <a:pt x="177" y="665"/>
                  </a:cubicBezTo>
                  <a:cubicBezTo>
                    <a:pt x="9" y="374"/>
                    <a:pt x="9" y="374"/>
                    <a:pt x="9" y="374"/>
                  </a:cubicBezTo>
                  <a:cubicBezTo>
                    <a:pt x="0" y="358"/>
                    <a:pt x="0" y="334"/>
                    <a:pt x="9" y="318"/>
                  </a:cubicBezTo>
                  <a:cubicBezTo>
                    <a:pt x="177" y="27"/>
                    <a:pt x="177" y="27"/>
                    <a:pt x="177" y="27"/>
                  </a:cubicBezTo>
                  <a:cubicBezTo>
                    <a:pt x="185" y="12"/>
                    <a:pt x="207" y="0"/>
                    <a:pt x="225" y="0"/>
                  </a:cubicBezTo>
                  <a:cubicBezTo>
                    <a:pt x="561" y="0"/>
                    <a:pt x="561" y="0"/>
                    <a:pt x="561" y="0"/>
                  </a:cubicBezTo>
                  <a:cubicBezTo>
                    <a:pt x="578" y="0"/>
                    <a:pt x="600" y="12"/>
                    <a:pt x="609" y="27"/>
                  </a:cubicBezTo>
                  <a:cubicBezTo>
                    <a:pt x="777" y="318"/>
                    <a:pt x="777" y="318"/>
                    <a:pt x="777" y="318"/>
                  </a:cubicBezTo>
                  <a:cubicBezTo>
                    <a:pt x="785" y="334"/>
                    <a:pt x="785" y="358"/>
                    <a:pt x="777" y="374"/>
                  </a:cubicBezTo>
                  <a:cubicBezTo>
                    <a:pt x="609" y="665"/>
                    <a:pt x="609" y="665"/>
                    <a:pt x="609" y="665"/>
                  </a:cubicBezTo>
                  <a:cubicBezTo>
                    <a:pt x="600" y="680"/>
                    <a:pt x="578" y="692"/>
                    <a:pt x="561" y="692"/>
                  </a:cubicBezTo>
                  <a:lnTo>
                    <a:pt x="225" y="692"/>
                  </a:lnTo>
                  <a:close/>
                </a:path>
              </a:pathLst>
            </a:custGeom>
            <a:noFill/>
            <a:ln w="28575" cmpd="sng">
              <a:solidFill>
                <a:schemeClr val="tx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aphicFrame>
        <p:nvGraphicFramePr>
          <p:cNvPr id="5" name="İçerik Yer Tutucusu 2">
            <a:extLst>
              <a:ext uri="{FF2B5EF4-FFF2-40B4-BE49-F238E27FC236}">
                <a16:creationId xmlns:a16="http://schemas.microsoft.com/office/drawing/2014/main" id="{CA2E0C61-DD0C-4870-BF2E-8A0A9AF662D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6149831"/>
              </p:ext>
            </p:extLst>
          </p:nvPr>
        </p:nvGraphicFramePr>
        <p:xfrm>
          <a:off x="208547" y="144380"/>
          <a:ext cx="11855116" cy="67136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6442797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F98ED85F-DCEE-4B50-802E-71A6E3E12B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321564" y="320040"/>
            <a:ext cx="11548872" cy="6217920"/>
          </a:xfrm>
          <a:prstGeom prst="rect">
            <a:avLst/>
          </a:prstGeom>
          <a:solidFill>
            <a:schemeClr val="tx1">
              <a:alpha val="14000"/>
            </a:schemeClr>
          </a:solidFill>
          <a:ln w="127000" cap="sq" cmpd="thinThick">
            <a:solidFill>
              <a:schemeClr val="tx1">
                <a:lumMod val="85000"/>
                <a:lumOff val="15000"/>
                <a:alpha val="1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Başlık 1">
            <a:extLst>
              <a:ext uri="{FF2B5EF4-FFF2-40B4-BE49-F238E27FC236}">
                <a16:creationId xmlns:a16="http://schemas.microsoft.com/office/drawing/2014/main" id="{1A66EC6E-5242-4812-96A3-2D83DA137C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31825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tr-TR" b="1" dirty="0">
                <a:solidFill>
                  <a:srgbClr val="FF0000"/>
                </a:solidFill>
              </a:rPr>
              <a:t>İş Fikrinin Temel Faaliyet Alanları</a:t>
            </a:r>
          </a:p>
        </p:txBody>
      </p:sp>
      <p:cxnSp>
        <p:nvCxnSpPr>
          <p:cNvPr id="14" name="Straight Connector 9">
            <a:extLst>
              <a:ext uri="{FF2B5EF4-FFF2-40B4-BE49-F238E27FC236}">
                <a16:creationId xmlns:a16="http://schemas.microsoft.com/office/drawing/2014/main" id="{E8E35B83-1EC3-4F87-9D54-D863463351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97636" y="1957388"/>
            <a:ext cx="10396728" cy="0"/>
          </a:xfrm>
          <a:prstGeom prst="line">
            <a:avLst/>
          </a:prstGeom>
          <a:ln w="2222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72A4296-6A04-4F74-A568-9A0409E0B2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269173"/>
            <a:ext cx="10515600" cy="3659988"/>
          </a:xfrm>
        </p:spPr>
        <p:txBody>
          <a:bodyPr>
            <a:normAutofit/>
          </a:bodyPr>
          <a:lstStyle/>
          <a:p>
            <a:r>
              <a:rPr lang="tr-TR" sz="2400" b="1" dirty="0">
                <a:highlight>
                  <a:srgbClr val="FFFF00"/>
                </a:highlight>
              </a:rPr>
              <a:t>Üretim işletmeleri</a:t>
            </a:r>
          </a:p>
          <a:p>
            <a:r>
              <a:rPr lang="tr-TR" sz="2400" b="1" dirty="0"/>
              <a:t>Mal/Ürün üreten işletmeler; Hazır giyim, otomobil, ayakkabı vb.</a:t>
            </a:r>
          </a:p>
          <a:p>
            <a:r>
              <a:rPr lang="tr-TR" sz="2400" b="1" dirty="0"/>
              <a:t>Hizmet üreten işletmeler; </a:t>
            </a:r>
            <a:r>
              <a:rPr lang="tr-TR" sz="2400" b="1" dirty="0" err="1"/>
              <a:t>Resteranlar</a:t>
            </a:r>
            <a:r>
              <a:rPr lang="tr-TR" sz="2400" b="1" dirty="0"/>
              <a:t>, hastaneler, bankalar, oteller, turizm ajansları vb.</a:t>
            </a:r>
          </a:p>
          <a:p>
            <a:r>
              <a:rPr lang="tr-TR" sz="2400" b="1" dirty="0"/>
              <a:t>Ticari işletmeler; Süpermarketler, </a:t>
            </a:r>
            <a:r>
              <a:rPr lang="tr-TR" sz="2400" b="1" dirty="0" err="1"/>
              <a:t>mazalar</a:t>
            </a:r>
            <a:r>
              <a:rPr lang="tr-TR" sz="2400" b="1" dirty="0"/>
              <a:t>, komisyoncular vb.</a:t>
            </a:r>
          </a:p>
          <a:p>
            <a:r>
              <a:rPr lang="tr-TR" sz="2400" b="1" dirty="0"/>
              <a:t>Her iki faaliyeti birlikte yürüten işletmeler;  üretim ve pazarlamanın aynı çatı altında yapıldığı yerler.</a:t>
            </a:r>
          </a:p>
          <a:p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16442392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3A5B4632-C963-4296-86F0-79AA9EA5AE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338328" y="303591"/>
            <a:ext cx="4335327" cy="5896743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127000" cap="sq" cmpd="thinThick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İçerik Yer Tutucusu 2">
            <a:extLst>
              <a:ext uri="{FF2B5EF4-FFF2-40B4-BE49-F238E27FC236}">
                <a16:creationId xmlns:a16="http://schemas.microsoft.com/office/drawing/2014/main" id="{84FD6CB4-D7A4-4398-9C67-6874B7F8D1D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13698500"/>
              </p:ext>
            </p:extLst>
          </p:nvPr>
        </p:nvGraphicFramePr>
        <p:xfrm>
          <a:off x="5166985" y="303591"/>
          <a:ext cx="6588691" cy="589674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1995287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0379874-8C97-4E7D-B394-81673EAB3B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3137" y="1"/>
            <a:ext cx="8980850" cy="7539788"/>
          </a:xfrm>
        </p:spPr>
        <p:txBody>
          <a:bodyPr anchor="ctr">
            <a:normAutofit/>
          </a:bodyPr>
          <a:lstStyle/>
          <a:p>
            <a:r>
              <a:rPr lang="tr-TR" sz="2400" b="1" dirty="0"/>
              <a:t>Kuruluş Hakkında Genel Bilgi:</a:t>
            </a:r>
          </a:p>
          <a:p>
            <a:r>
              <a:rPr lang="tr-TR" sz="2400" b="1" dirty="0"/>
              <a:t>Şirketin adı, </a:t>
            </a:r>
            <a:r>
              <a:rPr lang="tr-TR" sz="2400" b="1" dirty="0" err="1"/>
              <a:t>üretimmi</a:t>
            </a:r>
            <a:r>
              <a:rPr lang="tr-TR" sz="2400" b="1" dirty="0"/>
              <a:t>, hizmet </a:t>
            </a:r>
            <a:r>
              <a:rPr lang="tr-TR" sz="2400" b="1" dirty="0" err="1"/>
              <a:t>işletmesimi</a:t>
            </a:r>
            <a:r>
              <a:rPr lang="tr-TR" sz="2400" b="1" dirty="0"/>
              <a:t>, misyonu (hukuki şekli),işi,  yeri  ve şu anda pazardaki durumunun (kurulmuş bir şirket mi veya kurulma aşamasında mı?) belirtilmesi gerekir. </a:t>
            </a:r>
          </a:p>
          <a:p>
            <a:r>
              <a:rPr lang="tr-TR" sz="2400" b="1" dirty="0">
                <a:solidFill>
                  <a:srgbClr val="FF0000"/>
                </a:solidFill>
              </a:rPr>
              <a:t>Vizyon: </a:t>
            </a:r>
          </a:p>
          <a:p>
            <a:r>
              <a:rPr lang="tr-TR" sz="2400" b="1" dirty="0"/>
              <a:t>Hangi işi / işleri yapmak üzere buradayız? </a:t>
            </a:r>
          </a:p>
          <a:p>
            <a:r>
              <a:rPr lang="tr-TR" sz="2400" b="1" dirty="0"/>
              <a:t>Hangi değerler bize yön verecek?</a:t>
            </a:r>
          </a:p>
          <a:p>
            <a:r>
              <a:rPr lang="tr-TR" sz="2400" b="1" dirty="0"/>
              <a:t>Hedefimiz ne? nereye ulaşmak istiyoruz? </a:t>
            </a:r>
          </a:p>
          <a:p>
            <a:r>
              <a:rPr lang="tr-TR" sz="2400" b="1" dirty="0">
                <a:solidFill>
                  <a:srgbClr val="FF0000"/>
                </a:solidFill>
              </a:rPr>
              <a:t>Misyon: </a:t>
            </a:r>
          </a:p>
          <a:p>
            <a:r>
              <a:rPr lang="tr-TR" sz="2400" b="1" dirty="0"/>
              <a:t>Şirket çalışanların önem verdiği ilkeler</a:t>
            </a:r>
          </a:p>
          <a:p>
            <a:r>
              <a:rPr lang="tr-TR" sz="2400" b="1" dirty="0"/>
              <a:t>İşletmenin amacı veya var oluş nedeni</a:t>
            </a:r>
          </a:p>
          <a:p>
            <a:r>
              <a:rPr lang="tr-TR" sz="2400" b="1" dirty="0"/>
              <a:t>Müşteri kitlesi ve pazara sunacağı mal veya hizmet</a:t>
            </a:r>
          </a:p>
          <a:p>
            <a:r>
              <a:rPr lang="tr-TR" sz="2400" b="1" dirty="0"/>
              <a:t>Rekabet felsefesi </a:t>
            </a:r>
          </a:p>
          <a:p>
            <a:r>
              <a:rPr lang="tr-TR" sz="2400" b="1" dirty="0"/>
              <a:t>İşletmenin genel olarak vermek istediği imaj</a:t>
            </a:r>
          </a:p>
          <a:p>
            <a:r>
              <a:rPr lang="tr-TR" sz="2400" b="1" dirty="0"/>
              <a:t>İşletmenin hedefine ulaşması için yapması gerekenler</a:t>
            </a:r>
          </a:p>
          <a:p>
            <a:endParaRPr lang="tr-TR" sz="600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9A309A7-1751-4ABE-A3C1-EEC40366AD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088880" y="0"/>
            <a:ext cx="210312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967D8EB6-EAE1-4F9C-B398-83321E2872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915400" y="2358913"/>
            <a:ext cx="2140172" cy="2140172"/>
          </a:xfrm>
          <a:prstGeom prst="ellipse">
            <a:avLst/>
          </a:prstGeom>
          <a:solidFill>
            <a:srgbClr val="FFFFFF"/>
          </a:solidFill>
          <a:ln w="2222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Graphic 6">
            <a:extLst>
              <a:ext uri="{FF2B5EF4-FFF2-40B4-BE49-F238E27FC236}">
                <a16:creationId xmlns:a16="http://schemas.microsoft.com/office/drawing/2014/main" id="{7F21DC0A-498B-4CAA-B540-FC8682A467D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413987" y="2857501"/>
            <a:ext cx="1142998" cy="11429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06434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6A1473A6-3F22-483E-8A30-80B9D2B1459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AA1375E3-3E53-4D75-BAB7-E5929BFCB2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flipH="1">
            <a:off x="534368" y="563918"/>
            <a:ext cx="4119932" cy="5978614"/>
            <a:chOff x="7513372" y="803186"/>
            <a:chExt cx="4163968" cy="5978614"/>
          </a:xfrm>
        </p:grpSpPr>
        <p:sp>
          <p:nvSpPr>
            <p:cNvPr id="11" name="Freeform 6">
              <a:extLst>
                <a:ext uri="{FF2B5EF4-FFF2-40B4-BE49-F238E27FC236}">
                  <a16:creationId xmlns:a16="http://schemas.microsoft.com/office/drawing/2014/main" id="{0BBEEF67-3DDF-46CF-8CD5-EA5F0E4FB07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989586" y="1070835"/>
              <a:ext cx="687754" cy="5710965"/>
            </a:xfrm>
            <a:custGeom>
              <a:avLst/>
              <a:gdLst>
                <a:gd name="T0" fmla="*/ 414 w 414"/>
                <a:gd name="T1" fmla="*/ 2447 h 2447"/>
                <a:gd name="T2" fmla="*/ 0 w 414"/>
                <a:gd name="T3" fmla="*/ 2247 h 2447"/>
                <a:gd name="T4" fmla="*/ 0 w 414"/>
                <a:gd name="T5" fmla="*/ 0 h 2447"/>
                <a:gd name="T6" fmla="*/ 414 w 414"/>
                <a:gd name="T7" fmla="*/ 200 h 2447"/>
                <a:gd name="T8" fmla="*/ 414 w 414"/>
                <a:gd name="T9" fmla="*/ 2447 h 24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4" h="2447">
                  <a:moveTo>
                    <a:pt x="414" y="2447"/>
                  </a:moveTo>
                  <a:lnTo>
                    <a:pt x="0" y="2247"/>
                  </a:lnTo>
                  <a:lnTo>
                    <a:pt x="0" y="0"/>
                  </a:lnTo>
                  <a:lnTo>
                    <a:pt x="414" y="200"/>
                  </a:lnTo>
                  <a:lnTo>
                    <a:pt x="414" y="2447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7">
              <a:extLst>
                <a:ext uri="{FF2B5EF4-FFF2-40B4-BE49-F238E27FC236}">
                  <a16:creationId xmlns:a16="http://schemas.microsoft.com/office/drawing/2014/main" id="{8FAC1C95-F817-487C-B8B2-CF141FBB1C2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988949" y="803186"/>
              <a:ext cx="409371" cy="5521414"/>
            </a:xfrm>
            <a:custGeom>
              <a:avLst/>
              <a:gdLst>
                <a:gd name="T0" fmla="*/ 209 w 209"/>
                <a:gd name="T1" fmla="*/ 2246 h 2358"/>
                <a:gd name="T2" fmla="*/ 0 w 209"/>
                <a:gd name="T3" fmla="*/ 2358 h 2358"/>
                <a:gd name="T4" fmla="*/ 0 w 209"/>
                <a:gd name="T5" fmla="*/ 111 h 2358"/>
                <a:gd name="T6" fmla="*/ 209 w 209"/>
                <a:gd name="T7" fmla="*/ 0 h 2358"/>
                <a:gd name="T8" fmla="*/ 209 w 209"/>
                <a:gd name="T9" fmla="*/ 2246 h 23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9" h="2358">
                  <a:moveTo>
                    <a:pt x="209" y="2246"/>
                  </a:moveTo>
                  <a:lnTo>
                    <a:pt x="0" y="2358"/>
                  </a:lnTo>
                  <a:lnTo>
                    <a:pt x="0" y="111"/>
                  </a:lnTo>
                  <a:lnTo>
                    <a:pt x="209" y="0"/>
                  </a:lnTo>
                  <a:lnTo>
                    <a:pt x="209" y="2246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Rectangle 8">
              <a:extLst>
                <a:ext uri="{FF2B5EF4-FFF2-40B4-BE49-F238E27FC236}">
                  <a16:creationId xmlns:a16="http://schemas.microsoft.com/office/drawing/2014/main" id="{C2C5363A-D941-4AA1-8D38-D7E44A1E2E0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513372" y="804101"/>
              <a:ext cx="3880238" cy="525164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Başlık 1">
            <a:extLst>
              <a:ext uri="{FF2B5EF4-FFF2-40B4-BE49-F238E27FC236}">
                <a16:creationId xmlns:a16="http://schemas.microsoft.com/office/drawing/2014/main" id="{61D16067-0152-47FD-82F2-52BDEF3656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8468" y="885651"/>
            <a:ext cx="3229803" cy="4624603"/>
          </a:xfrm>
        </p:spPr>
        <p:txBody>
          <a:bodyPr>
            <a:normAutofit/>
          </a:bodyPr>
          <a:lstStyle/>
          <a:p>
            <a:r>
              <a:rPr lang="tr-TR" dirty="0">
                <a:solidFill>
                  <a:srgbClr val="FF0000"/>
                </a:solidFill>
              </a:rPr>
              <a:t>İŞLETMENİN KANUNİ YAPISI NASIL OLACAK İŞ MODELİNDE BELİRTİLMELİ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2E50FC1D-5206-4724-9781-6F1B7640F4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78708" y="885651"/>
            <a:ext cx="6525220" cy="4616849"/>
          </a:xfrm>
        </p:spPr>
        <p:txBody>
          <a:bodyPr anchor="ctr">
            <a:normAutofit fontScale="92500" lnSpcReduction="20000"/>
          </a:bodyPr>
          <a:lstStyle/>
          <a:p>
            <a:r>
              <a:rPr lang="tr-TR" sz="2000" b="1" dirty="0">
                <a:solidFill>
                  <a:srgbClr val="FF0000"/>
                </a:solidFill>
              </a:rPr>
              <a:t>Şirketler</a:t>
            </a:r>
          </a:p>
          <a:p>
            <a:r>
              <a:rPr lang="tr-TR" sz="2000" b="1" dirty="0"/>
              <a:t>Adi Şirket</a:t>
            </a:r>
          </a:p>
          <a:p>
            <a:r>
              <a:rPr lang="tr-TR" sz="2000" b="1" dirty="0"/>
              <a:t>Ticari Şirket</a:t>
            </a:r>
          </a:p>
          <a:p>
            <a:r>
              <a:rPr lang="tr-TR" sz="2000" b="1" dirty="0"/>
              <a:t>Komandit Şirket</a:t>
            </a:r>
          </a:p>
          <a:p>
            <a:r>
              <a:rPr lang="tr-TR" sz="2000" b="1" dirty="0" err="1"/>
              <a:t>Kollektif</a:t>
            </a:r>
            <a:r>
              <a:rPr lang="tr-TR" sz="2000" b="1" dirty="0"/>
              <a:t> Şirket</a:t>
            </a:r>
          </a:p>
          <a:p>
            <a:r>
              <a:rPr lang="tr-TR" sz="2000" b="1" dirty="0"/>
              <a:t>Sermayesi paylara bölünmüş Komandit şirket </a:t>
            </a:r>
          </a:p>
          <a:p>
            <a:r>
              <a:rPr lang="tr-TR" sz="2000" b="1" dirty="0"/>
              <a:t>Limited Şirket</a:t>
            </a:r>
          </a:p>
          <a:p>
            <a:r>
              <a:rPr lang="tr-TR" sz="2000" b="1" dirty="0"/>
              <a:t>Anonim Şirket</a:t>
            </a:r>
          </a:p>
          <a:p>
            <a:r>
              <a:rPr lang="tr-TR" sz="2000" b="1" dirty="0"/>
              <a:t>Kooperatif</a:t>
            </a:r>
          </a:p>
          <a:p>
            <a:r>
              <a:rPr lang="tr-TR" sz="2000" b="1" dirty="0">
                <a:solidFill>
                  <a:srgbClr val="FF0000"/>
                </a:solidFill>
              </a:rPr>
              <a:t>Tek Şahıs İşletmeleri</a:t>
            </a:r>
          </a:p>
          <a:p>
            <a:r>
              <a:rPr lang="tr-TR" sz="2000" b="1" dirty="0"/>
              <a:t>İşletmenin faaliyetlerini yürüten ve sahibi olan tek kişi </a:t>
            </a:r>
            <a:r>
              <a:rPr lang="tr-TR" sz="2000" b="1" dirty="0" err="1"/>
              <a:t>Tacir’dir</a:t>
            </a:r>
            <a:r>
              <a:rPr lang="tr-TR" sz="2000" b="1" dirty="0"/>
              <a:t>. </a:t>
            </a:r>
          </a:p>
          <a:p>
            <a:r>
              <a:rPr lang="tr-TR" sz="2000" b="1" dirty="0"/>
              <a:t>İşletme sahibi ile işletme hukuki yönden ayrı tutulamaz bütün sorumluluk işletme sahibindedir. </a:t>
            </a:r>
          </a:p>
          <a:p>
            <a:endParaRPr lang="tr-TR" sz="2000" dirty="0"/>
          </a:p>
        </p:txBody>
      </p:sp>
    </p:spTree>
    <p:extLst>
      <p:ext uri="{BB962C8B-B14F-4D97-AF65-F5344CB8AC3E}">
        <p14:creationId xmlns:p14="http://schemas.microsoft.com/office/powerpoint/2010/main" val="11695913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427D15F9-FBA9-45B6-A1EE-7E261090748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549D845D-9A57-49AC-9523-BB0D6DA6FE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09710" y="635715"/>
            <a:ext cx="11142208" cy="2482136"/>
            <a:chOff x="409710" y="635715"/>
            <a:chExt cx="11142208" cy="2482136"/>
          </a:xfrm>
        </p:grpSpPr>
        <p:sp>
          <p:nvSpPr>
            <p:cNvPr id="13" name="Freeform 44">
              <a:extLst>
                <a:ext uri="{FF2B5EF4-FFF2-40B4-BE49-F238E27FC236}">
                  <a16:creationId xmlns:a16="http://schemas.microsoft.com/office/drawing/2014/main" id="{3348EFE1-9D21-4DC0-8EC9-C88767061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23203" y="635716"/>
              <a:ext cx="328612" cy="1742360"/>
            </a:xfrm>
            <a:custGeom>
              <a:avLst/>
              <a:gdLst>
                <a:gd name="T0" fmla="*/ 207 w 207"/>
                <a:gd name="T1" fmla="*/ 987 h 1114"/>
                <a:gd name="T2" fmla="*/ 0 w 207"/>
                <a:gd name="T3" fmla="*/ 1114 h 1114"/>
                <a:gd name="T4" fmla="*/ 0 w 207"/>
                <a:gd name="T5" fmla="*/ 127 h 1114"/>
                <a:gd name="T6" fmla="*/ 207 w 207"/>
                <a:gd name="T7" fmla="*/ 0 h 1114"/>
                <a:gd name="T8" fmla="*/ 207 w 207"/>
                <a:gd name="T9" fmla="*/ 987 h 1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7" h="1114">
                  <a:moveTo>
                    <a:pt x="207" y="987"/>
                  </a:moveTo>
                  <a:lnTo>
                    <a:pt x="0" y="1114"/>
                  </a:lnTo>
                  <a:lnTo>
                    <a:pt x="0" y="127"/>
                  </a:lnTo>
                  <a:lnTo>
                    <a:pt x="207" y="0"/>
                  </a:lnTo>
                  <a:lnTo>
                    <a:pt x="207" y="987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45">
              <a:extLst>
                <a:ext uri="{FF2B5EF4-FFF2-40B4-BE49-F238E27FC236}">
                  <a16:creationId xmlns:a16="http://schemas.microsoft.com/office/drawing/2014/main" id="{D9CD0CF4-76F6-470E-A8EF-DD74FC196CA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09710" y="1022350"/>
              <a:ext cx="709612" cy="2095501"/>
            </a:xfrm>
            <a:custGeom>
              <a:avLst/>
              <a:gdLst>
                <a:gd name="T0" fmla="*/ 447 w 447"/>
                <a:gd name="T1" fmla="*/ 1363 h 1363"/>
                <a:gd name="T2" fmla="*/ 0 w 447"/>
                <a:gd name="T3" fmla="*/ 987 h 1363"/>
                <a:gd name="T4" fmla="*/ 0 w 447"/>
                <a:gd name="T5" fmla="*/ 0 h 1363"/>
                <a:gd name="T6" fmla="*/ 447 w 447"/>
                <a:gd name="T7" fmla="*/ 376 h 1363"/>
                <a:gd name="T8" fmla="*/ 447 w 447"/>
                <a:gd name="T9" fmla="*/ 1363 h 13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7" h="1363">
                  <a:moveTo>
                    <a:pt x="447" y="1363"/>
                  </a:moveTo>
                  <a:lnTo>
                    <a:pt x="0" y="987"/>
                  </a:lnTo>
                  <a:lnTo>
                    <a:pt x="0" y="0"/>
                  </a:lnTo>
                  <a:lnTo>
                    <a:pt x="447" y="376"/>
                  </a:lnTo>
                  <a:lnTo>
                    <a:pt x="447" y="1363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" name="Freeform 46">
              <a:extLst>
                <a:ext uri="{FF2B5EF4-FFF2-40B4-BE49-F238E27FC236}">
                  <a16:creationId xmlns:a16="http://schemas.microsoft.com/office/drawing/2014/main" id="{71645EB6-7E0C-491E-9A5B-C25E80A64AF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09710" y="837744"/>
              <a:ext cx="403225" cy="1705431"/>
            </a:xfrm>
            <a:custGeom>
              <a:avLst/>
              <a:gdLst>
                <a:gd name="T0" fmla="*/ 254 w 254"/>
                <a:gd name="T1" fmla="*/ 987 h 1109"/>
                <a:gd name="T2" fmla="*/ 0 w 254"/>
                <a:gd name="T3" fmla="*/ 1109 h 1109"/>
                <a:gd name="T4" fmla="*/ 0 w 254"/>
                <a:gd name="T5" fmla="*/ 119 h 1109"/>
                <a:gd name="T6" fmla="*/ 254 w 254"/>
                <a:gd name="T7" fmla="*/ 0 h 1109"/>
                <a:gd name="T8" fmla="*/ 254 w 254"/>
                <a:gd name="T9" fmla="*/ 987 h 11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4" h="1109">
                  <a:moveTo>
                    <a:pt x="254" y="987"/>
                  </a:moveTo>
                  <a:lnTo>
                    <a:pt x="0" y="1109"/>
                  </a:lnTo>
                  <a:lnTo>
                    <a:pt x="0" y="119"/>
                  </a:lnTo>
                  <a:lnTo>
                    <a:pt x="254" y="0"/>
                  </a:lnTo>
                  <a:lnTo>
                    <a:pt x="254" y="987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" name="Freeform 47">
              <a:extLst>
                <a:ext uri="{FF2B5EF4-FFF2-40B4-BE49-F238E27FC236}">
                  <a16:creationId xmlns:a16="http://schemas.microsoft.com/office/drawing/2014/main" id="{D20E5CAC-62A4-48E1-9F9F-1F81766831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4660" y="640894"/>
              <a:ext cx="168275" cy="1713195"/>
            </a:xfrm>
            <a:custGeom>
              <a:avLst/>
              <a:gdLst>
                <a:gd name="T0" fmla="*/ 106 w 106"/>
                <a:gd name="T1" fmla="*/ 1114 h 1114"/>
                <a:gd name="T2" fmla="*/ 0 w 106"/>
                <a:gd name="T3" fmla="*/ 1005 h 1114"/>
                <a:gd name="T4" fmla="*/ 0 w 106"/>
                <a:gd name="T5" fmla="*/ 0 h 1114"/>
                <a:gd name="T6" fmla="*/ 106 w 106"/>
                <a:gd name="T7" fmla="*/ 110 h 1114"/>
                <a:gd name="T8" fmla="*/ 106 w 106"/>
                <a:gd name="T9" fmla="*/ 1114 h 1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6" h="1114">
                  <a:moveTo>
                    <a:pt x="106" y="1114"/>
                  </a:moveTo>
                  <a:lnTo>
                    <a:pt x="0" y="1005"/>
                  </a:lnTo>
                  <a:lnTo>
                    <a:pt x="0" y="0"/>
                  </a:lnTo>
                  <a:lnTo>
                    <a:pt x="106" y="110"/>
                  </a:lnTo>
                  <a:lnTo>
                    <a:pt x="106" y="111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053A11D2-F06B-447E-96A7-27A21A8FA64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4055" y="635715"/>
              <a:ext cx="10907863" cy="154145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pic>
        <p:nvPicPr>
          <p:cNvPr id="7" name="Graphic 6">
            <a:extLst>
              <a:ext uri="{FF2B5EF4-FFF2-40B4-BE49-F238E27FC236}">
                <a16:creationId xmlns:a16="http://schemas.microsoft.com/office/drawing/2014/main" id="{D1E9080C-BC5E-4F97-ADB9-B0BB179A6CE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424902" y="2669172"/>
            <a:ext cx="3209779" cy="3209779"/>
          </a:xfrm>
          <a:prstGeom prst="rect">
            <a:avLst/>
          </a:prstGeom>
        </p:spPr>
      </p:pic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7BBFFA9-25AB-49B7-981C-E577014125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34681" y="2378076"/>
            <a:ext cx="7147609" cy="4479924"/>
          </a:xfrm>
        </p:spPr>
        <p:txBody>
          <a:bodyPr>
            <a:normAutofit fontScale="70000" lnSpcReduction="20000"/>
          </a:bodyPr>
          <a:lstStyle/>
          <a:p>
            <a:r>
              <a:rPr lang="tr-TR" sz="3100" b="1" dirty="0">
                <a:solidFill>
                  <a:srgbClr val="FF0000"/>
                </a:solidFill>
              </a:rPr>
              <a:t>Pazarlama Planı - Pazarlama Hedef, Strateji Ve Faaliyetlerinin Durumu:</a:t>
            </a:r>
          </a:p>
          <a:p>
            <a:r>
              <a:rPr lang="tr-TR" sz="2400" b="1" dirty="0"/>
              <a:t>Potansiyel müşteriler kimlerdir, demografik özellikleri, satın alma güçleri ve alışkanlıkları vs. </a:t>
            </a:r>
          </a:p>
          <a:p>
            <a:r>
              <a:rPr lang="tr-TR" sz="2400" b="1" dirty="0"/>
              <a:t>Uzun vadeli hedefler ve stratejiler </a:t>
            </a:r>
          </a:p>
          <a:p>
            <a:r>
              <a:rPr lang="tr-TR" sz="2400" b="1" dirty="0"/>
              <a:t>Güçlü ve zayıf yönler nelerdir</a:t>
            </a:r>
          </a:p>
          <a:p>
            <a:r>
              <a:rPr lang="tr-TR" sz="2400" b="1" dirty="0"/>
              <a:t>Pazarlama hedeflerine ulaşmak için pazarlama karmasının oluşturulması</a:t>
            </a:r>
          </a:p>
          <a:p>
            <a:r>
              <a:rPr lang="tr-TR" sz="2400" b="1" dirty="0"/>
              <a:t>Ürünlerde, kalite, biçim, marka adı</a:t>
            </a:r>
          </a:p>
          <a:p>
            <a:r>
              <a:rPr lang="tr-TR" sz="2400" b="1" dirty="0"/>
              <a:t>Fiyat politikası, fiyat listesi, indirimler ve vadeli ödemeler</a:t>
            </a:r>
          </a:p>
          <a:p>
            <a:r>
              <a:rPr lang="tr-TR" sz="2400" b="1" dirty="0"/>
              <a:t>Dağıtım kanallarınız, hangi bölgelerde hangi toptancı ve perakendeciler kullanılacak</a:t>
            </a:r>
          </a:p>
          <a:p>
            <a:r>
              <a:rPr lang="tr-TR" sz="2400" b="1" dirty="0"/>
              <a:t>Tutundurma için hangi yöntemler kullanılacak</a:t>
            </a:r>
          </a:p>
          <a:p>
            <a:r>
              <a:rPr lang="tr-TR" sz="2400" b="1" dirty="0"/>
              <a:t>Ürünün özelliği </a:t>
            </a:r>
          </a:p>
          <a:p>
            <a:r>
              <a:rPr lang="tr-TR" sz="2400" b="1" dirty="0"/>
              <a:t>Belirlenen hedef pazarın özellikleri</a:t>
            </a:r>
          </a:p>
        </p:txBody>
      </p:sp>
    </p:spTree>
    <p:extLst>
      <p:ext uri="{BB962C8B-B14F-4D97-AF65-F5344CB8AC3E}">
        <p14:creationId xmlns:p14="http://schemas.microsoft.com/office/powerpoint/2010/main" val="38144808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122F9423-F4B1-45D4-8445-E9991ECCBC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770AE191-D2EA-45C9-A44D-830C188F74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72021" y="628863"/>
            <a:ext cx="1128382" cy="847206"/>
            <a:chOff x="8183879" y="1000124"/>
            <a:chExt cx="1562267" cy="1172973"/>
          </a:xfrm>
        </p:grpSpPr>
        <p:sp>
          <p:nvSpPr>
            <p:cNvPr id="13" name="Freeform 5">
              <a:extLst>
                <a:ext uri="{FF2B5EF4-FFF2-40B4-BE49-F238E27FC236}">
                  <a16:creationId xmlns:a16="http://schemas.microsoft.com/office/drawing/2014/main" id="{23A0E4C1-B7A6-4637-AC51-4A5AE3841FF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183879" y="1348782"/>
              <a:ext cx="935037" cy="824315"/>
            </a:xfrm>
            <a:custGeom>
              <a:avLst/>
              <a:gdLst>
                <a:gd name="T0" fmla="*/ 225 w 785"/>
                <a:gd name="T1" fmla="*/ 692 h 692"/>
                <a:gd name="T2" fmla="*/ 177 w 785"/>
                <a:gd name="T3" fmla="*/ 665 h 692"/>
                <a:gd name="T4" fmla="*/ 9 w 785"/>
                <a:gd name="T5" fmla="*/ 374 h 692"/>
                <a:gd name="T6" fmla="*/ 9 w 785"/>
                <a:gd name="T7" fmla="*/ 318 h 692"/>
                <a:gd name="T8" fmla="*/ 177 w 785"/>
                <a:gd name="T9" fmla="*/ 27 h 692"/>
                <a:gd name="T10" fmla="*/ 225 w 785"/>
                <a:gd name="T11" fmla="*/ 0 h 692"/>
                <a:gd name="T12" fmla="*/ 561 w 785"/>
                <a:gd name="T13" fmla="*/ 0 h 692"/>
                <a:gd name="T14" fmla="*/ 609 w 785"/>
                <a:gd name="T15" fmla="*/ 27 h 692"/>
                <a:gd name="T16" fmla="*/ 777 w 785"/>
                <a:gd name="T17" fmla="*/ 318 h 692"/>
                <a:gd name="T18" fmla="*/ 777 w 785"/>
                <a:gd name="T19" fmla="*/ 374 h 692"/>
                <a:gd name="T20" fmla="*/ 609 w 785"/>
                <a:gd name="T21" fmla="*/ 665 h 692"/>
                <a:gd name="T22" fmla="*/ 561 w 785"/>
                <a:gd name="T23" fmla="*/ 692 h 692"/>
                <a:gd name="T24" fmla="*/ 225 w 785"/>
                <a:gd name="T25" fmla="*/ 692 h 6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785" h="692">
                  <a:moveTo>
                    <a:pt x="225" y="692"/>
                  </a:moveTo>
                  <a:cubicBezTo>
                    <a:pt x="207" y="692"/>
                    <a:pt x="185" y="680"/>
                    <a:pt x="177" y="665"/>
                  </a:cubicBezTo>
                  <a:cubicBezTo>
                    <a:pt x="9" y="374"/>
                    <a:pt x="9" y="374"/>
                    <a:pt x="9" y="374"/>
                  </a:cubicBezTo>
                  <a:cubicBezTo>
                    <a:pt x="0" y="358"/>
                    <a:pt x="0" y="334"/>
                    <a:pt x="9" y="318"/>
                  </a:cubicBezTo>
                  <a:cubicBezTo>
                    <a:pt x="177" y="27"/>
                    <a:pt x="177" y="27"/>
                    <a:pt x="177" y="27"/>
                  </a:cubicBezTo>
                  <a:cubicBezTo>
                    <a:pt x="185" y="12"/>
                    <a:pt x="207" y="0"/>
                    <a:pt x="225" y="0"/>
                  </a:cubicBezTo>
                  <a:cubicBezTo>
                    <a:pt x="561" y="0"/>
                    <a:pt x="561" y="0"/>
                    <a:pt x="561" y="0"/>
                  </a:cubicBezTo>
                  <a:cubicBezTo>
                    <a:pt x="578" y="0"/>
                    <a:pt x="600" y="12"/>
                    <a:pt x="609" y="27"/>
                  </a:cubicBezTo>
                  <a:cubicBezTo>
                    <a:pt x="777" y="318"/>
                    <a:pt x="777" y="318"/>
                    <a:pt x="777" y="318"/>
                  </a:cubicBezTo>
                  <a:cubicBezTo>
                    <a:pt x="785" y="334"/>
                    <a:pt x="785" y="358"/>
                    <a:pt x="777" y="374"/>
                  </a:cubicBezTo>
                  <a:cubicBezTo>
                    <a:pt x="609" y="665"/>
                    <a:pt x="609" y="665"/>
                    <a:pt x="609" y="665"/>
                  </a:cubicBezTo>
                  <a:cubicBezTo>
                    <a:pt x="600" y="680"/>
                    <a:pt x="578" y="692"/>
                    <a:pt x="561" y="692"/>
                  </a:cubicBezTo>
                  <a:lnTo>
                    <a:pt x="225" y="692"/>
                  </a:lnTo>
                  <a:close/>
                </a:path>
              </a:pathLst>
            </a:custGeom>
            <a:noFill/>
            <a:ln w="28575" cmpd="sng">
              <a:solidFill>
                <a:schemeClr val="tx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5">
              <a:extLst>
                <a:ext uri="{FF2B5EF4-FFF2-40B4-BE49-F238E27FC236}">
                  <a16:creationId xmlns:a16="http://schemas.microsoft.com/office/drawing/2014/main" id="{F4E8C039-CC58-44F3-8A7B-E0A934C1D01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983979" y="1000124"/>
              <a:ext cx="762167" cy="671915"/>
            </a:xfrm>
            <a:custGeom>
              <a:avLst/>
              <a:gdLst>
                <a:gd name="T0" fmla="*/ 225 w 785"/>
                <a:gd name="T1" fmla="*/ 692 h 692"/>
                <a:gd name="T2" fmla="*/ 177 w 785"/>
                <a:gd name="T3" fmla="*/ 665 h 692"/>
                <a:gd name="T4" fmla="*/ 9 w 785"/>
                <a:gd name="T5" fmla="*/ 374 h 692"/>
                <a:gd name="T6" fmla="*/ 9 w 785"/>
                <a:gd name="T7" fmla="*/ 318 h 692"/>
                <a:gd name="T8" fmla="*/ 177 w 785"/>
                <a:gd name="T9" fmla="*/ 27 h 692"/>
                <a:gd name="T10" fmla="*/ 225 w 785"/>
                <a:gd name="T11" fmla="*/ 0 h 692"/>
                <a:gd name="T12" fmla="*/ 561 w 785"/>
                <a:gd name="T13" fmla="*/ 0 h 692"/>
                <a:gd name="T14" fmla="*/ 609 w 785"/>
                <a:gd name="T15" fmla="*/ 27 h 692"/>
                <a:gd name="T16" fmla="*/ 777 w 785"/>
                <a:gd name="T17" fmla="*/ 318 h 692"/>
                <a:gd name="T18" fmla="*/ 777 w 785"/>
                <a:gd name="T19" fmla="*/ 374 h 692"/>
                <a:gd name="T20" fmla="*/ 609 w 785"/>
                <a:gd name="T21" fmla="*/ 665 h 692"/>
                <a:gd name="T22" fmla="*/ 561 w 785"/>
                <a:gd name="T23" fmla="*/ 692 h 692"/>
                <a:gd name="T24" fmla="*/ 225 w 785"/>
                <a:gd name="T25" fmla="*/ 692 h 6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785" h="692">
                  <a:moveTo>
                    <a:pt x="225" y="692"/>
                  </a:moveTo>
                  <a:cubicBezTo>
                    <a:pt x="207" y="692"/>
                    <a:pt x="185" y="680"/>
                    <a:pt x="177" y="665"/>
                  </a:cubicBezTo>
                  <a:cubicBezTo>
                    <a:pt x="9" y="374"/>
                    <a:pt x="9" y="374"/>
                    <a:pt x="9" y="374"/>
                  </a:cubicBezTo>
                  <a:cubicBezTo>
                    <a:pt x="0" y="358"/>
                    <a:pt x="0" y="334"/>
                    <a:pt x="9" y="318"/>
                  </a:cubicBezTo>
                  <a:cubicBezTo>
                    <a:pt x="177" y="27"/>
                    <a:pt x="177" y="27"/>
                    <a:pt x="177" y="27"/>
                  </a:cubicBezTo>
                  <a:cubicBezTo>
                    <a:pt x="185" y="12"/>
                    <a:pt x="207" y="0"/>
                    <a:pt x="225" y="0"/>
                  </a:cubicBezTo>
                  <a:cubicBezTo>
                    <a:pt x="561" y="0"/>
                    <a:pt x="561" y="0"/>
                    <a:pt x="561" y="0"/>
                  </a:cubicBezTo>
                  <a:cubicBezTo>
                    <a:pt x="578" y="0"/>
                    <a:pt x="600" y="12"/>
                    <a:pt x="609" y="27"/>
                  </a:cubicBezTo>
                  <a:cubicBezTo>
                    <a:pt x="777" y="318"/>
                    <a:pt x="777" y="318"/>
                    <a:pt x="777" y="318"/>
                  </a:cubicBezTo>
                  <a:cubicBezTo>
                    <a:pt x="785" y="334"/>
                    <a:pt x="785" y="358"/>
                    <a:pt x="777" y="374"/>
                  </a:cubicBezTo>
                  <a:cubicBezTo>
                    <a:pt x="609" y="665"/>
                    <a:pt x="609" y="665"/>
                    <a:pt x="609" y="665"/>
                  </a:cubicBezTo>
                  <a:cubicBezTo>
                    <a:pt x="600" y="680"/>
                    <a:pt x="578" y="692"/>
                    <a:pt x="561" y="692"/>
                  </a:cubicBezTo>
                  <a:lnTo>
                    <a:pt x="225" y="692"/>
                  </a:lnTo>
                  <a:close/>
                </a:path>
              </a:pathLst>
            </a:custGeom>
            <a:noFill/>
            <a:ln w="28575" cmpd="sng">
              <a:solidFill>
                <a:schemeClr val="tx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aphicFrame>
        <p:nvGraphicFramePr>
          <p:cNvPr id="5" name="İçerik Yer Tutucusu 2">
            <a:extLst>
              <a:ext uri="{FF2B5EF4-FFF2-40B4-BE49-F238E27FC236}">
                <a16:creationId xmlns:a16="http://schemas.microsoft.com/office/drawing/2014/main" id="{14A8B7B1-1366-462C-B7E5-CB08649FC6A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81814183"/>
              </p:ext>
            </p:extLst>
          </p:nvPr>
        </p:nvGraphicFramePr>
        <p:xfrm>
          <a:off x="629854" y="1860604"/>
          <a:ext cx="10907490" cy="409492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1249898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8D70B121-56F4-4848-B38B-182089D909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321564" y="320040"/>
            <a:ext cx="11548872" cy="6217920"/>
          </a:xfrm>
          <a:prstGeom prst="rect">
            <a:avLst/>
          </a:prstGeom>
          <a:solidFill>
            <a:schemeClr val="tx1">
              <a:alpha val="8000"/>
            </a:schemeClr>
          </a:solidFill>
          <a:ln w="127000" cap="sq" cmpd="thinThick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2D72A2C9-F3CA-4216-8BAD-FA4C970C3C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4296" y="2057400"/>
            <a:ext cx="0" cy="2743200"/>
          </a:xfrm>
          <a:prstGeom prst="line">
            <a:avLst/>
          </a:prstGeom>
          <a:ln w="1905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DC7952CC-B2A8-41D6-9232-B7420FA940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91789" y="320040"/>
            <a:ext cx="7700211" cy="6217920"/>
          </a:xfrm>
        </p:spPr>
        <p:txBody>
          <a:bodyPr anchor="ctr">
            <a:normAutofit lnSpcReduction="10000"/>
          </a:bodyPr>
          <a:lstStyle/>
          <a:p>
            <a:r>
              <a:rPr lang="tr-TR" b="1" dirty="0">
                <a:solidFill>
                  <a:srgbClr val="FF0000"/>
                </a:solidFill>
              </a:rPr>
              <a:t>İnsan Kaynakları:</a:t>
            </a:r>
          </a:p>
          <a:p>
            <a:r>
              <a:rPr lang="tr-TR" b="1" dirty="0"/>
              <a:t>Var olan  işgücünü ilave olarak kaç personele ihtiyacınız var ( işe yeni işe başlıyorsanız işgücü ihtiyacınızın tamamını hesaplamanız gerekir)?  </a:t>
            </a:r>
          </a:p>
          <a:p>
            <a:r>
              <a:rPr lang="tr-TR" b="1" dirty="0"/>
              <a:t>İşgücünü nasıl temin edecekseniz?</a:t>
            </a:r>
          </a:p>
          <a:p>
            <a:r>
              <a:rPr lang="tr-TR" b="1" dirty="0"/>
              <a:t>Eğitim, deneyim ve özel yetenek bilgi için şartlarınız nelerdir?</a:t>
            </a:r>
          </a:p>
          <a:p>
            <a:r>
              <a:rPr lang="tr-TR" b="1" dirty="0"/>
              <a:t>Hangi personel nerede çalışacak ve ne işi yapacaklar?</a:t>
            </a:r>
          </a:p>
          <a:p>
            <a:r>
              <a:rPr lang="tr-TR" b="1" dirty="0"/>
              <a:t>Yetiştirme ve geliştirme için neler yapmayı düşünüyorsunuz?</a:t>
            </a:r>
          </a:p>
          <a:p>
            <a:r>
              <a:rPr lang="tr-TR" b="1" dirty="0"/>
              <a:t>Dışsal kaynak sizin personel ihtiyacınızın ne kadarını karşılıyor (eğer   dışsal kaynağa başvurmayı düşünüyorsanız)? Hangi şirket size çalışan temin edecek?</a:t>
            </a:r>
          </a:p>
          <a:p>
            <a:endParaRPr lang="tr-TR" sz="2000" dirty="0"/>
          </a:p>
        </p:txBody>
      </p:sp>
    </p:spTree>
    <p:extLst>
      <p:ext uri="{BB962C8B-B14F-4D97-AF65-F5344CB8AC3E}">
        <p14:creationId xmlns:p14="http://schemas.microsoft.com/office/powerpoint/2010/main" val="411192306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0365F23-1D03-47B3-89DF-2BE453C3BF7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0632" y="401054"/>
            <a:ext cx="8951493" cy="6456946"/>
          </a:xfrm>
        </p:spPr>
        <p:txBody>
          <a:bodyPr anchor="ctr">
            <a:normAutofit/>
          </a:bodyPr>
          <a:lstStyle/>
          <a:p>
            <a:r>
              <a:rPr lang="tr-TR" b="1" dirty="0">
                <a:solidFill>
                  <a:srgbClr val="FF0000"/>
                </a:solidFill>
              </a:rPr>
              <a:t>Yönetim ve Organizasyon:</a:t>
            </a:r>
          </a:p>
          <a:p>
            <a:r>
              <a:rPr lang="tr-TR" b="1" dirty="0"/>
              <a:t>İş yerinizi nasıl organize edeceksiniz? Kaç bölüm var? Örgüt şemanız nasıl?</a:t>
            </a:r>
          </a:p>
          <a:p>
            <a:r>
              <a:rPr lang="tr-TR" b="1" dirty="0"/>
              <a:t>Yönetim kurulu kimlerden oluşuyor? Görevleri nelerdir? Kimlere temsil yetkisi verdiniz?</a:t>
            </a:r>
          </a:p>
          <a:p>
            <a:r>
              <a:rPr lang="tr-TR" b="1" dirty="0"/>
              <a:t>İşletme sahipleri paylar nelerdir? </a:t>
            </a:r>
          </a:p>
          <a:p>
            <a:r>
              <a:rPr lang="tr-TR" b="1" dirty="0"/>
              <a:t>İşletme yöneticileri kimlerdir  ve sorumlulukları nelerdir?  (Özgeçmişlerinin ek kısmında sunulması faydalıdır)</a:t>
            </a:r>
          </a:p>
          <a:p>
            <a:r>
              <a:rPr lang="tr-TR" b="1" dirty="0"/>
              <a:t>Yöneticilerin ne gibi özellikler vardır ki siz yönetici olarak istihdam ediyorsunuz?</a:t>
            </a:r>
          </a:p>
          <a:p>
            <a:endParaRPr lang="tr-TR" sz="1900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9A309A7-1751-4ABE-A3C1-EEC40366AD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088880" y="0"/>
            <a:ext cx="210312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967D8EB6-EAE1-4F9C-B398-83321E2872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915400" y="2358913"/>
            <a:ext cx="2140172" cy="2140172"/>
          </a:xfrm>
          <a:prstGeom prst="ellipse">
            <a:avLst/>
          </a:prstGeom>
          <a:solidFill>
            <a:srgbClr val="FFFFFF"/>
          </a:solidFill>
          <a:ln w="2222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Graphic 6">
            <a:extLst>
              <a:ext uri="{FF2B5EF4-FFF2-40B4-BE49-F238E27FC236}">
                <a16:creationId xmlns:a16="http://schemas.microsoft.com/office/drawing/2014/main" id="{C5E03D75-D31D-43AD-86BF-ACB873512C1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413987" y="2857501"/>
            <a:ext cx="1142998" cy="11429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84843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</TotalTime>
  <Words>829</Words>
  <Application>Microsoft Office PowerPoint</Application>
  <PresentationFormat>Geniş ekran</PresentationFormat>
  <Paragraphs>99</Paragraphs>
  <Slides>11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Office Teması</vt:lpstr>
      <vt:lpstr>İŞ MODELİ HAZIRLAMA</vt:lpstr>
      <vt:lpstr>İş Fikrinin Temel Faaliyet Alanları</vt:lpstr>
      <vt:lpstr>PowerPoint Sunusu</vt:lpstr>
      <vt:lpstr>PowerPoint Sunusu</vt:lpstr>
      <vt:lpstr>İŞLETMENİN KANUNİ YAPISI NASIL OLACAK İŞ MODELİNDE BELİRTİLMELİ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İŞ MODELİ HAZIRLAMA</dc:title>
  <dc:creator>selami özal</dc:creator>
  <cp:lastModifiedBy>selami özal</cp:lastModifiedBy>
  <cp:revision>3</cp:revision>
  <dcterms:created xsi:type="dcterms:W3CDTF">2020-04-30T11:01:38Z</dcterms:created>
  <dcterms:modified xsi:type="dcterms:W3CDTF">2020-04-30T11:26:45Z</dcterms:modified>
</cp:coreProperties>
</file>