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2" r:id="rId4"/>
    <p:sldId id="1083" r:id="rId5"/>
    <p:sldId id="1154" r:id="rId6"/>
    <p:sldId id="1153" r:id="rId7"/>
    <p:sldId id="1152" r:id="rId8"/>
    <p:sldId id="1151" r:id="rId9"/>
    <p:sldId id="1150" r:id="rId10"/>
    <p:sldId id="1149" r:id="rId11"/>
    <p:sldId id="1160"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1" d="100"/>
          <a:sy n="81" d="100"/>
        </p:scale>
        <p:origin x="1068"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4/1/2020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dirty="0" smtClean="0"/>
              <a:t>Diğer elemanların çeliğin özelliklerine olan etkisi karbonun tek başına olan etkisinin bir fonksiyonu olarak "Karbon </a:t>
            </a:r>
            <a:r>
              <a:rPr lang="tr-TR" sz="1200" dirty="0" err="1" smtClean="0"/>
              <a:t>eşdeğeri”,CE</a:t>
            </a:r>
            <a:r>
              <a:rPr lang="tr-TR" sz="1200" dirty="0" smtClean="0"/>
              <a:t> ile ifade edilir.</a:t>
            </a:r>
          </a:p>
          <a:p>
            <a:endParaRPr lang="tr-TR" sz="1200" dirty="0" smtClean="0"/>
          </a:p>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17281065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dirty="0" smtClean="0"/>
              <a:t>Diğer elemanların çeliğin özelliklerine olan etkisi karbonun tek başına olan etkisinin bir fonksiyonu olarak "Karbon </a:t>
            </a:r>
            <a:r>
              <a:rPr lang="tr-TR" sz="1200" dirty="0" err="1" smtClean="0"/>
              <a:t>eşdeğeri”,CE</a:t>
            </a:r>
            <a:r>
              <a:rPr lang="tr-TR" sz="1200" dirty="0" smtClean="0"/>
              <a:t> ile ifade edilir.</a:t>
            </a:r>
          </a:p>
          <a:p>
            <a:endParaRPr lang="tr-TR" sz="1200" dirty="0" smtClean="0"/>
          </a:p>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3</a:t>
            </a:fld>
            <a:endParaRPr lang="en-US"/>
          </a:p>
        </p:txBody>
      </p:sp>
    </p:spTree>
    <p:extLst>
      <p:ext uri="{BB962C8B-B14F-4D97-AF65-F5344CB8AC3E}">
        <p14:creationId xmlns:p14="http://schemas.microsoft.com/office/powerpoint/2010/main" val="9008229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dirty="0" smtClean="0"/>
              <a:t>Diğer elemanların çeliğin özelliklerine olan etkisi karbonun tek başına olan etkisinin bir fonksiyonu olarak "Karbon </a:t>
            </a:r>
            <a:r>
              <a:rPr lang="tr-TR" sz="1200" dirty="0" err="1" smtClean="0"/>
              <a:t>eşdeğeri”,CE</a:t>
            </a:r>
            <a:r>
              <a:rPr lang="tr-TR" sz="1200" dirty="0" smtClean="0"/>
              <a:t> ile ifade edilir.</a:t>
            </a:r>
          </a:p>
          <a:p>
            <a:endParaRPr lang="tr-TR" sz="1200" dirty="0" smtClean="0"/>
          </a:p>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4</a:t>
            </a:fld>
            <a:endParaRPr lang="en-US"/>
          </a:p>
        </p:txBody>
      </p:sp>
    </p:spTree>
    <p:extLst>
      <p:ext uri="{BB962C8B-B14F-4D97-AF65-F5344CB8AC3E}">
        <p14:creationId xmlns:p14="http://schemas.microsoft.com/office/powerpoint/2010/main" val="24988655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dirty="0" smtClean="0"/>
              <a:t>Diğer elemanların çeliğin özelliklerine olan etkisi karbonun tek başına olan etkisinin bir fonksiyonu olarak "Karbon </a:t>
            </a:r>
            <a:r>
              <a:rPr lang="tr-TR" sz="1200" dirty="0" err="1" smtClean="0"/>
              <a:t>eşdeğeri”,CE</a:t>
            </a:r>
            <a:r>
              <a:rPr lang="tr-TR" sz="1200" dirty="0" smtClean="0"/>
              <a:t> ile ifade edilir.</a:t>
            </a:r>
          </a:p>
          <a:p>
            <a:endParaRPr lang="tr-TR" sz="1200" dirty="0" smtClean="0"/>
          </a:p>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5</a:t>
            </a:fld>
            <a:endParaRPr lang="en-US"/>
          </a:p>
        </p:txBody>
      </p:sp>
    </p:spTree>
    <p:extLst>
      <p:ext uri="{BB962C8B-B14F-4D97-AF65-F5344CB8AC3E}">
        <p14:creationId xmlns:p14="http://schemas.microsoft.com/office/powerpoint/2010/main" val="4272609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dirty="0" smtClean="0"/>
              <a:t>Diğer elemanların çeliğin özelliklerine olan etkisi karbonun tek başına olan etkisinin bir fonksiyonu olarak "Karbon </a:t>
            </a:r>
            <a:r>
              <a:rPr lang="tr-TR" sz="1200" dirty="0" err="1" smtClean="0"/>
              <a:t>eşdeğeri”,CE</a:t>
            </a:r>
            <a:r>
              <a:rPr lang="tr-TR" sz="1200" dirty="0" smtClean="0"/>
              <a:t> ile ifade edilir.</a:t>
            </a:r>
          </a:p>
          <a:p>
            <a:endParaRPr lang="tr-TR" sz="1200" dirty="0" smtClean="0"/>
          </a:p>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6</a:t>
            </a:fld>
            <a:endParaRPr lang="en-US"/>
          </a:p>
        </p:txBody>
      </p:sp>
    </p:spTree>
    <p:extLst>
      <p:ext uri="{BB962C8B-B14F-4D97-AF65-F5344CB8AC3E}">
        <p14:creationId xmlns:p14="http://schemas.microsoft.com/office/powerpoint/2010/main" val="38511937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dirty="0" smtClean="0"/>
              <a:t>Diğer elemanların çeliğin özelliklerine olan etkisi karbonun tek başına olan etkisinin bir fonksiyonu olarak "Karbon </a:t>
            </a:r>
            <a:r>
              <a:rPr lang="tr-TR" sz="1200" dirty="0" err="1" smtClean="0"/>
              <a:t>eşdeğeri”,CE</a:t>
            </a:r>
            <a:r>
              <a:rPr lang="tr-TR" sz="1200" dirty="0" smtClean="0"/>
              <a:t> ile ifade edilir.</a:t>
            </a:r>
          </a:p>
          <a:p>
            <a:endParaRPr lang="tr-TR" sz="1200" dirty="0" smtClean="0"/>
          </a:p>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7</a:t>
            </a:fld>
            <a:endParaRPr lang="en-US"/>
          </a:p>
        </p:txBody>
      </p:sp>
    </p:spTree>
    <p:extLst>
      <p:ext uri="{BB962C8B-B14F-4D97-AF65-F5344CB8AC3E}">
        <p14:creationId xmlns:p14="http://schemas.microsoft.com/office/powerpoint/2010/main" val="2551774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dirty="0" smtClean="0"/>
              <a:t>Diğer elemanların çeliğin özelliklerine olan etkisi karbonun tek başına olan etkisinin bir fonksiyonu olarak "Karbon </a:t>
            </a:r>
            <a:r>
              <a:rPr lang="tr-TR" sz="1200" dirty="0" err="1" smtClean="0"/>
              <a:t>eşdeğeri”,CE</a:t>
            </a:r>
            <a:r>
              <a:rPr lang="tr-TR" sz="1200" dirty="0" smtClean="0"/>
              <a:t> ile ifade edilir.</a:t>
            </a:r>
          </a:p>
          <a:p>
            <a:endParaRPr lang="tr-TR" sz="1200" dirty="0" smtClean="0"/>
          </a:p>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8</a:t>
            </a:fld>
            <a:endParaRPr lang="en-US"/>
          </a:p>
        </p:txBody>
      </p:sp>
    </p:spTree>
    <p:extLst>
      <p:ext uri="{BB962C8B-B14F-4D97-AF65-F5344CB8AC3E}">
        <p14:creationId xmlns:p14="http://schemas.microsoft.com/office/powerpoint/2010/main" val="38453334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dirty="0" smtClean="0"/>
              <a:t>Diğer elemanların çeliğin özelliklerine olan etkisi karbonun tek başına olan etkisinin bir fonksiyonu olarak "Karbon </a:t>
            </a:r>
            <a:r>
              <a:rPr lang="tr-TR" sz="1200" dirty="0" err="1" smtClean="0"/>
              <a:t>eşdeğeri”,CE</a:t>
            </a:r>
            <a:r>
              <a:rPr lang="tr-TR" sz="1200" dirty="0" smtClean="0"/>
              <a:t> ile ifade edilir.</a:t>
            </a:r>
          </a:p>
          <a:p>
            <a:endParaRPr lang="tr-TR" sz="1200" dirty="0" smtClean="0"/>
          </a:p>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9</a:t>
            </a:fld>
            <a:endParaRPr lang="en-US"/>
          </a:p>
        </p:txBody>
      </p:sp>
    </p:spTree>
    <p:extLst>
      <p:ext uri="{BB962C8B-B14F-4D97-AF65-F5344CB8AC3E}">
        <p14:creationId xmlns:p14="http://schemas.microsoft.com/office/powerpoint/2010/main" val="241867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4/1/2020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4/1/2020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4/1/2020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4/1/2020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4/1/2020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4/1/2020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4/1/2020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4/1/2020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4/1/2020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4/1/2020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4/1/2020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4/1/2020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4/1/2020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4/1/2020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4/1/2020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4/1/2020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4/1/2020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4/1/2020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4/1/2020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4/1/2020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1143000"/>
          </a:xfrm>
          <a:prstGeom prst="rect">
            <a:avLst/>
          </a:prstGeo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1435608" y="1447800"/>
            <a:ext cx="7498080" cy="4800600"/>
          </a:xfrm>
          <a:prstGeom prst="rect">
            <a:avLst/>
          </a:prstGeo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3581400" y="6305550"/>
            <a:ext cx="2133600" cy="476250"/>
          </a:xfrm>
          <a:prstGeom prst="rect">
            <a:avLst/>
          </a:prstGeom>
        </p:spPr>
        <p:txBody>
          <a:bodyPr/>
          <a:lstStyle/>
          <a:p>
            <a:fld id="{7F401C3C-A6F0-44EE-B186-CD3D406B509D}" type="datetimeFigureOut">
              <a:rPr lang="tr-TR" smtClean="0"/>
              <a:pPr/>
              <a:t>1/04/2020</a:t>
            </a:fld>
            <a:endParaRPr lang="tr-TR"/>
          </a:p>
        </p:txBody>
      </p:sp>
      <p:sp>
        <p:nvSpPr>
          <p:cNvPr id="5" name="4 Altbilgi Yer Tutucusu"/>
          <p:cNvSpPr>
            <a:spLocks noGrp="1"/>
          </p:cNvSpPr>
          <p:nvPr>
            <p:ph type="ftr" sz="quarter" idx="11"/>
          </p:nvPr>
        </p:nvSpPr>
        <p:spPr>
          <a:xfrm>
            <a:off x="5715000" y="6305550"/>
            <a:ext cx="2895600" cy="476250"/>
          </a:xfrm>
          <a:prstGeom prst="rect">
            <a:avLst/>
          </a:prstGeom>
        </p:spPr>
        <p:txBody>
          <a:bodyPr/>
          <a:lstStyle/>
          <a:p>
            <a:endParaRPr lang="tr-TR"/>
          </a:p>
        </p:txBody>
      </p:sp>
      <p:sp>
        <p:nvSpPr>
          <p:cNvPr id="6" name="5 Slayt Numarası Yer Tutucusu"/>
          <p:cNvSpPr>
            <a:spLocks noGrp="1"/>
          </p:cNvSpPr>
          <p:nvPr>
            <p:ph type="sldNum" sz="quarter" idx="12"/>
          </p:nvPr>
        </p:nvSpPr>
        <p:spPr>
          <a:xfrm>
            <a:off x="8613648" y="6305550"/>
            <a:ext cx="457200" cy="476250"/>
          </a:xfrm>
          <a:prstGeom prst="rect">
            <a:avLst/>
          </a:prstGeom>
        </p:spPr>
        <p:txBody>
          <a:bodyPr/>
          <a:lstStyle/>
          <a:p>
            <a:fld id="{F5660408-ED38-4420-B38F-52345564F5D6}" type="slidenum">
              <a:rPr lang="tr-TR" smtClean="0"/>
              <a:pPr/>
              <a:t>‹#›</a:t>
            </a:fld>
            <a:endParaRPr lang="tr-TR"/>
          </a:p>
        </p:txBody>
      </p:sp>
    </p:spTree>
    <p:extLst>
      <p:ext uri="{BB962C8B-B14F-4D97-AF65-F5344CB8AC3E}">
        <p14:creationId xmlns:p14="http://schemas.microsoft.com/office/powerpoint/2010/main" val="3894091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4/1/2020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4/1/2020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4/1/2020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4/1/2020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4/1/2020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4/1/2020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4/1/2020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4/1/2020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8" Type="http://schemas.openxmlformats.org/officeDocument/2006/relationships/hyperlink" Target="https://dergipark.org.tr/tr/download/article-file/518059" TargetMode="External"/><Relationship Id="rId3" Type="http://schemas.openxmlformats.org/officeDocument/2006/relationships/hyperlink" Target="https://www.undp.org/content/dam/turkey/docs/projectdocuments/EnvSust/UNDP-TR-Iklim_Degisikligi_Risk_Yonetimi.pdf" TargetMode="External"/><Relationship Id="rId7" Type="http://schemas.openxmlformats.org/officeDocument/2006/relationships/hyperlink" Target="http://www.gefad.gazi.edu.tr/tr/download/article-file/77436" TargetMode="External"/><Relationship Id="rId2" Type="http://schemas.openxmlformats.org/officeDocument/2006/relationships/notesSlide" Target="../notesSlides/notesSlide8.xml"/><Relationship Id="rId1" Type="http://schemas.openxmlformats.org/officeDocument/2006/relationships/slideLayout" Target="../slideLayouts/slideLayout31.xml"/><Relationship Id="rId6" Type="http://schemas.openxmlformats.org/officeDocument/2006/relationships/hyperlink" Target="https://dergipark.org.tr/en/download/article-file/564992" TargetMode="External"/><Relationship Id="rId5" Type="http://schemas.openxmlformats.org/officeDocument/2006/relationships/hyperlink" Target="https://dergipark.org.tr/en/download/article-file/178501" TargetMode="External"/><Relationship Id="rId4" Type="http://schemas.openxmlformats.org/officeDocument/2006/relationships/hyperlink" Target="http://dacd.artvin.edu.tr/en/download/article-file/422978" TargetMode="External"/><Relationship Id="rId9" Type="http://schemas.openxmlformats.org/officeDocument/2006/relationships/hyperlink" Target="https://www.tubitak.gov.tr/tubitak_content_files/vizyon2023/csk/EK-7.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0" y="0"/>
            <a:ext cx="8058912" cy="1175706"/>
          </a:xfrm>
          <a:prstGeom prst="rect">
            <a:avLst/>
          </a:prstGeom>
        </p:spPr>
        <p:txBody>
          <a:bodyPr wrap="square">
            <a:spAutoFit/>
          </a:bodyPr>
          <a:lstStyle/>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GGY334</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Afet Yönetimi </a:t>
            </a:r>
            <a:r>
              <a:rPr lang="tr-TR" sz="3200" b="1" smtClean="0">
                <a:latin typeface="Arial" panose="020B0604020202020204" pitchFamily="34" charset="0"/>
                <a:cs typeface="Arial" panose="020B0604020202020204" pitchFamily="34" charset="0"/>
              </a:rPr>
              <a:t>ve Politikaları</a:t>
            </a:r>
            <a:endParaRPr lang="tr-TR" sz="3200" b="1" dirty="0">
              <a:latin typeface="Arial" panose="020B0604020202020204" pitchFamily="34" charset="0"/>
              <a:cs typeface="Arial" panose="020B0604020202020204" pitchFamily="34" charset="0"/>
            </a:endParaRPr>
          </a:p>
        </p:txBody>
      </p:sp>
      <p:sp>
        <p:nvSpPr>
          <p:cNvPr id="6" name="Dikdörtgen 5"/>
          <p:cNvSpPr/>
          <p:nvPr/>
        </p:nvSpPr>
        <p:spPr>
          <a:xfrm>
            <a:off x="195072" y="2032939"/>
            <a:ext cx="8485632" cy="1446550"/>
          </a:xfrm>
          <a:prstGeom prst="rect">
            <a:avLst/>
          </a:prstGeom>
        </p:spPr>
        <p:txBody>
          <a:bodyPr wrap="square">
            <a:spAutoFit/>
          </a:bodyPr>
          <a:lstStyle/>
          <a:p>
            <a:r>
              <a:rPr lang="tr-TR" sz="4400" dirty="0" smtClean="0">
                <a:solidFill>
                  <a:schemeClr val="accent1"/>
                </a:solidFill>
              </a:rPr>
              <a:t>İklim değişikliğine uyum ve ektilerini azaltma, kuraklık, çölleşme vs. </a:t>
            </a:r>
            <a:endParaRPr lang="tr-TR" sz="4400" dirty="0">
              <a:solidFill>
                <a:schemeClr val="accent1"/>
              </a:solidFill>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r>
              <a:rPr lang="tr-TR" dirty="0">
                <a:solidFill>
                  <a:schemeClr val="accent1"/>
                </a:solidFill>
              </a:rPr>
              <a:t>İklim </a:t>
            </a:r>
            <a:r>
              <a:rPr lang="tr-TR" dirty="0" smtClean="0">
                <a:solidFill>
                  <a:schemeClr val="accent1"/>
                </a:solidFill>
              </a:rPr>
              <a:t>değişikliği</a:t>
            </a:r>
            <a:endParaRPr lang="tr-TR" dirty="0"/>
          </a:p>
        </p:txBody>
      </p:sp>
      <p:sp>
        <p:nvSpPr>
          <p:cNvPr id="4" name="Dikdörtgen 3"/>
          <p:cNvSpPr/>
          <p:nvPr/>
        </p:nvSpPr>
        <p:spPr>
          <a:xfrm>
            <a:off x="182881" y="1714308"/>
            <a:ext cx="8750808" cy="3539430"/>
          </a:xfrm>
          <a:prstGeom prst="rect">
            <a:avLst/>
          </a:prstGeom>
        </p:spPr>
        <p:txBody>
          <a:bodyPr wrap="square">
            <a:spAutoFit/>
          </a:bodyPr>
          <a:lstStyle/>
          <a:p>
            <a:r>
              <a:rPr lang="tr-TR" sz="2800" dirty="0"/>
              <a:t>İklim; yeryüzünün herhangi bir yerinde uzun yıllar boyunca gözlenen hava koşullarının ortalama durumudur. Ancak iklim yalnızca ortalamaya yakın değerleri değil, uç değerleri ve istatistiksel değişimlerini de kapsar. </a:t>
            </a:r>
            <a:endParaRPr lang="tr-TR" sz="2800" dirty="0" smtClean="0"/>
          </a:p>
          <a:p>
            <a:endParaRPr lang="tr-TR" sz="2800" dirty="0"/>
          </a:p>
          <a:p>
            <a:r>
              <a:rPr lang="tr-TR" sz="2800" dirty="0" smtClean="0"/>
              <a:t>İklim </a:t>
            </a:r>
            <a:r>
              <a:rPr lang="tr-TR" sz="2800" dirty="0"/>
              <a:t>Değişikliği; İklim koşullarındaki büyük ölçekli ve önemli yerel etkileri bulunan, uzun süreli ve yavaş yavaş gelişen değişiklikler biçiminde </a:t>
            </a:r>
            <a:r>
              <a:rPr lang="tr-TR" sz="2800" dirty="0" smtClean="0"/>
              <a:t> </a:t>
            </a:r>
            <a:r>
              <a:rPr lang="tr-TR" sz="2800" dirty="0"/>
              <a:t>tanımlanmaktadır.</a:t>
            </a:r>
          </a:p>
        </p:txBody>
      </p:sp>
    </p:spTree>
    <p:extLst>
      <p:ext uri="{BB962C8B-B14F-4D97-AF65-F5344CB8AC3E}">
        <p14:creationId xmlns:p14="http://schemas.microsoft.com/office/powerpoint/2010/main" val="1445789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endParaRPr lang="tr-TR"/>
          </a:p>
        </p:txBody>
      </p:sp>
      <p:sp>
        <p:nvSpPr>
          <p:cNvPr id="2" name="Dikdörtgen 1"/>
          <p:cNvSpPr/>
          <p:nvPr/>
        </p:nvSpPr>
        <p:spPr>
          <a:xfrm>
            <a:off x="196949" y="1400371"/>
            <a:ext cx="8511656" cy="3970318"/>
          </a:xfrm>
          <a:prstGeom prst="rect">
            <a:avLst/>
          </a:prstGeom>
        </p:spPr>
        <p:txBody>
          <a:bodyPr wrap="square">
            <a:spAutoFit/>
          </a:bodyPr>
          <a:lstStyle/>
          <a:p>
            <a:r>
              <a:rPr lang="tr-TR" sz="2800" dirty="0"/>
              <a:t>Çok genel bir yaklaşımla, iklim değişikliği, “Nedeni ne olursa olsun iklim koşullarındaki büyük ölçekli (küresel) ve önemli yerel etkileri bulunan, uzun süreli ve yavaş gelişen değişiklikler ” biçiminde tanımlanabilir. (Türkeş, 1997)</a:t>
            </a:r>
            <a:endParaRPr lang="tr-TR" sz="2800" dirty="0" smtClean="0"/>
          </a:p>
          <a:p>
            <a:endParaRPr lang="tr-TR" sz="2800" dirty="0"/>
          </a:p>
          <a:p>
            <a:r>
              <a:rPr lang="tr-TR" sz="2800" dirty="0" smtClean="0"/>
              <a:t>İklimdeki </a:t>
            </a:r>
            <a:r>
              <a:rPr lang="tr-TR" sz="2800" dirty="0"/>
              <a:t>değişiklikler, buzul ve </a:t>
            </a:r>
            <a:r>
              <a:rPr lang="tr-TR" sz="2800" dirty="0" err="1"/>
              <a:t>buzullarası</a:t>
            </a:r>
            <a:r>
              <a:rPr lang="tr-TR" sz="2800" dirty="0"/>
              <a:t> çağlar arasında, dünyanın çeşitli bölgelerinde ortalama sıcaklıklarda oluşan büyük değişiklikler şeklinde ortaya çıktığı gibi, yağış değişimlerini de içermektedir.</a:t>
            </a:r>
          </a:p>
        </p:txBody>
      </p:sp>
    </p:spTree>
    <p:extLst>
      <p:ext uri="{BB962C8B-B14F-4D97-AF65-F5344CB8AC3E}">
        <p14:creationId xmlns:p14="http://schemas.microsoft.com/office/powerpoint/2010/main" val="3948724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07962" y="1417638"/>
            <a:ext cx="7977085" cy="4031873"/>
          </a:xfrm>
          <a:prstGeom prst="rect">
            <a:avLst/>
          </a:prstGeom>
        </p:spPr>
        <p:txBody>
          <a:bodyPr wrap="square">
            <a:spAutoFit/>
          </a:bodyPr>
          <a:lstStyle/>
          <a:p>
            <a:r>
              <a:rPr lang="tr-TR" sz="3200" dirty="0"/>
              <a:t>İnsan faaliyetleri sonucunda atmosfere giren çeşitli emisyonlar, atmosferdeki doğal sera etkisine destek vererek etkisinin artmasına sebep olmaktadır. </a:t>
            </a:r>
            <a:endParaRPr lang="tr-TR" sz="3200" dirty="0" smtClean="0"/>
          </a:p>
          <a:p>
            <a:endParaRPr lang="tr-TR" sz="3200" dirty="0" smtClean="0"/>
          </a:p>
          <a:p>
            <a:r>
              <a:rPr lang="tr-TR" sz="3200" dirty="0" smtClean="0"/>
              <a:t>Bu </a:t>
            </a:r>
            <a:r>
              <a:rPr lang="tr-TR" sz="3200" dirty="0"/>
              <a:t>durumun sonucu </a:t>
            </a:r>
            <a:r>
              <a:rPr lang="tr-TR" sz="3200" dirty="0" smtClean="0"/>
              <a:t>olarak </a:t>
            </a:r>
            <a:r>
              <a:rPr lang="tr-TR" sz="3200" dirty="0"/>
              <a:t>okyanus yüzeylerinde ve yeryüzünde küresel ölçekte sıcaklık artışları oluşmaktadır. </a:t>
            </a:r>
          </a:p>
        </p:txBody>
      </p:sp>
      <p:sp>
        <p:nvSpPr>
          <p:cNvPr id="4" name="Unvan 3"/>
          <p:cNvSpPr>
            <a:spLocks noGrp="1"/>
          </p:cNvSpPr>
          <p:nvPr>
            <p:ph type="title"/>
          </p:nvPr>
        </p:nvSpPr>
        <p:spPr/>
        <p:txBody>
          <a:bodyPr/>
          <a:lstStyle/>
          <a:p>
            <a:endParaRPr lang="tr-TR"/>
          </a:p>
        </p:txBody>
      </p:sp>
    </p:spTree>
    <p:extLst>
      <p:ext uri="{BB962C8B-B14F-4D97-AF65-F5344CB8AC3E}">
        <p14:creationId xmlns:p14="http://schemas.microsoft.com/office/powerpoint/2010/main" val="508086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6609" y="1144065"/>
            <a:ext cx="8918917" cy="4401205"/>
          </a:xfrm>
          <a:prstGeom prst="rect">
            <a:avLst/>
          </a:prstGeom>
        </p:spPr>
        <p:txBody>
          <a:bodyPr wrap="square">
            <a:spAutoFit/>
          </a:bodyPr>
          <a:lstStyle/>
          <a:p>
            <a:r>
              <a:rPr lang="tr-TR" sz="2800" dirty="0"/>
              <a:t>Meydana gelen bu küresel ölçekli sıcaklık artışları sonucunda aşağıdaki istenmeyen durumlar ortaya çıkmaktadır: </a:t>
            </a:r>
            <a:endParaRPr lang="tr-TR" sz="2800" dirty="0" smtClean="0"/>
          </a:p>
          <a:p>
            <a:pPr marL="457200" indent="-457200">
              <a:buFont typeface="Arial" panose="020B0604020202020204" pitchFamily="34" charset="0"/>
              <a:buChar char="•"/>
            </a:pPr>
            <a:r>
              <a:rPr lang="tr-TR" sz="2800" dirty="0" smtClean="0"/>
              <a:t> </a:t>
            </a:r>
            <a:r>
              <a:rPr lang="tr-TR" sz="2800" dirty="0"/>
              <a:t>Yeryüzü ile güneş arasında dengeli olan ışınım ve bunun sonucunda ısı enerjisi değişim dengesinin sera gazlarının ısı enerjisini yutmaları sebebiyle bozulması</a:t>
            </a:r>
            <a:r>
              <a:rPr lang="tr-TR" sz="2800" dirty="0" smtClean="0"/>
              <a:t>,</a:t>
            </a:r>
          </a:p>
          <a:p>
            <a:pPr marL="457200" indent="-457200">
              <a:buFont typeface="Arial" panose="020B0604020202020204" pitchFamily="34" charset="0"/>
              <a:buChar char="•"/>
            </a:pPr>
            <a:r>
              <a:rPr lang="tr-TR" sz="2800" dirty="0" smtClean="0"/>
              <a:t> Sera </a:t>
            </a:r>
            <a:r>
              <a:rPr lang="tr-TR" sz="2800" dirty="0"/>
              <a:t>gazlarının müsaade ettiği yeryüzüne gelen küçük dalga boylarında yüksek enerjili ışınımların, yeryüzünden uzun dalga boyları ile yansıyarak uzaya geçmelerine müsaade etmemesinden dolayı yeryüzü sıcaklığının artması. </a:t>
            </a:r>
          </a:p>
        </p:txBody>
      </p:sp>
    </p:spTree>
    <p:extLst>
      <p:ext uri="{BB962C8B-B14F-4D97-AF65-F5344CB8AC3E}">
        <p14:creationId xmlns:p14="http://schemas.microsoft.com/office/powerpoint/2010/main" val="3164873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endParaRPr lang="tr-TR"/>
          </a:p>
        </p:txBody>
      </p:sp>
      <p:sp>
        <p:nvSpPr>
          <p:cNvPr id="2" name="Dikdörtgen 1"/>
          <p:cNvSpPr/>
          <p:nvPr/>
        </p:nvSpPr>
        <p:spPr>
          <a:xfrm>
            <a:off x="1" y="1015278"/>
            <a:ext cx="9144000" cy="5016758"/>
          </a:xfrm>
          <a:prstGeom prst="rect">
            <a:avLst/>
          </a:prstGeom>
        </p:spPr>
        <p:txBody>
          <a:bodyPr wrap="square">
            <a:spAutoFit/>
          </a:bodyPr>
          <a:lstStyle/>
          <a:p>
            <a:r>
              <a:rPr lang="tr-TR" sz="3200" dirty="0" smtClean="0"/>
              <a:t>Fosil </a:t>
            </a:r>
            <a:r>
              <a:rPr lang="tr-TR" sz="3200" dirty="0"/>
              <a:t>yakıtları ve tarımsal atıkların yakılmasıyla beraber büyük miktarda </a:t>
            </a:r>
            <a:r>
              <a:rPr lang="tr-TR" sz="3200" dirty="0" err="1"/>
              <a:t>aeresollar</a:t>
            </a:r>
            <a:r>
              <a:rPr lang="tr-TR" sz="3200" dirty="0"/>
              <a:t> ve parçacıklar atmosfere salınıyor. Tarımsal faaliyetler için açılan alanlar, orman alanlarının yok edilmesi, ormansızlaşma ve çölleşmeyle beraber gelen problemler, uçakların neden olduğu kimyasallar ve diğer etkenler ile iklimleri değiştiriyoruz. Kuzeyin zengin ülkeleri yüksek endüstriyel karbon üretimleri ile Güneyin fakir ülkeleri ise daha çok kötü arazi kullanımı ile bu probleme katkıda bulunuyor.</a:t>
            </a:r>
          </a:p>
        </p:txBody>
      </p:sp>
    </p:spTree>
    <p:extLst>
      <p:ext uri="{BB962C8B-B14F-4D97-AF65-F5344CB8AC3E}">
        <p14:creationId xmlns:p14="http://schemas.microsoft.com/office/powerpoint/2010/main" val="3879863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endParaRPr lang="tr-TR"/>
          </a:p>
        </p:txBody>
      </p:sp>
      <p:sp>
        <p:nvSpPr>
          <p:cNvPr id="2" name="Dikdörtgen 1"/>
          <p:cNvSpPr/>
          <p:nvPr/>
        </p:nvSpPr>
        <p:spPr>
          <a:xfrm>
            <a:off x="267286" y="1417638"/>
            <a:ext cx="8876714" cy="3539430"/>
          </a:xfrm>
          <a:prstGeom prst="rect">
            <a:avLst/>
          </a:prstGeom>
        </p:spPr>
        <p:txBody>
          <a:bodyPr wrap="square">
            <a:spAutoFit/>
          </a:bodyPr>
          <a:lstStyle/>
          <a:p>
            <a:r>
              <a:rPr lang="tr-TR" sz="3200" dirty="0"/>
              <a:t>Y</a:t>
            </a:r>
            <a:r>
              <a:rPr lang="tr-TR" sz="3200" dirty="0" smtClean="0"/>
              <a:t>er </a:t>
            </a:r>
            <a:r>
              <a:rPr lang="tr-TR" sz="3200" dirty="0"/>
              <a:t>örtüsünü değiştirerek ve çok büyük miktarlarda fosil yakıtını yakarak iklimi hızla değiştiriyoruz. </a:t>
            </a:r>
            <a:r>
              <a:rPr lang="tr-TR" sz="3200" dirty="0" err="1"/>
              <a:t>Diazot</a:t>
            </a:r>
            <a:r>
              <a:rPr lang="tr-TR" sz="3200" dirty="0"/>
              <a:t> monoksitler, karbondioksit, metan ve </a:t>
            </a:r>
            <a:r>
              <a:rPr lang="tr-TR" sz="3200" dirty="0" err="1"/>
              <a:t>halokarbonlar</a:t>
            </a:r>
            <a:r>
              <a:rPr lang="tr-TR" sz="3200" dirty="0"/>
              <a:t>, klora flora karbonlar belli başlı sera gazlarıdır. Bunlarda en büyük miktarı da karbondioksit oluşturmaktadır. Karbondioksitin kaynağı petrol, kömür ve doğalgaz gibi fosil yakıtlarıdır. </a:t>
            </a:r>
          </a:p>
        </p:txBody>
      </p:sp>
    </p:spTree>
    <p:extLst>
      <p:ext uri="{BB962C8B-B14F-4D97-AF65-F5344CB8AC3E}">
        <p14:creationId xmlns:p14="http://schemas.microsoft.com/office/powerpoint/2010/main" val="2167170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 y="1041236"/>
            <a:ext cx="9144000" cy="4524315"/>
          </a:xfrm>
          <a:prstGeom prst="rect">
            <a:avLst/>
          </a:prstGeom>
        </p:spPr>
        <p:txBody>
          <a:bodyPr wrap="square">
            <a:spAutoFit/>
          </a:bodyPr>
          <a:lstStyle/>
          <a:p>
            <a:r>
              <a:rPr lang="tr-TR" sz="3200" dirty="0"/>
              <a:t>Birleşmiş Milletler </a:t>
            </a:r>
            <a:r>
              <a:rPr lang="tr-TR" sz="3200" dirty="0" smtClean="0"/>
              <a:t>İklim </a:t>
            </a:r>
            <a:r>
              <a:rPr lang="tr-TR" sz="3200" dirty="0"/>
              <a:t>Değişikliği Çerçeve Sözleşmesi’nde “iklim değişimi” sadece atmosferin kimyasal bileşenini değiştiren (doğal değil, sadece) insani nedenlerden dolayı iklimde görülen değişimlere atıfta bulunur. “Küresel ısınma” atmosferde artan sera gazlarının potansiyel etkilerinden sadece birini ifade eden bir terimdir. Diğer bir deyişle, şu anki küresel ısınma da yapay iklim değişiminin en belirgin semptomlarından biri “ısınmadır”. </a:t>
            </a:r>
          </a:p>
        </p:txBody>
      </p:sp>
    </p:spTree>
    <p:extLst>
      <p:ext uri="{BB962C8B-B14F-4D97-AF65-F5344CB8AC3E}">
        <p14:creationId xmlns:p14="http://schemas.microsoft.com/office/powerpoint/2010/main" val="2847866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113245" y="373112"/>
            <a:ext cx="7498080" cy="1143000"/>
          </a:xfrm>
        </p:spPr>
        <p:txBody>
          <a:bodyPr/>
          <a:lstStyle/>
          <a:p>
            <a:r>
              <a:rPr lang="tr-TR" dirty="0" smtClean="0"/>
              <a:t>Kaynaklar</a:t>
            </a:r>
            <a:endParaRPr lang="tr-TR" dirty="0"/>
          </a:p>
        </p:txBody>
      </p:sp>
      <p:sp>
        <p:nvSpPr>
          <p:cNvPr id="2" name="Dikdörtgen 1"/>
          <p:cNvSpPr/>
          <p:nvPr/>
        </p:nvSpPr>
        <p:spPr>
          <a:xfrm>
            <a:off x="344658" y="1516112"/>
            <a:ext cx="8616461" cy="3970318"/>
          </a:xfrm>
          <a:prstGeom prst="rect">
            <a:avLst/>
          </a:prstGeom>
        </p:spPr>
        <p:txBody>
          <a:bodyPr wrap="square">
            <a:spAutoFit/>
          </a:bodyPr>
          <a:lstStyle/>
          <a:p>
            <a:r>
              <a:rPr lang="tr-TR" dirty="0">
                <a:hlinkClick r:id="rId3"/>
              </a:rPr>
              <a:t>https://</a:t>
            </a:r>
            <a:r>
              <a:rPr lang="tr-TR" dirty="0" smtClean="0">
                <a:hlinkClick r:id="rId3"/>
              </a:rPr>
              <a:t>www.undp.org/content/dam/turkey/docs/projectdocuments/EnvSust/UNDP-TR-Iklim_Degisikligi_Risk_Yonetimi.pdf</a:t>
            </a:r>
            <a:endParaRPr lang="tr-TR" dirty="0" smtClean="0"/>
          </a:p>
          <a:p>
            <a:endParaRPr lang="tr-TR" dirty="0" smtClean="0"/>
          </a:p>
          <a:p>
            <a:r>
              <a:rPr lang="tr-TR" dirty="0">
                <a:hlinkClick r:id="rId4"/>
              </a:rPr>
              <a:t>http://</a:t>
            </a:r>
            <a:r>
              <a:rPr lang="tr-TR" dirty="0" smtClean="0">
                <a:hlinkClick r:id="rId4"/>
              </a:rPr>
              <a:t>dacd.artvin.edu.tr/en/download/article-file/422978</a:t>
            </a:r>
            <a:endParaRPr lang="tr-TR" dirty="0" smtClean="0"/>
          </a:p>
          <a:p>
            <a:endParaRPr lang="tr-TR" dirty="0" smtClean="0"/>
          </a:p>
          <a:p>
            <a:r>
              <a:rPr lang="tr-TR" dirty="0">
                <a:hlinkClick r:id="rId5"/>
              </a:rPr>
              <a:t>https://</a:t>
            </a:r>
            <a:r>
              <a:rPr lang="tr-TR" dirty="0" smtClean="0">
                <a:hlinkClick r:id="rId5"/>
              </a:rPr>
              <a:t>dergipark.org.tr/en/download/article-file/178501</a:t>
            </a:r>
            <a:endParaRPr lang="tr-TR" dirty="0" smtClean="0"/>
          </a:p>
          <a:p>
            <a:endParaRPr lang="tr-TR" dirty="0" smtClean="0"/>
          </a:p>
          <a:p>
            <a:r>
              <a:rPr lang="tr-TR" dirty="0">
                <a:hlinkClick r:id="rId6"/>
              </a:rPr>
              <a:t>https://</a:t>
            </a:r>
            <a:r>
              <a:rPr lang="tr-TR" dirty="0" smtClean="0">
                <a:hlinkClick r:id="rId6"/>
              </a:rPr>
              <a:t>dergipark.org.tr/en/download/article-file/564992</a:t>
            </a:r>
            <a:endParaRPr lang="tr-TR" dirty="0" smtClean="0"/>
          </a:p>
          <a:p>
            <a:endParaRPr lang="tr-TR" dirty="0" smtClean="0"/>
          </a:p>
          <a:p>
            <a:r>
              <a:rPr lang="tr-TR" dirty="0">
                <a:hlinkClick r:id="rId7"/>
              </a:rPr>
              <a:t>http://</a:t>
            </a:r>
            <a:r>
              <a:rPr lang="tr-TR" dirty="0" smtClean="0">
                <a:hlinkClick r:id="rId7"/>
              </a:rPr>
              <a:t>www.gefad.gazi.edu.tr/tr/download/article-file/77436</a:t>
            </a:r>
            <a:endParaRPr lang="tr-TR" dirty="0" smtClean="0"/>
          </a:p>
          <a:p>
            <a:endParaRPr lang="tr-TR" dirty="0" smtClean="0"/>
          </a:p>
          <a:p>
            <a:r>
              <a:rPr lang="tr-TR" dirty="0">
                <a:hlinkClick r:id="rId8"/>
              </a:rPr>
              <a:t>https://</a:t>
            </a:r>
            <a:r>
              <a:rPr lang="tr-TR" dirty="0" smtClean="0">
                <a:hlinkClick r:id="rId8"/>
              </a:rPr>
              <a:t>dergipark.org.tr/tr/download/article-file/518059</a:t>
            </a:r>
            <a:endParaRPr lang="tr-TR" dirty="0" smtClean="0"/>
          </a:p>
          <a:p>
            <a:endParaRPr lang="tr-TR" dirty="0" smtClean="0"/>
          </a:p>
          <a:p>
            <a:r>
              <a:rPr lang="tr-TR" dirty="0">
                <a:hlinkClick r:id="rId9"/>
              </a:rPr>
              <a:t>https://www.tubitak.gov.tr/tubitak_content_files/vizyon2023/csk/EK-7.pdf</a:t>
            </a:r>
            <a:endParaRPr lang="tr-TR" dirty="0"/>
          </a:p>
        </p:txBody>
      </p:sp>
    </p:spTree>
    <p:extLst>
      <p:ext uri="{BB962C8B-B14F-4D97-AF65-F5344CB8AC3E}">
        <p14:creationId xmlns:p14="http://schemas.microsoft.com/office/powerpoint/2010/main" val="5956006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18049</TotalTime>
  <Words>637</Words>
  <Application>Microsoft Office PowerPoint</Application>
  <PresentationFormat>Ekran Gösterisi (4:3)</PresentationFormat>
  <Paragraphs>49</Paragraphs>
  <Slides>9</Slides>
  <Notes>8</Notes>
  <HiddenSlides>0</HiddenSlides>
  <MMClips>0</MMClips>
  <ScaleCrop>false</ScaleCrop>
  <HeadingPairs>
    <vt:vector size="6" baseType="variant">
      <vt:variant>
        <vt:lpstr>Kullanılan Yazı Tipleri</vt:lpstr>
      </vt:variant>
      <vt:variant>
        <vt:i4>3</vt:i4>
      </vt:variant>
      <vt:variant>
        <vt:lpstr>Tema</vt:lpstr>
      </vt:variant>
      <vt:variant>
        <vt:i4>3</vt:i4>
      </vt:variant>
      <vt:variant>
        <vt:lpstr>Slayt Başlıkları</vt:lpstr>
      </vt:variant>
      <vt:variant>
        <vt:i4>9</vt:i4>
      </vt:variant>
    </vt:vector>
  </HeadingPairs>
  <TitlesOfParts>
    <vt:vector size="15" baseType="lpstr">
      <vt:lpstr>ＭＳ Ｐゴシック</vt:lpstr>
      <vt:lpstr>Arial</vt:lpstr>
      <vt:lpstr>Calibri</vt:lpstr>
      <vt:lpstr>ekonomi</vt:lpstr>
      <vt:lpstr>1_Rics</vt:lpstr>
      <vt:lpstr>h.t.</vt:lpstr>
      <vt:lpstr>PowerPoint Sunusu</vt:lpstr>
      <vt:lpstr>İklim değişikliği</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sinan güneş</cp:lastModifiedBy>
  <cp:revision>871</cp:revision>
  <cp:lastPrinted>2016-10-24T07:53:35Z</cp:lastPrinted>
  <dcterms:created xsi:type="dcterms:W3CDTF">2016-09-18T09:35:24Z</dcterms:created>
  <dcterms:modified xsi:type="dcterms:W3CDTF">2020-04-01T07:48:23Z</dcterms:modified>
</cp:coreProperties>
</file>