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8" r:id="rId4"/>
    <p:sldId id="259" r:id="rId5"/>
    <p:sldId id="276" r:id="rId6"/>
    <p:sldId id="284" r:id="rId7"/>
    <p:sldId id="286" r:id="rId8"/>
    <p:sldId id="283" r:id="rId9"/>
    <p:sldId id="287" r:id="rId10"/>
    <p:sldId id="260" r:id="rId11"/>
    <p:sldId id="343" r:id="rId12"/>
    <p:sldId id="261" r:id="rId13"/>
    <p:sldId id="277" r:id="rId14"/>
    <p:sldId id="262" r:id="rId15"/>
    <p:sldId id="263" r:id="rId16"/>
    <p:sldId id="288" r:id="rId17"/>
    <p:sldId id="289" r:id="rId18"/>
    <p:sldId id="290" r:id="rId19"/>
    <p:sldId id="291" r:id="rId20"/>
    <p:sldId id="264" r:id="rId21"/>
    <p:sldId id="296" r:id="rId22"/>
    <p:sldId id="295" r:id="rId23"/>
    <p:sldId id="294" r:id="rId24"/>
    <p:sldId id="265" r:id="rId25"/>
    <p:sldId id="266" r:id="rId26"/>
    <p:sldId id="293" r:id="rId27"/>
    <p:sldId id="267" r:id="rId28"/>
    <p:sldId id="297" r:id="rId29"/>
    <p:sldId id="298" r:id="rId30"/>
    <p:sldId id="292" r:id="rId31"/>
    <p:sldId id="268" r:id="rId32"/>
    <p:sldId id="269" r:id="rId33"/>
    <p:sldId id="299" r:id="rId34"/>
    <p:sldId id="300" r:id="rId35"/>
    <p:sldId id="301" r:id="rId36"/>
    <p:sldId id="270" r:id="rId37"/>
    <p:sldId id="302" r:id="rId38"/>
    <p:sldId id="271" r:id="rId39"/>
    <p:sldId id="272" r:id="rId40"/>
    <p:sldId id="273" r:id="rId41"/>
    <p:sldId id="274" r:id="rId42"/>
    <p:sldId id="303" r:id="rId43"/>
    <p:sldId id="304" r:id="rId44"/>
    <p:sldId id="305" r:id="rId45"/>
    <p:sldId id="306" r:id="rId46"/>
    <p:sldId id="307" r:id="rId47"/>
    <p:sldId id="309" r:id="rId48"/>
    <p:sldId id="310" r:id="rId49"/>
    <p:sldId id="311" r:id="rId50"/>
    <p:sldId id="308" r:id="rId51"/>
    <p:sldId id="325" r:id="rId52"/>
    <p:sldId id="312" r:id="rId53"/>
    <p:sldId id="324" r:id="rId54"/>
    <p:sldId id="313" r:id="rId55"/>
    <p:sldId id="314" r:id="rId56"/>
    <p:sldId id="319" r:id="rId57"/>
    <p:sldId id="340" r:id="rId58"/>
    <p:sldId id="315" r:id="rId59"/>
    <p:sldId id="316" r:id="rId60"/>
    <p:sldId id="321" r:id="rId61"/>
    <p:sldId id="322" r:id="rId62"/>
    <p:sldId id="323" r:id="rId63"/>
    <p:sldId id="320" r:id="rId64"/>
    <p:sldId id="326" r:id="rId65"/>
    <p:sldId id="327" r:id="rId66"/>
    <p:sldId id="328" r:id="rId67"/>
    <p:sldId id="329" r:id="rId68"/>
    <p:sldId id="330" r:id="rId69"/>
    <p:sldId id="331" r:id="rId70"/>
    <p:sldId id="332" r:id="rId71"/>
    <p:sldId id="333" r:id="rId72"/>
    <p:sldId id="334" r:id="rId73"/>
    <p:sldId id="339" r:id="rId74"/>
    <p:sldId id="335" r:id="rId75"/>
    <p:sldId id="342" r:id="rId76"/>
    <p:sldId id="336" r:id="rId77"/>
    <p:sldId id="337" r:id="rId78"/>
    <p:sldId id="338" r:id="rId79"/>
    <p:sldId id="341" r:id="rId80"/>
    <p:sldId id="318" r:id="rId81"/>
    <p:sldId id="317" r:id="rId8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C82DD-1BE4-4414-BF28-2A89AEF16F0B}" type="doc">
      <dgm:prSet loTypeId="urn:microsoft.com/office/officeart/2005/8/layout/vList3" loCatId="list" qsTypeId="urn:microsoft.com/office/officeart/2005/8/quickstyle/simple1" qsCatId="simple" csTypeId="urn:microsoft.com/office/officeart/2005/8/colors/accent1_2" csCatId="accent1" phldr="1"/>
      <dgm:spPr/>
    </dgm:pt>
    <dgm:pt modelId="{36CC5987-BDD5-423A-BC18-F428959B0FC6}">
      <dgm:prSet phldrT="[Metin]"/>
      <dgm:spPr/>
      <dgm:t>
        <a:bodyPr/>
        <a:lstStyle/>
        <a:p>
          <a:r>
            <a:rPr lang="tr-TR" dirty="0" smtClean="0"/>
            <a:t>Sümerler </a:t>
          </a:r>
          <a:endParaRPr lang="tr-TR" dirty="0"/>
        </a:p>
      </dgm:t>
    </dgm:pt>
    <dgm:pt modelId="{870A9CF7-224C-4342-BBF3-0ECE20A190FD}" type="parTrans" cxnId="{E02D1DC0-BA06-4A2A-8CA8-28E369C043A7}">
      <dgm:prSet/>
      <dgm:spPr/>
      <dgm:t>
        <a:bodyPr/>
        <a:lstStyle/>
        <a:p>
          <a:endParaRPr lang="tr-TR"/>
        </a:p>
      </dgm:t>
    </dgm:pt>
    <dgm:pt modelId="{FC4FD9D3-7777-4C05-A4E6-A9F57B82824C}" type="sibTrans" cxnId="{E02D1DC0-BA06-4A2A-8CA8-28E369C043A7}">
      <dgm:prSet/>
      <dgm:spPr/>
      <dgm:t>
        <a:bodyPr/>
        <a:lstStyle/>
        <a:p>
          <a:endParaRPr lang="tr-TR"/>
        </a:p>
      </dgm:t>
    </dgm:pt>
    <dgm:pt modelId="{7ABA0ED3-2491-43F7-9BBB-51608FB61708}">
      <dgm:prSet phldrT="[Metin]"/>
      <dgm:spPr/>
      <dgm:t>
        <a:bodyPr/>
        <a:lstStyle/>
        <a:p>
          <a:r>
            <a:rPr lang="tr-TR" dirty="0" err="1" smtClean="0"/>
            <a:t>Babiller</a:t>
          </a:r>
          <a:r>
            <a:rPr lang="tr-TR" dirty="0" smtClean="0"/>
            <a:t>- Asurlar  </a:t>
          </a:r>
          <a:endParaRPr lang="tr-TR" dirty="0"/>
        </a:p>
      </dgm:t>
    </dgm:pt>
    <dgm:pt modelId="{282A1930-8C40-4403-B1A4-14DAC1B947DB}" type="parTrans" cxnId="{A0D78677-9CEF-4283-A36F-497F41E794ED}">
      <dgm:prSet/>
      <dgm:spPr/>
      <dgm:t>
        <a:bodyPr/>
        <a:lstStyle/>
        <a:p>
          <a:endParaRPr lang="tr-TR"/>
        </a:p>
      </dgm:t>
    </dgm:pt>
    <dgm:pt modelId="{C693751F-BCB7-435E-A037-6490B9BC4EC9}" type="sibTrans" cxnId="{A0D78677-9CEF-4283-A36F-497F41E794ED}">
      <dgm:prSet/>
      <dgm:spPr/>
      <dgm:t>
        <a:bodyPr/>
        <a:lstStyle/>
        <a:p>
          <a:endParaRPr lang="tr-TR"/>
        </a:p>
      </dgm:t>
    </dgm:pt>
    <dgm:pt modelId="{A9355F95-E82F-4EE7-BBCE-B4375372B4F6}">
      <dgm:prSet phldrT="[Metin]"/>
      <dgm:spPr/>
      <dgm:t>
        <a:bodyPr/>
        <a:lstStyle/>
        <a:p>
          <a:r>
            <a:rPr lang="tr-TR" dirty="0" smtClean="0"/>
            <a:t>Eski Mısır </a:t>
          </a:r>
          <a:endParaRPr lang="tr-TR" dirty="0"/>
        </a:p>
      </dgm:t>
    </dgm:pt>
    <dgm:pt modelId="{D8E3AD0A-802F-4885-A67D-9672EA268008}" type="parTrans" cxnId="{743482FC-2DFD-4D8A-8DB5-AF2D31C44B08}">
      <dgm:prSet/>
      <dgm:spPr/>
      <dgm:t>
        <a:bodyPr/>
        <a:lstStyle/>
        <a:p>
          <a:endParaRPr lang="tr-TR"/>
        </a:p>
      </dgm:t>
    </dgm:pt>
    <dgm:pt modelId="{F5BA572B-7E4E-48F6-BB97-EE89D0B9AE76}" type="sibTrans" cxnId="{743482FC-2DFD-4D8A-8DB5-AF2D31C44B08}">
      <dgm:prSet/>
      <dgm:spPr/>
      <dgm:t>
        <a:bodyPr/>
        <a:lstStyle/>
        <a:p>
          <a:endParaRPr lang="tr-TR"/>
        </a:p>
      </dgm:t>
    </dgm:pt>
    <dgm:pt modelId="{8E12102C-5DDF-4A45-BDFC-3B0638B1901D}">
      <dgm:prSet/>
      <dgm:spPr/>
      <dgm:t>
        <a:bodyPr/>
        <a:lstStyle/>
        <a:p>
          <a:r>
            <a:rPr lang="tr-TR" dirty="0" smtClean="0"/>
            <a:t>Eski Hindistan </a:t>
          </a:r>
          <a:endParaRPr lang="tr-TR" dirty="0"/>
        </a:p>
      </dgm:t>
    </dgm:pt>
    <dgm:pt modelId="{868CC3D3-9E7C-4F56-9730-390CA26191F6}" type="parTrans" cxnId="{C94A3A82-DA43-4B33-968B-B2BD31FB1D69}">
      <dgm:prSet/>
      <dgm:spPr/>
      <dgm:t>
        <a:bodyPr/>
        <a:lstStyle/>
        <a:p>
          <a:endParaRPr lang="tr-TR"/>
        </a:p>
      </dgm:t>
    </dgm:pt>
    <dgm:pt modelId="{FEB6AB54-228F-4A81-AD8F-2285B1B35576}" type="sibTrans" cxnId="{C94A3A82-DA43-4B33-968B-B2BD31FB1D69}">
      <dgm:prSet/>
      <dgm:spPr/>
      <dgm:t>
        <a:bodyPr/>
        <a:lstStyle/>
        <a:p>
          <a:endParaRPr lang="tr-TR"/>
        </a:p>
      </dgm:t>
    </dgm:pt>
    <dgm:pt modelId="{843911A6-D391-4588-A1AC-DC346682ABAD}">
      <dgm:prSet/>
      <dgm:spPr/>
      <dgm:t>
        <a:bodyPr/>
        <a:lstStyle/>
        <a:p>
          <a:r>
            <a:rPr lang="tr-TR" dirty="0" smtClean="0"/>
            <a:t>Eski Çin </a:t>
          </a:r>
          <a:endParaRPr lang="tr-TR" dirty="0"/>
        </a:p>
      </dgm:t>
    </dgm:pt>
    <dgm:pt modelId="{1BCFF595-2EE3-4697-A9A4-D30690AF261A}" type="parTrans" cxnId="{89EF6DFE-34FF-45FA-A195-BC9FA69E836D}">
      <dgm:prSet/>
      <dgm:spPr/>
      <dgm:t>
        <a:bodyPr/>
        <a:lstStyle/>
        <a:p>
          <a:endParaRPr lang="tr-TR"/>
        </a:p>
      </dgm:t>
    </dgm:pt>
    <dgm:pt modelId="{E817F999-6617-4CE6-8506-5A959E51E7BA}" type="sibTrans" cxnId="{89EF6DFE-34FF-45FA-A195-BC9FA69E836D}">
      <dgm:prSet/>
      <dgm:spPr/>
      <dgm:t>
        <a:bodyPr/>
        <a:lstStyle/>
        <a:p>
          <a:endParaRPr lang="tr-TR"/>
        </a:p>
      </dgm:t>
    </dgm:pt>
    <dgm:pt modelId="{9ED170BD-814E-404F-86A0-2511DAFB8628}">
      <dgm:prSet/>
      <dgm:spPr/>
      <dgm:t>
        <a:bodyPr/>
        <a:lstStyle/>
        <a:p>
          <a:r>
            <a:rPr lang="tr-TR" dirty="0" smtClean="0"/>
            <a:t>Hititler </a:t>
          </a:r>
          <a:endParaRPr lang="tr-TR" dirty="0"/>
        </a:p>
      </dgm:t>
    </dgm:pt>
    <dgm:pt modelId="{EADE6479-27C9-465C-917A-9C67016673AA}" type="parTrans" cxnId="{9EE64E63-B17B-42EB-800C-0374C3B46B95}">
      <dgm:prSet/>
      <dgm:spPr/>
      <dgm:t>
        <a:bodyPr/>
        <a:lstStyle/>
        <a:p>
          <a:endParaRPr lang="tr-TR"/>
        </a:p>
      </dgm:t>
    </dgm:pt>
    <dgm:pt modelId="{60BF2F69-D4CC-44D0-8FAC-FB2FA89CB6CD}" type="sibTrans" cxnId="{9EE64E63-B17B-42EB-800C-0374C3B46B95}">
      <dgm:prSet/>
      <dgm:spPr/>
      <dgm:t>
        <a:bodyPr/>
        <a:lstStyle/>
        <a:p>
          <a:endParaRPr lang="tr-TR"/>
        </a:p>
      </dgm:t>
    </dgm:pt>
    <dgm:pt modelId="{07D7DDA8-810A-4009-AEDC-B046101021F7}">
      <dgm:prSet/>
      <dgm:spPr/>
      <dgm:t>
        <a:bodyPr/>
        <a:lstStyle/>
        <a:p>
          <a:r>
            <a:rPr lang="tr-TR" dirty="0" smtClean="0"/>
            <a:t>Eski Yunanistan </a:t>
          </a:r>
          <a:endParaRPr lang="tr-TR" dirty="0"/>
        </a:p>
      </dgm:t>
    </dgm:pt>
    <dgm:pt modelId="{602B47E9-AE7A-41FE-A185-62629E85B7AD}" type="parTrans" cxnId="{CC33E8F0-16F4-4116-B300-F54F601FA3C0}">
      <dgm:prSet/>
      <dgm:spPr/>
      <dgm:t>
        <a:bodyPr/>
        <a:lstStyle/>
        <a:p>
          <a:endParaRPr lang="tr-TR"/>
        </a:p>
      </dgm:t>
    </dgm:pt>
    <dgm:pt modelId="{71A67DDF-1AFD-418C-8A27-0218671D2963}" type="sibTrans" cxnId="{CC33E8F0-16F4-4116-B300-F54F601FA3C0}">
      <dgm:prSet/>
      <dgm:spPr/>
      <dgm:t>
        <a:bodyPr/>
        <a:lstStyle/>
        <a:p>
          <a:endParaRPr lang="tr-TR"/>
        </a:p>
      </dgm:t>
    </dgm:pt>
    <dgm:pt modelId="{5E927894-B4ED-4CE2-9C41-B3C24A43AC2A}" type="pres">
      <dgm:prSet presAssocID="{DE5C82DD-1BE4-4414-BF28-2A89AEF16F0B}" presName="linearFlow" presStyleCnt="0">
        <dgm:presLayoutVars>
          <dgm:dir/>
          <dgm:resizeHandles val="exact"/>
        </dgm:presLayoutVars>
      </dgm:prSet>
      <dgm:spPr/>
    </dgm:pt>
    <dgm:pt modelId="{504FC946-B81D-42C0-9434-D3AB7917D7D0}" type="pres">
      <dgm:prSet presAssocID="{36CC5987-BDD5-423A-BC18-F428959B0FC6}" presName="composite" presStyleCnt="0"/>
      <dgm:spPr/>
    </dgm:pt>
    <dgm:pt modelId="{9BFFA903-4859-4BA9-A684-493D57266999}" type="pres">
      <dgm:prSet presAssocID="{36CC5987-BDD5-423A-BC18-F428959B0FC6}" presName="imgShp" presStyleLbl="fgImgPlace1" presStyleIdx="0" presStyleCnt="7" custScaleX="211956" custScaleY="139826"/>
      <dgm:spPr>
        <a:blipFill rotWithShape="0">
          <a:blip xmlns:r="http://schemas.openxmlformats.org/officeDocument/2006/relationships" r:embed="rId1"/>
          <a:stretch>
            <a:fillRect/>
          </a:stretch>
        </a:blipFill>
      </dgm:spPr>
    </dgm:pt>
    <dgm:pt modelId="{01977583-BF76-4520-94E7-F8EEBBD0900F}" type="pres">
      <dgm:prSet presAssocID="{36CC5987-BDD5-423A-BC18-F428959B0FC6}" presName="txShp" presStyleLbl="node1" presStyleIdx="0" presStyleCnt="7">
        <dgm:presLayoutVars>
          <dgm:bulletEnabled val="1"/>
        </dgm:presLayoutVars>
      </dgm:prSet>
      <dgm:spPr/>
      <dgm:t>
        <a:bodyPr/>
        <a:lstStyle/>
        <a:p>
          <a:endParaRPr lang="tr-TR"/>
        </a:p>
      </dgm:t>
    </dgm:pt>
    <dgm:pt modelId="{21759D48-0AC4-44B7-8949-202B222D99F1}" type="pres">
      <dgm:prSet presAssocID="{FC4FD9D3-7777-4C05-A4E6-A9F57B82824C}" presName="spacing" presStyleCnt="0"/>
      <dgm:spPr/>
    </dgm:pt>
    <dgm:pt modelId="{58E696DD-A444-4B6D-9022-81380A6B178F}" type="pres">
      <dgm:prSet presAssocID="{7ABA0ED3-2491-43F7-9BBB-51608FB61708}" presName="composite" presStyleCnt="0"/>
      <dgm:spPr/>
    </dgm:pt>
    <dgm:pt modelId="{2D1E583F-1C24-479B-964C-509FB4A4695E}" type="pres">
      <dgm:prSet presAssocID="{7ABA0ED3-2491-43F7-9BBB-51608FB61708}" presName="imgShp" presStyleLbl="fgImgPlace1" presStyleIdx="1" presStyleCnt="7" custScaleX="206706" custScaleY="109480"/>
      <dgm:spPr>
        <a:blipFill rotWithShape="0">
          <a:blip xmlns:r="http://schemas.openxmlformats.org/officeDocument/2006/relationships" r:embed="rId2"/>
          <a:stretch>
            <a:fillRect/>
          </a:stretch>
        </a:blipFill>
      </dgm:spPr>
    </dgm:pt>
    <dgm:pt modelId="{7DD09010-5ABC-4729-AD85-59D02FA37187}" type="pres">
      <dgm:prSet presAssocID="{7ABA0ED3-2491-43F7-9BBB-51608FB61708}" presName="txShp" presStyleLbl="node1" presStyleIdx="1" presStyleCnt="7">
        <dgm:presLayoutVars>
          <dgm:bulletEnabled val="1"/>
        </dgm:presLayoutVars>
      </dgm:prSet>
      <dgm:spPr/>
      <dgm:t>
        <a:bodyPr/>
        <a:lstStyle/>
        <a:p>
          <a:endParaRPr lang="tr-TR"/>
        </a:p>
      </dgm:t>
    </dgm:pt>
    <dgm:pt modelId="{0EC3E07B-E535-434D-A12D-8AF0576E1ED6}" type="pres">
      <dgm:prSet presAssocID="{C693751F-BCB7-435E-A037-6490B9BC4EC9}" presName="spacing" presStyleCnt="0"/>
      <dgm:spPr/>
    </dgm:pt>
    <dgm:pt modelId="{9BC6CF5A-A292-46C1-9C67-EF528539DBA8}" type="pres">
      <dgm:prSet presAssocID="{A9355F95-E82F-4EE7-BBCE-B4375372B4F6}" presName="composite" presStyleCnt="0"/>
      <dgm:spPr/>
    </dgm:pt>
    <dgm:pt modelId="{B7E9D1F1-0F99-419C-84CA-EF199D1C4F3F}" type="pres">
      <dgm:prSet presAssocID="{A9355F95-E82F-4EE7-BBCE-B4375372B4F6}" presName="imgShp" presStyleLbl="fgImgPlace1" presStyleIdx="2" presStyleCnt="7" custScaleX="186270" custScaleY="154153"/>
      <dgm:spPr>
        <a:blipFill rotWithShape="0">
          <a:blip xmlns:r="http://schemas.openxmlformats.org/officeDocument/2006/relationships" r:embed="rId3"/>
          <a:stretch>
            <a:fillRect/>
          </a:stretch>
        </a:blipFill>
      </dgm:spPr>
    </dgm:pt>
    <dgm:pt modelId="{67CFAD1E-6EB2-420A-AB9A-C324D8DD8A96}" type="pres">
      <dgm:prSet presAssocID="{A9355F95-E82F-4EE7-BBCE-B4375372B4F6}" presName="txShp" presStyleLbl="node1" presStyleIdx="2" presStyleCnt="7">
        <dgm:presLayoutVars>
          <dgm:bulletEnabled val="1"/>
        </dgm:presLayoutVars>
      </dgm:prSet>
      <dgm:spPr/>
      <dgm:t>
        <a:bodyPr/>
        <a:lstStyle/>
        <a:p>
          <a:endParaRPr lang="tr-TR"/>
        </a:p>
      </dgm:t>
    </dgm:pt>
    <dgm:pt modelId="{0756129F-7F2B-4FAC-9CA3-87EC39972C8C}" type="pres">
      <dgm:prSet presAssocID="{F5BA572B-7E4E-48F6-BB97-EE89D0B9AE76}" presName="spacing" presStyleCnt="0"/>
      <dgm:spPr/>
    </dgm:pt>
    <dgm:pt modelId="{01A8442F-FAD0-40D6-8A99-71DD515A6201}" type="pres">
      <dgm:prSet presAssocID="{8E12102C-5DDF-4A45-BDFC-3B0638B1901D}" presName="composite" presStyleCnt="0"/>
      <dgm:spPr/>
    </dgm:pt>
    <dgm:pt modelId="{848DCD38-DC8A-4BA5-8E8B-08A662692A01}" type="pres">
      <dgm:prSet presAssocID="{8E12102C-5DDF-4A45-BDFC-3B0638B1901D}" presName="imgShp" presStyleLbl="fgImgPlace1" presStyleIdx="3" presStyleCnt="7" custScaleX="199913" custScaleY="143742"/>
      <dgm:spPr>
        <a:blipFill rotWithShape="0">
          <a:blip xmlns:r="http://schemas.openxmlformats.org/officeDocument/2006/relationships" r:embed="rId4"/>
          <a:stretch>
            <a:fillRect/>
          </a:stretch>
        </a:blipFill>
      </dgm:spPr>
    </dgm:pt>
    <dgm:pt modelId="{B28AAA6F-EBDD-4770-94C9-8B8FD87CA734}" type="pres">
      <dgm:prSet presAssocID="{8E12102C-5DDF-4A45-BDFC-3B0638B1901D}" presName="txShp" presStyleLbl="node1" presStyleIdx="3" presStyleCnt="7">
        <dgm:presLayoutVars>
          <dgm:bulletEnabled val="1"/>
        </dgm:presLayoutVars>
      </dgm:prSet>
      <dgm:spPr/>
      <dgm:t>
        <a:bodyPr/>
        <a:lstStyle/>
        <a:p>
          <a:endParaRPr lang="tr-TR"/>
        </a:p>
      </dgm:t>
    </dgm:pt>
    <dgm:pt modelId="{3E10AC00-C48F-4948-B11B-A34460C02A59}" type="pres">
      <dgm:prSet presAssocID="{FEB6AB54-228F-4A81-AD8F-2285B1B35576}" presName="spacing" presStyleCnt="0"/>
      <dgm:spPr/>
    </dgm:pt>
    <dgm:pt modelId="{C7327ACC-2D18-4147-8F71-9C64F60D52E5}" type="pres">
      <dgm:prSet presAssocID="{843911A6-D391-4588-A1AC-DC346682ABAD}" presName="composite" presStyleCnt="0"/>
      <dgm:spPr/>
    </dgm:pt>
    <dgm:pt modelId="{71D9C99B-D237-4BD8-9892-B14BEBC8E3EB}" type="pres">
      <dgm:prSet presAssocID="{843911A6-D391-4588-A1AC-DC346682ABAD}" presName="imgShp" presStyleLbl="fgImgPlace1" presStyleIdx="4" presStyleCnt="7" custScaleX="193507" custScaleY="157751"/>
      <dgm:spPr>
        <a:blipFill rotWithShape="0">
          <a:blip xmlns:r="http://schemas.openxmlformats.org/officeDocument/2006/relationships" r:embed="rId5"/>
          <a:stretch>
            <a:fillRect/>
          </a:stretch>
        </a:blipFill>
      </dgm:spPr>
    </dgm:pt>
    <dgm:pt modelId="{59B4DA0B-8F65-4605-915C-B27289A9CDD7}" type="pres">
      <dgm:prSet presAssocID="{843911A6-D391-4588-A1AC-DC346682ABAD}" presName="txShp" presStyleLbl="node1" presStyleIdx="4" presStyleCnt="7">
        <dgm:presLayoutVars>
          <dgm:bulletEnabled val="1"/>
        </dgm:presLayoutVars>
      </dgm:prSet>
      <dgm:spPr/>
      <dgm:t>
        <a:bodyPr/>
        <a:lstStyle/>
        <a:p>
          <a:endParaRPr lang="tr-TR"/>
        </a:p>
      </dgm:t>
    </dgm:pt>
    <dgm:pt modelId="{C0BE9676-8322-4D0B-8C71-028569975717}" type="pres">
      <dgm:prSet presAssocID="{E817F999-6617-4CE6-8506-5A959E51E7BA}" presName="spacing" presStyleCnt="0"/>
      <dgm:spPr/>
    </dgm:pt>
    <dgm:pt modelId="{213CA47D-D39A-4F91-80FB-DB21ACD6273A}" type="pres">
      <dgm:prSet presAssocID="{9ED170BD-814E-404F-86A0-2511DAFB8628}" presName="composite" presStyleCnt="0"/>
      <dgm:spPr/>
    </dgm:pt>
    <dgm:pt modelId="{4028C20B-9756-4491-88E0-6299258CB497}" type="pres">
      <dgm:prSet presAssocID="{9ED170BD-814E-404F-86A0-2511DAFB8628}" presName="imgShp" presStyleLbl="fgImgPlace1" presStyleIdx="5" presStyleCnt="7" custScaleX="221068" custScaleY="121863"/>
      <dgm:spPr>
        <a:blipFill rotWithShape="0">
          <a:blip xmlns:r="http://schemas.openxmlformats.org/officeDocument/2006/relationships" r:embed="rId6"/>
          <a:stretch>
            <a:fillRect/>
          </a:stretch>
        </a:blipFill>
      </dgm:spPr>
    </dgm:pt>
    <dgm:pt modelId="{E866DD39-9C18-4A0F-A6DA-22AB4509034C}" type="pres">
      <dgm:prSet presAssocID="{9ED170BD-814E-404F-86A0-2511DAFB8628}" presName="txShp" presStyleLbl="node1" presStyleIdx="5" presStyleCnt="7">
        <dgm:presLayoutVars>
          <dgm:bulletEnabled val="1"/>
        </dgm:presLayoutVars>
      </dgm:prSet>
      <dgm:spPr/>
      <dgm:t>
        <a:bodyPr/>
        <a:lstStyle/>
        <a:p>
          <a:endParaRPr lang="tr-TR"/>
        </a:p>
      </dgm:t>
    </dgm:pt>
    <dgm:pt modelId="{4F2A82B8-52BC-4F6F-8F6A-8673B688BD30}" type="pres">
      <dgm:prSet presAssocID="{60BF2F69-D4CC-44D0-8FAC-FB2FA89CB6CD}" presName="spacing" presStyleCnt="0"/>
      <dgm:spPr/>
    </dgm:pt>
    <dgm:pt modelId="{E408DB8F-A9A8-4C88-BBCA-E136B0E32261}" type="pres">
      <dgm:prSet presAssocID="{07D7DDA8-810A-4009-AEDC-B046101021F7}" presName="composite" presStyleCnt="0"/>
      <dgm:spPr/>
    </dgm:pt>
    <dgm:pt modelId="{D5FA4B6D-6008-4802-940A-05CE9E5D11F2}" type="pres">
      <dgm:prSet presAssocID="{07D7DDA8-810A-4009-AEDC-B046101021F7}" presName="imgShp" presStyleLbl="fgImgPlace1" presStyleIdx="6" presStyleCnt="7" custScaleX="209463"/>
      <dgm:spPr>
        <a:blipFill rotWithShape="0">
          <a:blip xmlns:r="http://schemas.openxmlformats.org/officeDocument/2006/relationships" r:embed="rId7"/>
          <a:stretch>
            <a:fillRect/>
          </a:stretch>
        </a:blipFill>
      </dgm:spPr>
    </dgm:pt>
    <dgm:pt modelId="{36984979-C0F9-400B-B4EB-1E590A06EC06}" type="pres">
      <dgm:prSet presAssocID="{07D7DDA8-810A-4009-AEDC-B046101021F7}" presName="txShp" presStyleLbl="node1" presStyleIdx="6" presStyleCnt="7">
        <dgm:presLayoutVars>
          <dgm:bulletEnabled val="1"/>
        </dgm:presLayoutVars>
      </dgm:prSet>
      <dgm:spPr/>
      <dgm:t>
        <a:bodyPr/>
        <a:lstStyle/>
        <a:p>
          <a:endParaRPr lang="tr-TR"/>
        </a:p>
      </dgm:t>
    </dgm:pt>
  </dgm:ptLst>
  <dgm:cxnLst>
    <dgm:cxn modelId="{E02D1DC0-BA06-4A2A-8CA8-28E369C043A7}" srcId="{DE5C82DD-1BE4-4414-BF28-2A89AEF16F0B}" destId="{36CC5987-BDD5-423A-BC18-F428959B0FC6}" srcOrd="0" destOrd="0" parTransId="{870A9CF7-224C-4342-BBF3-0ECE20A190FD}" sibTransId="{FC4FD9D3-7777-4C05-A4E6-A9F57B82824C}"/>
    <dgm:cxn modelId="{8B252074-A956-46EB-8E97-1FEFB82178AF}" type="presOf" srcId="{843911A6-D391-4588-A1AC-DC346682ABAD}" destId="{59B4DA0B-8F65-4605-915C-B27289A9CDD7}" srcOrd="0" destOrd="0" presId="urn:microsoft.com/office/officeart/2005/8/layout/vList3"/>
    <dgm:cxn modelId="{9EE64E63-B17B-42EB-800C-0374C3B46B95}" srcId="{DE5C82DD-1BE4-4414-BF28-2A89AEF16F0B}" destId="{9ED170BD-814E-404F-86A0-2511DAFB8628}" srcOrd="5" destOrd="0" parTransId="{EADE6479-27C9-465C-917A-9C67016673AA}" sibTransId="{60BF2F69-D4CC-44D0-8FAC-FB2FA89CB6CD}"/>
    <dgm:cxn modelId="{0E929C8A-67FB-4414-9EC7-F291CEFF27FF}" type="presOf" srcId="{07D7DDA8-810A-4009-AEDC-B046101021F7}" destId="{36984979-C0F9-400B-B4EB-1E590A06EC06}" srcOrd="0" destOrd="0" presId="urn:microsoft.com/office/officeart/2005/8/layout/vList3"/>
    <dgm:cxn modelId="{30525074-1CE5-498D-8633-BD6268993605}" type="presOf" srcId="{7ABA0ED3-2491-43F7-9BBB-51608FB61708}" destId="{7DD09010-5ABC-4729-AD85-59D02FA37187}" srcOrd="0" destOrd="0" presId="urn:microsoft.com/office/officeart/2005/8/layout/vList3"/>
    <dgm:cxn modelId="{CC33E8F0-16F4-4116-B300-F54F601FA3C0}" srcId="{DE5C82DD-1BE4-4414-BF28-2A89AEF16F0B}" destId="{07D7DDA8-810A-4009-AEDC-B046101021F7}" srcOrd="6" destOrd="0" parTransId="{602B47E9-AE7A-41FE-A185-62629E85B7AD}" sibTransId="{71A67DDF-1AFD-418C-8A27-0218671D2963}"/>
    <dgm:cxn modelId="{B6600192-185B-4504-83E0-2DF376C4998A}" type="presOf" srcId="{8E12102C-5DDF-4A45-BDFC-3B0638B1901D}" destId="{B28AAA6F-EBDD-4770-94C9-8B8FD87CA734}" srcOrd="0" destOrd="0" presId="urn:microsoft.com/office/officeart/2005/8/layout/vList3"/>
    <dgm:cxn modelId="{5915C47A-CC85-4564-8FDB-2F308A2A38B3}" type="presOf" srcId="{A9355F95-E82F-4EE7-BBCE-B4375372B4F6}" destId="{67CFAD1E-6EB2-420A-AB9A-C324D8DD8A96}" srcOrd="0" destOrd="0" presId="urn:microsoft.com/office/officeart/2005/8/layout/vList3"/>
    <dgm:cxn modelId="{743482FC-2DFD-4D8A-8DB5-AF2D31C44B08}" srcId="{DE5C82DD-1BE4-4414-BF28-2A89AEF16F0B}" destId="{A9355F95-E82F-4EE7-BBCE-B4375372B4F6}" srcOrd="2" destOrd="0" parTransId="{D8E3AD0A-802F-4885-A67D-9672EA268008}" sibTransId="{F5BA572B-7E4E-48F6-BB97-EE89D0B9AE76}"/>
    <dgm:cxn modelId="{283B0810-55FA-421B-91AC-B3AA08713E3C}" type="presOf" srcId="{DE5C82DD-1BE4-4414-BF28-2A89AEF16F0B}" destId="{5E927894-B4ED-4CE2-9C41-B3C24A43AC2A}" srcOrd="0" destOrd="0" presId="urn:microsoft.com/office/officeart/2005/8/layout/vList3"/>
    <dgm:cxn modelId="{C94A3A82-DA43-4B33-968B-B2BD31FB1D69}" srcId="{DE5C82DD-1BE4-4414-BF28-2A89AEF16F0B}" destId="{8E12102C-5DDF-4A45-BDFC-3B0638B1901D}" srcOrd="3" destOrd="0" parTransId="{868CC3D3-9E7C-4F56-9730-390CA26191F6}" sibTransId="{FEB6AB54-228F-4A81-AD8F-2285B1B35576}"/>
    <dgm:cxn modelId="{89EF6DFE-34FF-45FA-A195-BC9FA69E836D}" srcId="{DE5C82DD-1BE4-4414-BF28-2A89AEF16F0B}" destId="{843911A6-D391-4588-A1AC-DC346682ABAD}" srcOrd="4" destOrd="0" parTransId="{1BCFF595-2EE3-4697-A9A4-D30690AF261A}" sibTransId="{E817F999-6617-4CE6-8506-5A959E51E7BA}"/>
    <dgm:cxn modelId="{553A678B-84C7-47CC-9E04-FA1628B4B00C}" type="presOf" srcId="{9ED170BD-814E-404F-86A0-2511DAFB8628}" destId="{E866DD39-9C18-4A0F-A6DA-22AB4509034C}" srcOrd="0" destOrd="0" presId="urn:microsoft.com/office/officeart/2005/8/layout/vList3"/>
    <dgm:cxn modelId="{7C81C8B3-CC18-41B3-AC2A-50846630A830}" type="presOf" srcId="{36CC5987-BDD5-423A-BC18-F428959B0FC6}" destId="{01977583-BF76-4520-94E7-F8EEBBD0900F}" srcOrd="0" destOrd="0" presId="urn:microsoft.com/office/officeart/2005/8/layout/vList3"/>
    <dgm:cxn modelId="{A0D78677-9CEF-4283-A36F-497F41E794ED}" srcId="{DE5C82DD-1BE4-4414-BF28-2A89AEF16F0B}" destId="{7ABA0ED3-2491-43F7-9BBB-51608FB61708}" srcOrd="1" destOrd="0" parTransId="{282A1930-8C40-4403-B1A4-14DAC1B947DB}" sibTransId="{C693751F-BCB7-435E-A037-6490B9BC4EC9}"/>
    <dgm:cxn modelId="{C117DFB6-1A3C-4503-80DD-35864170D6B6}" type="presParOf" srcId="{5E927894-B4ED-4CE2-9C41-B3C24A43AC2A}" destId="{504FC946-B81D-42C0-9434-D3AB7917D7D0}" srcOrd="0" destOrd="0" presId="urn:microsoft.com/office/officeart/2005/8/layout/vList3"/>
    <dgm:cxn modelId="{39835BCD-F359-47D2-9229-9BB4BC6D4A0C}" type="presParOf" srcId="{504FC946-B81D-42C0-9434-D3AB7917D7D0}" destId="{9BFFA903-4859-4BA9-A684-493D57266999}" srcOrd="0" destOrd="0" presId="urn:microsoft.com/office/officeart/2005/8/layout/vList3"/>
    <dgm:cxn modelId="{D63F3999-6389-4A29-8EA1-0B88D9C85BC9}" type="presParOf" srcId="{504FC946-B81D-42C0-9434-D3AB7917D7D0}" destId="{01977583-BF76-4520-94E7-F8EEBBD0900F}" srcOrd="1" destOrd="0" presId="urn:microsoft.com/office/officeart/2005/8/layout/vList3"/>
    <dgm:cxn modelId="{BDD72652-E86B-4330-9A49-1227EB58DD98}" type="presParOf" srcId="{5E927894-B4ED-4CE2-9C41-B3C24A43AC2A}" destId="{21759D48-0AC4-44B7-8949-202B222D99F1}" srcOrd="1" destOrd="0" presId="urn:microsoft.com/office/officeart/2005/8/layout/vList3"/>
    <dgm:cxn modelId="{B2E85C08-5AF9-445B-BE13-EAC1FAFC189B}" type="presParOf" srcId="{5E927894-B4ED-4CE2-9C41-B3C24A43AC2A}" destId="{58E696DD-A444-4B6D-9022-81380A6B178F}" srcOrd="2" destOrd="0" presId="urn:microsoft.com/office/officeart/2005/8/layout/vList3"/>
    <dgm:cxn modelId="{F6B04A0D-D6EC-4363-98D1-C8ACB38D52F1}" type="presParOf" srcId="{58E696DD-A444-4B6D-9022-81380A6B178F}" destId="{2D1E583F-1C24-479B-964C-509FB4A4695E}" srcOrd="0" destOrd="0" presId="urn:microsoft.com/office/officeart/2005/8/layout/vList3"/>
    <dgm:cxn modelId="{E1C01B77-FDAB-4A9B-99DF-3A9D5CAAFC1D}" type="presParOf" srcId="{58E696DD-A444-4B6D-9022-81380A6B178F}" destId="{7DD09010-5ABC-4729-AD85-59D02FA37187}" srcOrd="1" destOrd="0" presId="urn:microsoft.com/office/officeart/2005/8/layout/vList3"/>
    <dgm:cxn modelId="{521EA188-5EA4-4192-BAB4-F8FDA691756F}" type="presParOf" srcId="{5E927894-B4ED-4CE2-9C41-B3C24A43AC2A}" destId="{0EC3E07B-E535-434D-A12D-8AF0576E1ED6}" srcOrd="3" destOrd="0" presId="urn:microsoft.com/office/officeart/2005/8/layout/vList3"/>
    <dgm:cxn modelId="{708BED66-A61A-467F-9891-839FB9662221}" type="presParOf" srcId="{5E927894-B4ED-4CE2-9C41-B3C24A43AC2A}" destId="{9BC6CF5A-A292-46C1-9C67-EF528539DBA8}" srcOrd="4" destOrd="0" presId="urn:microsoft.com/office/officeart/2005/8/layout/vList3"/>
    <dgm:cxn modelId="{113D1E4B-C407-4C87-A23C-255866E0275C}" type="presParOf" srcId="{9BC6CF5A-A292-46C1-9C67-EF528539DBA8}" destId="{B7E9D1F1-0F99-419C-84CA-EF199D1C4F3F}" srcOrd="0" destOrd="0" presId="urn:microsoft.com/office/officeart/2005/8/layout/vList3"/>
    <dgm:cxn modelId="{C9BD1EFB-6E7B-4FC2-912C-264903EEC5C9}" type="presParOf" srcId="{9BC6CF5A-A292-46C1-9C67-EF528539DBA8}" destId="{67CFAD1E-6EB2-420A-AB9A-C324D8DD8A96}" srcOrd="1" destOrd="0" presId="urn:microsoft.com/office/officeart/2005/8/layout/vList3"/>
    <dgm:cxn modelId="{14538E3F-0A84-4821-9643-3DA0AB25C16F}" type="presParOf" srcId="{5E927894-B4ED-4CE2-9C41-B3C24A43AC2A}" destId="{0756129F-7F2B-4FAC-9CA3-87EC39972C8C}" srcOrd="5" destOrd="0" presId="urn:microsoft.com/office/officeart/2005/8/layout/vList3"/>
    <dgm:cxn modelId="{52E93A0A-CFA8-492C-B271-8135845711BC}" type="presParOf" srcId="{5E927894-B4ED-4CE2-9C41-B3C24A43AC2A}" destId="{01A8442F-FAD0-40D6-8A99-71DD515A6201}" srcOrd="6" destOrd="0" presId="urn:microsoft.com/office/officeart/2005/8/layout/vList3"/>
    <dgm:cxn modelId="{96B4647C-6880-40A6-BE1E-43D159E42DC4}" type="presParOf" srcId="{01A8442F-FAD0-40D6-8A99-71DD515A6201}" destId="{848DCD38-DC8A-4BA5-8E8B-08A662692A01}" srcOrd="0" destOrd="0" presId="urn:microsoft.com/office/officeart/2005/8/layout/vList3"/>
    <dgm:cxn modelId="{751FBBFE-7D83-4B51-A879-6AF041E3FC4C}" type="presParOf" srcId="{01A8442F-FAD0-40D6-8A99-71DD515A6201}" destId="{B28AAA6F-EBDD-4770-94C9-8B8FD87CA734}" srcOrd="1" destOrd="0" presId="urn:microsoft.com/office/officeart/2005/8/layout/vList3"/>
    <dgm:cxn modelId="{76D859EA-C9A4-42F5-B5A7-47A8307F56BE}" type="presParOf" srcId="{5E927894-B4ED-4CE2-9C41-B3C24A43AC2A}" destId="{3E10AC00-C48F-4948-B11B-A34460C02A59}" srcOrd="7" destOrd="0" presId="urn:microsoft.com/office/officeart/2005/8/layout/vList3"/>
    <dgm:cxn modelId="{3AFC2468-8B2E-43A7-B39B-865F79E77DE4}" type="presParOf" srcId="{5E927894-B4ED-4CE2-9C41-B3C24A43AC2A}" destId="{C7327ACC-2D18-4147-8F71-9C64F60D52E5}" srcOrd="8" destOrd="0" presId="urn:microsoft.com/office/officeart/2005/8/layout/vList3"/>
    <dgm:cxn modelId="{140E0832-A277-4566-85DC-810CF12669C8}" type="presParOf" srcId="{C7327ACC-2D18-4147-8F71-9C64F60D52E5}" destId="{71D9C99B-D237-4BD8-9892-B14BEBC8E3EB}" srcOrd="0" destOrd="0" presId="urn:microsoft.com/office/officeart/2005/8/layout/vList3"/>
    <dgm:cxn modelId="{D3D7AD55-BC64-4717-B3F3-B8782D1512C7}" type="presParOf" srcId="{C7327ACC-2D18-4147-8F71-9C64F60D52E5}" destId="{59B4DA0B-8F65-4605-915C-B27289A9CDD7}" srcOrd="1" destOrd="0" presId="urn:microsoft.com/office/officeart/2005/8/layout/vList3"/>
    <dgm:cxn modelId="{F1F3BD97-10F7-4D38-8C9D-2C5BADA0366C}" type="presParOf" srcId="{5E927894-B4ED-4CE2-9C41-B3C24A43AC2A}" destId="{C0BE9676-8322-4D0B-8C71-028569975717}" srcOrd="9" destOrd="0" presId="urn:microsoft.com/office/officeart/2005/8/layout/vList3"/>
    <dgm:cxn modelId="{76031F9B-31DB-41DB-8C74-82C1D93EB95E}" type="presParOf" srcId="{5E927894-B4ED-4CE2-9C41-B3C24A43AC2A}" destId="{213CA47D-D39A-4F91-80FB-DB21ACD6273A}" srcOrd="10" destOrd="0" presId="urn:microsoft.com/office/officeart/2005/8/layout/vList3"/>
    <dgm:cxn modelId="{E22DB671-566E-4314-8C7F-2789D19E0230}" type="presParOf" srcId="{213CA47D-D39A-4F91-80FB-DB21ACD6273A}" destId="{4028C20B-9756-4491-88E0-6299258CB497}" srcOrd="0" destOrd="0" presId="urn:microsoft.com/office/officeart/2005/8/layout/vList3"/>
    <dgm:cxn modelId="{294B159F-E381-47AC-801E-C232D50ADECA}" type="presParOf" srcId="{213CA47D-D39A-4F91-80FB-DB21ACD6273A}" destId="{E866DD39-9C18-4A0F-A6DA-22AB4509034C}" srcOrd="1" destOrd="0" presId="urn:microsoft.com/office/officeart/2005/8/layout/vList3"/>
    <dgm:cxn modelId="{A8AECDBB-6051-431E-8729-A7675C5878AF}" type="presParOf" srcId="{5E927894-B4ED-4CE2-9C41-B3C24A43AC2A}" destId="{4F2A82B8-52BC-4F6F-8F6A-8673B688BD30}" srcOrd="11" destOrd="0" presId="urn:microsoft.com/office/officeart/2005/8/layout/vList3"/>
    <dgm:cxn modelId="{C21DEA54-22FB-4CE0-A00A-29234C0EBF3E}" type="presParOf" srcId="{5E927894-B4ED-4CE2-9C41-B3C24A43AC2A}" destId="{E408DB8F-A9A8-4C88-BBCA-E136B0E32261}" srcOrd="12" destOrd="0" presId="urn:microsoft.com/office/officeart/2005/8/layout/vList3"/>
    <dgm:cxn modelId="{45784A7C-D750-4395-A4A1-BBF8AB26350D}" type="presParOf" srcId="{E408DB8F-A9A8-4C88-BBCA-E136B0E32261}" destId="{D5FA4B6D-6008-4802-940A-05CE9E5D11F2}" srcOrd="0" destOrd="0" presId="urn:microsoft.com/office/officeart/2005/8/layout/vList3"/>
    <dgm:cxn modelId="{797DFFAD-BDB5-414B-B0AC-197991653B78}" type="presParOf" srcId="{E408DB8F-A9A8-4C88-BBCA-E136B0E32261}" destId="{36984979-C0F9-400B-B4EB-1E590A06EC06}"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DAC764-395E-4B55-B900-5F67B42E9D94}" type="doc">
      <dgm:prSet loTypeId="urn:microsoft.com/office/officeart/2005/8/layout/hList6" loCatId="list" qsTypeId="urn:microsoft.com/office/officeart/2005/8/quickstyle/simple1" qsCatId="simple" csTypeId="urn:microsoft.com/office/officeart/2005/8/colors/accent2_3" csCatId="accent2" phldr="1"/>
      <dgm:spPr/>
      <dgm:t>
        <a:bodyPr/>
        <a:lstStyle/>
        <a:p>
          <a:endParaRPr lang="tr-TR"/>
        </a:p>
      </dgm:t>
    </dgm:pt>
    <dgm:pt modelId="{81674CBA-271D-4353-9EE6-14C4E2897B13}">
      <dgm:prSet phldrT="[Metin]"/>
      <dgm:spPr/>
      <dgm:t>
        <a:bodyPr/>
        <a:lstStyle/>
        <a:p>
          <a:r>
            <a:rPr lang="tr-TR" dirty="0" smtClean="0"/>
            <a:t>Hipokrat öncesi </a:t>
          </a:r>
          <a:endParaRPr lang="tr-TR" dirty="0"/>
        </a:p>
      </dgm:t>
    </dgm:pt>
    <dgm:pt modelId="{69BB87D7-A0A8-48C3-81A1-D92D01016F92}" type="parTrans" cxnId="{D9C511C7-4B6C-49FA-A0CA-0E57F908A797}">
      <dgm:prSet/>
      <dgm:spPr/>
      <dgm:t>
        <a:bodyPr/>
        <a:lstStyle/>
        <a:p>
          <a:endParaRPr lang="tr-TR"/>
        </a:p>
      </dgm:t>
    </dgm:pt>
    <dgm:pt modelId="{DEE5DBC2-3FA2-4597-B2FA-4907D8EC52D0}" type="sibTrans" cxnId="{D9C511C7-4B6C-49FA-A0CA-0E57F908A797}">
      <dgm:prSet/>
      <dgm:spPr/>
      <dgm:t>
        <a:bodyPr/>
        <a:lstStyle/>
        <a:p>
          <a:endParaRPr lang="tr-TR"/>
        </a:p>
      </dgm:t>
    </dgm:pt>
    <dgm:pt modelId="{338706B8-3C4D-4A9D-AEBB-F4B76C7E82B7}">
      <dgm:prSet phldrT="[Metin]"/>
      <dgm:spPr/>
      <dgm:t>
        <a:bodyPr/>
        <a:lstStyle/>
        <a:p>
          <a:r>
            <a:rPr lang="tr-TR" dirty="0" smtClean="0"/>
            <a:t>Hipokrat Dönemi </a:t>
          </a:r>
          <a:endParaRPr lang="tr-TR" dirty="0"/>
        </a:p>
      </dgm:t>
    </dgm:pt>
    <dgm:pt modelId="{DFBF5699-C1F3-419D-9771-3549FE1F3750}" type="parTrans" cxnId="{197AE6CC-F278-4285-9469-FD36CEBF70AE}">
      <dgm:prSet/>
      <dgm:spPr/>
      <dgm:t>
        <a:bodyPr/>
        <a:lstStyle/>
        <a:p>
          <a:endParaRPr lang="tr-TR"/>
        </a:p>
      </dgm:t>
    </dgm:pt>
    <dgm:pt modelId="{3609824D-CDBF-43A5-8151-8BED1D9A79C0}" type="sibTrans" cxnId="{197AE6CC-F278-4285-9469-FD36CEBF70AE}">
      <dgm:prSet/>
      <dgm:spPr/>
      <dgm:t>
        <a:bodyPr/>
        <a:lstStyle/>
        <a:p>
          <a:endParaRPr lang="tr-TR"/>
        </a:p>
      </dgm:t>
    </dgm:pt>
    <dgm:pt modelId="{EF1AA66F-3F9D-4E06-BE35-982B810780AC}">
      <dgm:prSet phldrT="[Metin]"/>
      <dgm:spPr/>
      <dgm:t>
        <a:bodyPr/>
        <a:lstStyle/>
        <a:p>
          <a:r>
            <a:rPr lang="tr-TR" dirty="0" smtClean="0"/>
            <a:t>Hipokrat Sonrası </a:t>
          </a:r>
          <a:endParaRPr lang="tr-TR" dirty="0"/>
        </a:p>
      </dgm:t>
    </dgm:pt>
    <dgm:pt modelId="{E86AD1BA-25CE-4ADA-BCF1-E82250298833}" type="parTrans" cxnId="{84DFD7DD-B823-4E65-B3D5-3F9AE2EB6761}">
      <dgm:prSet/>
      <dgm:spPr/>
      <dgm:t>
        <a:bodyPr/>
        <a:lstStyle/>
        <a:p>
          <a:endParaRPr lang="tr-TR"/>
        </a:p>
      </dgm:t>
    </dgm:pt>
    <dgm:pt modelId="{0AC5803B-CAE9-42D6-9ABB-6C80411A1ADB}" type="sibTrans" cxnId="{84DFD7DD-B823-4E65-B3D5-3F9AE2EB6761}">
      <dgm:prSet/>
      <dgm:spPr/>
      <dgm:t>
        <a:bodyPr/>
        <a:lstStyle/>
        <a:p>
          <a:endParaRPr lang="tr-TR"/>
        </a:p>
      </dgm:t>
    </dgm:pt>
    <dgm:pt modelId="{3730AEEB-B38A-4E8C-8DCE-FF31E4AA16ED}" type="pres">
      <dgm:prSet presAssocID="{88DAC764-395E-4B55-B900-5F67B42E9D94}" presName="Name0" presStyleCnt="0">
        <dgm:presLayoutVars>
          <dgm:dir/>
          <dgm:resizeHandles val="exact"/>
        </dgm:presLayoutVars>
      </dgm:prSet>
      <dgm:spPr/>
      <dgm:t>
        <a:bodyPr/>
        <a:lstStyle/>
        <a:p>
          <a:endParaRPr lang="tr-TR"/>
        </a:p>
      </dgm:t>
    </dgm:pt>
    <dgm:pt modelId="{01751477-2DD2-44A5-84D2-AFFF87D6233E}" type="pres">
      <dgm:prSet presAssocID="{81674CBA-271D-4353-9EE6-14C4E2897B13}" presName="node" presStyleLbl="node1" presStyleIdx="0" presStyleCnt="3">
        <dgm:presLayoutVars>
          <dgm:bulletEnabled val="1"/>
        </dgm:presLayoutVars>
      </dgm:prSet>
      <dgm:spPr/>
      <dgm:t>
        <a:bodyPr/>
        <a:lstStyle/>
        <a:p>
          <a:endParaRPr lang="tr-TR"/>
        </a:p>
      </dgm:t>
    </dgm:pt>
    <dgm:pt modelId="{CBA9834B-7D88-4C98-94C4-7B946DC5898B}" type="pres">
      <dgm:prSet presAssocID="{DEE5DBC2-3FA2-4597-B2FA-4907D8EC52D0}" presName="sibTrans" presStyleCnt="0"/>
      <dgm:spPr/>
    </dgm:pt>
    <dgm:pt modelId="{0AB748D0-5D8A-4DB8-AD11-B6F3CB9B5198}" type="pres">
      <dgm:prSet presAssocID="{338706B8-3C4D-4A9D-AEBB-F4B76C7E82B7}" presName="node" presStyleLbl="node1" presStyleIdx="1" presStyleCnt="3">
        <dgm:presLayoutVars>
          <dgm:bulletEnabled val="1"/>
        </dgm:presLayoutVars>
      </dgm:prSet>
      <dgm:spPr/>
      <dgm:t>
        <a:bodyPr/>
        <a:lstStyle/>
        <a:p>
          <a:endParaRPr lang="tr-TR"/>
        </a:p>
      </dgm:t>
    </dgm:pt>
    <dgm:pt modelId="{87246625-7232-4E57-956D-E7770ECC4726}" type="pres">
      <dgm:prSet presAssocID="{3609824D-CDBF-43A5-8151-8BED1D9A79C0}" presName="sibTrans" presStyleCnt="0"/>
      <dgm:spPr/>
    </dgm:pt>
    <dgm:pt modelId="{643745EA-955D-4125-AF29-BA4AAF26679A}" type="pres">
      <dgm:prSet presAssocID="{EF1AA66F-3F9D-4E06-BE35-982B810780AC}" presName="node" presStyleLbl="node1" presStyleIdx="2" presStyleCnt="3">
        <dgm:presLayoutVars>
          <dgm:bulletEnabled val="1"/>
        </dgm:presLayoutVars>
      </dgm:prSet>
      <dgm:spPr/>
      <dgm:t>
        <a:bodyPr/>
        <a:lstStyle/>
        <a:p>
          <a:endParaRPr lang="tr-TR"/>
        </a:p>
      </dgm:t>
    </dgm:pt>
  </dgm:ptLst>
  <dgm:cxnLst>
    <dgm:cxn modelId="{A82DA3A5-BF30-41DE-A804-801B685DE283}" type="presOf" srcId="{338706B8-3C4D-4A9D-AEBB-F4B76C7E82B7}" destId="{0AB748D0-5D8A-4DB8-AD11-B6F3CB9B5198}" srcOrd="0" destOrd="0" presId="urn:microsoft.com/office/officeart/2005/8/layout/hList6"/>
    <dgm:cxn modelId="{7E69E288-FA3A-45A7-B603-B250E0CD5940}" type="presOf" srcId="{81674CBA-271D-4353-9EE6-14C4E2897B13}" destId="{01751477-2DD2-44A5-84D2-AFFF87D6233E}" srcOrd="0" destOrd="0" presId="urn:microsoft.com/office/officeart/2005/8/layout/hList6"/>
    <dgm:cxn modelId="{EBE02A80-74A7-488F-90D0-0BD738E76FBE}" type="presOf" srcId="{88DAC764-395E-4B55-B900-5F67B42E9D94}" destId="{3730AEEB-B38A-4E8C-8DCE-FF31E4AA16ED}" srcOrd="0" destOrd="0" presId="urn:microsoft.com/office/officeart/2005/8/layout/hList6"/>
    <dgm:cxn modelId="{D9C511C7-4B6C-49FA-A0CA-0E57F908A797}" srcId="{88DAC764-395E-4B55-B900-5F67B42E9D94}" destId="{81674CBA-271D-4353-9EE6-14C4E2897B13}" srcOrd="0" destOrd="0" parTransId="{69BB87D7-A0A8-48C3-81A1-D92D01016F92}" sibTransId="{DEE5DBC2-3FA2-4597-B2FA-4907D8EC52D0}"/>
    <dgm:cxn modelId="{84DFD7DD-B823-4E65-B3D5-3F9AE2EB6761}" srcId="{88DAC764-395E-4B55-B900-5F67B42E9D94}" destId="{EF1AA66F-3F9D-4E06-BE35-982B810780AC}" srcOrd="2" destOrd="0" parTransId="{E86AD1BA-25CE-4ADA-BCF1-E82250298833}" sibTransId="{0AC5803B-CAE9-42D6-9ABB-6C80411A1ADB}"/>
    <dgm:cxn modelId="{F4FBEC0B-A562-4115-B2A5-8E1E53819EF5}" type="presOf" srcId="{EF1AA66F-3F9D-4E06-BE35-982B810780AC}" destId="{643745EA-955D-4125-AF29-BA4AAF26679A}" srcOrd="0" destOrd="0" presId="urn:microsoft.com/office/officeart/2005/8/layout/hList6"/>
    <dgm:cxn modelId="{197AE6CC-F278-4285-9469-FD36CEBF70AE}" srcId="{88DAC764-395E-4B55-B900-5F67B42E9D94}" destId="{338706B8-3C4D-4A9D-AEBB-F4B76C7E82B7}" srcOrd="1" destOrd="0" parTransId="{DFBF5699-C1F3-419D-9771-3549FE1F3750}" sibTransId="{3609824D-CDBF-43A5-8151-8BED1D9A79C0}"/>
    <dgm:cxn modelId="{FF37D79D-228A-4658-A943-FE2120889326}" type="presParOf" srcId="{3730AEEB-B38A-4E8C-8DCE-FF31E4AA16ED}" destId="{01751477-2DD2-44A5-84D2-AFFF87D6233E}" srcOrd="0" destOrd="0" presId="urn:microsoft.com/office/officeart/2005/8/layout/hList6"/>
    <dgm:cxn modelId="{5CDB892D-7C80-4524-858B-279F58840046}" type="presParOf" srcId="{3730AEEB-B38A-4E8C-8DCE-FF31E4AA16ED}" destId="{CBA9834B-7D88-4C98-94C4-7B946DC5898B}" srcOrd="1" destOrd="0" presId="urn:microsoft.com/office/officeart/2005/8/layout/hList6"/>
    <dgm:cxn modelId="{B686E4F1-AB6A-45E0-BF07-BEA10E4C551E}" type="presParOf" srcId="{3730AEEB-B38A-4E8C-8DCE-FF31E4AA16ED}" destId="{0AB748D0-5D8A-4DB8-AD11-B6F3CB9B5198}" srcOrd="2" destOrd="0" presId="urn:microsoft.com/office/officeart/2005/8/layout/hList6"/>
    <dgm:cxn modelId="{260FE699-9500-4506-B8A0-7CC1C9EF5626}" type="presParOf" srcId="{3730AEEB-B38A-4E8C-8DCE-FF31E4AA16ED}" destId="{87246625-7232-4E57-956D-E7770ECC4726}" srcOrd="3" destOrd="0" presId="urn:microsoft.com/office/officeart/2005/8/layout/hList6"/>
    <dgm:cxn modelId="{780AD522-9B89-4B78-994C-F03A76093EE4}" type="presParOf" srcId="{3730AEEB-B38A-4E8C-8DCE-FF31E4AA16ED}" destId="{643745EA-955D-4125-AF29-BA4AAF26679A}"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977583-BF76-4520-94E7-F8EEBBD0900F}">
      <dsp:nvSpPr>
        <dsp:cNvPr id="0" name=""/>
        <dsp:cNvSpPr/>
      </dsp:nvSpPr>
      <dsp:spPr>
        <a:xfrm rot="10800000">
          <a:off x="1645949" y="103765"/>
          <a:ext cx="5472684" cy="50480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606" tIns="87630" rIns="163576" bIns="87630" numCol="1" spcCol="1270" anchor="ctr" anchorCtr="0">
          <a:noAutofit/>
        </a:bodyPr>
        <a:lstStyle/>
        <a:p>
          <a:pPr lvl="0" algn="ctr" defTabSz="1022350">
            <a:lnSpc>
              <a:spcPct val="90000"/>
            </a:lnSpc>
            <a:spcBef>
              <a:spcPct val="0"/>
            </a:spcBef>
            <a:spcAft>
              <a:spcPct val="35000"/>
            </a:spcAft>
          </a:pPr>
          <a:r>
            <a:rPr lang="tr-TR" sz="2300" kern="1200" dirty="0" smtClean="0"/>
            <a:t>Sümerler </a:t>
          </a:r>
          <a:endParaRPr lang="tr-TR" sz="2300" kern="1200" dirty="0"/>
        </a:p>
      </dsp:txBody>
      <dsp:txXfrm rot="10800000">
        <a:off x="1645949" y="103765"/>
        <a:ext cx="5472684" cy="504806"/>
      </dsp:txXfrm>
    </dsp:sp>
    <dsp:sp modelId="{9BFFA903-4859-4BA9-A684-493D57266999}">
      <dsp:nvSpPr>
        <dsp:cNvPr id="0" name=""/>
        <dsp:cNvSpPr/>
      </dsp:nvSpPr>
      <dsp:spPr>
        <a:xfrm>
          <a:off x="1110966" y="3243"/>
          <a:ext cx="1069967" cy="70585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D09010-5ABC-4729-AD85-59D02FA37187}">
      <dsp:nvSpPr>
        <dsp:cNvPr id="0" name=""/>
        <dsp:cNvSpPr/>
      </dsp:nvSpPr>
      <dsp:spPr>
        <a:xfrm rot="10800000">
          <a:off x="1639324" y="883710"/>
          <a:ext cx="5472684" cy="50480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606" tIns="87630" rIns="163576" bIns="87630" numCol="1" spcCol="1270" anchor="ctr" anchorCtr="0">
          <a:noAutofit/>
        </a:bodyPr>
        <a:lstStyle/>
        <a:p>
          <a:pPr lvl="0" algn="ctr" defTabSz="1022350">
            <a:lnSpc>
              <a:spcPct val="90000"/>
            </a:lnSpc>
            <a:spcBef>
              <a:spcPct val="0"/>
            </a:spcBef>
            <a:spcAft>
              <a:spcPct val="35000"/>
            </a:spcAft>
          </a:pPr>
          <a:r>
            <a:rPr lang="tr-TR" sz="2300" kern="1200" dirty="0" err="1" smtClean="0"/>
            <a:t>Babiller</a:t>
          </a:r>
          <a:r>
            <a:rPr lang="tr-TR" sz="2300" kern="1200" dirty="0" smtClean="0"/>
            <a:t>- Asurlar  </a:t>
          </a:r>
          <a:endParaRPr lang="tr-TR" sz="2300" kern="1200" dirty="0"/>
        </a:p>
      </dsp:txBody>
      <dsp:txXfrm rot="10800000">
        <a:off x="1639324" y="883710"/>
        <a:ext cx="5472684" cy="504806"/>
      </dsp:txXfrm>
    </dsp:sp>
    <dsp:sp modelId="{2D1E583F-1C24-479B-964C-509FB4A4695E}">
      <dsp:nvSpPr>
        <dsp:cNvPr id="0" name=""/>
        <dsp:cNvSpPr/>
      </dsp:nvSpPr>
      <dsp:spPr>
        <a:xfrm>
          <a:off x="1117591" y="859782"/>
          <a:ext cx="1043465" cy="55266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CFAD1E-6EB2-420A-AB9A-C324D8DD8A96}">
      <dsp:nvSpPr>
        <dsp:cNvPr id="0" name=""/>
        <dsp:cNvSpPr/>
      </dsp:nvSpPr>
      <dsp:spPr>
        <a:xfrm rot="10800000">
          <a:off x="1613533" y="1699817"/>
          <a:ext cx="5472684" cy="50480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606" tIns="87630" rIns="163576" bIns="87630" numCol="1" spcCol="1270" anchor="ctr" anchorCtr="0">
          <a:noAutofit/>
        </a:bodyPr>
        <a:lstStyle/>
        <a:p>
          <a:pPr lvl="0" algn="ctr" defTabSz="1022350">
            <a:lnSpc>
              <a:spcPct val="90000"/>
            </a:lnSpc>
            <a:spcBef>
              <a:spcPct val="0"/>
            </a:spcBef>
            <a:spcAft>
              <a:spcPct val="35000"/>
            </a:spcAft>
          </a:pPr>
          <a:r>
            <a:rPr lang="tr-TR" sz="2300" kern="1200" dirty="0" smtClean="0"/>
            <a:t>Eski Mısır </a:t>
          </a:r>
          <a:endParaRPr lang="tr-TR" sz="2300" kern="1200" dirty="0"/>
        </a:p>
      </dsp:txBody>
      <dsp:txXfrm rot="10800000">
        <a:off x="1613533" y="1699817"/>
        <a:ext cx="5472684" cy="504806"/>
      </dsp:txXfrm>
    </dsp:sp>
    <dsp:sp modelId="{B7E9D1F1-0F99-419C-84CA-EF199D1C4F3F}">
      <dsp:nvSpPr>
        <dsp:cNvPr id="0" name=""/>
        <dsp:cNvSpPr/>
      </dsp:nvSpPr>
      <dsp:spPr>
        <a:xfrm>
          <a:off x="1143382" y="1563133"/>
          <a:ext cx="940302" cy="778174"/>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AAA6F-EBDD-4770-94C9-8B8FD87CA734}">
      <dsp:nvSpPr>
        <dsp:cNvPr id="0" name=""/>
        <dsp:cNvSpPr/>
      </dsp:nvSpPr>
      <dsp:spPr>
        <a:xfrm rot="10800000">
          <a:off x="1630751" y="2602402"/>
          <a:ext cx="5472684" cy="50480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606" tIns="87630" rIns="163576" bIns="87630" numCol="1" spcCol="1270" anchor="ctr" anchorCtr="0">
          <a:noAutofit/>
        </a:bodyPr>
        <a:lstStyle/>
        <a:p>
          <a:pPr lvl="0" algn="ctr" defTabSz="1022350">
            <a:lnSpc>
              <a:spcPct val="90000"/>
            </a:lnSpc>
            <a:spcBef>
              <a:spcPct val="0"/>
            </a:spcBef>
            <a:spcAft>
              <a:spcPct val="35000"/>
            </a:spcAft>
          </a:pPr>
          <a:r>
            <a:rPr lang="tr-TR" sz="2300" kern="1200" dirty="0" smtClean="0"/>
            <a:t>Eski Hindistan </a:t>
          </a:r>
          <a:endParaRPr lang="tr-TR" sz="2300" kern="1200" dirty="0"/>
        </a:p>
      </dsp:txBody>
      <dsp:txXfrm rot="10800000">
        <a:off x="1630751" y="2602402"/>
        <a:ext cx="5472684" cy="504806"/>
      </dsp:txXfrm>
    </dsp:sp>
    <dsp:sp modelId="{848DCD38-DC8A-4BA5-8E8B-08A662692A01}">
      <dsp:nvSpPr>
        <dsp:cNvPr id="0" name=""/>
        <dsp:cNvSpPr/>
      </dsp:nvSpPr>
      <dsp:spPr>
        <a:xfrm>
          <a:off x="1126164" y="2491996"/>
          <a:ext cx="1009173" cy="725618"/>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B4DA0B-8F65-4605-915C-B27289A9CDD7}">
      <dsp:nvSpPr>
        <dsp:cNvPr id="0" name=""/>
        <dsp:cNvSpPr/>
      </dsp:nvSpPr>
      <dsp:spPr>
        <a:xfrm rot="10800000">
          <a:off x="1622666" y="3514068"/>
          <a:ext cx="5472684" cy="50480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606" tIns="87630" rIns="163576" bIns="87630" numCol="1" spcCol="1270" anchor="ctr" anchorCtr="0">
          <a:noAutofit/>
        </a:bodyPr>
        <a:lstStyle/>
        <a:p>
          <a:pPr lvl="0" algn="ctr" defTabSz="1022350">
            <a:lnSpc>
              <a:spcPct val="90000"/>
            </a:lnSpc>
            <a:spcBef>
              <a:spcPct val="0"/>
            </a:spcBef>
            <a:spcAft>
              <a:spcPct val="35000"/>
            </a:spcAft>
          </a:pPr>
          <a:r>
            <a:rPr lang="tr-TR" sz="2300" kern="1200" dirty="0" smtClean="0"/>
            <a:t>Eski Çin </a:t>
          </a:r>
          <a:endParaRPr lang="tr-TR" sz="2300" kern="1200" dirty="0"/>
        </a:p>
      </dsp:txBody>
      <dsp:txXfrm rot="10800000">
        <a:off x="1622666" y="3514068"/>
        <a:ext cx="5472684" cy="504806"/>
      </dsp:txXfrm>
    </dsp:sp>
    <dsp:sp modelId="{71D9C99B-D237-4BD8-9892-B14BEBC8E3EB}">
      <dsp:nvSpPr>
        <dsp:cNvPr id="0" name=""/>
        <dsp:cNvSpPr/>
      </dsp:nvSpPr>
      <dsp:spPr>
        <a:xfrm>
          <a:off x="1134249" y="3368303"/>
          <a:ext cx="976835" cy="796337"/>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66DD39-9C18-4A0F-A6DA-22AB4509034C}">
      <dsp:nvSpPr>
        <dsp:cNvPr id="0" name=""/>
        <dsp:cNvSpPr/>
      </dsp:nvSpPr>
      <dsp:spPr>
        <a:xfrm rot="10800000">
          <a:off x="1657449" y="4370511"/>
          <a:ext cx="5472684" cy="50480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606" tIns="87630" rIns="163576" bIns="87630" numCol="1" spcCol="1270" anchor="ctr" anchorCtr="0">
          <a:noAutofit/>
        </a:bodyPr>
        <a:lstStyle/>
        <a:p>
          <a:pPr lvl="0" algn="ctr" defTabSz="1022350">
            <a:lnSpc>
              <a:spcPct val="90000"/>
            </a:lnSpc>
            <a:spcBef>
              <a:spcPct val="0"/>
            </a:spcBef>
            <a:spcAft>
              <a:spcPct val="35000"/>
            </a:spcAft>
          </a:pPr>
          <a:r>
            <a:rPr lang="tr-TR" sz="2300" kern="1200" dirty="0" smtClean="0"/>
            <a:t>Hititler </a:t>
          </a:r>
          <a:endParaRPr lang="tr-TR" sz="2300" kern="1200" dirty="0"/>
        </a:p>
      </dsp:txBody>
      <dsp:txXfrm rot="10800000">
        <a:off x="1657449" y="4370511"/>
        <a:ext cx="5472684" cy="504806"/>
      </dsp:txXfrm>
    </dsp:sp>
    <dsp:sp modelId="{4028C20B-9756-4491-88E0-6299258CB497}">
      <dsp:nvSpPr>
        <dsp:cNvPr id="0" name=""/>
        <dsp:cNvSpPr/>
      </dsp:nvSpPr>
      <dsp:spPr>
        <a:xfrm>
          <a:off x="1099466" y="4315329"/>
          <a:ext cx="1115965" cy="615172"/>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984979-C0F9-400B-B4EB-1E590A06EC06}">
      <dsp:nvSpPr>
        <dsp:cNvPr id="0" name=""/>
        <dsp:cNvSpPr/>
      </dsp:nvSpPr>
      <dsp:spPr>
        <a:xfrm rot="10800000">
          <a:off x="1642803" y="5081189"/>
          <a:ext cx="5472684" cy="50480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606" tIns="87630" rIns="163576" bIns="87630" numCol="1" spcCol="1270" anchor="ctr" anchorCtr="0">
          <a:noAutofit/>
        </a:bodyPr>
        <a:lstStyle/>
        <a:p>
          <a:pPr lvl="0" algn="ctr" defTabSz="1022350">
            <a:lnSpc>
              <a:spcPct val="90000"/>
            </a:lnSpc>
            <a:spcBef>
              <a:spcPct val="0"/>
            </a:spcBef>
            <a:spcAft>
              <a:spcPct val="35000"/>
            </a:spcAft>
          </a:pPr>
          <a:r>
            <a:rPr lang="tr-TR" sz="2300" kern="1200" dirty="0" smtClean="0"/>
            <a:t>Eski Yunanistan </a:t>
          </a:r>
          <a:endParaRPr lang="tr-TR" sz="2300" kern="1200" dirty="0"/>
        </a:p>
      </dsp:txBody>
      <dsp:txXfrm rot="10800000">
        <a:off x="1642803" y="5081189"/>
        <a:ext cx="5472684" cy="504806"/>
      </dsp:txXfrm>
    </dsp:sp>
    <dsp:sp modelId="{D5FA4B6D-6008-4802-940A-05CE9E5D11F2}">
      <dsp:nvSpPr>
        <dsp:cNvPr id="0" name=""/>
        <dsp:cNvSpPr/>
      </dsp:nvSpPr>
      <dsp:spPr>
        <a:xfrm>
          <a:off x="1114112" y="5081189"/>
          <a:ext cx="1057382" cy="504806"/>
        </a:xfrm>
        <a:prstGeom prst="ellipse">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751477-2DD2-44A5-84D2-AFFF87D6233E}">
      <dsp:nvSpPr>
        <dsp:cNvPr id="0" name=""/>
        <dsp:cNvSpPr/>
      </dsp:nvSpPr>
      <dsp:spPr>
        <a:xfrm rot="16200000">
          <a:off x="-956010" y="957014"/>
          <a:ext cx="4525963" cy="2611933"/>
        </a:xfrm>
        <a:prstGeom prst="flowChartManualOperation">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0" tIns="0" rIns="287734" bIns="0" numCol="1" spcCol="1270" anchor="ctr" anchorCtr="0">
          <a:noAutofit/>
        </a:bodyPr>
        <a:lstStyle/>
        <a:p>
          <a:pPr lvl="0" algn="ctr" defTabSz="2000250">
            <a:lnSpc>
              <a:spcPct val="90000"/>
            </a:lnSpc>
            <a:spcBef>
              <a:spcPct val="0"/>
            </a:spcBef>
            <a:spcAft>
              <a:spcPct val="35000"/>
            </a:spcAft>
          </a:pPr>
          <a:r>
            <a:rPr lang="tr-TR" sz="4500" kern="1200" dirty="0" smtClean="0"/>
            <a:t>Hipokrat öncesi </a:t>
          </a:r>
          <a:endParaRPr lang="tr-TR" sz="4500" kern="1200" dirty="0"/>
        </a:p>
      </dsp:txBody>
      <dsp:txXfrm rot="16200000">
        <a:off x="-956010" y="957014"/>
        <a:ext cx="4525963" cy="2611933"/>
      </dsp:txXfrm>
    </dsp:sp>
    <dsp:sp modelId="{0AB748D0-5D8A-4DB8-AD11-B6F3CB9B5198}">
      <dsp:nvSpPr>
        <dsp:cNvPr id="0" name=""/>
        <dsp:cNvSpPr/>
      </dsp:nvSpPr>
      <dsp:spPr>
        <a:xfrm rot="16200000">
          <a:off x="1851818" y="957014"/>
          <a:ext cx="4525963" cy="2611933"/>
        </a:xfrm>
        <a:prstGeom prst="flowChartManualOperation">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0" tIns="0" rIns="287734" bIns="0" numCol="1" spcCol="1270" anchor="ctr" anchorCtr="0">
          <a:noAutofit/>
        </a:bodyPr>
        <a:lstStyle/>
        <a:p>
          <a:pPr lvl="0" algn="ctr" defTabSz="2000250">
            <a:lnSpc>
              <a:spcPct val="90000"/>
            </a:lnSpc>
            <a:spcBef>
              <a:spcPct val="0"/>
            </a:spcBef>
            <a:spcAft>
              <a:spcPct val="35000"/>
            </a:spcAft>
          </a:pPr>
          <a:r>
            <a:rPr lang="tr-TR" sz="4500" kern="1200" dirty="0" smtClean="0"/>
            <a:t>Hipokrat Dönemi </a:t>
          </a:r>
          <a:endParaRPr lang="tr-TR" sz="4500" kern="1200" dirty="0"/>
        </a:p>
      </dsp:txBody>
      <dsp:txXfrm rot="16200000">
        <a:off x="1851818" y="957014"/>
        <a:ext cx="4525963" cy="2611933"/>
      </dsp:txXfrm>
    </dsp:sp>
    <dsp:sp modelId="{643745EA-955D-4125-AF29-BA4AAF26679A}">
      <dsp:nvSpPr>
        <dsp:cNvPr id="0" name=""/>
        <dsp:cNvSpPr/>
      </dsp:nvSpPr>
      <dsp:spPr>
        <a:xfrm rot="16200000">
          <a:off x="4659647" y="957014"/>
          <a:ext cx="4525963" cy="2611933"/>
        </a:xfrm>
        <a:prstGeom prst="flowChartManualOperation">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0" tIns="0" rIns="287734" bIns="0" numCol="1" spcCol="1270" anchor="ctr" anchorCtr="0">
          <a:noAutofit/>
        </a:bodyPr>
        <a:lstStyle/>
        <a:p>
          <a:pPr lvl="0" algn="ctr" defTabSz="2000250">
            <a:lnSpc>
              <a:spcPct val="90000"/>
            </a:lnSpc>
            <a:spcBef>
              <a:spcPct val="0"/>
            </a:spcBef>
            <a:spcAft>
              <a:spcPct val="35000"/>
            </a:spcAft>
          </a:pPr>
          <a:r>
            <a:rPr lang="tr-TR" sz="4500" kern="1200" dirty="0" smtClean="0"/>
            <a:t>Hipokrat Sonrası </a:t>
          </a:r>
          <a:endParaRPr lang="tr-TR" sz="4500" kern="1200" dirty="0"/>
        </a:p>
      </dsp:txBody>
      <dsp:txXfrm rot="16200000">
        <a:off x="4659647" y="957014"/>
        <a:ext cx="4525963" cy="261193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A73D412-E349-4C4D-B15D-D94035C623C6}"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DBDC14E-75FA-4800-87C9-94B8F8257703}"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A73D412-E349-4C4D-B15D-D94035C623C6}"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DBDC14E-75FA-4800-87C9-94B8F825770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A73D412-E349-4C4D-B15D-D94035C623C6}"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DBDC14E-75FA-4800-87C9-94B8F825770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A73D412-E349-4C4D-B15D-D94035C623C6}"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DBDC14E-75FA-4800-87C9-94B8F825770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A73D412-E349-4C4D-B15D-D94035C623C6}" type="datetimeFigureOut">
              <a:rPr lang="tr-TR" smtClean="0"/>
              <a:pPr/>
              <a:t>19.01.2020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DBDC14E-75FA-4800-87C9-94B8F8257703}"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A73D412-E349-4C4D-B15D-D94035C623C6}" type="datetimeFigureOut">
              <a:rPr lang="tr-TR" smtClean="0"/>
              <a:pPr/>
              <a:t>19.01.2020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DBDC14E-75FA-4800-87C9-94B8F8257703}"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A73D412-E349-4C4D-B15D-D94035C623C6}" type="datetimeFigureOut">
              <a:rPr lang="tr-TR" smtClean="0"/>
              <a:pPr/>
              <a:t>19.01.2020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DBDC14E-75FA-4800-87C9-94B8F825770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A73D412-E349-4C4D-B15D-D94035C623C6}" type="datetimeFigureOut">
              <a:rPr lang="tr-TR" smtClean="0"/>
              <a:pPr/>
              <a:t>19.01.2020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DBDC14E-75FA-4800-87C9-94B8F825770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A73D412-E349-4C4D-B15D-D94035C623C6}" type="datetimeFigureOut">
              <a:rPr lang="tr-TR" smtClean="0"/>
              <a:pPr/>
              <a:t>19.01.2020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DBDC14E-75FA-4800-87C9-94B8F825770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A73D412-E349-4C4D-B15D-D94035C623C6}" type="datetimeFigureOut">
              <a:rPr lang="tr-TR" smtClean="0"/>
              <a:pPr/>
              <a:t>19.01.2020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DBDC14E-75FA-4800-87C9-94B8F825770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A73D412-E349-4C4D-B15D-D94035C623C6}" type="datetimeFigureOut">
              <a:rPr lang="tr-TR" smtClean="0"/>
              <a:pPr/>
              <a:t>19.01.2020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DBDC14E-75FA-4800-87C9-94B8F8257703}"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3D412-E349-4C4D-B15D-D94035C623C6}" type="datetimeFigureOut">
              <a:rPr lang="tr-TR" smtClean="0"/>
              <a:pPr/>
              <a:t>19.01.2020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DC14E-75FA-4800-87C9-94B8F825770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smtClean="0"/>
              <a:t>İlk Çağ’da Sağlık Uygulamaları</a:t>
            </a:r>
            <a:endParaRPr lang="tr-TR" b="1" dirty="0"/>
          </a:p>
        </p:txBody>
      </p:sp>
      <p:sp>
        <p:nvSpPr>
          <p:cNvPr id="3" name="2 Alt Başlık"/>
          <p:cNvSpPr>
            <a:spLocks noGrp="1"/>
          </p:cNvSpPr>
          <p:nvPr>
            <p:ph type="subTitle" idx="1"/>
          </p:nvPr>
        </p:nvSpPr>
        <p:spPr/>
        <p:txBody>
          <a:bodyPr/>
          <a:lstStyle/>
          <a:p>
            <a:pPr algn="r"/>
            <a:r>
              <a:rPr lang="tr-TR" dirty="0" smtClean="0">
                <a:solidFill>
                  <a:schemeClr val="tx1"/>
                </a:solidFill>
              </a:rPr>
              <a:t>Öğretim görevlisi </a:t>
            </a:r>
          </a:p>
          <a:p>
            <a:pPr algn="r"/>
            <a:r>
              <a:rPr lang="tr-TR" dirty="0" smtClean="0">
                <a:solidFill>
                  <a:schemeClr val="tx1"/>
                </a:solidFill>
              </a:rPr>
              <a:t>Meltem ÖZDUYAN KILIÇ</a:t>
            </a:r>
            <a:endParaRPr lang="tr-TR" dirty="0">
              <a:solidFill>
                <a:schemeClr val="tx1"/>
              </a:solidFill>
            </a:endParaRPr>
          </a:p>
        </p:txBody>
      </p:sp>
      <p:pic>
        <p:nvPicPr>
          <p:cNvPr id="4" name="3 Resim" descr="indir.jpg"/>
          <p:cNvPicPr>
            <a:picLocks noChangeAspect="1"/>
          </p:cNvPicPr>
          <p:nvPr/>
        </p:nvPicPr>
        <p:blipFill>
          <a:blip r:embed="rId2" cstate="print"/>
          <a:stretch>
            <a:fillRect/>
          </a:stretch>
        </p:blipFill>
        <p:spPr>
          <a:xfrm>
            <a:off x="6156176" y="260648"/>
            <a:ext cx="2592288" cy="1728192"/>
          </a:xfrm>
          <a:prstGeom prst="rect">
            <a:avLst/>
          </a:prstGeom>
        </p:spPr>
      </p:pic>
      <p:pic>
        <p:nvPicPr>
          <p:cNvPr id="5" name="4 Resim" descr="indir (1).jpg"/>
          <p:cNvPicPr>
            <a:picLocks noChangeAspect="1"/>
          </p:cNvPicPr>
          <p:nvPr/>
        </p:nvPicPr>
        <p:blipFill>
          <a:blip r:embed="rId3" cstate="print"/>
          <a:stretch>
            <a:fillRect/>
          </a:stretch>
        </p:blipFill>
        <p:spPr>
          <a:xfrm>
            <a:off x="395537" y="260648"/>
            <a:ext cx="2736304" cy="1656184"/>
          </a:xfrm>
          <a:prstGeom prst="rect">
            <a:avLst/>
          </a:prstGeom>
        </p:spPr>
      </p:pic>
      <p:pic>
        <p:nvPicPr>
          <p:cNvPr id="6" name="5 Resim" descr="indir (3).jpg"/>
          <p:cNvPicPr>
            <a:picLocks noChangeAspect="1"/>
          </p:cNvPicPr>
          <p:nvPr/>
        </p:nvPicPr>
        <p:blipFill>
          <a:blip r:embed="rId4" cstate="print"/>
          <a:stretch>
            <a:fillRect/>
          </a:stretch>
        </p:blipFill>
        <p:spPr>
          <a:xfrm>
            <a:off x="395537" y="5085184"/>
            <a:ext cx="2664296" cy="1512168"/>
          </a:xfrm>
          <a:prstGeom prst="rect">
            <a:avLst/>
          </a:prstGeom>
        </p:spPr>
      </p:pic>
      <p:pic>
        <p:nvPicPr>
          <p:cNvPr id="7" name="6 Resim" descr="indir (2).jpg"/>
          <p:cNvPicPr>
            <a:picLocks noChangeAspect="1"/>
          </p:cNvPicPr>
          <p:nvPr/>
        </p:nvPicPr>
        <p:blipFill>
          <a:blip r:embed="rId5" cstate="print"/>
          <a:stretch>
            <a:fillRect/>
          </a:stretch>
        </p:blipFill>
        <p:spPr>
          <a:xfrm>
            <a:off x="6516216" y="5085184"/>
            <a:ext cx="2438400" cy="17728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Sümerler </a:t>
            </a:r>
            <a:endParaRPr lang="tr-TR" b="1" dirty="0"/>
          </a:p>
        </p:txBody>
      </p:sp>
      <p:sp>
        <p:nvSpPr>
          <p:cNvPr id="3" name="2 İçerik Yer Tutucusu"/>
          <p:cNvSpPr>
            <a:spLocks noGrp="1"/>
          </p:cNvSpPr>
          <p:nvPr>
            <p:ph idx="1"/>
          </p:nvPr>
        </p:nvSpPr>
        <p:spPr/>
        <p:txBody>
          <a:bodyPr/>
          <a:lstStyle/>
          <a:p>
            <a:pPr algn="just"/>
            <a:r>
              <a:rPr lang="tr-TR" dirty="0" smtClean="0"/>
              <a:t>Astronomi…</a:t>
            </a:r>
          </a:p>
          <a:p>
            <a:pPr algn="just"/>
            <a:r>
              <a:rPr lang="tr-TR" dirty="0" smtClean="0"/>
              <a:t>Kan tüm yaşamsal fonksiyonların kaynağı</a:t>
            </a:r>
          </a:p>
          <a:p>
            <a:pPr algn="just"/>
            <a:r>
              <a:rPr lang="tr-TR" dirty="0" smtClean="0"/>
              <a:t>Karaciğer kanın toplandığı merkez ve yaşamın merkezi</a:t>
            </a:r>
          </a:p>
          <a:p>
            <a:pPr algn="just"/>
            <a:r>
              <a:rPr lang="tr-TR" dirty="0" smtClean="0"/>
              <a:t>Kişinin sağ tarafında yer alan organın anomalisi güç ve başarı, sol taraftakinin anomalisi zayıflık, başarısızlık ve hastalıktır.</a:t>
            </a:r>
          </a:p>
          <a:p>
            <a:pPr algn="just">
              <a:lnSpc>
                <a:spcPct val="150000"/>
              </a:lnSpc>
            </a:pPr>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Sümerler </a:t>
            </a:r>
            <a:endParaRPr lang="tr-TR" b="1" dirty="0"/>
          </a:p>
        </p:txBody>
      </p:sp>
      <p:sp>
        <p:nvSpPr>
          <p:cNvPr id="3" name="2 İçerik Yer Tutucusu"/>
          <p:cNvSpPr>
            <a:spLocks noGrp="1"/>
          </p:cNvSpPr>
          <p:nvPr>
            <p:ph idx="1"/>
          </p:nvPr>
        </p:nvSpPr>
        <p:spPr/>
        <p:txBody>
          <a:bodyPr/>
          <a:lstStyle/>
          <a:p>
            <a:pPr algn="just"/>
            <a:r>
              <a:rPr lang="tr-TR" dirty="0" smtClean="0"/>
              <a:t>Karaciğer falı….</a:t>
            </a:r>
          </a:p>
          <a:p>
            <a:pPr algn="just"/>
            <a:endParaRPr lang="tr-TR" dirty="0" smtClean="0"/>
          </a:p>
          <a:p>
            <a:pPr algn="just">
              <a:lnSpc>
                <a:spcPct val="150000"/>
              </a:lnSpc>
            </a:pPr>
            <a:endParaRPr lang="tr-TR" dirty="0" smtClean="0"/>
          </a:p>
          <a:p>
            <a:endParaRPr lang="tr-TR" dirty="0" smtClean="0"/>
          </a:p>
          <a:p>
            <a:endParaRPr lang="tr-TR" dirty="0"/>
          </a:p>
        </p:txBody>
      </p:sp>
      <p:pic>
        <p:nvPicPr>
          <p:cNvPr id="4" name="3 Resim" descr="images.jpg"/>
          <p:cNvPicPr>
            <a:picLocks noChangeAspect="1"/>
          </p:cNvPicPr>
          <p:nvPr/>
        </p:nvPicPr>
        <p:blipFill>
          <a:blip r:embed="rId2" cstate="print"/>
          <a:stretch>
            <a:fillRect/>
          </a:stretch>
        </p:blipFill>
        <p:spPr>
          <a:xfrm>
            <a:off x="827584" y="2628900"/>
            <a:ext cx="7560840" cy="37524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Sümerler </a:t>
            </a:r>
            <a:endParaRPr lang="tr-TR" b="1" dirty="0"/>
          </a:p>
        </p:txBody>
      </p:sp>
      <p:sp>
        <p:nvSpPr>
          <p:cNvPr id="3" name="2 İçerik Yer Tutucusu"/>
          <p:cNvSpPr>
            <a:spLocks noGrp="1"/>
          </p:cNvSpPr>
          <p:nvPr>
            <p:ph idx="1"/>
          </p:nvPr>
        </p:nvSpPr>
        <p:spPr/>
        <p:txBody>
          <a:bodyPr/>
          <a:lstStyle/>
          <a:p>
            <a:pPr algn="just"/>
            <a:r>
              <a:rPr lang="tr-TR" dirty="0" smtClean="0">
                <a:latin typeface="Times New Roman" pitchFamily="18" charset="0"/>
                <a:cs typeface="Times New Roman" pitchFamily="18" charset="0"/>
              </a:rPr>
              <a:t>Sıcak- soğuk kompres uygulamaları mevcut.</a:t>
            </a:r>
          </a:p>
          <a:p>
            <a:pPr algn="just"/>
            <a:r>
              <a:rPr lang="tr-TR" dirty="0" smtClean="0">
                <a:latin typeface="Times New Roman" pitchFamily="18" charset="0"/>
                <a:cs typeface="Times New Roman" pitchFamily="18" charset="0"/>
              </a:rPr>
              <a:t>Eczacılık: </a:t>
            </a:r>
          </a:p>
          <a:p>
            <a:pPr lvl="1" algn="just"/>
            <a:r>
              <a:rPr lang="tr-TR" dirty="0" smtClean="0">
                <a:latin typeface="Times New Roman" pitchFamily="18" charset="0"/>
                <a:cs typeface="Times New Roman" pitchFamily="18" charset="0"/>
              </a:rPr>
              <a:t>İlaç ve merhemler </a:t>
            </a:r>
          </a:p>
          <a:p>
            <a:pPr lvl="1" algn="just"/>
            <a:r>
              <a:rPr lang="tr-TR" dirty="0" smtClean="0">
                <a:latin typeface="Times New Roman" pitchFamily="18" charset="0"/>
                <a:cs typeface="Times New Roman" pitchFamily="18" charset="0"/>
              </a:rPr>
              <a:t>Bulunan tabletlerde hangi ilacın hangi hastalığa kullanılacağı ve kaç kez kullanılacağı yer almakta.</a:t>
            </a:r>
          </a:p>
          <a:p>
            <a:pPr lvl="1" algn="just"/>
            <a:r>
              <a:rPr lang="tr-TR" dirty="0" smtClean="0">
                <a:latin typeface="Times New Roman" pitchFamily="18" charset="0"/>
                <a:cs typeface="Times New Roman" pitchFamily="18" charset="0"/>
              </a:rPr>
              <a:t>Bitkisel, hayvansal, madensel maddelerden yararlanarak ve kimyevi işlemlerden geçirerek (arıtma) ilaç hazırlama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Sümerler </a:t>
            </a:r>
            <a:endParaRPr lang="tr-TR" b="1" dirty="0"/>
          </a:p>
        </p:txBody>
      </p:sp>
      <p:sp>
        <p:nvSpPr>
          <p:cNvPr id="3" name="2 İçerik Yer Tutucusu"/>
          <p:cNvSpPr>
            <a:spLocks noGrp="1"/>
          </p:cNvSpPr>
          <p:nvPr>
            <p:ph idx="1"/>
          </p:nvPr>
        </p:nvSpPr>
        <p:spPr/>
        <p:txBody>
          <a:bodyPr>
            <a:normAutofit lnSpcReduction="10000"/>
          </a:bodyPr>
          <a:lstStyle/>
          <a:p>
            <a:pPr algn="just"/>
            <a:r>
              <a:rPr lang="tr-TR" dirty="0" smtClean="0">
                <a:latin typeface="Times New Roman" pitchFamily="18" charset="0"/>
                <a:cs typeface="Times New Roman" pitchFamily="18" charset="0"/>
              </a:rPr>
              <a:t>Büyüsel tıp anlayışı.</a:t>
            </a:r>
          </a:p>
          <a:p>
            <a:pPr algn="just"/>
            <a:r>
              <a:rPr lang="tr-TR" dirty="0" smtClean="0">
                <a:latin typeface="Times New Roman" pitchFamily="18" charset="0"/>
                <a:cs typeface="Times New Roman" pitchFamily="18" charset="0"/>
              </a:rPr>
              <a:t>Bitki ve yapılmış olan ilaçlar da iyileştirmede kullanılıyor, ancak kişi iyileşirse ilacın kendi etkisinden değil, ilaçtaki büyüsel etkiden iyileşiyordu.</a:t>
            </a:r>
          </a:p>
          <a:p>
            <a:pPr algn="just"/>
            <a:r>
              <a:rPr lang="tr-TR" dirty="0" smtClean="0">
                <a:latin typeface="Times New Roman" pitchFamily="18" charset="0"/>
                <a:cs typeface="Times New Roman" pitchFamily="18" charset="0"/>
              </a:rPr>
              <a:t>Bazı taşlar büyülü güçleri olduğuna inanılıp bedene asılırdı.</a:t>
            </a:r>
          </a:p>
          <a:p>
            <a:pPr algn="just"/>
            <a:r>
              <a:rPr lang="tr-TR" dirty="0" smtClean="0">
                <a:latin typeface="Times New Roman" pitchFamily="18" charset="0"/>
                <a:cs typeface="Times New Roman" pitchFamily="18" charset="0"/>
              </a:rPr>
              <a:t>Hasta birindeki kötü ruhu gönderme işini A-SU yapardı.</a:t>
            </a:r>
          </a:p>
          <a:p>
            <a:pPr algn="just"/>
            <a:endParaRPr lang="tr-TR" dirty="0" smtClean="0">
              <a:latin typeface="Times New Roman" pitchFamily="18" charset="0"/>
              <a:cs typeface="Times New Roman" pitchFamily="18" charset="0"/>
            </a:endParaRPr>
          </a:p>
          <a:p>
            <a:pPr algn="just"/>
            <a:endParaRPr lang="tr-TR" dirty="0" smtClean="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Babiller</a:t>
            </a:r>
            <a:r>
              <a:rPr lang="tr-TR" b="1" dirty="0" smtClean="0"/>
              <a:t> </a:t>
            </a:r>
            <a:endParaRPr lang="tr-TR" b="1" dirty="0"/>
          </a:p>
        </p:txBody>
      </p:sp>
      <p:sp>
        <p:nvSpPr>
          <p:cNvPr id="3" name="2 İçerik Yer Tutucusu"/>
          <p:cNvSpPr>
            <a:spLocks noGrp="1"/>
          </p:cNvSpPr>
          <p:nvPr>
            <p:ph idx="1"/>
          </p:nvPr>
        </p:nvSpPr>
        <p:spPr/>
        <p:txBody>
          <a:bodyPr/>
          <a:lstStyle/>
          <a:p>
            <a:pPr algn="just">
              <a:lnSpc>
                <a:spcPct val="150000"/>
              </a:lnSpc>
            </a:pPr>
            <a:r>
              <a:rPr lang="tr-TR" b="1" dirty="0" err="1" smtClean="0">
                <a:latin typeface="Times New Roman" pitchFamily="18" charset="0"/>
                <a:cs typeface="Times New Roman" pitchFamily="18" charset="0"/>
              </a:rPr>
              <a:t>Nergal</a:t>
            </a:r>
            <a:r>
              <a:rPr lang="tr-TR" b="1"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Kötü ruhlar aleminin kralı, ölümlerin ve afetlerin tanrısı. </a:t>
            </a:r>
            <a:endParaRPr lang="tr-TR" dirty="0" smtClean="0">
              <a:latin typeface="Times New Roman" pitchFamily="18" charset="0"/>
              <a:cs typeface="Times New Roman" pitchFamily="18" charset="0"/>
            </a:endParaRPr>
          </a:p>
          <a:p>
            <a:pPr algn="just">
              <a:lnSpc>
                <a:spcPct val="150000"/>
              </a:lnSpc>
            </a:pPr>
            <a:r>
              <a:rPr lang="tr-TR" dirty="0" smtClean="0">
                <a:latin typeface="Times New Roman" pitchFamily="18" charset="0"/>
                <a:cs typeface="Times New Roman" pitchFamily="18" charset="0"/>
              </a:rPr>
              <a:t>Dünyayı </a:t>
            </a:r>
            <a:r>
              <a:rPr lang="tr-TR" dirty="0" smtClean="0">
                <a:latin typeface="Times New Roman" pitchFamily="18" charset="0"/>
                <a:cs typeface="Times New Roman" pitchFamily="18" charset="0"/>
              </a:rPr>
              <a:t>ziyaretini sarılık cini </a:t>
            </a:r>
            <a:r>
              <a:rPr lang="tr-TR" dirty="0" err="1" smtClean="0">
                <a:latin typeface="Times New Roman" pitchFamily="18" charset="0"/>
                <a:cs typeface="Times New Roman" pitchFamily="18" charset="0"/>
              </a:rPr>
              <a:t>Axaxuzu</a:t>
            </a:r>
            <a:r>
              <a:rPr lang="tr-TR" dirty="0" smtClean="0">
                <a:latin typeface="Times New Roman" pitchFamily="18" charset="0"/>
                <a:cs typeface="Times New Roman" pitchFamily="18" charset="0"/>
              </a:rPr>
              <a:t>, verem cini </a:t>
            </a:r>
            <a:r>
              <a:rPr lang="tr-TR" dirty="0" err="1" smtClean="0">
                <a:latin typeface="Times New Roman" pitchFamily="18" charset="0"/>
                <a:cs typeface="Times New Roman" pitchFamily="18" charset="0"/>
              </a:rPr>
              <a:t>Asukku</a:t>
            </a:r>
            <a:r>
              <a:rPr lang="tr-TR" dirty="0" smtClean="0">
                <a:latin typeface="Times New Roman" pitchFamily="18" charset="0"/>
                <a:cs typeface="Times New Roman" pitchFamily="18" charset="0"/>
              </a:rPr>
              <a:t> ve veba cini </a:t>
            </a:r>
            <a:r>
              <a:rPr lang="tr-TR" dirty="0" err="1" smtClean="0">
                <a:latin typeface="Times New Roman" pitchFamily="18" charset="0"/>
                <a:cs typeface="Times New Roman" pitchFamily="18" charset="0"/>
              </a:rPr>
              <a:t>Nasutar</a:t>
            </a:r>
            <a:r>
              <a:rPr lang="tr-TR" dirty="0" smtClean="0">
                <a:latin typeface="Times New Roman" pitchFamily="18" charset="0"/>
                <a:cs typeface="Times New Roman" pitchFamily="18" charset="0"/>
              </a:rPr>
              <a:t> aracılığıyla yapardı.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Babiller</a:t>
            </a:r>
            <a:r>
              <a:rPr lang="tr-TR" b="1" dirty="0" smtClean="0"/>
              <a:t> </a:t>
            </a:r>
            <a:endParaRPr lang="tr-TR" dirty="0"/>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Çeşitli hummaların, inme ve vebanın teşhisi konmuş.</a:t>
            </a:r>
          </a:p>
          <a:p>
            <a:pPr algn="just">
              <a:lnSpc>
                <a:spcPct val="150000"/>
              </a:lnSpc>
            </a:pPr>
            <a:r>
              <a:rPr lang="tr-TR" dirty="0" smtClean="0">
                <a:latin typeface="Times New Roman" pitchFamily="18" charset="0"/>
                <a:cs typeface="Times New Roman" pitchFamily="18" charset="0"/>
              </a:rPr>
              <a:t>Göz, kulak, cilt ve kalp hastalıkları, romatizma ve zührevi hastalıklar tanımlanmış.</a:t>
            </a:r>
          </a:p>
          <a:p>
            <a:pPr algn="just">
              <a:lnSpc>
                <a:spcPct val="150000"/>
              </a:lnSpc>
            </a:pPr>
            <a:r>
              <a:rPr lang="tr-TR" dirty="0" smtClean="0">
                <a:latin typeface="Times New Roman" pitchFamily="18" charset="0"/>
                <a:cs typeface="Times New Roman" pitchFamily="18" charset="0"/>
              </a:rPr>
              <a:t>Diş ağrısına dişleri kemiren kurtların sebep olduğu ifade edilmiş. (18.yy)</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Babiller</a:t>
            </a:r>
            <a:r>
              <a:rPr lang="tr-TR" b="1" dirty="0" smtClean="0"/>
              <a:t> </a:t>
            </a:r>
            <a:endParaRPr lang="tr-TR" dirty="0"/>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Tıp rahiplerin himayesinde, cerrahlar rahip değil.</a:t>
            </a:r>
          </a:p>
          <a:p>
            <a:pPr algn="just">
              <a:lnSpc>
                <a:spcPct val="150000"/>
              </a:lnSpc>
            </a:pPr>
            <a:r>
              <a:rPr lang="tr-TR" dirty="0" smtClean="0">
                <a:latin typeface="Times New Roman" pitchFamily="18" charset="0"/>
                <a:cs typeface="Times New Roman" pitchFamily="18" charset="0"/>
              </a:rPr>
              <a:t>Kötü ruhlar günahlar sebebiyle tanrılar tarafından gönderilir, doktor-rahip müdahale edip, uygun törenle hastalığı gidermeye çalışır.</a:t>
            </a:r>
          </a:p>
          <a:p>
            <a:pPr algn="just">
              <a:lnSpc>
                <a:spcPct val="150000"/>
              </a:lnSpc>
              <a:buNone/>
            </a:pPr>
            <a:r>
              <a:rPr lang="tr-TR"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Babiller</a:t>
            </a:r>
            <a:r>
              <a:rPr lang="tr-TR" b="1" dirty="0" smtClean="0"/>
              <a:t> </a:t>
            </a:r>
            <a:endParaRPr lang="tr-TR" dirty="0"/>
          </a:p>
        </p:txBody>
      </p:sp>
      <p:sp>
        <p:nvSpPr>
          <p:cNvPr id="3" name="2 İçerik Yer Tutucusu"/>
          <p:cNvSpPr>
            <a:spLocks noGrp="1"/>
          </p:cNvSpPr>
          <p:nvPr>
            <p:ph idx="1"/>
          </p:nvPr>
        </p:nvSpPr>
        <p:spPr/>
        <p:txBody>
          <a:bodyPr/>
          <a:lstStyle/>
          <a:p>
            <a:pPr algn="just">
              <a:lnSpc>
                <a:spcPct val="150000"/>
              </a:lnSpc>
            </a:pPr>
            <a:r>
              <a:rPr lang="tr-TR" dirty="0" err="1" smtClean="0">
                <a:latin typeface="Times New Roman" pitchFamily="18" charset="0"/>
                <a:cs typeface="Times New Roman" pitchFamily="18" charset="0"/>
              </a:rPr>
              <a:t>Hammurabi</a:t>
            </a:r>
            <a:r>
              <a:rPr lang="tr-TR" dirty="0" smtClean="0">
                <a:latin typeface="Times New Roman" pitchFamily="18" charset="0"/>
                <a:cs typeface="Times New Roman" pitchFamily="18" charset="0"/>
              </a:rPr>
              <a:t> Kanunları (M.Ö. 1948- 1905)</a:t>
            </a:r>
          </a:p>
          <a:p>
            <a:pPr lvl="1" algn="just">
              <a:lnSpc>
                <a:spcPct val="150000"/>
              </a:lnSpc>
            </a:pPr>
            <a:r>
              <a:rPr lang="tr-TR" dirty="0" smtClean="0">
                <a:latin typeface="Times New Roman" pitchFamily="18" charset="0"/>
                <a:cs typeface="Times New Roman" pitchFamily="18" charset="0"/>
              </a:rPr>
              <a:t>Mesleğin suçla ilgili yükümlülüklerini tanımlamış.</a:t>
            </a:r>
          </a:p>
          <a:p>
            <a:pPr lvl="1" algn="just">
              <a:lnSpc>
                <a:spcPct val="150000"/>
              </a:lnSpc>
            </a:pPr>
            <a:r>
              <a:rPr lang="tr-TR" dirty="0" smtClean="0">
                <a:latin typeface="Times New Roman" pitchFamily="18" charset="0"/>
                <a:cs typeface="Times New Roman" pitchFamily="18" charset="0"/>
              </a:rPr>
              <a:t>Kısasa kısas.</a:t>
            </a:r>
          </a:p>
          <a:p>
            <a:pPr algn="just">
              <a:lnSpc>
                <a:spcPct val="150000"/>
              </a:lnSpc>
            </a:pPr>
            <a:r>
              <a:rPr lang="tr-TR" dirty="0" smtClean="0">
                <a:latin typeface="Times New Roman" pitchFamily="18" charset="0"/>
                <a:cs typeface="Times New Roman" pitchFamily="18" charset="0"/>
              </a:rPr>
              <a:t>Madde 215:</a:t>
            </a:r>
          </a:p>
          <a:p>
            <a:pPr algn="just">
              <a:lnSpc>
                <a:spcPct val="150000"/>
              </a:lnSpc>
            </a:pPr>
            <a:r>
              <a:rPr lang="tr-TR" dirty="0" smtClean="0">
                <a:latin typeface="Times New Roman" pitchFamily="18" charset="0"/>
                <a:cs typeface="Times New Roman" pitchFamily="18" charset="0"/>
              </a:rPr>
              <a:t> Madde 221-223: </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Babiller</a:t>
            </a:r>
            <a:r>
              <a:rPr lang="tr-TR" b="1" dirty="0" smtClean="0"/>
              <a:t> </a:t>
            </a:r>
            <a:endParaRPr lang="tr-TR" dirty="0"/>
          </a:p>
        </p:txBody>
      </p:sp>
      <p:sp>
        <p:nvSpPr>
          <p:cNvPr id="3" name="2 İçerik Yer Tutucusu"/>
          <p:cNvSpPr>
            <a:spLocks noGrp="1"/>
          </p:cNvSpPr>
          <p:nvPr>
            <p:ph idx="1"/>
          </p:nvPr>
        </p:nvSpPr>
        <p:spPr>
          <a:xfrm>
            <a:off x="457200" y="1600200"/>
            <a:ext cx="8229600" cy="4781128"/>
          </a:xfrm>
        </p:spPr>
        <p:txBody>
          <a:bodyPr>
            <a:normAutofit fontScale="92500" lnSpcReduction="10000"/>
          </a:bodyPr>
          <a:lstStyle/>
          <a:p>
            <a:pPr algn="just">
              <a:lnSpc>
                <a:spcPct val="150000"/>
              </a:lnSpc>
            </a:pPr>
            <a:r>
              <a:rPr lang="tr-TR" dirty="0" smtClean="0">
                <a:latin typeface="Times New Roman" pitchFamily="18" charset="0"/>
                <a:cs typeface="Times New Roman" pitchFamily="18" charset="0"/>
              </a:rPr>
              <a:t>Doktorluk büyücülük temelli olsa da gözlem de yapılmıştır.</a:t>
            </a:r>
          </a:p>
          <a:p>
            <a:pPr algn="just">
              <a:lnSpc>
                <a:spcPct val="150000"/>
              </a:lnSpc>
            </a:pPr>
            <a:r>
              <a:rPr lang="tr-TR" dirty="0" smtClean="0">
                <a:latin typeface="Times New Roman" pitchFamily="18" charset="0"/>
                <a:cs typeface="Times New Roman" pitchFamily="18" charset="0"/>
              </a:rPr>
              <a:t>Örn: Göz hastalıklarında göz yaşının salgılanmasına neden olan soğan (</a:t>
            </a:r>
            <a:r>
              <a:rPr lang="tr-TR" dirty="0" err="1" smtClean="0">
                <a:latin typeface="Times New Roman" pitchFamily="18" charset="0"/>
                <a:cs typeface="Times New Roman" pitchFamily="18" charset="0"/>
              </a:rPr>
              <a:t>lizozim</a:t>
            </a:r>
            <a:r>
              <a:rPr lang="tr-TR" dirty="0" smtClean="0">
                <a:latin typeface="Times New Roman" pitchFamily="18" charset="0"/>
                <a:cs typeface="Times New Roman" pitchFamily="18" charset="0"/>
              </a:rPr>
              <a:t> içerdiği için) kullanılırdı. Daha sonra zeytinyağı ile masaj yapılır, son aşamada kötü ruhları göndermek adına ayinsel bir tören yapılırdı. </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Asurlar </a:t>
            </a:r>
            <a:endParaRPr lang="tr-TR" b="1" dirty="0"/>
          </a:p>
        </p:txBody>
      </p:sp>
      <p:sp>
        <p:nvSpPr>
          <p:cNvPr id="3" name="2 İçerik Yer Tutucusu"/>
          <p:cNvSpPr>
            <a:spLocks noGrp="1"/>
          </p:cNvSpPr>
          <p:nvPr>
            <p:ph sz="half" idx="1"/>
          </p:nvPr>
        </p:nvSpPr>
        <p:spPr>
          <a:xfrm>
            <a:off x="457200" y="1600200"/>
            <a:ext cx="4330824" cy="4853136"/>
          </a:xfrm>
        </p:spPr>
        <p:txBody>
          <a:bodyPr>
            <a:normAutofit lnSpcReduction="10000"/>
          </a:bodyPr>
          <a:lstStyle/>
          <a:p>
            <a:pPr algn="just">
              <a:lnSpc>
                <a:spcPct val="150000"/>
              </a:lnSpc>
            </a:pPr>
            <a:r>
              <a:rPr lang="tr-TR" sz="3000" dirty="0" smtClean="0">
                <a:latin typeface="Times New Roman" pitchFamily="18" charset="0"/>
                <a:cs typeface="Times New Roman" pitchFamily="18" charset="0"/>
              </a:rPr>
              <a:t>Hastalara hap, pudra, lavman uygulamaları.</a:t>
            </a:r>
          </a:p>
          <a:p>
            <a:pPr algn="just">
              <a:lnSpc>
                <a:spcPct val="150000"/>
              </a:lnSpc>
            </a:pPr>
            <a:r>
              <a:rPr lang="tr-TR" sz="3000" dirty="0" smtClean="0">
                <a:latin typeface="Times New Roman" pitchFamily="18" charset="0"/>
                <a:cs typeface="Times New Roman" pitchFamily="18" charset="0"/>
              </a:rPr>
              <a:t>Hekimler yanlarında içinde ilaç, bandaj ve çeşitli aletler bulunan çanta taşır, bulguları kil tabletlere kaydederlerdi.</a:t>
            </a:r>
          </a:p>
          <a:p>
            <a:endParaRPr lang="tr-TR" dirty="0">
              <a:latin typeface="Times New Roman" pitchFamily="18" charset="0"/>
              <a:cs typeface="Times New Roman" pitchFamily="18" charset="0"/>
            </a:endParaRPr>
          </a:p>
        </p:txBody>
      </p:sp>
      <p:pic>
        <p:nvPicPr>
          <p:cNvPr id="5" name="4 İçerik Yer Tutucusu" descr="indir (7).jpg"/>
          <p:cNvPicPr>
            <a:picLocks noGrp="1" noChangeAspect="1"/>
          </p:cNvPicPr>
          <p:nvPr>
            <p:ph sz="half" idx="2"/>
          </p:nvPr>
        </p:nvPicPr>
        <p:blipFill>
          <a:blip r:embed="rId2" cstate="print"/>
          <a:stretch>
            <a:fillRect/>
          </a:stretch>
        </p:blipFill>
        <p:spPr>
          <a:xfrm>
            <a:off x="5797550" y="1844825"/>
            <a:ext cx="2878906" cy="310897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ges.jpg"/>
          <p:cNvPicPr>
            <a:picLocks noGrp="1" noChangeAspect="1"/>
          </p:cNvPicPr>
          <p:nvPr>
            <p:ph idx="1"/>
          </p:nvPr>
        </p:nvPicPr>
        <p:blipFill>
          <a:blip r:embed="rId2" cstate="print"/>
          <a:stretch>
            <a:fillRect/>
          </a:stretch>
        </p:blipFill>
        <p:spPr>
          <a:xfrm>
            <a:off x="395536" y="404664"/>
            <a:ext cx="8424936" cy="612068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Mısır </a:t>
            </a:r>
            <a:endParaRPr lang="tr-TR" b="1" dirty="0"/>
          </a:p>
        </p:txBody>
      </p:sp>
      <p:sp>
        <p:nvSpPr>
          <p:cNvPr id="3" name="2 İçerik Yer Tutucusu"/>
          <p:cNvSpPr>
            <a:spLocks noGrp="1"/>
          </p:cNvSpPr>
          <p:nvPr>
            <p:ph idx="1"/>
          </p:nvPr>
        </p:nvSpPr>
        <p:spPr/>
        <p:txBody>
          <a:bodyPr>
            <a:normAutofit fontScale="92500" lnSpcReduction="10000"/>
          </a:bodyPr>
          <a:lstStyle/>
          <a:p>
            <a:pPr algn="just">
              <a:lnSpc>
                <a:spcPct val="150000"/>
              </a:lnSpc>
            </a:pPr>
            <a:r>
              <a:rPr lang="tr-TR" dirty="0" smtClean="0">
                <a:latin typeface="Times New Roman" pitchFamily="18" charset="0"/>
                <a:cs typeface="Times New Roman" pitchFamily="18" charset="0"/>
              </a:rPr>
              <a:t>Eski Mısır M.Ö. en eski uygarlıklardan biridir ve M.Ö. resim yazısını bulan ve kullanan uygarlıktır.</a:t>
            </a:r>
          </a:p>
          <a:p>
            <a:pPr algn="just">
              <a:lnSpc>
                <a:spcPct val="150000"/>
              </a:lnSpc>
            </a:pPr>
            <a:r>
              <a:rPr lang="tr-TR" dirty="0" smtClean="0">
                <a:latin typeface="Times New Roman" pitchFamily="18" charset="0"/>
                <a:cs typeface="Times New Roman" pitchFamily="18" charset="0"/>
              </a:rPr>
              <a:t>Tüm organların tedavisiyle ilgilenen doktor farklıdır. (Branşlaşma)</a:t>
            </a:r>
          </a:p>
          <a:p>
            <a:pPr lvl="1" algn="just">
              <a:lnSpc>
                <a:spcPct val="150000"/>
              </a:lnSpc>
            </a:pPr>
            <a:r>
              <a:rPr lang="tr-TR" dirty="0" err="1" smtClean="0">
                <a:latin typeface="Times New Roman" pitchFamily="18" charset="0"/>
                <a:cs typeface="Times New Roman" pitchFamily="18" charset="0"/>
              </a:rPr>
              <a:t>Heredot</a:t>
            </a:r>
            <a:r>
              <a:rPr lang="tr-TR" dirty="0" smtClean="0">
                <a:latin typeface="Times New Roman" pitchFamily="18" charset="0"/>
                <a:cs typeface="Times New Roman" pitchFamily="18" charset="0"/>
              </a:rPr>
              <a:t>: “</a:t>
            </a:r>
            <a:r>
              <a:rPr lang="tr-TR" i="1" dirty="0" smtClean="0">
                <a:latin typeface="Times New Roman" pitchFamily="18" charset="0"/>
                <a:cs typeface="Times New Roman" pitchFamily="18" charset="0"/>
              </a:rPr>
              <a:t>Bir hekim yalnız bir hastalığa bakar, hekim sayısı çoktur, göz, baş, diş, karın ağrılarına ayrı hekim bakar</a:t>
            </a:r>
            <a:r>
              <a:rPr lang="tr-TR" dirty="0" smtClean="0">
                <a:latin typeface="Times New Roman" pitchFamily="18" charset="0"/>
                <a:cs typeface="Times New Roman" pitchFamily="18" charset="0"/>
              </a:rPr>
              <a:t>”</a:t>
            </a:r>
          </a:p>
          <a:p>
            <a:pPr algn="just">
              <a:lnSpc>
                <a:spcPct val="150000"/>
              </a:lnSpc>
            </a:pPr>
            <a:endParaRPr lang="tr-TR" dirty="0" smtClean="0">
              <a:latin typeface="Times New Roman" pitchFamily="18" charset="0"/>
              <a:cs typeface="Times New Roman" pitchFamily="18" charset="0"/>
            </a:endParaRPr>
          </a:p>
          <a:p>
            <a:pPr algn="just">
              <a:lnSpc>
                <a:spcPct val="150000"/>
              </a:lnSpc>
            </a:pPr>
            <a:endParaRPr lang="tr-TR" dirty="0" smtClean="0">
              <a:latin typeface="Times New Roman" pitchFamily="18" charset="0"/>
              <a:cs typeface="Times New Roman" pitchFamily="18" charset="0"/>
            </a:endParaRPr>
          </a:p>
          <a:p>
            <a:pPr>
              <a:lnSpc>
                <a:spcPct val="150000"/>
              </a:lnSpc>
            </a:pPr>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Mısır</a:t>
            </a:r>
            <a:endParaRPr lang="tr-TR" b="1" dirty="0"/>
          </a:p>
        </p:txBody>
      </p:sp>
      <p:sp>
        <p:nvSpPr>
          <p:cNvPr id="3" name="2 İçerik Yer Tutucusu"/>
          <p:cNvSpPr>
            <a:spLocks noGrp="1"/>
          </p:cNvSpPr>
          <p:nvPr>
            <p:ph idx="1"/>
          </p:nvPr>
        </p:nvSpPr>
        <p:spPr/>
        <p:txBody>
          <a:bodyPr>
            <a:normAutofit fontScale="85000" lnSpcReduction="10000"/>
          </a:bodyPr>
          <a:lstStyle/>
          <a:p>
            <a:pPr algn="just">
              <a:lnSpc>
                <a:spcPct val="150000"/>
              </a:lnSpc>
            </a:pPr>
            <a:r>
              <a:rPr lang="tr-TR" dirty="0" smtClean="0">
                <a:latin typeface="Times New Roman" pitchFamily="18" charset="0"/>
                <a:cs typeface="Times New Roman" pitchFamily="18" charset="0"/>
              </a:rPr>
              <a:t>Tanrıça “ISİS” toprak ana ve iyileştirici tanrı.</a:t>
            </a:r>
          </a:p>
          <a:p>
            <a:pPr algn="just">
              <a:lnSpc>
                <a:spcPct val="150000"/>
              </a:lnSpc>
            </a:pPr>
            <a:r>
              <a:rPr lang="tr-TR" dirty="0" smtClean="0">
                <a:latin typeface="Times New Roman" pitchFamily="18" charset="0"/>
                <a:cs typeface="Times New Roman" pitchFamily="18" charset="0"/>
              </a:rPr>
              <a:t>THOTH yazının ve bilimlerin kurucusu ve hekimlerin tanrısı.</a:t>
            </a:r>
          </a:p>
          <a:p>
            <a:pPr algn="just">
              <a:lnSpc>
                <a:spcPct val="150000"/>
              </a:lnSpc>
            </a:pPr>
            <a:r>
              <a:rPr lang="tr-TR" dirty="0" smtClean="0">
                <a:latin typeface="Times New Roman" pitchFamily="18" charset="0"/>
                <a:cs typeface="Times New Roman" pitchFamily="18" charset="0"/>
              </a:rPr>
              <a:t>İlaç ve mekanik tedavilere şeytanı kovmak ve tanrıların yardımını istemeye yönelik büyüsel müdahaleler eşlik ederdi.</a:t>
            </a:r>
          </a:p>
          <a:p>
            <a:pPr algn="just">
              <a:lnSpc>
                <a:spcPct val="150000"/>
              </a:lnSpc>
            </a:pPr>
            <a:r>
              <a:rPr lang="tr-TR" dirty="0" smtClean="0">
                <a:latin typeface="Times New Roman" pitchFamily="18" charset="0"/>
                <a:cs typeface="Times New Roman" pitchFamily="18" charset="0"/>
              </a:rPr>
              <a:t>Herkes sabah akşam ve her yemekten önce duş alırdı.</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Mısır </a:t>
            </a:r>
            <a:endParaRPr lang="tr-TR" b="1" dirty="0"/>
          </a:p>
        </p:txBody>
      </p:sp>
      <p:sp>
        <p:nvSpPr>
          <p:cNvPr id="3" name="2 İçerik Yer Tutucusu"/>
          <p:cNvSpPr>
            <a:spLocks noGrp="1"/>
          </p:cNvSpPr>
          <p:nvPr>
            <p:ph idx="1"/>
          </p:nvPr>
        </p:nvSpPr>
        <p:spPr/>
        <p:txBody>
          <a:bodyPr>
            <a:normAutofit/>
          </a:bodyPr>
          <a:lstStyle/>
          <a:p>
            <a:pPr algn="just">
              <a:lnSpc>
                <a:spcPct val="150000"/>
              </a:lnSpc>
            </a:pPr>
            <a:r>
              <a:rPr lang="tr-TR" dirty="0" smtClean="0">
                <a:latin typeface="Times New Roman" pitchFamily="18" charset="0"/>
                <a:cs typeface="Times New Roman" pitchFamily="18" charset="0"/>
              </a:rPr>
              <a:t>Hastaları kötü ruhlardan korumak amacıyla uygulanırdı.</a:t>
            </a:r>
          </a:p>
          <a:p>
            <a:pPr algn="just">
              <a:lnSpc>
                <a:spcPct val="150000"/>
              </a:lnSpc>
            </a:pPr>
            <a:r>
              <a:rPr lang="tr-TR" dirty="0" smtClean="0">
                <a:latin typeface="Times New Roman" pitchFamily="18" charset="0"/>
                <a:cs typeface="Times New Roman" pitchFamily="18" charset="0"/>
              </a:rPr>
              <a:t>Eski Mısır’da doktor viziteye çıktığında hastanın nabzına bakar, muayene eder, göğsünü dinlerdi.</a:t>
            </a:r>
          </a:p>
          <a:p>
            <a:pPr algn="just">
              <a:lnSpc>
                <a:spcPct val="150000"/>
              </a:lnSpc>
            </a:pPr>
            <a:endParaRPr lang="tr-TR" dirty="0" smtClean="0">
              <a:latin typeface="Times New Roman" pitchFamily="18" charset="0"/>
              <a:cs typeface="Times New Roman" pitchFamily="18" charset="0"/>
            </a:endParaRPr>
          </a:p>
          <a:p>
            <a:pPr algn="just">
              <a:lnSpc>
                <a:spcPct val="150000"/>
              </a:lnSpc>
            </a:pPr>
            <a:endParaRPr lang="tr-TR" dirty="0" smtClean="0">
              <a:latin typeface="Times New Roman" pitchFamily="18" charset="0"/>
              <a:cs typeface="Times New Roman" pitchFamily="18" charset="0"/>
            </a:endParaRPr>
          </a:p>
          <a:p>
            <a:pPr>
              <a:lnSpc>
                <a:spcPct val="150000"/>
              </a:lnSpc>
            </a:pPr>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Mısır</a:t>
            </a:r>
            <a:endParaRPr lang="tr-TR" b="1" dirty="0"/>
          </a:p>
        </p:txBody>
      </p:sp>
      <p:sp>
        <p:nvSpPr>
          <p:cNvPr id="3" name="2 İçerik Yer Tutucusu"/>
          <p:cNvSpPr>
            <a:spLocks noGrp="1"/>
          </p:cNvSpPr>
          <p:nvPr>
            <p:ph idx="1"/>
          </p:nvPr>
        </p:nvSpPr>
        <p:spPr/>
        <p:txBody>
          <a:bodyPr/>
          <a:lstStyle/>
          <a:p>
            <a:pPr>
              <a:lnSpc>
                <a:spcPct val="150000"/>
              </a:lnSpc>
            </a:pPr>
            <a:r>
              <a:rPr lang="tr-TR" dirty="0" smtClean="0">
                <a:latin typeface="Times New Roman" pitchFamily="18" charset="0"/>
                <a:cs typeface="Times New Roman" pitchFamily="18" charset="0"/>
              </a:rPr>
              <a:t>Solunum en hayati fonksiyon.</a:t>
            </a:r>
          </a:p>
          <a:p>
            <a:pPr>
              <a:lnSpc>
                <a:spcPct val="150000"/>
              </a:lnSpc>
            </a:pPr>
            <a:r>
              <a:rPr lang="tr-TR" dirty="0" smtClean="0">
                <a:latin typeface="Times New Roman" pitchFamily="18" charset="0"/>
                <a:cs typeface="Times New Roman" pitchFamily="18" charset="0"/>
              </a:rPr>
              <a:t>Kalp dolaşımın merkezi.</a:t>
            </a:r>
          </a:p>
          <a:p>
            <a:pPr>
              <a:lnSpc>
                <a:spcPct val="150000"/>
              </a:lnSpc>
            </a:pPr>
            <a:r>
              <a:rPr lang="tr-TR" dirty="0" smtClean="0">
                <a:latin typeface="Times New Roman" pitchFamily="18" charset="0"/>
                <a:cs typeface="Times New Roman" pitchFamily="18" charset="0"/>
              </a:rPr>
              <a:t>Kan çok önemli- onun için kırmızı da önemli-</a:t>
            </a:r>
          </a:p>
          <a:p>
            <a:pPr>
              <a:lnSpc>
                <a:spcPct val="150000"/>
              </a:lnSpc>
            </a:pPr>
            <a:r>
              <a:rPr lang="tr-TR" dirty="0" smtClean="0">
                <a:latin typeface="Times New Roman" pitchFamily="18" charset="0"/>
                <a:cs typeface="Times New Roman" pitchFamily="18" charset="0"/>
              </a:rPr>
              <a:t>Kalbi, karnı ve gözleri etkileyen bazı hastalıklar saptanmış.</a:t>
            </a:r>
          </a:p>
          <a:p>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Mısır </a:t>
            </a:r>
            <a:endParaRPr lang="tr-TR" dirty="0"/>
          </a:p>
        </p:txBody>
      </p:sp>
      <p:sp>
        <p:nvSpPr>
          <p:cNvPr id="3" name="2 İçerik Yer Tutucusu"/>
          <p:cNvSpPr>
            <a:spLocks noGrp="1"/>
          </p:cNvSpPr>
          <p:nvPr>
            <p:ph sz="half" idx="1"/>
          </p:nvPr>
        </p:nvSpPr>
        <p:spPr/>
        <p:txBody>
          <a:bodyPr/>
          <a:lstStyle/>
          <a:p>
            <a:pPr algn="just">
              <a:lnSpc>
                <a:spcPct val="200000"/>
              </a:lnSpc>
            </a:pPr>
            <a:r>
              <a:rPr lang="tr-TR" dirty="0" smtClean="0">
                <a:latin typeface="Times New Roman" pitchFamily="18" charset="0"/>
                <a:cs typeface="Times New Roman" pitchFamily="18" charset="0"/>
              </a:rPr>
              <a:t>George </a:t>
            </a:r>
            <a:r>
              <a:rPr lang="tr-TR" dirty="0" err="1" smtClean="0">
                <a:latin typeface="Times New Roman" pitchFamily="18" charset="0"/>
                <a:cs typeface="Times New Roman" pitchFamily="18" charset="0"/>
              </a:rPr>
              <a:t>Ebers</a:t>
            </a:r>
            <a:r>
              <a:rPr lang="tr-TR" dirty="0" smtClean="0">
                <a:latin typeface="Times New Roman" pitchFamily="18" charset="0"/>
                <a:cs typeface="Times New Roman" pitchFamily="18" charset="0"/>
              </a:rPr>
              <a:t> Papirüsü</a:t>
            </a:r>
          </a:p>
          <a:p>
            <a:pPr algn="just">
              <a:lnSpc>
                <a:spcPct val="200000"/>
              </a:lnSpc>
            </a:pPr>
            <a:endParaRPr lang="tr-TR" dirty="0" smtClean="0">
              <a:latin typeface="Times New Roman" pitchFamily="18" charset="0"/>
              <a:cs typeface="Times New Roman" pitchFamily="18" charset="0"/>
            </a:endParaRPr>
          </a:p>
          <a:p>
            <a:pPr algn="just">
              <a:lnSpc>
                <a:spcPct val="200000"/>
              </a:lnSpc>
            </a:pPr>
            <a:r>
              <a:rPr lang="tr-TR" dirty="0" err="1" smtClean="0">
                <a:latin typeface="Times New Roman" pitchFamily="18" charset="0"/>
                <a:cs typeface="Times New Roman" pitchFamily="18" charset="0"/>
              </a:rPr>
              <a:t>Edwin</a:t>
            </a:r>
            <a:r>
              <a:rPr lang="tr-TR" dirty="0" smtClean="0">
                <a:latin typeface="Times New Roman" pitchFamily="18" charset="0"/>
                <a:cs typeface="Times New Roman" pitchFamily="18" charset="0"/>
              </a:rPr>
              <a:t> </a:t>
            </a:r>
            <a:r>
              <a:rPr lang="tr-TR" dirty="0" err="1">
                <a:latin typeface="Times New Roman" pitchFamily="18" charset="0"/>
                <a:cs typeface="Times New Roman" pitchFamily="18" charset="0"/>
              </a:rPr>
              <a:t>S</a:t>
            </a:r>
            <a:r>
              <a:rPr lang="tr-TR" dirty="0" err="1" smtClean="0">
                <a:latin typeface="Times New Roman" pitchFamily="18" charset="0"/>
                <a:cs typeface="Times New Roman" pitchFamily="18" charset="0"/>
              </a:rPr>
              <a:t>mith</a:t>
            </a:r>
            <a:r>
              <a:rPr lang="tr-TR" dirty="0" smtClean="0">
                <a:latin typeface="Times New Roman" pitchFamily="18" charset="0"/>
                <a:cs typeface="Times New Roman" pitchFamily="18" charset="0"/>
              </a:rPr>
              <a:t> Papirüsü</a:t>
            </a:r>
          </a:p>
          <a:p>
            <a:endParaRPr lang="tr-TR" dirty="0">
              <a:latin typeface="Times New Roman" pitchFamily="18" charset="0"/>
              <a:cs typeface="Times New Roman" pitchFamily="18" charset="0"/>
            </a:endParaRPr>
          </a:p>
        </p:txBody>
      </p:sp>
      <p:pic>
        <p:nvPicPr>
          <p:cNvPr id="5" name="4 İçerik Yer Tutucusu" descr="indir (8).jpg"/>
          <p:cNvPicPr>
            <a:picLocks noGrp="1" noChangeAspect="1"/>
          </p:cNvPicPr>
          <p:nvPr>
            <p:ph sz="half" idx="2"/>
          </p:nvPr>
        </p:nvPicPr>
        <p:blipFill>
          <a:blip r:embed="rId2" cstate="print"/>
          <a:stretch>
            <a:fillRect/>
          </a:stretch>
        </p:blipFill>
        <p:spPr>
          <a:xfrm>
            <a:off x="4860032" y="1628800"/>
            <a:ext cx="3600399" cy="4464496"/>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Mısır </a:t>
            </a:r>
            <a:endParaRPr lang="tr-TR" dirty="0"/>
          </a:p>
        </p:txBody>
      </p:sp>
      <p:sp>
        <p:nvSpPr>
          <p:cNvPr id="3" name="2 İçerik Yer Tutucusu"/>
          <p:cNvSpPr>
            <a:spLocks noGrp="1"/>
          </p:cNvSpPr>
          <p:nvPr>
            <p:ph idx="1"/>
          </p:nvPr>
        </p:nvSpPr>
        <p:spPr/>
        <p:txBody>
          <a:bodyPr/>
          <a:lstStyle/>
          <a:p>
            <a:r>
              <a:rPr lang="tr-TR" dirty="0" err="1" smtClean="0">
                <a:latin typeface="Times New Roman" pitchFamily="18" charset="0"/>
                <a:cs typeface="Times New Roman" pitchFamily="18" charset="0"/>
              </a:rPr>
              <a:t>Ebers</a:t>
            </a:r>
            <a:r>
              <a:rPr lang="tr-TR" dirty="0" smtClean="0">
                <a:latin typeface="Times New Roman" pitchFamily="18" charset="0"/>
                <a:cs typeface="Times New Roman" pitchFamily="18" charset="0"/>
              </a:rPr>
              <a:t> Papirüsü</a:t>
            </a:r>
          </a:p>
          <a:p>
            <a:pPr lvl="1"/>
            <a:r>
              <a:rPr lang="tr-TR" dirty="0" smtClean="0">
                <a:latin typeface="Times New Roman" pitchFamily="18" charset="0"/>
                <a:cs typeface="Times New Roman" pitchFamily="18" charset="0"/>
              </a:rPr>
              <a:t>1873’te Kahire’de çıkarılmıştır.</a:t>
            </a:r>
          </a:p>
          <a:p>
            <a:pPr lvl="1"/>
            <a:r>
              <a:rPr lang="tr-TR" dirty="0" err="1" smtClean="0">
                <a:latin typeface="Times New Roman" pitchFamily="18" charset="0"/>
                <a:cs typeface="Times New Roman" pitchFamily="18" charset="0"/>
              </a:rPr>
              <a:t>Keops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Kefren</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Mikerinos</a:t>
            </a:r>
            <a:r>
              <a:rPr lang="tr-TR" dirty="0" smtClean="0">
                <a:latin typeface="Times New Roman" pitchFamily="18" charset="0"/>
                <a:cs typeface="Times New Roman" pitchFamily="18" charset="0"/>
              </a:rPr>
              <a:t> piramitlerini inşa etmiş olan ilk 8 hükümdarlık zamanında oluşturulmuş bir metin topluluğudur.</a:t>
            </a:r>
          </a:p>
          <a:p>
            <a:pPr lvl="1"/>
            <a:r>
              <a:rPr lang="tr-TR" dirty="0" err="1" smtClean="0">
                <a:latin typeface="Times New Roman" pitchFamily="18" charset="0"/>
                <a:cs typeface="Times New Roman" pitchFamily="18" charset="0"/>
              </a:rPr>
              <a:t>İmotep</a:t>
            </a:r>
            <a:r>
              <a:rPr lang="tr-TR" dirty="0" smtClean="0">
                <a:latin typeface="Times New Roman" pitchFamily="18" charset="0"/>
                <a:cs typeface="Times New Roman" pitchFamily="18" charset="0"/>
              </a:rPr>
              <a:t> (Tanrı- mimar, piramit ustası ve doktor) e ait olduğu varsayılan bazı reçeteler yer almakta.</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Mısır </a:t>
            </a:r>
            <a:endParaRPr lang="tr-TR" dirty="0"/>
          </a:p>
        </p:txBody>
      </p:sp>
      <p:sp>
        <p:nvSpPr>
          <p:cNvPr id="3" name="2 İçerik Yer Tutucusu"/>
          <p:cNvSpPr>
            <a:spLocks noGrp="1"/>
          </p:cNvSpPr>
          <p:nvPr>
            <p:ph idx="1"/>
          </p:nvPr>
        </p:nvSpPr>
        <p:spPr/>
        <p:txBody>
          <a:bodyPr/>
          <a:lstStyle/>
          <a:p>
            <a:pPr>
              <a:lnSpc>
                <a:spcPct val="150000"/>
              </a:lnSpc>
            </a:pPr>
            <a:r>
              <a:rPr lang="tr-TR" dirty="0" err="1" smtClean="0">
                <a:latin typeface="Times New Roman" pitchFamily="18" charset="0"/>
                <a:cs typeface="Times New Roman" pitchFamily="18" charset="0"/>
              </a:rPr>
              <a:t>Smith</a:t>
            </a:r>
            <a:r>
              <a:rPr lang="tr-TR" dirty="0" smtClean="0">
                <a:latin typeface="Times New Roman" pitchFamily="18" charset="0"/>
                <a:cs typeface="Times New Roman" pitchFamily="18" charset="0"/>
              </a:rPr>
              <a:t> Papirüsü</a:t>
            </a:r>
          </a:p>
          <a:p>
            <a:pPr lvl="1">
              <a:lnSpc>
                <a:spcPct val="150000"/>
              </a:lnSpc>
            </a:pPr>
            <a:r>
              <a:rPr lang="tr-TR" dirty="0" smtClean="0">
                <a:latin typeface="Times New Roman" pitchFamily="18" charset="0"/>
                <a:cs typeface="Times New Roman" pitchFamily="18" charset="0"/>
              </a:rPr>
              <a:t>Kırık ve çıkıkların tedavisi için çeşitli reçeteler yer almakta.</a:t>
            </a:r>
          </a:p>
          <a:p>
            <a:pPr lvl="1">
              <a:lnSpc>
                <a:spcPct val="150000"/>
              </a:lnSpc>
            </a:pPr>
            <a:r>
              <a:rPr lang="tr-TR" dirty="0" smtClean="0">
                <a:latin typeface="Times New Roman" pitchFamily="18" charset="0"/>
                <a:cs typeface="Times New Roman" pitchFamily="18" charset="0"/>
              </a:rPr>
              <a:t>Başın sağ ya da sol tarafındaki lezyonların vücudun aksi tarafını etkilediği saptanmış.</a:t>
            </a:r>
          </a:p>
          <a:p>
            <a:pPr lvl="1">
              <a:lnSpc>
                <a:spcPct val="150000"/>
              </a:lnSpc>
            </a:pPr>
            <a:endParaRPr lang="tr-T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Mısır </a:t>
            </a:r>
            <a:endParaRPr lang="tr-TR" dirty="0"/>
          </a:p>
        </p:txBody>
      </p:sp>
      <p:sp>
        <p:nvSpPr>
          <p:cNvPr id="3" name="2 İçerik Yer Tutucusu"/>
          <p:cNvSpPr>
            <a:spLocks noGrp="1"/>
          </p:cNvSpPr>
          <p:nvPr>
            <p:ph idx="1"/>
          </p:nvPr>
        </p:nvSpPr>
        <p:spPr/>
        <p:txBody>
          <a:bodyPr/>
          <a:lstStyle/>
          <a:p>
            <a:pPr algn="just">
              <a:lnSpc>
                <a:spcPct val="150000"/>
              </a:lnSpc>
            </a:pPr>
            <a:r>
              <a:rPr lang="tr-TR" dirty="0" smtClean="0">
                <a:latin typeface="Times New Roman" pitchFamily="18" charset="0"/>
                <a:cs typeface="Times New Roman" pitchFamily="18" charset="0"/>
              </a:rPr>
              <a:t>Mumyalama işlemi yapılmasına rağmen anatomi bilgileri gelişmiş değildi.     (Mumyalamayı hekimler yapmıyordu.)</a:t>
            </a:r>
          </a:p>
          <a:p>
            <a:pPr>
              <a:buNone/>
            </a:pP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Mısır </a:t>
            </a:r>
            <a:endParaRPr lang="tr-TR" dirty="0"/>
          </a:p>
        </p:txBody>
      </p:sp>
      <p:sp>
        <p:nvSpPr>
          <p:cNvPr id="3" name="2 İçerik Yer Tutucusu"/>
          <p:cNvSpPr>
            <a:spLocks noGrp="1"/>
          </p:cNvSpPr>
          <p:nvPr>
            <p:ph idx="1"/>
          </p:nvPr>
        </p:nvSpPr>
        <p:spPr/>
        <p:txBody>
          <a:bodyPr>
            <a:normAutofit fontScale="85000" lnSpcReduction="10000"/>
          </a:bodyPr>
          <a:lstStyle/>
          <a:p>
            <a:pPr algn="just">
              <a:lnSpc>
                <a:spcPct val="150000"/>
              </a:lnSpc>
            </a:pPr>
            <a:r>
              <a:rPr lang="tr-TR" dirty="0" smtClean="0">
                <a:latin typeface="Times New Roman" pitchFamily="18" charset="0"/>
                <a:cs typeface="Times New Roman" pitchFamily="18" charset="0"/>
              </a:rPr>
              <a:t>Mumyalama: Beyin burundan sokulan bir kanca ile çıkartılır, beden uzunlamasına bir kesiyle ayrılır, iç organlar çıkartılır, aromatik bitkilerle defalarca yıkanır, çeşitli baharatlarla doldurulur, kesi dikilir, beden bir süre özel solüsyonda bekletilirdi. Daha sonra beden tekrar yıkanır, zift benzeri maddelerle doyurulmuş keten bantlarla sarılırdı.</a:t>
            </a:r>
          </a:p>
          <a:p>
            <a:pPr>
              <a:buNone/>
            </a:pP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b="1" dirty="0" err="1" smtClean="0"/>
              <a:t>Horus’un</a:t>
            </a:r>
            <a:r>
              <a:rPr lang="tr-TR" b="1" dirty="0" smtClean="0"/>
              <a:t> Gözü </a:t>
            </a:r>
            <a:endParaRPr lang="tr-TR" b="1" dirty="0"/>
          </a:p>
        </p:txBody>
      </p:sp>
      <p:pic>
        <p:nvPicPr>
          <p:cNvPr id="7" name="6 İçerik Yer Tutucusu" descr="indir (9).jpg"/>
          <p:cNvPicPr>
            <a:picLocks noGrp="1" noChangeAspect="1"/>
          </p:cNvPicPr>
          <p:nvPr>
            <p:ph sz="half" idx="1"/>
          </p:nvPr>
        </p:nvPicPr>
        <p:blipFill>
          <a:blip r:embed="rId2" cstate="print"/>
          <a:stretch>
            <a:fillRect/>
          </a:stretch>
        </p:blipFill>
        <p:spPr>
          <a:xfrm>
            <a:off x="1257300" y="1916832"/>
            <a:ext cx="3170684" cy="4176463"/>
          </a:xfrm>
        </p:spPr>
      </p:pic>
      <p:pic>
        <p:nvPicPr>
          <p:cNvPr id="8" name="7 İçerik Yer Tutucusu" descr="indir (10).jpg"/>
          <p:cNvPicPr>
            <a:picLocks noGrp="1" noChangeAspect="1"/>
          </p:cNvPicPr>
          <p:nvPr>
            <p:ph sz="half" idx="2"/>
          </p:nvPr>
        </p:nvPicPr>
        <p:blipFill>
          <a:blip r:embed="rId3" cstate="print"/>
          <a:stretch>
            <a:fillRect/>
          </a:stretch>
        </p:blipFill>
        <p:spPr>
          <a:xfrm>
            <a:off x="5004048" y="1988840"/>
            <a:ext cx="3888432" cy="4176464"/>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b="1" dirty="0"/>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İnsan türü diğer pek çok türden farklı olarak, dünyaya geldiği andan itibaren bakıma ihtiyacı vardır. </a:t>
            </a:r>
          </a:p>
          <a:p>
            <a:pPr algn="just">
              <a:lnSpc>
                <a:spcPct val="150000"/>
              </a:lnSpc>
            </a:pPr>
            <a:r>
              <a:rPr lang="tr-TR" dirty="0" smtClean="0">
                <a:latin typeface="Times New Roman" pitchFamily="18" charset="0"/>
                <a:cs typeface="Times New Roman" pitchFamily="18" charset="0"/>
              </a:rPr>
              <a:t>Bu nedenle, temelinde bakımın yer aldığı hemşirelik mesleğinin de insanlığın var oluşu kadar eski olduğunu söylemek mümkündür</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a:bodyPr>
          <a:lstStyle/>
          <a:p>
            <a:r>
              <a:rPr lang="tr-TR" sz="4000" b="1" dirty="0" smtClean="0">
                <a:latin typeface="Times New Roman" pitchFamily="18" charset="0"/>
                <a:cs typeface="Times New Roman" pitchFamily="18" charset="0"/>
              </a:rPr>
              <a:t>Eski Mısır</a:t>
            </a:r>
            <a:endParaRPr lang="tr-TR" sz="4000" dirty="0"/>
          </a:p>
        </p:txBody>
      </p:sp>
      <p:sp>
        <p:nvSpPr>
          <p:cNvPr id="5" name="4 İçerik Yer Tutucusu"/>
          <p:cNvSpPr>
            <a:spLocks noGrp="1"/>
          </p:cNvSpPr>
          <p:nvPr>
            <p:ph sz="half" idx="1"/>
          </p:nvPr>
        </p:nvSpPr>
        <p:spPr>
          <a:xfrm>
            <a:off x="251520" y="1600200"/>
            <a:ext cx="4392488" cy="4781128"/>
          </a:xfrm>
        </p:spPr>
        <p:txBody>
          <a:bodyPr>
            <a:normAutofit/>
          </a:bodyPr>
          <a:lstStyle/>
          <a:p>
            <a:pPr algn="just"/>
            <a:r>
              <a:rPr lang="tr-TR" dirty="0" smtClean="0">
                <a:latin typeface="Times New Roman" pitchFamily="18" charset="0"/>
                <a:cs typeface="Times New Roman" pitchFamily="18" charset="0"/>
              </a:rPr>
              <a:t>Eski Mısır’da tıp ilerlemiş olmasına rağmen, kadın henüz hemşirelik alanında görev almıyordu. </a:t>
            </a:r>
          </a:p>
          <a:p>
            <a:pPr algn="just"/>
            <a:r>
              <a:rPr lang="tr-TR" dirty="0" smtClean="0">
                <a:latin typeface="Times New Roman" pitchFamily="18" charset="0"/>
                <a:cs typeface="Times New Roman" pitchFamily="18" charset="0"/>
              </a:rPr>
              <a:t>‘</a:t>
            </a:r>
            <a:r>
              <a:rPr lang="tr-TR" dirty="0" err="1" smtClean="0">
                <a:latin typeface="Times New Roman" pitchFamily="18" charset="0"/>
                <a:cs typeface="Times New Roman" pitchFamily="18" charset="0"/>
              </a:rPr>
              <a:t>wet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nurse</a:t>
            </a:r>
            <a:r>
              <a:rPr lang="tr-TR" dirty="0" smtClean="0">
                <a:latin typeface="Times New Roman" pitchFamily="18" charset="0"/>
                <a:cs typeface="Times New Roman" pitchFamily="18" charset="0"/>
              </a:rPr>
              <a:t>’ sütannelik oldukça yaygındı ve kadınlar 3 yıl boyunca zengin ailelerin çocuklarına sütannelik yapabiliyordu. </a:t>
            </a:r>
            <a:endParaRPr lang="tr-TR" dirty="0">
              <a:latin typeface="Times New Roman" pitchFamily="18" charset="0"/>
              <a:cs typeface="Times New Roman" pitchFamily="18" charset="0"/>
            </a:endParaRPr>
          </a:p>
        </p:txBody>
      </p:sp>
      <p:pic>
        <p:nvPicPr>
          <p:cNvPr id="7" name="6 İçerik Yer Tutucusu" descr="indir (1).jpg"/>
          <p:cNvPicPr>
            <a:picLocks noGrp="1" noChangeAspect="1"/>
          </p:cNvPicPr>
          <p:nvPr>
            <p:ph sz="half" idx="2"/>
          </p:nvPr>
        </p:nvPicPr>
        <p:blipFill>
          <a:blip r:embed="rId2" cstate="print"/>
          <a:stretch>
            <a:fillRect/>
          </a:stretch>
        </p:blipFill>
        <p:spPr>
          <a:xfrm>
            <a:off x="5076056" y="1484784"/>
            <a:ext cx="3816424" cy="4896544"/>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Hindistan </a:t>
            </a:r>
            <a:endParaRPr lang="tr-TR" b="1" dirty="0"/>
          </a:p>
        </p:txBody>
      </p:sp>
      <p:sp>
        <p:nvSpPr>
          <p:cNvPr id="3" name="2 İçerik Yer Tutucusu"/>
          <p:cNvSpPr>
            <a:spLocks noGrp="1"/>
          </p:cNvSpPr>
          <p:nvPr>
            <p:ph idx="1"/>
          </p:nvPr>
        </p:nvSpPr>
        <p:spPr/>
        <p:txBody>
          <a:bodyPr/>
          <a:lstStyle/>
          <a:p>
            <a:pPr algn="just"/>
            <a:r>
              <a:rPr lang="tr-TR" dirty="0" smtClean="0">
                <a:latin typeface="Times New Roman" pitchFamily="18" charset="0"/>
                <a:cs typeface="Times New Roman" pitchFamily="18" charset="0"/>
              </a:rPr>
              <a:t>Kutsal </a:t>
            </a:r>
            <a:r>
              <a:rPr lang="tr-TR" dirty="0" err="1" smtClean="0">
                <a:latin typeface="Times New Roman" pitchFamily="18" charset="0"/>
                <a:cs typeface="Times New Roman" pitchFamily="18" charset="0"/>
              </a:rPr>
              <a:t>Vedalar’ın</a:t>
            </a:r>
            <a:r>
              <a:rPr lang="tr-TR" dirty="0" smtClean="0">
                <a:latin typeface="Times New Roman" pitchFamily="18" charset="0"/>
                <a:cs typeface="Times New Roman" pitchFamily="18" charset="0"/>
              </a:rPr>
              <a:t> içinde yer alan “</a:t>
            </a:r>
            <a:r>
              <a:rPr lang="tr-TR" dirty="0" err="1" smtClean="0">
                <a:latin typeface="Times New Roman" pitchFamily="18" charset="0"/>
                <a:cs typeface="Times New Roman" pitchFamily="18" charset="0"/>
              </a:rPr>
              <a:t>Ayur</a:t>
            </a:r>
            <a:r>
              <a:rPr lang="tr-TR" dirty="0" smtClean="0">
                <a:latin typeface="Times New Roman" pitchFamily="18" charset="0"/>
                <a:cs typeface="Times New Roman" pitchFamily="18" charset="0"/>
              </a:rPr>
              <a:t> Veda”da tıbbi bilgiler yer almaktadır.</a:t>
            </a:r>
          </a:p>
          <a:p>
            <a:pPr algn="just"/>
            <a:r>
              <a:rPr lang="tr-TR" dirty="0" smtClean="0">
                <a:latin typeface="Times New Roman" pitchFamily="18" charset="0"/>
                <a:cs typeface="Times New Roman" pitchFamily="18" charset="0"/>
              </a:rPr>
              <a:t>Cerrahi gelişmiştir, anatomi sınırlıdır.</a:t>
            </a:r>
          </a:p>
          <a:p>
            <a:pPr lvl="1" algn="just"/>
            <a:r>
              <a:rPr lang="tr-TR" dirty="0" smtClean="0">
                <a:latin typeface="Times New Roman" pitchFamily="18" charset="0"/>
                <a:cs typeface="Times New Roman" pitchFamily="18" charset="0"/>
              </a:rPr>
              <a:t>Ölü bedenler üzerinde bıçak kullanılmasını yasaklayan yasalar mevcut.</a:t>
            </a:r>
          </a:p>
          <a:p>
            <a:pPr algn="just"/>
            <a:r>
              <a:rPr lang="tr-TR" dirty="0" smtClean="0">
                <a:latin typeface="Times New Roman" pitchFamily="18" charset="0"/>
                <a:cs typeface="Times New Roman" pitchFamily="18" charset="0"/>
              </a:rPr>
              <a:t>Plastik cerrahi oldukça ileri. </a:t>
            </a:r>
          </a:p>
          <a:p>
            <a:pPr lvl="1" algn="just"/>
            <a:r>
              <a:rPr lang="tr-TR" dirty="0" err="1" smtClean="0">
                <a:latin typeface="Times New Roman" pitchFamily="18" charset="0"/>
                <a:cs typeface="Times New Roman" pitchFamily="18" charset="0"/>
              </a:rPr>
              <a:t>Rinoplasti</a:t>
            </a:r>
            <a:r>
              <a:rPr lang="tr-TR" dirty="0" smtClean="0">
                <a:latin typeface="Times New Roman" pitchFamily="18" charset="0"/>
                <a:cs typeface="Times New Roman" pitchFamily="18" charset="0"/>
              </a:rPr>
              <a:t> oldukça başarılı (Burnu düzeltmek için değil, …) </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Hindistan </a:t>
            </a:r>
            <a:endParaRPr lang="tr-TR" dirty="0"/>
          </a:p>
        </p:txBody>
      </p:sp>
      <p:sp>
        <p:nvSpPr>
          <p:cNvPr id="4" name="3 Metin Yer Tutucusu"/>
          <p:cNvSpPr>
            <a:spLocks noGrp="1"/>
          </p:cNvSpPr>
          <p:nvPr>
            <p:ph type="body" idx="1"/>
          </p:nvPr>
        </p:nvSpPr>
        <p:spPr/>
        <p:txBody>
          <a:bodyPr/>
          <a:lstStyle/>
          <a:p>
            <a:pPr algn="ctr"/>
            <a:r>
              <a:rPr lang="tr-TR" dirty="0" smtClean="0"/>
              <a:t>CHARAKA </a:t>
            </a:r>
            <a:endParaRPr lang="tr-TR" dirty="0"/>
          </a:p>
        </p:txBody>
      </p:sp>
      <p:pic>
        <p:nvPicPr>
          <p:cNvPr id="8" name="7 İçerik Yer Tutucusu" descr="indir (12).jpg"/>
          <p:cNvPicPr>
            <a:picLocks noGrp="1" noChangeAspect="1"/>
          </p:cNvPicPr>
          <p:nvPr>
            <p:ph sz="half" idx="2"/>
          </p:nvPr>
        </p:nvPicPr>
        <p:blipFill>
          <a:blip r:embed="rId2" cstate="print"/>
          <a:stretch>
            <a:fillRect/>
          </a:stretch>
        </p:blipFill>
        <p:spPr>
          <a:xfrm>
            <a:off x="611560" y="2276872"/>
            <a:ext cx="3600399" cy="3960440"/>
          </a:xfrm>
        </p:spPr>
      </p:pic>
      <p:sp>
        <p:nvSpPr>
          <p:cNvPr id="6" name="5 Metin Yer Tutucusu"/>
          <p:cNvSpPr>
            <a:spLocks noGrp="1"/>
          </p:cNvSpPr>
          <p:nvPr>
            <p:ph type="body" sz="quarter" idx="3"/>
          </p:nvPr>
        </p:nvSpPr>
        <p:spPr/>
        <p:txBody>
          <a:bodyPr/>
          <a:lstStyle/>
          <a:p>
            <a:pPr algn="ctr"/>
            <a:r>
              <a:rPr lang="tr-TR" dirty="0" smtClean="0"/>
              <a:t>SUSHRUTA </a:t>
            </a:r>
            <a:endParaRPr lang="tr-TR" dirty="0"/>
          </a:p>
        </p:txBody>
      </p:sp>
      <p:pic>
        <p:nvPicPr>
          <p:cNvPr id="9" name="8 İçerik Yer Tutucusu" descr="indir (13).jpg"/>
          <p:cNvPicPr>
            <a:picLocks noGrp="1" noChangeAspect="1"/>
          </p:cNvPicPr>
          <p:nvPr>
            <p:ph sz="quarter" idx="4"/>
          </p:nvPr>
        </p:nvPicPr>
        <p:blipFill>
          <a:blip r:embed="rId3" cstate="print"/>
          <a:stretch>
            <a:fillRect/>
          </a:stretch>
        </p:blipFill>
        <p:spPr>
          <a:xfrm>
            <a:off x="5004048" y="2276872"/>
            <a:ext cx="3672408" cy="3816424"/>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Hindistan </a:t>
            </a:r>
            <a:endParaRPr lang="tr-TR" dirty="0"/>
          </a:p>
        </p:txBody>
      </p:sp>
      <p:sp>
        <p:nvSpPr>
          <p:cNvPr id="3" name="2 İçerik Yer Tutucusu"/>
          <p:cNvSpPr>
            <a:spLocks noGrp="1"/>
          </p:cNvSpPr>
          <p:nvPr>
            <p:ph idx="1"/>
          </p:nvPr>
        </p:nvSpPr>
        <p:spPr>
          <a:xfrm>
            <a:off x="457200" y="1412776"/>
            <a:ext cx="8229600" cy="4968552"/>
          </a:xfrm>
        </p:spPr>
        <p:txBody>
          <a:bodyPr>
            <a:normAutofit fontScale="92500" lnSpcReduction="20000"/>
          </a:bodyPr>
          <a:lstStyle/>
          <a:p>
            <a:pPr algn="just">
              <a:lnSpc>
                <a:spcPct val="150000"/>
              </a:lnSpc>
            </a:pPr>
            <a:r>
              <a:rPr lang="tr-TR" b="1" dirty="0" err="1" smtClean="0">
                <a:latin typeface="Times New Roman" pitchFamily="18" charset="0"/>
                <a:cs typeface="Times New Roman" pitchFamily="18" charset="0"/>
              </a:rPr>
              <a:t>Charaka</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Samhita</a:t>
            </a:r>
            <a:r>
              <a:rPr lang="tr-TR" b="1"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Eğitici-öğrenci arasındaki diyalog şeklinde geçen kitap. Farelerin veba taşıyıcısı olduğuna dair bilgi yer almaktadır.</a:t>
            </a:r>
          </a:p>
          <a:p>
            <a:pPr algn="just">
              <a:lnSpc>
                <a:spcPct val="150000"/>
              </a:lnSpc>
            </a:pPr>
            <a:r>
              <a:rPr lang="tr-TR" b="1" dirty="0" err="1" smtClean="0">
                <a:latin typeface="Times New Roman" pitchFamily="18" charset="0"/>
                <a:cs typeface="Times New Roman" pitchFamily="18" charset="0"/>
              </a:rPr>
              <a:t>Sushruta</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Samhita</a:t>
            </a:r>
            <a:r>
              <a:rPr lang="tr-TR" b="1"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İnsan anatomisi ve cerrahi hakkında bilgiler içeren kitap. </a:t>
            </a:r>
            <a:r>
              <a:rPr lang="tr-TR" dirty="0" err="1" smtClean="0">
                <a:latin typeface="Times New Roman" pitchFamily="18" charset="0"/>
                <a:cs typeface="Times New Roman" pitchFamily="18" charset="0"/>
              </a:rPr>
              <a:t>Tonsillektomi</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litotomi</a:t>
            </a:r>
            <a:r>
              <a:rPr lang="tr-TR" dirty="0" smtClean="0">
                <a:latin typeface="Times New Roman" pitchFamily="18" charset="0"/>
                <a:cs typeface="Times New Roman" pitchFamily="18" charset="0"/>
              </a:rPr>
              <a:t>, apse çıkarma, </a:t>
            </a:r>
            <a:r>
              <a:rPr lang="tr-TR" dirty="0" err="1" smtClean="0">
                <a:latin typeface="Times New Roman" pitchFamily="18" charset="0"/>
                <a:cs typeface="Times New Roman" pitchFamily="18" charset="0"/>
              </a:rPr>
              <a:t>amputasyon</a:t>
            </a:r>
            <a:r>
              <a:rPr lang="tr-TR" dirty="0" smtClean="0">
                <a:latin typeface="Times New Roman" pitchFamily="18" charset="0"/>
                <a:cs typeface="Times New Roman" pitchFamily="18" charset="0"/>
              </a:rPr>
              <a:t> yer almaktadır. Bıçak, </a:t>
            </a:r>
            <a:r>
              <a:rPr lang="tr-TR" dirty="0" err="1" smtClean="0">
                <a:latin typeface="Times New Roman" pitchFamily="18" charset="0"/>
                <a:cs typeface="Times New Roman" pitchFamily="18" charset="0"/>
              </a:rPr>
              <a:t>bistüri</a:t>
            </a:r>
            <a:r>
              <a:rPr lang="tr-TR" dirty="0" smtClean="0">
                <a:latin typeface="Times New Roman" pitchFamily="18" charset="0"/>
                <a:cs typeface="Times New Roman" pitchFamily="18" charset="0"/>
              </a:rPr>
              <a:t>, forseps gibi cerrahi aletleri içeren ayrıntılı bir liste vardır.</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Hindistan </a:t>
            </a:r>
            <a:endParaRPr lang="tr-TR" dirty="0"/>
          </a:p>
        </p:txBody>
      </p:sp>
      <p:sp>
        <p:nvSpPr>
          <p:cNvPr id="3" name="2 İçerik Yer Tutucusu"/>
          <p:cNvSpPr>
            <a:spLocks noGrp="1"/>
          </p:cNvSpPr>
          <p:nvPr>
            <p:ph idx="1"/>
          </p:nvPr>
        </p:nvSpPr>
        <p:spPr/>
        <p:txBody>
          <a:bodyPr/>
          <a:lstStyle/>
          <a:p>
            <a:pPr algn="just"/>
            <a:r>
              <a:rPr lang="tr-TR" dirty="0" smtClean="0">
                <a:latin typeface="Times New Roman" pitchFamily="18" charset="0"/>
                <a:cs typeface="Times New Roman" pitchFamily="18" charset="0"/>
              </a:rPr>
              <a:t>Doktor hastayı muayene eder, elle dokunur, kalbini/</a:t>
            </a:r>
            <a:r>
              <a:rPr lang="tr-TR" dirty="0" err="1" smtClean="0">
                <a:latin typeface="Times New Roman" pitchFamily="18" charset="0"/>
                <a:cs typeface="Times New Roman" pitchFamily="18" charset="0"/>
              </a:rPr>
              <a:t>akc</a:t>
            </a:r>
            <a:r>
              <a:rPr lang="tr-TR" dirty="0" smtClean="0">
                <a:latin typeface="Times New Roman" pitchFamily="18" charset="0"/>
                <a:cs typeface="Times New Roman" pitchFamily="18" charset="0"/>
              </a:rPr>
              <a:t>./karnını dinler, cildin ve dilin durumuna bakardı. </a:t>
            </a:r>
          </a:p>
          <a:p>
            <a:pPr algn="just"/>
            <a:r>
              <a:rPr lang="tr-TR" dirty="0" smtClean="0">
                <a:latin typeface="Times New Roman" pitchFamily="18" charset="0"/>
                <a:cs typeface="Times New Roman" pitchFamily="18" charset="0"/>
              </a:rPr>
              <a:t>Canlılığın simgesi ruh, huysuzluğun simgesi safra ve soğukkanlılığın simgesi balgam arasındaki dengeye bağlanırdı.</a:t>
            </a:r>
          </a:p>
          <a:p>
            <a:pPr algn="just"/>
            <a:r>
              <a:rPr lang="tr-TR" dirty="0" err="1" smtClean="0">
                <a:latin typeface="Times New Roman" pitchFamily="18" charset="0"/>
                <a:cs typeface="Times New Roman" pitchFamily="18" charset="0"/>
              </a:rPr>
              <a:t>Diabet</a:t>
            </a:r>
            <a:r>
              <a:rPr lang="tr-TR" dirty="0" smtClean="0">
                <a:latin typeface="Times New Roman" pitchFamily="18" charset="0"/>
                <a:cs typeface="Times New Roman" pitchFamily="18" charset="0"/>
              </a:rPr>
              <a:t>, TBC, çiçek hastalıkları hakkında doğru tanımlamaları vardı.</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Hindistan </a:t>
            </a:r>
            <a:endParaRPr lang="tr-TR" dirty="0"/>
          </a:p>
        </p:txBody>
      </p:sp>
      <p:sp>
        <p:nvSpPr>
          <p:cNvPr id="3" name="2 İçerik Yer Tutucusu"/>
          <p:cNvSpPr>
            <a:spLocks noGrp="1"/>
          </p:cNvSpPr>
          <p:nvPr>
            <p:ph idx="1"/>
          </p:nvPr>
        </p:nvSpPr>
        <p:spPr/>
        <p:txBody>
          <a:bodyPr/>
          <a:lstStyle/>
          <a:p>
            <a:pPr algn="just"/>
            <a:r>
              <a:rPr lang="tr-TR" dirty="0" smtClean="0">
                <a:latin typeface="Times New Roman" pitchFamily="18" charset="0"/>
                <a:cs typeface="Times New Roman" pitchFamily="18" charset="0"/>
              </a:rPr>
              <a:t>Çok sayıdaki büyü uygulamalarının yanı sıra müshiller, lavmanlar, </a:t>
            </a:r>
            <a:r>
              <a:rPr lang="tr-TR" dirty="0" err="1" smtClean="0">
                <a:latin typeface="Times New Roman" pitchFamily="18" charset="0"/>
                <a:cs typeface="Times New Roman" pitchFamily="18" charset="0"/>
              </a:rPr>
              <a:t>emetikler</a:t>
            </a:r>
            <a:r>
              <a:rPr lang="tr-TR" dirty="0" smtClean="0">
                <a:latin typeface="Times New Roman" pitchFamily="18" charset="0"/>
                <a:cs typeface="Times New Roman" pitchFamily="18" charset="0"/>
              </a:rPr>
              <a:t>, sülükler tedavide kullanılmaktadır.</a:t>
            </a:r>
          </a:p>
          <a:p>
            <a:pPr algn="just"/>
            <a:r>
              <a:rPr lang="tr-TR" dirty="0" smtClean="0">
                <a:latin typeface="Times New Roman" pitchFamily="18" charset="0"/>
                <a:cs typeface="Times New Roman" pitchFamily="18" charset="0"/>
              </a:rPr>
              <a:t>Brahmanlık </a:t>
            </a:r>
            <a:r>
              <a:rPr lang="tr-TR" dirty="0" err="1" smtClean="0">
                <a:latin typeface="Times New Roman" pitchFamily="18" charset="0"/>
                <a:cs typeface="Times New Roman" pitchFamily="18" charset="0"/>
              </a:rPr>
              <a:t>vejeteryan</a:t>
            </a:r>
            <a:r>
              <a:rPr lang="tr-TR" dirty="0" smtClean="0">
                <a:latin typeface="Times New Roman" pitchFamily="18" charset="0"/>
                <a:cs typeface="Times New Roman" pitchFamily="18" charset="0"/>
              </a:rPr>
              <a:t> bir diyet önermekte, alkolden uzak durmayı emretmekte, sık yıkanma ve diğer atıkların evden uzaklaştırılmasına büyük önem vermektedir.</a:t>
            </a:r>
          </a:p>
          <a:p>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Hindistan </a:t>
            </a:r>
            <a:endParaRPr lang="tr-TR" dirty="0"/>
          </a:p>
        </p:txBody>
      </p:sp>
      <p:sp>
        <p:nvSpPr>
          <p:cNvPr id="3" name="2 İçerik Yer Tutucusu"/>
          <p:cNvSpPr>
            <a:spLocks noGrp="1"/>
          </p:cNvSpPr>
          <p:nvPr>
            <p:ph idx="1"/>
          </p:nvPr>
        </p:nvSpPr>
        <p:spPr/>
        <p:txBody>
          <a:bodyPr/>
          <a:lstStyle/>
          <a:p>
            <a:pPr algn="just"/>
            <a:r>
              <a:rPr lang="tr-TR" dirty="0" smtClean="0">
                <a:latin typeface="Times New Roman" pitchFamily="18" charset="0"/>
                <a:cs typeface="Times New Roman" pitchFamily="18" charset="0"/>
              </a:rPr>
              <a:t>Hastalıklara kötü ruhlar sebep olmaktadır ve ritüeller, dualar, günah çıkarmalar ile bu kötü illetten kurtulmaya çalışılırdı.</a:t>
            </a:r>
          </a:p>
          <a:p>
            <a:pPr algn="just"/>
            <a:r>
              <a:rPr lang="tr-TR" dirty="0" smtClean="0">
                <a:latin typeface="Times New Roman" pitchFamily="18" charset="0"/>
                <a:cs typeface="Times New Roman" pitchFamily="18" charset="0"/>
              </a:rPr>
              <a:t>İnsan – hayvan kurban etme.</a:t>
            </a:r>
          </a:p>
          <a:p>
            <a:pPr algn="just"/>
            <a:r>
              <a:rPr lang="tr-TR" dirty="0" smtClean="0">
                <a:latin typeface="Times New Roman" pitchFamily="18" charset="0"/>
                <a:cs typeface="Times New Roman" pitchFamily="18" charset="0"/>
              </a:rPr>
              <a:t>İdrar </a:t>
            </a:r>
            <a:r>
              <a:rPr lang="tr-TR" dirty="0" err="1" smtClean="0">
                <a:latin typeface="Times New Roman" pitchFamily="18" charset="0"/>
                <a:cs typeface="Times New Roman" pitchFamily="18" charset="0"/>
              </a:rPr>
              <a:t>retansiyonu</a:t>
            </a:r>
            <a:r>
              <a:rPr lang="tr-TR" dirty="0" smtClean="0">
                <a:latin typeface="Times New Roman" pitchFamily="18" charset="0"/>
                <a:cs typeface="Times New Roman" pitchFamily="18" charset="0"/>
              </a:rPr>
              <a:t> için kamışın bir </a:t>
            </a:r>
            <a:r>
              <a:rPr lang="tr-TR" dirty="0" err="1" smtClean="0">
                <a:latin typeface="Times New Roman" pitchFamily="18" charset="0"/>
                <a:cs typeface="Times New Roman" pitchFamily="18" charset="0"/>
              </a:rPr>
              <a:t>katater</a:t>
            </a:r>
            <a:r>
              <a:rPr lang="tr-TR" dirty="0" smtClean="0">
                <a:latin typeface="Times New Roman" pitchFamily="18" charset="0"/>
                <a:cs typeface="Times New Roman" pitchFamily="18" charset="0"/>
              </a:rPr>
              <a:t> olarak kullanıldığı bilinmektedir.</a:t>
            </a:r>
          </a:p>
          <a:p>
            <a:pPr algn="just"/>
            <a:r>
              <a:rPr lang="tr-TR" dirty="0" smtClean="0">
                <a:latin typeface="Times New Roman" pitchFamily="18" charset="0"/>
                <a:cs typeface="Times New Roman" pitchFamily="18" charset="0"/>
              </a:rPr>
              <a:t>Kanamayı durdurmak için yaralar dağlanmakta idi. </a:t>
            </a:r>
          </a:p>
          <a:p>
            <a:pPr algn="just"/>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pic>
        <p:nvPicPr>
          <p:cNvPr id="7" name="6 İçerik Yer Tutucusu" descr="indir (14).jpg"/>
          <p:cNvPicPr>
            <a:picLocks noGrp="1" noChangeAspect="1"/>
          </p:cNvPicPr>
          <p:nvPr>
            <p:ph sz="half" idx="1"/>
          </p:nvPr>
        </p:nvPicPr>
        <p:blipFill>
          <a:blip r:embed="rId2" cstate="print"/>
          <a:stretch>
            <a:fillRect/>
          </a:stretch>
        </p:blipFill>
        <p:spPr>
          <a:xfrm>
            <a:off x="395536" y="836712"/>
            <a:ext cx="4176464" cy="5544615"/>
          </a:xfrm>
        </p:spPr>
      </p:pic>
      <p:pic>
        <p:nvPicPr>
          <p:cNvPr id="8" name="7 İçerik Yer Tutucusu" descr="indir (15).jpg"/>
          <p:cNvPicPr>
            <a:picLocks noGrp="1" noChangeAspect="1"/>
          </p:cNvPicPr>
          <p:nvPr>
            <p:ph sz="half" idx="2"/>
          </p:nvPr>
        </p:nvPicPr>
        <p:blipFill>
          <a:blip r:embed="rId3" cstate="print"/>
          <a:stretch>
            <a:fillRect/>
          </a:stretch>
        </p:blipFill>
        <p:spPr>
          <a:xfrm>
            <a:off x="4644008" y="836712"/>
            <a:ext cx="4248472" cy="5544616"/>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Eski Çin (M.Ö. 3000)</a:t>
            </a:r>
            <a:endParaRPr lang="tr-TR" b="1" dirty="0"/>
          </a:p>
        </p:txBody>
      </p:sp>
      <p:sp>
        <p:nvSpPr>
          <p:cNvPr id="4" name="3 İçerik Yer Tutucusu"/>
          <p:cNvSpPr>
            <a:spLocks noGrp="1"/>
          </p:cNvSpPr>
          <p:nvPr>
            <p:ph sz="half" idx="1"/>
          </p:nvPr>
        </p:nvSpPr>
        <p:spPr>
          <a:xfrm>
            <a:off x="457200" y="1600200"/>
            <a:ext cx="4690864" cy="4525963"/>
          </a:xfrm>
        </p:spPr>
        <p:txBody>
          <a:bodyPr/>
          <a:lstStyle/>
          <a:p>
            <a:pPr>
              <a:lnSpc>
                <a:spcPct val="150000"/>
              </a:lnSpc>
            </a:pPr>
            <a:r>
              <a:rPr lang="tr-TR" dirty="0" smtClean="0">
                <a:latin typeface="Times New Roman" pitchFamily="18" charset="0"/>
                <a:cs typeface="Times New Roman" pitchFamily="18" charset="0"/>
              </a:rPr>
              <a:t>YİN: Dişilik, karanlık, nem.</a:t>
            </a:r>
          </a:p>
          <a:p>
            <a:pPr>
              <a:lnSpc>
                <a:spcPct val="150000"/>
              </a:lnSpc>
            </a:pPr>
            <a:r>
              <a:rPr lang="tr-TR" dirty="0" smtClean="0">
                <a:latin typeface="Times New Roman" pitchFamily="18" charset="0"/>
                <a:cs typeface="Times New Roman" pitchFamily="18" charset="0"/>
              </a:rPr>
              <a:t>YANG: Erkeklik, ışık, kuruluk.</a:t>
            </a:r>
          </a:p>
          <a:p>
            <a:pPr algn="just">
              <a:lnSpc>
                <a:spcPct val="150000"/>
              </a:lnSpc>
            </a:pPr>
            <a:r>
              <a:rPr lang="tr-TR" dirty="0" smtClean="0">
                <a:latin typeface="Times New Roman" pitchFamily="18" charset="0"/>
                <a:cs typeface="Times New Roman" pitchFamily="18" charset="0"/>
              </a:rPr>
              <a:t>YİN ve </a:t>
            </a:r>
            <a:r>
              <a:rPr lang="tr-TR" dirty="0" err="1" smtClean="0">
                <a:latin typeface="Times New Roman" pitchFamily="18" charset="0"/>
                <a:cs typeface="Times New Roman" pitchFamily="18" charset="0"/>
              </a:rPr>
              <a:t>YANG’ın</a:t>
            </a:r>
            <a:r>
              <a:rPr lang="tr-TR" dirty="0" smtClean="0">
                <a:latin typeface="Times New Roman" pitchFamily="18" charset="0"/>
                <a:cs typeface="Times New Roman" pitchFamily="18" charset="0"/>
              </a:rPr>
              <a:t> doğal dengesini bozan her şey kötü kabul edilir.</a:t>
            </a:r>
            <a:endParaRPr lang="tr-TR" dirty="0">
              <a:latin typeface="Times New Roman" pitchFamily="18" charset="0"/>
              <a:cs typeface="Times New Roman" pitchFamily="18" charset="0"/>
            </a:endParaRPr>
          </a:p>
        </p:txBody>
      </p:sp>
      <p:pic>
        <p:nvPicPr>
          <p:cNvPr id="6" name="5 İçerik Yer Tutucusu" descr="indir (16).jpg"/>
          <p:cNvPicPr>
            <a:picLocks noGrp="1" noChangeAspect="1"/>
          </p:cNvPicPr>
          <p:nvPr>
            <p:ph sz="half" idx="2"/>
          </p:nvPr>
        </p:nvPicPr>
        <p:blipFill>
          <a:blip r:embed="rId2" cstate="print"/>
          <a:stretch>
            <a:fillRect/>
          </a:stretch>
        </p:blipFill>
        <p:spPr>
          <a:xfrm>
            <a:off x="5436097" y="1556792"/>
            <a:ext cx="3528392" cy="4320479"/>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Çin (M.Ö. 3000)</a:t>
            </a:r>
            <a:endParaRPr lang="tr-TR" dirty="0"/>
          </a:p>
        </p:txBody>
      </p:sp>
      <p:sp>
        <p:nvSpPr>
          <p:cNvPr id="3" name="2 İçerik Yer Tutucusu"/>
          <p:cNvSpPr>
            <a:spLocks noGrp="1"/>
          </p:cNvSpPr>
          <p:nvPr>
            <p:ph idx="1"/>
          </p:nvPr>
        </p:nvSpPr>
        <p:spPr>
          <a:xfrm>
            <a:off x="457200" y="1268760"/>
            <a:ext cx="8229600" cy="5184576"/>
          </a:xfrm>
        </p:spPr>
        <p:txBody>
          <a:bodyPr>
            <a:normAutofit lnSpcReduction="10000"/>
          </a:bodyPr>
          <a:lstStyle/>
          <a:p>
            <a:pPr algn="just">
              <a:lnSpc>
                <a:spcPct val="150000"/>
              </a:lnSpc>
            </a:pPr>
            <a:r>
              <a:rPr lang="tr-TR" dirty="0" smtClean="0">
                <a:latin typeface="Times New Roman" pitchFamily="18" charset="0"/>
                <a:cs typeface="Times New Roman" pitchFamily="18" charset="0"/>
              </a:rPr>
              <a:t>Anatomi bilgisi muhakeme ve varsayım üzerine kurulmuştur.</a:t>
            </a:r>
          </a:p>
          <a:p>
            <a:pPr algn="just">
              <a:lnSpc>
                <a:spcPct val="150000"/>
              </a:lnSpc>
            </a:pPr>
            <a:r>
              <a:rPr lang="tr-TR" dirty="0" smtClean="0">
                <a:latin typeface="Times New Roman" pitchFamily="18" charset="0"/>
                <a:cs typeface="Times New Roman" pitchFamily="18" charset="0"/>
              </a:rPr>
              <a:t>Teşhis: Soru sorarak, nabız muayenesi, ses ve vücudu gözlemleme.</a:t>
            </a:r>
          </a:p>
          <a:p>
            <a:pPr algn="just">
              <a:lnSpc>
                <a:spcPct val="150000"/>
              </a:lnSpc>
            </a:pPr>
            <a:r>
              <a:rPr lang="tr-TR" dirty="0" smtClean="0">
                <a:latin typeface="Times New Roman" pitchFamily="18" charset="0"/>
                <a:cs typeface="Times New Roman" pitchFamily="18" charset="0"/>
              </a:rPr>
              <a:t>En iyi bilinen hastalık çiçek hastalığıdır.</a:t>
            </a:r>
          </a:p>
          <a:p>
            <a:pPr algn="just">
              <a:lnSpc>
                <a:spcPct val="150000"/>
              </a:lnSpc>
            </a:pPr>
            <a:r>
              <a:rPr lang="tr-TR" dirty="0" smtClean="0">
                <a:latin typeface="Times New Roman" pitchFamily="18" charset="0"/>
                <a:cs typeface="Times New Roman" pitchFamily="18" charset="0"/>
              </a:rPr>
              <a:t>Tedavide ilaçların yanı sıra diyet, hijyenik tedbirler ve egzersiz uygulanırdı.</a:t>
            </a:r>
          </a:p>
          <a:p>
            <a:endParaRPr lang="tr-TR"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txBody>
          <a:bodyPr/>
          <a:lstStyle/>
          <a:p>
            <a:r>
              <a:rPr lang="tr-TR" b="1" dirty="0" smtClean="0"/>
              <a:t>İlkçağ Uygarlıkları</a:t>
            </a:r>
            <a:endParaRPr lang="tr-TR" b="1" dirty="0"/>
          </a:p>
        </p:txBody>
      </p:sp>
      <p:graphicFrame>
        <p:nvGraphicFramePr>
          <p:cNvPr id="4" name="3 İçerik Yer Tutucusu"/>
          <p:cNvGraphicFramePr>
            <a:graphicFrameLocks noGrp="1"/>
          </p:cNvGraphicFramePr>
          <p:nvPr>
            <p:ph idx="1"/>
          </p:nvPr>
        </p:nvGraphicFramePr>
        <p:xfrm>
          <a:off x="467544" y="1052736"/>
          <a:ext cx="82296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graphicEl>
                                              <a:dgm id="{9BFFA903-4859-4BA9-A684-493D57266999}"/>
                                            </p:graphicEl>
                                          </p:spTgt>
                                        </p:tgtEl>
                                        <p:attrNameLst>
                                          <p:attrName>style.visibility</p:attrName>
                                        </p:attrNameLst>
                                      </p:cBhvr>
                                      <p:to>
                                        <p:strVal val="visible"/>
                                      </p:to>
                                    </p:set>
                                    <p:animEffect transition="in" filter="diamond(in)">
                                      <p:cBhvr>
                                        <p:cTn id="7" dur="2000"/>
                                        <p:tgtEl>
                                          <p:spTgt spid="4">
                                            <p:graphicEl>
                                              <a:dgm id="{9BFFA903-4859-4BA9-A684-493D57266999}"/>
                                            </p:graphic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graphicEl>
                                              <a:dgm id="{01977583-BF76-4520-94E7-F8EEBBD0900F}"/>
                                            </p:graphicEl>
                                          </p:spTgt>
                                        </p:tgtEl>
                                        <p:attrNameLst>
                                          <p:attrName>style.visibility</p:attrName>
                                        </p:attrNameLst>
                                      </p:cBhvr>
                                      <p:to>
                                        <p:strVal val="visible"/>
                                      </p:to>
                                    </p:set>
                                    <p:animEffect transition="in" filter="diamond(in)">
                                      <p:cBhvr>
                                        <p:cTn id="10" dur="2000"/>
                                        <p:tgtEl>
                                          <p:spTgt spid="4">
                                            <p:graphicEl>
                                              <a:dgm id="{01977583-BF76-4520-94E7-F8EEBBD0900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graphicEl>
                                              <a:dgm id="{2D1E583F-1C24-479B-964C-509FB4A4695E}"/>
                                            </p:graphicEl>
                                          </p:spTgt>
                                        </p:tgtEl>
                                        <p:attrNameLst>
                                          <p:attrName>style.visibility</p:attrName>
                                        </p:attrNameLst>
                                      </p:cBhvr>
                                      <p:to>
                                        <p:strVal val="visible"/>
                                      </p:to>
                                    </p:set>
                                    <p:animEffect transition="in" filter="diamond(in)">
                                      <p:cBhvr>
                                        <p:cTn id="15" dur="2000"/>
                                        <p:tgtEl>
                                          <p:spTgt spid="4">
                                            <p:graphicEl>
                                              <a:dgm id="{2D1E583F-1C24-479B-964C-509FB4A4695E}"/>
                                            </p:graphic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4">
                                            <p:graphicEl>
                                              <a:dgm id="{7DD09010-5ABC-4729-AD85-59D02FA37187}"/>
                                            </p:graphicEl>
                                          </p:spTgt>
                                        </p:tgtEl>
                                        <p:attrNameLst>
                                          <p:attrName>style.visibility</p:attrName>
                                        </p:attrNameLst>
                                      </p:cBhvr>
                                      <p:to>
                                        <p:strVal val="visible"/>
                                      </p:to>
                                    </p:set>
                                    <p:animEffect transition="in" filter="diamond(in)">
                                      <p:cBhvr>
                                        <p:cTn id="18" dur="2000"/>
                                        <p:tgtEl>
                                          <p:spTgt spid="4">
                                            <p:graphicEl>
                                              <a:dgm id="{7DD09010-5ABC-4729-AD85-59D02FA3718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
                                            <p:graphicEl>
                                              <a:dgm id="{B7E9D1F1-0F99-419C-84CA-EF199D1C4F3F}"/>
                                            </p:graphicEl>
                                          </p:spTgt>
                                        </p:tgtEl>
                                        <p:attrNameLst>
                                          <p:attrName>style.visibility</p:attrName>
                                        </p:attrNameLst>
                                      </p:cBhvr>
                                      <p:to>
                                        <p:strVal val="visible"/>
                                      </p:to>
                                    </p:set>
                                    <p:animEffect transition="in" filter="diamond(in)">
                                      <p:cBhvr>
                                        <p:cTn id="23" dur="2000"/>
                                        <p:tgtEl>
                                          <p:spTgt spid="4">
                                            <p:graphicEl>
                                              <a:dgm id="{B7E9D1F1-0F99-419C-84CA-EF199D1C4F3F}"/>
                                            </p:graphicEl>
                                          </p:spTgt>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4">
                                            <p:graphicEl>
                                              <a:dgm id="{67CFAD1E-6EB2-420A-AB9A-C324D8DD8A96}"/>
                                            </p:graphicEl>
                                          </p:spTgt>
                                        </p:tgtEl>
                                        <p:attrNameLst>
                                          <p:attrName>style.visibility</p:attrName>
                                        </p:attrNameLst>
                                      </p:cBhvr>
                                      <p:to>
                                        <p:strVal val="visible"/>
                                      </p:to>
                                    </p:set>
                                    <p:animEffect transition="in" filter="diamond(in)">
                                      <p:cBhvr>
                                        <p:cTn id="26" dur="2000"/>
                                        <p:tgtEl>
                                          <p:spTgt spid="4">
                                            <p:graphicEl>
                                              <a:dgm id="{67CFAD1E-6EB2-420A-AB9A-C324D8DD8A9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4">
                                            <p:graphicEl>
                                              <a:dgm id="{848DCD38-DC8A-4BA5-8E8B-08A662692A01}"/>
                                            </p:graphicEl>
                                          </p:spTgt>
                                        </p:tgtEl>
                                        <p:attrNameLst>
                                          <p:attrName>style.visibility</p:attrName>
                                        </p:attrNameLst>
                                      </p:cBhvr>
                                      <p:to>
                                        <p:strVal val="visible"/>
                                      </p:to>
                                    </p:set>
                                    <p:animEffect transition="in" filter="diamond(in)">
                                      <p:cBhvr>
                                        <p:cTn id="31" dur="2000"/>
                                        <p:tgtEl>
                                          <p:spTgt spid="4">
                                            <p:graphicEl>
                                              <a:dgm id="{848DCD38-DC8A-4BA5-8E8B-08A662692A01}"/>
                                            </p:graphicEl>
                                          </p:spTgt>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4">
                                            <p:graphicEl>
                                              <a:dgm id="{B28AAA6F-EBDD-4770-94C9-8B8FD87CA734}"/>
                                            </p:graphicEl>
                                          </p:spTgt>
                                        </p:tgtEl>
                                        <p:attrNameLst>
                                          <p:attrName>style.visibility</p:attrName>
                                        </p:attrNameLst>
                                      </p:cBhvr>
                                      <p:to>
                                        <p:strVal val="visible"/>
                                      </p:to>
                                    </p:set>
                                    <p:animEffect transition="in" filter="diamond(in)">
                                      <p:cBhvr>
                                        <p:cTn id="34" dur="2000"/>
                                        <p:tgtEl>
                                          <p:spTgt spid="4">
                                            <p:graphicEl>
                                              <a:dgm id="{B28AAA6F-EBDD-4770-94C9-8B8FD87CA734}"/>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4">
                                            <p:graphicEl>
                                              <a:dgm id="{71D9C99B-D237-4BD8-9892-B14BEBC8E3EB}"/>
                                            </p:graphicEl>
                                          </p:spTgt>
                                        </p:tgtEl>
                                        <p:attrNameLst>
                                          <p:attrName>style.visibility</p:attrName>
                                        </p:attrNameLst>
                                      </p:cBhvr>
                                      <p:to>
                                        <p:strVal val="visible"/>
                                      </p:to>
                                    </p:set>
                                    <p:animEffect transition="in" filter="diamond(in)">
                                      <p:cBhvr>
                                        <p:cTn id="39" dur="2000"/>
                                        <p:tgtEl>
                                          <p:spTgt spid="4">
                                            <p:graphicEl>
                                              <a:dgm id="{71D9C99B-D237-4BD8-9892-B14BEBC8E3EB}"/>
                                            </p:graphicEl>
                                          </p:spTgt>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4">
                                            <p:graphicEl>
                                              <a:dgm id="{59B4DA0B-8F65-4605-915C-B27289A9CDD7}"/>
                                            </p:graphicEl>
                                          </p:spTgt>
                                        </p:tgtEl>
                                        <p:attrNameLst>
                                          <p:attrName>style.visibility</p:attrName>
                                        </p:attrNameLst>
                                      </p:cBhvr>
                                      <p:to>
                                        <p:strVal val="visible"/>
                                      </p:to>
                                    </p:set>
                                    <p:animEffect transition="in" filter="diamond(in)">
                                      <p:cBhvr>
                                        <p:cTn id="42" dur="2000"/>
                                        <p:tgtEl>
                                          <p:spTgt spid="4">
                                            <p:graphicEl>
                                              <a:dgm id="{59B4DA0B-8F65-4605-915C-B27289A9CDD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4">
                                            <p:graphicEl>
                                              <a:dgm id="{4028C20B-9756-4491-88E0-6299258CB497}"/>
                                            </p:graphicEl>
                                          </p:spTgt>
                                        </p:tgtEl>
                                        <p:attrNameLst>
                                          <p:attrName>style.visibility</p:attrName>
                                        </p:attrNameLst>
                                      </p:cBhvr>
                                      <p:to>
                                        <p:strVal val="visible"/>
                                      </p:to>
                                    </p:set>
                                    <p:animEffect transition="in" filter="diamond(in)">
                                      <p:cBhvr>
                                        <p:cTn id="47" dur="2000"/>
                                        <p:tgtEl>
                                          <p:spTgt spid="4">
                                            <p:graphicEl>
                                              <a:dgm id="{4028C20B-9756-4491-88E0-6299258CB497}"/>
                                            </p:graphicEl>
                                          </p:spTgt>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4">
                                            <p:graphicEl>
                                              <a:dgm id="{E866DD39-9C18-4A0F-A6DA-22AB4509034C}"/>
                                            </p:graphicEl>
                                          </p:spTgt>
                                        </p:tgtEl>
                                        <p:attrNameLst>
                                          <p:attrName>style.visibility</p:attrName>
                                        </p:attrNameLst>
                                      </p:cBhvr>
                                      <p:to>
                                        <p:strVal val="visible"/>
                                      </p:to>
                                    </p:set>
                                    <p:animEffect transition="in" filter="diamond(in)">
                                      <p:cBhvr>
                                        <p:cTn id="50" dur="2000"/>
                                        <p:tgtEl>
                                          <p:spTgt spid="4">
                                            <p:graphicEl>
                                              <a:dgm id="{E866DD39-9C18-4A0F-A6DA-22AB4509034C}"/>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4">
                                            <p:graphicEl>
                                              <a:dgm id="{D5FA4B6D-6008-4802-940A-05CE9E5D11F2}"/>
                                            </p:graphicEl>
                                          </p:spTgt>
                                        </p:tgtEl>
                                        <p:attrNameLst>
                                          <p:attrName>style.visibility</p:attrName>
                                        </p:attrNameLst>
                                      </p:cBhvr>
                                      <p:to>
                                        <p:strVal val="visible"/>
                                      </p:to>
                                    </p:set>
                                    <p:animEffect transition="in" filter="diamond(in)">
                                      <p:cBhvr>
                                        <p:cTn id="55" dur="2000"/>
                                        <p:tgtEl>
                                          <p:spTgt spid="4">
                                            <p:graphicEl>
                                              <a:dgm id="{D5FA4B6D-6008-4802-940A-05CE9E5D11F2}"/>
                                            </p:graphicEl>
                                          </p:spTgt>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4">
                                            <p:graphicEl>
                                              <a:dgm id="{36984979-C0F9-400B-B4EB-1E590A06EC06}"/>
                                            </p:graphicEl>
                                          </p:spTgt>
                                        </p:tgtEl>
                                        <p:attrNameLst>
                                          <p:attrName>style.visibility</p:attrName>
                                        </p:attrNameLst>
                                      </p:cBhvr>
                                      <p:to>
                                        <p:strVal val="visible"/>
                                      </p:to>
                                    </p:set>
                                    <p:animEffect transition="in" filter="diamond(in)">
                                      <p:cBhvr>
                                        <p:cTn id="58" dur="2000"/>
                                        <p:tgtEl>
                                          <p:spTgt spid="4">
                                            <p:graphicEl>
                                              <a:dgm id="{36984979-C0F9-400B-B4EB-1E590A06EC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Çin (M.Ö. 3000)</a:t>
            </a:r>
            <a:endParaRPr lang="tr-TR" dirty="0"/>
          </a:p>
        </p:txBody>
      </p:sp>
      <p:pic>
        <p:nvPicPr>
          <p:cNvPr id="4" name="3 İçerik Yer Tutucusu" descr="hqdefault.jpg"/>
          <p:cNvPicPr>
            <a:picLocks noGrp="1" noChangeAspect="1"/>
          </p:cNvPicPr>
          <p:nvPr>
            <p:ph idx="1"/>
          </p:nvPr>
        </p:nvPicPr>
        <p:blipFill>
          <a:blip r:embed="rId2" cstate="print"/>
          <a:stretch>
            <a:fillRect/>
          </a:stretch>
        </p:blipFill>
        <p:spPr>
          <a:xfrm>
            <a:off x="1043608" y="1268760"/>
            <a:ext cx="6480720" cy="4032448"/>
          </a:xfrm>
        </p:spPr>
      </p:pic>
      <p:sp>
        <p:nvSpPr>
          <p:cNvPr id="5" name="4 Metin kutusu"/>
          <p:cNvSpPr txBox="1"/>
          <p:nvPr/>
        </p:nvSpPr>
        <p:spPr>
          <a:xfrm>
            <a:off x="1619672" y="5733256"/>
            <a:ext cx="5904656" cy="646331"/>
          </a:xfrm>
          <a:prstGeom prst="rect">
            <a:avLst/>
          </a:prstGeom>
          <a:noFill/>
        </p:spPr>
        <p:txBody>
          <a:bodyPr wrap="square" rtlCol="0">
            <a:spAutoFit/>
          </a:bodyPr>
          <a:lstStyle/>
          <a:p>
            <a:r>
              <a:rPr lang="tr-TR" dirty="0" smtClean="0">
                <a:solidFill>
                  <a:srgbClr val="FF0000"/>
                </a:solidFill>
              </a:rPr>
              <a:t>Akupunktur: Vücutta 365 nokta var. Mevcut sinir iletimini normalleştirme varsayımı.</a:t>
            </a:r>
            <a:endParaRPr lang="tr-TR" dirty="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Çin (M.Ö. 3000)</a:t>
            </a:r>
            <a:endParaRPr lang="tr-TR" dirty="0"/>
          </a:p>
        </p:txBody>
      </p:sp>
      <p:sp>
        <p:nvSpPr>
          <p:cNvPr id="3" name="2 İçerik Yer Tutucusu"/>
          <p:cNvSpPr>
            <a:spLocks noGrp="1"/>
          </p:cNvSpPr>
          <p:nvPr>
            <p:ph idx="1"/>
          </p:nvPr>
        </p:nvSpPr>
        <p:spPr/>
        <p:txBody>
          <a:bodyPr>
            <a:normAutofit lnSpcReduction="10000"/>
          </a:bodyPr>
          <a:lstStyle/>
          <a:p>
            <a:r>
              <a:rPr lang="tr-TR" dirty="0" err="1" smtClean="0">
                <a:latin typeface="Times New Roman" pitchFamily="18" charset="0"/>
                <a:cs typeface="Times New Roman" pitchFamily="18" charset="0"/>
              </a:rPr>
              <a:t>Pen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Tsao</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Ching</a:t>
            </a:r>
            <a:r>
              <a:rPr lang="tr-TR" dirty="0" smtClean="0">
                <a:latin typeface="Times New Roman" pitchFamily="18" charset="0"/>
                <a:cs typeface="Times New Roman" pitchFamily="18" charset="0"/>
              </a:rPr>
              <a:t> (Şifalı Bitkiler)</a:t>
            </a:r>
          </a:p>
          <a:p>
            <a:endParaRPr lang="tr-TR" dirty="0" smtClean="0">
              <a:latin typeface="Times New Roman" pitchFamily="18" charset="0"/>
              <a:cs typeface="Times New Roman" pitchFamily="18" charset="0"/>
            </a:endParaRPr>
          </a:p>
          <a:p>
            <a:r>
              <a:rPr lang="tr-TR" dirty="0" err="1" smtClean="0">
                <a:latin typeface="Times New Roman" pitchFamily="18" charset="0"/>
                <a:cs typeface="Times New Roman" pitchFamily="18" charset="0"/>
              </a:rPr>
              <a:t>Shen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Nung</a:t>
            </a:r>
            <a:r>
              <a:rPr lang="tr-TR" dirty="0" smtClean="0">
                <a:latin typeface="Times New Roman" pitchFamily="18" charset="0"/>
                <a:cs typeface="Times New Roman" pitchFamily="18" charset="0"/>
              </a:rPr>
              <a:t> </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365 şifalı bitki</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Pek çok bilgi günümüzle bağdaşmakta (Afyon= Uyuşturucu) </a:t>
            </a:r>
            <a:endParaRPr lang="tr-TR" dirty="0">
              <a:latin typeface="Times New Roman" pitchFamily="18" charset="0"/>
              <a:cs typeface="Times New Roman" pitchFamily="18" charset="0"/>
            </a:endParaRPr>
          </a:p>
        </p:txBody>
      </p:sp>
      <p:pic>
        <p:nvPicPr>
          <p:cNvPr id="4" name="3 Resim" descr="shennungbook.jpg"/>
          <p:cNvPicPr>
            <a:picLocks noChangeAspect="1"/>
          </p:cNvPicPr>
          <p:nvPr/>
        </p:nvPicPr>
        <p:blipFill>
          <a:blip r:embed="rId2" cstate="print"/>
          <a:stretch>
            <a:fillRect/>
          </a:stretch>
        </p:blipFill>
        <p:spPr>
          <a:xfrm>
            <a:off x="5076056" y="2060848"/>
            <a:ext cx="3672408" cy="244827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Çin (M.Ö. 3000)</a:t>
            </a:r>
            <a:endParaRPr lang="tr-TR" dirty="0"/>
          </a:p>
        </p:txBody>
      </p:sp>
      <p:sp>
        <p:nvSpPr>
          <p:cNvPr id="3" name="2 İçerik Yer Tutucusu"/>
          <p:cNvSpPr>
            <a:spLocks noGrp="1"/>
          </p:cNvSpPr>
          <p:nvPr>
            <p:ph idx="1"/>
          </p:nvPr>
        </p:nvSpPr>
        <p:spPr/>
        <p:txBody>
          <a:bodyPr/>
          <a:lstStyle/>
          <a:p>
            <a:pPr>
              <a:lnSpc>
                <a:spcPct val="150000"/>
              </a:lnSpc>
            </a:pPr>
            <a:r>
              <a:rPr lang="tr-TR" dirty="0" err="1" smtClean="0">
                <a:latin typeface="Times New Roman" pitchFamily="18" charset="0"/>
                <a:cs typeface="Times New Roman" pitchFamily="18" charset="0"/>
              </a:rPr>
              <a:t>Nei</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Ching</a:t>
            </a:r>
            <a:r>
              <a:rPr lang="tr-TR" dirty="0" smtClean="0">
                <a:latin typeface="Times New Roman" pitchFamily="18" charset="0"/>
                <a:cs typeface="Times New Roman" pitchFamily="18" charset="0"/>
              </a:rPr>
              <a:t> (Tıp Kitabı)</a:t>
            </a:r>
          </a:p>
          <a:p>
            <a:pPr>
              <a:lnSpc>
                <a:spcPct val="150000"/>
              </a:lnSpc>
              <a:buNone/>
            </a:pPr>
            <a:endParaRPr lang="tr-TR" dirty="0" smtClean="0">
              <a:latin typeface="Times New Roman" pitchFamily="18" charset="0"/>
              <a:cs typeface="Times New Roman" pitchFamily="18" charset="0"/>
            </a:endParaRPr>
          </a:p>
          <a:p>
            <a:pPr>
              <a:lnSpc>
                <a:spcPct val="150000"/>
              </a:lnSpc>
            </a:pPr>
            <a:r>
              <a:rPr lang="tr-TR" dirty="0" smtClean="0">
                <a:latin typeface="Times New Roman" pitchFamily="18" charset="0"/>
                <a:cs typeface="Times New Roman" pitchFamily="18" charset="0"/>
              </a:rPr>
              <a:t>İmparator </a:t>
            </a:r>
            <a:r>
              <a:rPr lang="tr-TR" dirty="0" err="1" smtClean="0">
                <a:latin typeface="Times New Roman" pitchFamily="18" charset="0"/>
                <a:cs typeface="Times New Roman" pitchFamily="18" charset="0"/>
              </a:rPr>
              <a:t>Hwang</a:t>
            </a:r>
            <a:r>
              <a:rPr lang="tr-TR" dirty="0" smtClean="0">
                <a:latin typeface="Times New Roman" pitchFamily="18" charset="0"/>
                <a:cs typeface="Times New Roman" pitchFamily="18" charset="0"/>
              </a:rPr>
              <a:t> Ti </a:t>
            </a:r>
          </a:p>
          <a:p>
            <a:pPr lvl="1">
              <a:lnSpc>
                <a:spcPct val="150000"/>
              </a:lnSpc>
            </a:pPr>
            <a:r>
              <a:rPr lang="tr-TR" dirty="0" smtClean="0">
                <a:latin typeface="Times New Roman" pitchFamily="18" charset="0"/>
                <a:cs typeface="Times New Roman" pitchFamily="18" charset="0"/>
              </a:rPr>
              <a:t>İnsan bedenindeki tüm kan kalbin kontrolündedir ve kalpten düzenlenir. Kan sürekli daire şeklinde akar, hiç durmaz.</a:t>
            </a:r>
          </a:p>
          <a:p>
            <a:pPr lvl="1">
              <a:buNone/>
            </a:pPr>
            <a:endParaRPr lang="tr-TR" dirty="0">
              <a:latin typeface="Times New Roman" pitchFamily="18" charset="0"/>
              <a:cs typeface="Times New Roman" pitchFamily="18" charset="0"/>
            </a:endParaRPr>
          </a:p>
        </p:txBody>
      </p:sp>
      <p:pic>
        <p:nvPicPr>
          <p:cNvPr id="4" name="3 Resim" descr="indir (17).jpg"/>
          <p:cNvPicPr>
            <a:picLocks noChangeAspect="1"/>
          </p:cNvPicPr>
          <p:nvPr/>
        </p:nvPicPr>
        <p:blipFill>
          <a:blip r:embed="rId2" cstate="print"/>
          <a:stretch>
            <a:fillRect/>
          </a:stretch>
        </p:blipFill>
        <p:spPr>
          <a:xfrm>
            <a:off x="5004048" y="1556792"/>
            <a:ext cx="3600400" cy="252028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Çin (M.Ö. 3000)</a:t>
            </a:r>
            <a:endParaRPr lang="tr-TR" dirty="0"/>
          </a:p>
        </p:txBody>
      </p:sp>
      <p:pic>
        <p:nvPicPr>
          <p:cNvPr id="6" name="5 İçerik Yer Tutucusu" descr="indir (18).jpg"/>
          <p:cNvPicPr>
            <a:picLocks noGrp="1" noChangeAspect="1"/>
          </p:cNvPicPr>
          <p:nvPr>
            <p:ph sz="half" idx="1"/>
          </p:nvPr>
        </p:nvPicPr>
        <p:blipFill>
          <a:blip r:embed="rId2" cstate="print"/>
          <a:stretch>
            <a:fillRect/>
          </a:stretch>
        </p:blipFill>
        <p:spPr>
          <a:xfrm>
            <a:off x="611560" y="1772816"/>
            <a:ext cx="2655515" cy="4320480"/>
          </a:xfrm>
        </p:spPr>
      </p:pic>
      <p:sp>
        <p:nvSpPr>
          <p:cNvPr id="5" name="4 İçerik Yer Tutucusu"/>
          <p:cNvSpPr>
            <a:spLocks noGrp="1"/>
          </p:cNvSpPr>
          <p:nvPr>
            <p:ph sz="half" idx="2"/>
          </p:nvPr>
        </p:nvSpPr>
        <p:spPr>
          <a:xfrm>
            <a:off x="3995936" y="1600200"/>
            <a:ext cx="4690864" cy="4525963"/>
          </a:xfrm>
        </p:spPr>
        <p:txBody>
          <a:bodyPr/>
          <a:lstStyle/>
          <a:p>
            <a:pPr algn="just">
              <a:lnSpc>
                <a:spcPct val="150000"/>
              </a:lnSpc>
            </a:pPr>
            <a:r>
              <a:rPr lang="tr-TR" b="1" dirty="0" smtClean="0">
                <a:latin typeface="Times New Roman" pitchFamily="18" charset="0"/>
                <a:cs typeface="Times New Roman" pitchFamily="18" charset="0"/>
              </a:rPr>
              <a:t>HUA TUO</a:t>
            </a:r>
          </a:p>
          <a:p>
            <a:pPr algn="just">
              <a:lnSpc>
                <a:spcPct val="150000"/>
              </a:lnSpc>
            </a:pPr>
            <a:r>
              <a:rPr lang="tr-TR" dirty="0" smtClean="0">
                <a:latin typeface="Times New Roman" pitchFamily="18" charset="0"/>
                <a:cs typeface="Times New Roman" pitchFamily="18" charset="0"/>
              </a:rPr>
              <a:t>En meşhur cerrah.</a:t>
            </a:r>
          </a:p>
          <a:p>
            <a:pPr algn="just">
              <a:lnSpc>
                <a:spcPct val="150000"/>
              </a:lnSpc>
            </a:pPr>
            <a:r>
              <a:rPr lang="tr-TR" dirty="0" smtClean="0">
                <a:latin typeface="Times New Roman" pitchFamily="18" charset="0"/>
                <a:cs typeface="Times New Roman" pitchFamily="18" charset="0"/>
              </a:rPr>
              <a:t>Cerrahi operasyon öncesi hazırladığı bir karışımı kullanarak hastayı </a:t>
            </a:r>
            <a:r>
              <a:rPr lang="tr-TR" dirty="0" err="1" smtClean="0">
                <a:latin typeface="Times New Roman" pitchFamily="18" charset="0"/>
                <a:cs typeface="Times New Roman" pitchFamily="18" charset="0"/>
              </a:rPr>
              <a:t>sedatize</a:t>
            </a:r>
            <a:r>
              <a:rPr lang="tr-TR" dirty="0" smtClean="0">
                <a:latin typeface="Times New Roman" pitchFamily="18" charset="0"/>
                <a:cs typeface="Times New Roman" pitchFamily="18" charset="0"/>
              </a:rPr>
              <a:t> ederdi.</a:t>
            </a:r>
            <a:endParaRPr lang="tr-TR"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Çin (M.Ö. 3000)</a:t>
            </a:r>
            <a:endParaRPr lang="tr-TR" dirty="0"/>
          </a:p>
        </p:txBody>
      </p:sp>
      <p:sp>
        <p:nvSpPr>
          <p:cNvPr id="3" name="2 İçerik Yer Tutucusu"/>
          <p:cNvSpPr>
            <a:spLocks noGrp="1"/>
          </p:cNvSpPr>
          <p:nvPr>
            <p:ph idx="1"/>
          </p:nvPr>
        </p:nvSpPr>
        <p:spPr>
          <a:xfrm>
            <a:off x="457200" y="1340768"/>
            <a:ext cx="8229600" cy="5112568"/>
          </a:xfrm>
        </p:spPr>
        <p:txBody>
          <a:bodyPr>
            <a:normAutofit fontScale="92500"/>
          </a:bodyPr>
          <a:lstStyle/>
          <a:p>
            <a:pPr algn="just"/>
            <a:r>
              <a:rPr lang="tr-TR" dirty="0" smtClean="0">
                <a:latin typeface="Times New Roman" pitchFamily="18" charset="0"/>
                <a:cs typeface="Times New Roman" pitchFamily="18" charset="0"/>
              </a:rPr>
              <a:t>Hadım Etme (Harem ağası olmak için): Hastanın acı duymaması için </a:t>
            </a:r>
            <a:r>
              <a:rPr lang="tr-TR" dirty="0" err="1" smtClean="0">
                <a:latin typeface="Times New Roman" pitchFamily="18" charset="0"/>
                <a:cs typeface="Times New Roman" pitchFamily="18" charset="0"/>
              </a:rPr>
              <a:t>genital</a:t>
            </a:r>
            <a:r>
              <a:rPr lang="tr-TR" dirty="0" smtClean="0">
                <a:latin typeface="Times New Roman" pitchFamily="18" charset="0"/>
                <a:cs typeface="Times New Roman" pitchFamily="18" charset="0"/>
              </a:rPr>
              <a:t> bölgeye acı biber tohumu uygulandığı biliniyor.</a:t>
            </a:r>
          </a:p>
          <a:p>
            <a:pPr algn="just"/>
            <a:r>
              <a:rPr lang="tr-TR" dirty="0" smtClean="0">
                <a:latin typeface="Times New Roman" pitchFamily="18" charset="0"/>
                <a:cs typeface="Times New Roman" pitchFamily="18" charset="0"/>
              </a:rPr>
              <a:t>Penis ve </a:t>
            </a:r>
            <a:r>
              <a:rPr lang="tr-TR" dirty="0" err="1" smtClean="0">
                <a:latin typeface="Times New Roman" pitchFamily="18" charset="0"/>
                <a:cs typeface="Times New Roman" pitchFamily="18" charset="0"/>
              </a:rPr>
              <a:t>skrotum</a:t>
            </a:r>
            <a:r>
              <a:rPr lang="tr-TR" dirty="0" smtClean="0">
                <a:latin typeface="Times New Roman" pitchFamily="18" charset="0"/>
                <a:cs typeface="Times New Roman" pitchFamily="18" charset="0"/>
              </a:rPr>
              <a:t> bir ipek kumaşla birbirine bağlanıyor, </a:t>
            </a:r>
            <a:r>
              <a:rPr lang="tr-TR" dirty="0" err="1" smtClean="0">
                <a:latin typeface="Times New Roman" pitchFamily="18" charset="0"/>
                <a:cs typeface="Times New Roman" pitchFamily="18" charset="0"/>
              </a:rPr>
              <a:t>pubis</a:t>
            </a:r>
            <a:r>
              <a:rPr lang="tr-TR" dirty="0" smtClean="0">
                <a:latin typeface="Times New Roman" pitchFamily="18" charset="0"/>
                <a:cs typeface="Times New Roman" pitchFamily="18" charset="0"/>
              </a:rPr>
              <a:t> önünden yarım daire şeklinde bir bıçakla kesiliyor. </a:t>
            </a:r>
          </a:p>
          <a:p>
            <a:pPr algn="just"/>
            <a:r>
              <a:rPr lang="tr-TR" dirty="0" smtClean="0">
                <a:latin typeface="Times New Roman" pitchFamily="18" charset="0"/>
                <a:cs typeface="Times New Roman" pitchFamily="18" charset="0"/>
              </a:rPr>
              <a:t>Kanamayı durdurmak için şap pudrası kullanılıyor.</a:t>
            </a:r>
          </a:p>
          <a:p>
            <a:pPr algn="just"/>
            <a:r>
              <a:rPr lang="tr-TR" dirty="0" err="1" smtClean="0">
                <a:latin typeface="Times New Roman" pitchFamily="18" charset="0"/>
                <a:cs typeface="Times New Roman" pitchFamily="18" charset="0"/>
              </a:rPr>
              <a:t>Üretraya</a:t>
            </a:r>
            <a:r>
              <a:rPr lang="tr-TR" dirty="0" smtClean="0">
                <a:latin typeface="Times New Roman" pitchFamily="18" charset="0"/>
                <a:cs typeface="Times New Roman" pitchFamily="18" charset="0"/>
              </a:rPr>
              <a:t> tahta bir tıkaç yerleştiriliyor ve hayatta kalırsa 3 ay sonra cariyelerin koruyucusu oluyor.  </a:t>
            </a:r>
            <a:endParaRPr lang="tr-TR"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9" name="8 İçerik Yer Tutucusu" descr="indir (19).jpg"/>
          <p:cNvPicPr>
            <a:picLocks noGrp="1" noChangeAspect="1"/>
          </p:cNvPicPr>
          <p:nvPr>
            <p:ph idx="1"/>
          </p:nvPr>
        </p:nvPicPr>
        <p:blipFill>
          <a:blip r:embed="rId2" cstate="print"/>
          <a:stretch>
            <a:fillRect/>
          </a:stretch>
        </p:blipFill>
        <p:spPr>
          <a:xfrm>
            <a:off x="395536" y="404664"/>
            <a:ext cx="3960440" cy="3240360"/>
          </a:xfrm>
        </p:spPr>
      </p:pic>
      <p:pic>
        <p:nvPicPr>
          <p:cNvPr id="10" name="9 Resim" descr="indir (20).jpg"/>
          <p:cNvPicPr>
            <a:picLocks noChangeAspect="1"/>
          </p:cNvPicPr>
          <p:nvPr/>
        </p:nvPicPr>
        <p:blipFill>
          <a:blip r:embed="rId3" cstate="print"/>
          <a:stretch>
            <a:fillRect/>
          </a:stretch>
        </p:blipFill>
        <p:spPr>
          <a:xfrm>
            <a:off x="4788024" y="332656"/>
            <a:ext cx="3960440" cy="3240360"/>
          </a:xfrm>
          <a:prstGeom prst="rect">
            <a:avLst/>
          </a:prstGeom>
        </p:spPr>
      </p:pic>
      <p:pic>
        <p:nvPicPr>
          <p:cNvPr id="11" name="10 Resim" descr="indir (21).jpg"/>
          <p:cNvPicPr>
            <a:picLocks noChangeAspect="1"/>
          </p:cNvPicPr>
          <p:nvPr/>
        </p:nvPicPr>
        <p:blipFill>
          <a:blip r:embed="rId4" cstate="print"/>
          <a:stretch>
            <a:fillRect/>
          </a:stretch>
        </p:blipFill>
        <p:spPr>
          <a:xfrm>
            <a:off x="395536" y="3789040"/>
            <a:ext cx="4032448" cy="2808312"/>
          </a:xfrm>
          <a:prstGeom prst="rect">
            <a:avLst/>
          </a:prstGeom>
        </p:spPr>
      </p:pic>
      <p:pic>
        <p:nvPicPr>
          <p:cNvPr id="12" name="11 Resim" descr="indir (22).jpg"/>
          <p:cNvPicPr>
            <a:picLocks noChangeAspect="1"/>
          </p:cNvPicPr>
          <p:nvPr/>
        </p:nvPicPr>
        <p:blipFill>
          <a:blip r:embed="rId5" cstate="print"/>
          <a:stretch>
            <a:fillRect/>
          </a:stretch>
        </p:blipFill>
        <p:spPr>
          <a:xfrm>
            <a:off x="4716016" y="3789040"/>
            <a:ext cx="4176464" cy="280831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Hititler</a:t>
            </a:r>
            <a:endParaRPr lang="tr-TR" b="1" dirty="0"/>
          </a:p>
        </p:txBody>
      </p:sp>
      <p:sp>
        <p:nvSpPr>
          <p:cNvPr id="3" name="2 İçerik Yer Tutucusu"/>
          <p:cNvSpPr>
            <a:spLocks noGrp="1"/>
          </p:cNvSpPr>
          <p:nvPr>
            <p:ph idx="1"/>
          </p:nvPr>
        </p:nvSpPr>
        <p:spPr/>
        <p:txBody>
          <a:bodyPr>
            <a:normAutofit/>
          </a:bodyPr>
          <a:lstStyle/>
          <a:p>
            <a:pPr algn="just">
              <a:lnSpc>
                <a:spcPct val="150000"/>
              </a:lnSpc>
            </a:pPr>
            <a:r>
              <a:rPr lang="tr-TR" dirty="0" smtClean="0">
                <a:latin typeface="Times New Roman" pitchFamily="18" charset="0"/>
                <a:cs typeface="Times New Roman" pitchFamily="18" charset="0"/>
              </a:rPr>
              <a:t>Konya, Burdur, Antalya (Çatalhöyük, Hacılar, Çayönü) ilk çağ Anadolu yerleşim yerleridir.</a:t>
            </a:r>
          </a:p>
          <a:p>
            <a:pPr algn="just">
              <a:lnSpc>
                <a:spcPct val="150000"/>
              </a:lnSpc>
            </a:pPr>
            <a:r>
              <a:rPr lang="tr-TR" dirty="0" smtClean="0">
                <a:latin typeface="Times New Roman" pitchFamily="18" charset="0"/>
                <a:cs typeface="Times New Roman" pitchFamily="18" charset="0"/>
              </a:rPr>
              <a:t>Yazı M.Ö. 2000-1750’de kullanılmıştır.</a:t>
            </a:r>
          </a:p>
          <a:p>
            <a:pPr algn="just">
              <a:lnSpc>
                <a:spcPct val="150000"/>
              </a:lnSpc>
            </a:pPr>
            <a:r>
              <a:rPr lang="tr-TR" dirty="0" smtClean="0">
                <a:latin typeface="Times New Roman" pitchFamily="18" charset="0"/>
                <a:cs typeface="Times New Roman" pitchFamily="18" charset="0"/>
              </a:rPr>
              <a:t>Köleler özgür kadınlarla evlenebilmekte idi.</a:t>
            </a:r>
          </a:p>
          <a:p>
            <a:pPr algn="just">
              <a:lnSpc>
                <a:spcPct val="150000"/>
              </a:lnSpc>
            </a:pPr>
            <a:r>
              <a:rPr lang="tr-TR" dirty="0" smtClean="0">
                <a:latin typeface="Times New Roman" pitchFamily="18" charset="0"/>
                <a:cs typeface="Times New Roman" pitchFamily="18" charset="0"/>
              </a:rPr>
              <a:t>Kadınlar erkekler kadar haklara sahipti.</a:t>
            </a:r>
            <a:endParaRPr lang="tr-TR"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Hititler</a:t>
            </a:r>
            <a:endParaRPr lang="tr-TR" b="1" dirty="0"/>
          </a:p>
        </p:txBody>
      </p:sp>
      <p:sp>
        <p:nvSpPr>
          <p:cNvPr id="3" name="2 İçerik Yer Tutucusu"/>
          <p:cNvSpPr>
            <a:spLocks noGrp="1"/>
          </p:cNvSpPr>
          <p:nvPr>
            <p:ph idx="1"/>
          </p:nvPr>
        </p:nvSpPr>
        <p:spPr/>
        <p:txBody>
          <a:bodyPr/>
          <a:lstStyle/>
          <a:p>
            <a:r>
              <a:rPr lang="tr-TR" dirty="0" smtClean="0"/>
              <a:t>Kötülük amacıyla büyü yapmak yasak.</a:t>
            </a:r>
          </a:p>
          <a:p>
            <a:r>
              <a:rPr lang="tr-TR" dirty="0" smtClean="0"/>
              <a:t>Doğumu kolaylaştırmak ve erkek ya da kadının iktidarsızlığını gidermek için büyü yapılmaktaydı.</a:t>
            </a:r>
          </a:p>
          <a:p>
            <a:r>
              <a:rPr lang="tr-TR" dirty="0" smtClean="0"/>
              <a:t>Büyü hastalıkların iyileştirilmesinde kullanılırdı.</a:t>
            </a:r>
          </a:p>
          <a:p>
            <a:r>
              <a:rPr lang="tr-TR" dirty="0" smtClean="0"/>
              <a:t>Büyü yapanlar genelde kadınlardı. (Hemşirelik?)</a:t>
            </a:r>
          </a:p>
          <a:p>
            <a:endParaRPr lang="tr-TR" dirty="0" smtClean="0"/>
          </a:p>
          <a:p>
            <a:endParaRPr lang="tr-TR" dirty="0" smtClean="0"/>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Hititler</a:t>
            </a:r>
            <a:endParaRPr lang="tr-TR" b="1" dirty="0"/>
          </a:p>
        </p:txBody>
      </p:sp>
      <p:pic>
        <p:nvPicPr>
          <p:cNvPr id="4" name="3 İçerik Yer Tutucusu" descr="4f454e2f-af78-4413-8093-f31c04c47666.jpg"/>
          <p:cNvPicPr>
            <a:picLocks noGrp="1" noChangeAspect="1"/>
          </p:cNvPicPr>
          <p:nvPr>
            <p:ph idx="1"/>
          </p:nvPr>
        </p:nvPicPr>
        <p:blipFill>
          <a:blip r:embed="rId2" cstate="print"/>
          <a:stretch>
            <a:fillRect/>
          </a:stretch>
        </p:blipFill>
        <p:spPr>
          <a:xfrm>
            <a:off x="457200" y="1792065"/>
            <a:ext cx="8229600" cy="4142232"/>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Hititler</a:t>
            </a:r>
            <a:endParaRPr lang="tr-TR" b="1" dirty="0"/>
          </a:p>
        </p:txBody>
      </p:sp>
      <p:sp>
        <p:nvSpPr>
          <p:cNvPr id="3" name="2 İçerik Yer Tutucusu"/>
          <p:cNvSpPr>
            <a:spLocks noGrp="1"/>
          </p:cNvSpPr>
          <p:nvPr>
            <p:ph idx="1"/>
          </p:nvPr>
        </p:nvSpPr>
        <p:spPr>
          <a:xfrm>
            <a:off x="457200" y="1600200"/>
            <a:ext cx="8229600" cy="4709120"/>
          </a:xfrm>
        </p:spPr>
        <p:txBody>
          <a:bodyPr>
            <a:normAutofit fontScale="92500" lnSpcReduction="20000"/>
          </a:bodyPr>
          <a:lstStyle/>
          <a:p>
            <a:pPr algn="just">
              <a:lnSpc>
                <a:spcPct val="150000"/>
              </a:lnSpc>
            </a:pPr>
            <a:r>
              <a:rPr lang="tr-TR" b="1" dirty="0" smtClean="0">
                <a:solidFill>
                  <a:srgbClr val="FF0000"/>
                </a:solidFill>
                <a:latin typeface="Times New Roman" pitchFamily="18" charset="0"/>
                <a:cs typeface="Times New Roman" pitchFamily="18" charset="0"/>
              </a:rPr>
              <a:t>Salgın duası:</a:t>
            </a:r>
          </a:p>
          <a:p>
            <a:pPr algn="just">
              <a:lnSpc>
                <a:spcPct val="150000"/>
              </a:lnSpc>
            </a:pPr>
            <a:r>
              <a:rPr lang="tr-TR" dirty="0" smtClean="0">
                <a:latin typeface="Times New Roman" pitchFamily="18" charset="0"/>
                <a:cs typeface="Times New Roman" pitchFamily="18" charset="0"/>
              </a:rPr>
              <a:t>Hitit Kralı II. </a:t>
            </a:r>
            <a:r>
              <a:rPr lang="tr-TR" dirty="0" err="1" smtClean="0">
                <a:latin typeface="Times New Roman" pitchFamily="18" charset="0"/>
                <a:cs typeface="Times New Roman" pitchFamily="18" charset="0"/>
              </a:rPr>
              <a:t>Mursili</a:t>
            </a:r>
            <a:r>
              <a:rPr lang="tr-TR" dirty="0" smtClean="0">
                <a:latin typeface="Times New Roman" pitchFamily="18" charset="0"/>
                <a:cs typeface="Times New Roman" pitchFamily="18" charset="0"/>
              </a:rPr>
              <a:t> tüm tanrılara, özellikle Fırtına tanrısına seslenmektedir. </a:t>
            </a:r>
          </a:p>
          <a:p>
            <a:pPr algn="just">
              <a:lnSpc>
                <a:spcPct val="150000"/>
              </a:lnSpc>
            </a:pPr>
            <a:r>
              <a:rPr lang="tr-TR" dirty="0" smtClean="0">
                <a:latin typeface="Times New Roman" pitchFamily="18" charset="0"/>
                <a:cs typeface="Times New Roman" pitchFamily="18" charset="0"/>
              </a:rPr>
              <a:t>Ülkede 20 yıldır salgın sürmektedir, bu nedenle nüfus azalmaktadır. </a:t>
            </a:r>
          </a:p>
          <a:p>
            <a:pPr algn="just">
              <a:lnSpc>
                <a:spcPct val="150000"/>
              </a:lnSpc>
            </a:pPr>
            <a:r>
              <a:rPr lang="tr-TR" dirty="0" smtClean="0">
                <a:latin typeface="Times New Roman" pitchFamily="18" charset="0"/>
                <a:cs typeface="Times New Roman" pitchFamily="18" charset="0"/>
              </a:rPr>
              <a:t>Bu salgının sebebi tanrıların krala olan kızgınlığıdır.</a:t>
            </a:r>
            <a:endParaRPr lang="tr-TR"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Sümerler </a:t>
            </a:r>
            <a:endParaRPr lang="tr-TR" b="1" dirty="0"/>
          </a:p>
        </p:txBody>
      </p:sp>
      <p:sp>
        <p:nvSpPr>
          <p:cNvPr id="3" name="2 İçerik Yer Tutucusu"/>
          <p:cNvSpPr>
            <a:spLocks noGrp="1"/>
          </p:cNvSpPr>
          <p:nvPr>
            <p:ph idx="1"/>
          </p:nvPr>
        </p:nvSpPr>
        <p:spPr>
          <a:xfrm>
            <a:off x="457200" y="1600200"/>
            <a:ext cx="8229600" cy="4709120"/>
          </a:xfrm>
        </p:spPr>
        <p:txBody>
          <a:bodyPr>
            <a:normAutofit/>
          </a:bodyPr>
          <a:lstStyle/>
          <a:p>
            <a:pPr algn="just">
              <a:lnSpc>
                <a:spcPct val="150000"/>
              </a:lnSpc>
            </a:pPr>
            <a:r>
              <a:rPr lang="tr-TR" dirty="0" smtClean="0">
                <a:latin typeface="Times New Roman" pitchFamily="18" charset="0"/>
                <a:cs typeface="Times New Roman" pitchFamily="18" charset="0"/>
              </a:rPr>
              <a:t>M.Ö. 4000 yılında Ur’da kurulmuş ve yaklaşık 2000 yıl hüküm sürmüş bir uygarlıktır.</a:t>
            </a:r>
          </a:p>
          <a:p>
            <a:pPr algn="just">
              <a:lnSpc>
                <a:spcPct val="150000"/>
              </a:lnSpc>
            </a:pPr>
            <a:r>
              <a:rPr lang="tr-TR" dirty="0" smtClean="0">
                <a:latin typeface="Times New Roman" pitchFamily="18" charset="0"/>
                <a:cs typeface="Times New Roman" pitchFamily="18" charset="0"/>
              </a:rPr>
              <a:t>Yazıyı bulmuşlardır (M.Ö. 3000).</a:t>
            </a:r>
          </a:p>
          <a:p>
            <a:pPr algn="just">
              <a:lnSpc>
                <a:spcPct val="150000"/>
              </a:lnSpc>
            </a:pPr>
            <a:r>
              <a:rPr lang="tr-TR" dirty="0" err="1" smtClean="0">
                <a:latin typeface="Times New Roman" pitchFamily="18" charset="0"/>
                <a:cs typeface="Times New Roman" pitchFamily="18" charset="0"/>
              </a:rPr>
              <a:t>Sümerler’de</a:t>
            </a:r>
            <a:r>
              <a:rPr lang="tr-TR" dirty="0" smtClean="0">
                <a:latin typeface="Times New Roman" pitchFamily="18" charset="0"/>
                <a:cs typeface="Times New Roman" pitchFamily="18" charset="0"/>
              </a:rPr>
              <a:t> evlilikler yazılı ve yasal sözleşme ile yapılmakta. Bir erkek tek bir kadınla evlenebilmektedir… </a:t>
            </a:r>
          </a:p>
          <a:p>
            <a:pPr algn="just">
              <a:buNone/>
            </a:pPr>
            <a:endParaRPr lang="tr-T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Hititler</a:t>
            </a:r>
            <a:endParaRPr lang="tr-TR" dirty="0"/>
          </a:p>
        </p:txBody>
      </p:sp>
      <p:sp>
        <p:nvSpPr>
          <p:cNvPr id="3" name="2 İçerik Yer Tutucusu"/>
          <p:cNvSpPr>
            <a:spLocks noGrp="1"/>
          </p:cNvSpPr>
          <p:nvPr>
            <p:ph idx="1"/>
          </p:nvPr>
        </p:nvSpPr>
        <p:spPr/>
        <p:txBody>
          <a:bodyPr/>
          <a:lstStyle/>
          <a:p>
            <a:pPr algn="just"/>
            <a:r>
              <a:rPr lang="tr-TR" b="1" dirty="0" smtClean="0">
                <a:solidFill>
                  <a:srgbClr val="FF0000"/>
                </a:solidFill>
                <a:latin typeface="Times New Roman" pitchFamily="18" charset="0"/>
                <a:cs typeface="Times New Roman" pitchFamily="18" charset="0"/>
              </a:rPr>
              <a:t>Salgın Duası</a:t>
            </a:r>
          </a:p>
          <a:p>
            <a:pPr algn="just">
              <a:lnSpc>
                <a:spcPct val="150000"/>
              </a:lnSpc>
            </a:pPr>
            <a:r>
              <a:rPr lang="tr-TR" dirty="0" smtClean="0">
                <a:latin typeface="Times New Roman" pitchFamily="18" charset="0"/>
                <a:cs typeface="Times New Roman" pitchFamily="18" charset="0"/>
              </a:rPr>
              <a:t>Salgının asıl nedeni ise Mısır ile girişilen savaşta Mısır’dan gelen tutsaklardır.</a:t>
            </a:r>
          </a:p>
          <a:p>
            <a:pPr algn="just">
              <a:lnSpc>
                <a:spcPct val="150000"/>
              </a:lnSpc>
            </a:pPr>
            <a:r>
              <a:rPr lang="tr-TR" dirty="0" smtClean="0">
                <a:latin typeface="Times New Roman" pitchFamily="18" charset="0"/>
                <a:cs typeface="Times New Roman" pitchFamily="18" charset="0"/>
              </a:rPr>
              <a:t>Salgın öncelikle tutsaklar arasında başlamış, sonra halka yayılmıştır….</a:t>
            </a:r>
            <a:endParaRPr lang="tr-TR"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a:t>
            </a:r>
            <a:endParaRPr lang="tr-TR" dirty="0"/>
          </a:p>
        </p:txBody>
      </p:sp>
      <p:graphicFrame>
        <p:nvGraphicFramePr>
          <p:cNvPr id="4" name="3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a:t>
            </a:r>
            <a:endParaRPr lang="tr-TR" b="1" dirty="0"/>
          </a:p>
        </p:txBody>
      </p:sp>
      <p:sp>
        <p:nvSpPr>
          <p:cNvPr id="3" name="2 İçerik Yer Tutucusu"/>
          <p:cNvSpPr>
            <a:spLocks noGrp="1"/>
          </p:cNvSpPr>
          <p:nvPr>
            <p:ph idx="1"/>
          </p:nvPr>
        </p:nvSpPr>
        <p:spPr/>
        <p:txBody>
          <a:bodyPr>
            <a:normAutofit fontScale="92500" lnSpcReduction="10000"/>
          </a:bodyPr>
          <a:lstStyle/>
          <a:p>
            <a:pPr algn="just"/>
            <a:r>
              <a:rPr lang="tr-TR" dirty="0" smtClean="0">
                <a:latin typeface="Times New Roman" pitchFamily="18" charset="0"/>
                <a:cs typeface="Times New Roman" pitchFamily="18" charset="0"/>
              </a:rPr>
              <a:t>Tıp yüce bir sanattır.</a:t>
            </a:r>
          </a:p>
          <a:p>
            <a:pPr algn="just"/>
            <a:r>
              <a:rPr lang="tr-TR" dirty="0" smtClean="0">
                <a:latin typeface="Times New Roman" pitchFamily="18" charset="0"/>
                <a:cs typeface="Times New Roman" pitchFamily="18" charset="0"/>
              </a:rPr>
              <a:t>Anatomi sınırlıdır, yaşam gücü soluk alıp vermedir.</a:t>
            </a:r>
          </a:p>
          <a:p>
            <a:pPr algn="just"/>
            <a:r>
              <a:rPr lang="tr-TR" dirty="0" smtClean="0">
                <a:latin typeface="Times New Roman" pitchFamily="18" charset="0"/>
                <a:cs typeface="Times New Roman" pitchFamily="18" charset="0"/>
              </a:rPr>
              <a:t>Ruh son nefeste bedeni terk eder.</a:t>
            </a:r>
            <a:endParaRPr lang="tr-TR" dirty="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140 kadar </a:t>
            </a:r>
            <a:r>
              <a:rPr lang="tr-TR" dirty="0" err="1" smtClean="0">
                <a:latin typeface="Times New Roman" pitchFamily="18" charset="0"/>
                <a:cs typeface="Times New Roman" pitchFamily="18" charset="0"/>
              </a:rPr>
              <a:t>yüzeyel</a:t>
            </a:r>
            <a:r>
              <a:rPr lang="tr-TR" dirty="0" smtClean="0">
                <a:latin typeface="Times New Roman" pitchFamily="18" charset="0"/>
                <a:cs typeface="Times New Roman" pitchFamily="18" charset="0"/>
              </a:rPr>
              <a:t> ve derin yaralanma tarif etmişler.</a:t>
            </a:r>
          </a:p>
          <a:p>
            <a:pPr algn="just"/>
            <a:r>
              <a:rPr lang="tr-TR" dirty="0" smtClean="0">
                <a:latin typeface="Times New Roman" pitchFamily="18" charset="0"/>
                <a:cs typeface="Times New Roman" pitchFamily="18" charset="0"/>
              </a:rPr>
              <a:t>Kanın önemini anlamışlardır.</a:t>
            </a:r>
          </a:p>
          <a:p>
            <a:pPr algn="just"/>
            <a:r>
              <a:rPr lang="tr-TR" dirty="0" smtClean="0">
                <a:latin typeface="Times New Roman" pitchFamily="18" charset="0"/>
                <a:cs typeface="Times New Roman" pitchFamily="18" charset="0"/>
              </a:rPr>
              <a:t>Kanamayı durdurmak için kompres ve bandaj kullanmışlar.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pic>
        <p:nvPicPr>
          <p:cNvPr id="7" name="6 İçerik Yer Tutucusu" descr="images (1).jpg"/>
          <p:cNvPicPr>
            <a:picLocks noGrp="1" noChangeAspect="1"/>
          </p:cNvPicPr>
          <p:nvPr>
            <p:ph sz="half" idx="1"/>
          </p:nvPr>
        </p:nvPicPr>
        <p:blipFill>
          <a:blip r:embed="rId2" cstate="print"/>
          <a:stretch>
            <a:fillRect/>
          </a:stretch>
        </p:blipFill>
        <p:spPr>
          <a:xfrm>
            <a:off x="395536" y="188640"/>
            <a:ext cx="4104456" cy="6408712"/>
          </a:xfrm>
        </p:spPr>
      </p:pic>
      <p:pic>
        <p:nvPicPr>
          <p:cNvPr id="8" name="7 İçerik Yer Tutucusu" descr="images (2).jpg"/>
          <p:cNvPicPr>
            <a:picLocks noGrp="1" noChangeAspect="1"/>
          </p:cNvPicPr>
          <p:nvPr>
            <p:ph sz="half" idx="2"/>
          </p:nvPr>
        </p:nvPicPr>
        <p:blipFill>
          <a:blip r:embed="rId3" cstate="print"/>
          <a:stretch>
            <a:fillRect/>
          </a:stretch>
        </p:blipFill>
        <p:spPr>
          <a:xfrm>
            <a:off x="4788024" y="260648"/>
            <a:ext cx="4032447" cy="6264696"/>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a:t>
            </a:r>
            <a:endParaRPr lang="tr-TR" dirty="0"/>
          </a:p>
        </p:txBody>
      </p:sp>
      <p:sp>
        <p:nvSpPr>
          <p:cNvPr id="3" name="2 İçerik Yer Tutucusu"/>
          <p:cNvSpPr>
            <a:spLocks noGrp="1"/>
          </p:cNvSpPr>
          <p:nvPr>
            <p:ph sz="half" idx="1"/>
          </p:nvPr>
        </p:nvSpPr>
        <p:spPr/>
        <p:txBody>
          <a:bodyPr>
            <a:normAutofit fontScale="92500"/>
          </a:bodyPr>
          <a:lstStyle/>
          <a:p>
            <a:pPr algn="just">
              <a:lnSpc>
                <a:spcPct val="150000"/>
              </a:lnSpc>
              <a:buNone/>
            </a:pPr>
            <a:r>
              <a:rPr lang="tr-TR" b="1" dirty="0" smtClean="0">
                <a:latin typeface="Times New Roman" pitchFamily="18" charset="0"/>
                <a:cs typeface="Times New Roman" pitchFamily="18" charset="0"/>
              </a:rPr>
              <a:t>Hipokrat Öncesi</a:t>
            </a:r>
          </a:p>
          <a:p>
            <a:pPr algn="just">
              <a:lnSpc>
                <a:spcPct val="150000"/>
              </a:lnSpc>
            </a:pPr>
            <a:r>
              <a:rPr lang="tr-TR" dirty="0" smtClean="0">
                <a:latin typeface="Times New Roman" pitchFamily="18" charset="0"/>
                <a:cs typeface="Times New Roman" pitchFamily="18" charset="0"/>
              </a:rPr>
              <a:t>Hastalıkların ve tedavilerin tanrısı önce </a:t>
            </a:r>
            <a:r>
              <a:rPr lang="tr-TR" dirty="0" err="1" smtClean="0">
                <a:latin typeface="Times New Roman" pitchFamily="18" charset="0"/>
                <a:cs typeface="Times New Roman" pitchFamily="18" charset="0"/>
              </a:rPr>
              <a:t>Apollo’dur</a:t>
            </a:r>
            <a:r>
              <a:rPr lang="tr-TR" dirty="0" smtClean="0">
                <a:latin typeface="Times New Roman" pitchFamily="18" charset="0"/>
                <a:cs typeface="Times New Roman" pitchFamily="18" charset="0"/>
              </a:rPr>
              <a:t>. </a:t>
            </a:r>
          </a:p>
          <a:p>
            <a:pPr algn="just">
              <a:lnSpc>
                <a:spcPct val="150000"/>
              </a:lnSpc>
            </a:pPr>
            <a:r>
              <a:rPr lang="tr-TR" dirty="0" err="1" smtClean="0">
                <a:latin typeface="Times New Roman" pitchFamily="18" charset="0"/>
                <a:cs typeface="Times New Roman" pitchFamily="18" charset="0"/>
              </a:rPr>
              <a:t>Asklepios</a:t>
            </a:r>
            <a:r>
              <a:rPr lang="tr-TR" dirty="0" smtClean="0">
                <a:latin typeface="Times New Roman" pitchFamily="18" charset="0"/>
                <a:cs typeface="Times New Roman" pitchFamily="18" charset="0"/>
              </a:rPr>
              <a:t> başlangıçta bir tanrı değil, hekimdir, daha sonra tanrılaştırılmıştır.</a:t>
            </a:r>
          </a:p>
          <a:p>
            <a:endParaRPr lang="tr-TR" dirty="0">
              <a:latin typeface="Times New Roman" pitchFamily="18" charset="0"/>
              <a:cs typeface="Times New Roman" pitchFamily="18" charset="0"/>
            </a:endParaRPr>
          </a:p>
        </p:txBody>
      </p:sp>
      <p:pic>
        <p:nvPicPr>
          <p:cNvPr id="5" name="4 İçerik Yer Tutucusu" descr="indir (23).jpg"/>
          <p:cNvPicPr>
            <a:picLocks noGrp="1" noChangeAspect="1"/>
          </p:cNvPicPr>
          <p:nvPr>
            <p:ph sz="half" idx="2"/>
          </p:nvPr>
        </p:nvPicPr>
        <p:blipFill>
          <a:blip r:embed="rId2" cstate="print"/>
          <a:stretch>
            <a:fillRect/>
          </a:stretch>
        </p:blipFill>
        <p:spPr>
          <a:xfrm>
            <a:off x="5292080" y="1196752"/>
            <a:ext cx="3096344" cy="2619375"/>
          </a:xfrm>
        </p:spPr>
      </p:pic>
      <p:pic>
        <p:nvPicPr>
          <p:cNvPr id="6" name="5 Resim" descr="indir (24).jpg"/>
          <p:cNvPicPr>
            <a:picLocks noChangeAspect="1"/>
          </p:cNvPicPr>
          <p:nvPr/>
        </p:nvPicPr>
        <p:blipFill>
          <a:blip r:embed="rId3" cstate="print"/>
          <a:stretch>
            <a:fillRect/>
          </a:stretch>
        </p:blipFill>
        <p:spPr>
          <a:xfrm>
            <a:off x="5292080" y="3861048"/>
            <a:ext cx="3096344" cy="27813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a:t>
            </a:r>
            <a:endParaRPr lang="tr-TR" dirty="0"/>
          </a:p>
        </p:txBody>
      </p:sp>
      <p:sp>
        <p:nvSpPr>
          <p:cNvPr id="3" name="2 İçerik Yer Tutucusu"/>
          <p:cNvSpPr>
            <a:spLocks noGrp="1"/>
          </p:cNvSpPr>
          <p:nvPr>
            <p:ph idx="1"/>
          </p:nvPr>
        </p:nvSpPr>
        <p:spPr/>
        <p:txBody>
          <a:bodyPr/>
          <a:lstStyle/>
          <a:p>
            <a:r>
              <a:rPr lang="tr-TR" b="1" dirty="0" err="1" smtClean="0">
                <a:latin typeface="Times New Roman" pitchFamily="18" charset="0"/>
                <a:cs typeface="Times New Roman" pitchFamily="18" charset="0"/>
              </a:rPr>
              <a:t>Asklepios</a:t>
            </a:r>
            <a:r>
              <a:rPr lang="tr-TR" b="1" dirty="0" smtClean="0">
                <a:latin typeface="Times New Roman" pitchFamily="18" charset="0"/>
                <a:cs typeface="Times New Roman" pitchFamily="18" charset="0"/>
              </a:rPr>
              <a:t> Ailesi </a:t>
            </a:r>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Karısı </a:t>
            </a:r>
            <a:r>
              <a:rPr lang="tr-TR" dirty="0" err="1" smtClean="0">
                <a:latin typeface="Times New Roman" pitchFamily="18" charset="0"/>
                <a:cs typeface="Times New Roman" pitchFamily="18" charset="0"/>
              </a:rPr>
              <a:t>Epione</a:t>
            </a:r>
            <a:r>
              <a:rPr lang="tr-TR" dirty="0" smtClean="0">
                <a:latin typeface="Times New Roman" pitchFamily="18" charset="0"/>
                <a:cs typeface="Times New Roman" pitchFamily="18" charset="0"/>
              </a:rPr>
              <a:t> = Acıyı dindirir.</a:t>
            </a:r>
          </a:p>
          <a:p>
            <a:endParaRPr lang="tr-TR" dirty="0">
              <a:latin typeface="Times New Roman" pitchFamily="18" charset="0"/>
              <a:cs typeface="Times New Roman" pitchFamily="18" charset="0"/>
            </a:endParaRPr>
          </a:p>
          <a:p>
            <a:r>
              <a:rPr lang="tr-TR" dirty="0" smtClean="0">
                <a:latin typeface="Times New Roman" pitchFamily="18" charset="0"/>
                <a:cs typeface="Times New Roman" pitchFamily="18" charset="0"/>
              </a:rPr>
              <a:t>Kızı </a:t>
            </a:r>
            <a:r>
              <a:rPr lang="tr-TR" dirty="0" err="1" smtClean="0">
                <a:latin typeface="Times New Roman" pitchFamily="18" charset="0"/>
                <a:cs typeface="Times New Roman" pitchFamily="18" charset="0"/>
              </a:rPr>
              <a:t>Hygienia</a:t>
            </a:r>
            <a:r>
              <a:rPr lang="tr-TR" dirty="0" smtClean="0">
                <a:latin typeface="Times New Roman" pitchFamily="18" charset="0"/>
                <a:cs typeface="Times New Roman" pitchFamily="18" charset="0"/>
              </a:rPr>
              <a:t>= Sağlığın korunması</a:t>
            </a:r>
          </a:p>
          <a:p>
            <a:endParaRPr lang="tr-TR" dirty="0">
              <a:latin typeface="Times New Roman" pitchFamily="18" charset="0"/>
              <a:cs typeface="Times New Roman" pitchFamily="18" charset="0"/>
            </a:endParaRPr>
          </a:p>
          <a:p>
            <a:r>
              <a:rPr lang="tr-TR" dirty="0" smtClean="0">
                <a:latin typeface="Times New Roman" pitchFamily="18" charset="0"/>
                <a:cs typeface="Times New Roman" pitchFamily="18" charset="0"/>
              </a:rPr>
              <a:t>Kızı </a:t>
            </a:r>
            <a:r>
              <a:rPr lang="tr-TR" dirty="0" err="1" smtClean="0">
                <a:latin typeface="Times New Roman" pitchFamily="18" charset="0"/>
                <a:cs typeface="Times New Roman" pitchFamily="18" charset="0"/>
              </a:rPr>
              <a:t>Panacea</a:t>
            </a:r>
            <a:r>
              <a:rPr lang="tr-TR" dirty="0" smtClean="0">
                <a:latin typeface="Times New Roman" pitchFamily="18" charset="0"/>
                <a:cs typeface="Times New Roman" pitchFamily="18" charset="0"/>
              </a:rPr>
              <a:t> = Tedavi</a:t>
            </a:r>
          </a:p>
          <a:p>
            <a:endParaRPr lang="tr-TR" dirty="0">
              <a:latin typeface="Times New Roman" pitchFamily="18" charset="0"/>
              <a:cs typeface="Times New Roman" pitchFamily="18" charset="0"/>
            </a:endParaRPr>
          </a:p>
        </p:txBody>
      </p:sp>
      <p:pic>
        <p:nvPicPr>
          <p:cNvPr id="4" name="3 Resim" descr="indir (25).jpg"/>
          <p:cNvPicPr>
            <a:picLocks noChangeAspect="1"/>
          </p:cNvPicPr>
          <p:nvPr/>
        </p:nvPicPr>
        <p:blipFill>
          <a:blip r:embed="rId2" cstate="print"/>
          <a:stretch>
            <a:fillRect/>
          </a:stretch>
        </p:blipFill>
        <p:spPr>
          <a:xfrm>
            <a:off x="6516216" y="3068960"/>
            <a:ext cx="2160240" cy="216024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a:t>
            </a:r>
            <a:endParaRPr lang="tr-TR" dirty="0"/>
          </a:p>
        </p:txBody>
      </p:sp>
      <p:sp>
        <p:nvSpPr>
          <p:cNvPr id="3" name="2 İçerik Yer Tutucusu"/>
          <p:cNvSpPr>
            <a:spLocks noGrp="1"/>
          </p:cNvSpPr>
          <p:nvPr>
            <p:ph idx="1"/>
          </p:nvPr>
        </p:nvSpPr>
        <p:spPr/>
        <p:txBody>
          <a:bodyPr>
            <a:normAutofit/>
          </a:bodyPr>
          <a:lstStyle/>
          <a:p>
            <a:r>
              <a:rPr lang="tr-TR" b="1" dirty="0" err="1" smtClean="0">
                <a:latin typeface="Times New Roman" pitchFamily="18" charset="0"/>
                <a:cs typeface="Times New Roman" pitchFamily="18" charset="0"/>
              </a:rPr>
              <a:t>Asklepios</a:t>
            </a:r>
            <a:r>
              <a:rPr lang="tr-TR" b="1" dirty="0" smtClean="0">
                <a:latin typeface="Times New Roman" pitchFamily="18" charset="0"/>
                <a:cs typeface="Times New Roman" pitchFamily="18" charset="0"/>
              </a:rPr>
              <a:t> Ailesi </a:t>
            </a:r>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a:p>
            <a:r>
              <a:rPr lang="tr-TR" dirty="0" smtClean="0">
                <a:latin typeface="Times New Roman" pitchFamily="18" charset="0"/>
                <a:cs typeface="Times New Roman" pitchFamily="18" charset="0"/>
              </a:rPr>
              <a:t>Kızı </a:t>
            </a:r>
            <a:r>
              <a:rPr lang="tr-TR" dirty="0" err="1" smtClean="0">
                <a:latin typeface="Times New Roman" pitchFamily="18" charset="0"/>
                <a:cs typeface="Times New Roman" pitchFamily="18" charset="0"/>
              </a:rPr>
              <a:t>Panacea</a:t>
            </a:r>
            <a:r>
              <a:rPr lang="tr-TR" dirty="0" smtClean="0">
                <a:latin typeface="Times New Roman" pitchFamily="18" charset="0"/>
                <a:cs typeface="Times New Roman" pitchFamily="18" charset="0"/>
              </a:rPr>
              <a:t> = Tedavi</a:t>
            </a:r>
          </a:p>
          <a:p>
            <a:endParaRPr lang="tr-TR" dirty="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Oğlu </a:t>
            </a:r>
            <a:r>
              <a:rPr lang="tr-TR" dirty="0" err="1" smtClean="0">
                <a:latin typeface="Times New Roman" pitchFamily="18" charset="0"/>
                <a:cs typeface="Times New Roman" pitchFamily="18" charset="0"/>
              </a:rPr>
              <a:t>Telesphorus</a:t>
            </a:r>
            <a:r>
              <a:rPr lang="tr-TR" dirty="0" smtClean="0">
                <a:latin typeface="Times New Roman" pitchFamily="18" charset="0"/>
                <a:cs typeface="Times New Roman" pitchFamily="18" charset="0"/>
              </a:rPr>
              <a:t>: Hastalıkların </a:t>
            </a:r>
            <a:r>
              <a:rPr lang="tr-TR" dirty="0" err="1" smtClean="0">
                <a:latin typeface="Times New Roman" pitchFamily="18" charset="0"/>
                <a:cs typeface="Times New Roman" pitchFamily="18" charset="0"/>
              </a:rPr>
              <a:t>nekahat</a:t>
            </a:r>
            <a:r>
              <a:rPr lang="tr-TR" dirty="0" smtClean="0">
                <a:latin typeface="Times New Roman" pitchFamily="18" charset="0"/>
                <a:cs typeface="Times New Roman" pitchFamily="18" charset="0"/>
              </a:rPr>
              <a:t> (yeni iyileşme) dönemine eşlik ederdi.</a:t>
            </a:r>
          </a:p>
          <a:p>
            <a:pPr>
              <a:buNone/>
            </a:pPr>
            <a:endParaRPr lang="tr-TR" dirty="0">
              <a:latin typeface="Times New Roman" pitchFamily="18" charset="0"/>
              <a:cs typeface="Times New Roman" pitchFamily="18" charset="0"/>
            </a:endParaRPr>
          </a:p>
        </p:txBody>
      </p:sp>
      <p:pic>
        <p:nvPicPr>
          <p:cNvPr id="5" name="4 Resim" descr="indir (26).jpg"/>
          <p:cNvPicPr>
            <a:picLocks noChangeAspect="1"/>
          </p:cNvPicPr>
          <p:nvPr/>
        </p:nvPicPr>
        <p:blipFill>
          <a:blip r:embed="rId2" cstate="print"/>
          <a:stretch>
            <a:fillRect/>
          </a:stretch>
        </p:blipFill>
        <p:spPr>
          <a:xfrm>
            <a:off x="5796136" y="1844824"/>
            <a:ext cx="2328664" cy="230425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a:t>
            </a:r>
            <a:endParaRPr lang="tr-TR" dirty="0"/>
          </a:p>
        </p:txBody>
      </p:sp>
      <p:sp>
        <p:nvSpPr>
          <p:cNvPr id="3" name="2 İçerik Yer Tutucusu"/>
          <p:cNvSpPr>
            <a:spLocks noGrp="1"/>
          </p:cNvSpPr>
          <p:nvPr>
            <p:ph idx="1"/>
          </p:nvPr>
        </p:nvSpPr>
        <p:spPr/>
        <p:txBody>
          <a:bodyPr>
            <a:normAutofit/>
          </a:bodyPr>
          <a:lstStyle/>
          <a:p>
            <a:pPr algn="just">
              <a:lnSpc>
                <a:spcPct val="200000"/>
              </a:lnSpc>
            </a:pPr>
            <a:r>
              <a:rPr lang="tr-TR" b="1" dirty="0" err="1" smtClean="0"/>
              <a:t>Asklepios</a:t>
            </a:r>
            <a:r>
              <a:rPr lang="tr-TR" b="1" dirty="0" smtClean="0"/>
              <a:t> Ailesi </a:t>
            </a:r>
            <a:endParaRPr lang="tr-TR" dirty="0" smtClean="0">
              <a:latin typeface="Times New Roman" pitchFamily="18" charset="0"/>
              <a:cs typeface="Times New Roman" pitchFamily="18" charset="0"/>
            </a:endParaRPr>
          </a:p>
          <a:p>
            <a:pPr algn="just">
              <a:lnSpc>
                <a:spcPct val="200000"/>
              </a:lnSpc>
            </a:pPr>
            <a:r>
              <a:rPr lang="tr-TR" dirty="0" err="1" smtClean="0">
                <a:latin typeface="Times New Roman" pitchFamily="18" charset="0"/>
                <a:cs typeface="Times New Roman" pitchFamily="18" charset="0"/>
              </a:rPr>
              <a:t>Meditrina</a:t>
            </a:r>
            <a:r>
              <a:rPr lang="tr-TR" dirty="0" smtClean="0">
                <a:latin typeface="Times New Roman" pitchFamily="18" charset="0"/>
                <a:cs typeface="Times New Roman" pitchFamily="18" charset="0"/>
              </a:rPr>
              <a:t> adını taşıyan kızı da sağlığı korumakla görevlendirilmek suretiyle, modern toplum hemşireliğinin atası olmuştur.</a:t>
            </a:r>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a:t>
            </a:r>
            <a:endParaRPr lang="tr-TR" dirty="0"/>
          </a:p>
        </p:txBody>
      </p:sp>
      <p:sp>
        <p:nvSpPr>
          <p:cNvPr id="4" name="3 Metin Yer Tutucusu"/>
          <p:cNvSpPr>
            <a:spLocks noGrp="1"/>
          </p:cNvSpPr>
          <p:nvPr>
            <p:ph type="body" idx="1"/>
          </p:nvPr>
        </p:nvSpPr>
        <p:spPr>
          <a:xfrm>
            <a:off x="457200" y="1268760"/>
            <a:ext cx="8003232" cy="906115"/>
          </a:xfrm>
        </p:spPr>
        <p:txBody>
          <a:bodyPr>
            <a:normAutofit/>
          </a:bodyPr>
          <a:lstStyle/>
          <a:p>
            <a:pPr algn="ctr"/>
            <a:r>
              <a:rPr lang="tr-TR" dirty="0" err="1" smtClean="0"/>
              <a:t>Asklepion</a:t>
            </a:r>
            <a:r>
              <a:rPr lang="tr-TR" dirty="0" smtClean="0"/>
              <a:t> Tapınakları (M.Ö. 6. yy)</a:t>
            </a:r>
          </a:p>
          <a:p>
            <a:pPr algn="ctr"/>
            <a:r>
              <a:rPr lang="tr-TR" i="1" dirty="0" smtClean="0"/>
              <a:t>Ölümün girmesinin yasak olduğu yer  </a:t>
            </a:r>
            <a:endParaRPr lang="tr-TR" i="1" dirty="0"/>
          </a:p>
        </p:txBody>
      </p:sp>
      <p:pic>
        <p:nvPicPr>
          <p:cNvPr id="8" name="7 İçerik Yer Tutucusu" descr="indir (27).jpg"/>
          <p:cNvPicPr>
            <a:picLocks noGrp="1" noChangeAspect="1"/>
          </p:cNvPicPr>
          <p:nvPr>
            <p:ph sz="half" idx="2"/>
          </p:nvPr>
        </p:nvPicPr>
        <p:blipFill>
          <a:blip r:embed="rId2" cstate="print"/>
          <a:stretch>
            <a:fillRect/>
          </a:stretch>
        </p:blipFill>
        <p:spPr>
          <a:xfrm>
            <a:off x="467544" y="2348880"/>
            <a:ext cx="4176464" cy="3960439"/>
          </a:xfrm>
        </p:spPr>
      </p:pic>
      <p:pic>
        <p:nvPicPr>
          <p:cNvPr id="9" name="8 İçerik Yer Tutucusu" descr="indir (28).jpg"/>
          <p:cNvPicPr>
            <a:picLocks noGrp="1" noChangeAspect="1"/>
          </p:cNvPicPr>
          <p:nvPr>
            <p:ph sz="quarter" idx="4"/>
          </p:nvPr>
        </p:nvPicPr>
        <p:blipFill>
          <a:blip r:embed="rId3" cstate="print"/>
          <a:stretch>
            <a:fillRect/>
          </a:stretch>
        </p:blipFill>
        <p:spPr>
          <a:xfrm>
            <a:off x="5004048" y="2348880"/>
            <a:ext cx="3744416" cy="396044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a:t>
            </a:r>
            <a:endParaRPr lang="tr-TR" dirty="0"/>
          </a:p>
        </p:txBody>
      </p:sp>
      <p:sp>
        <p:nvSpPr>
          <p:cNvPr id="3" name="2 İçerik Yer Tutucusu"/>
          <p:cNvSpPr>
            <a:spLocks noGrp="1"/>
          </p:cNvSpPr>
          <p:nvPr>
            <p:ph idx="1"/>
          </p:nvPr>
        </p:nvSpPr>
        <p:spPr/>
        <p:txBody>
          <a:bodyPr/>
          <a:lstStyle/>
          <a:p>
            <a:r>
              <a:rPr lang="tr-TR" i="1" dirty="0" smtClean="0">
                <a:solidFill>
                  <a:srgbClr val="FF0000"/>
                </a:solidFill>
                <a:latin typeface="Times New Roman" pitchFamily="18" charset="0"/>
                <a:cs typeface="Times New Roman" pitchFamily="18" charset="0"/>
              </a:rPr>
              <a:t>Tapınakta Tedavi</a:t>
            </a:r>
          </a:p>
          <a:p>
            <a:pPr lvl="1" algn="just"/>
            <a:r>
              <a:rPr lang="tr-TR" i="1" dirty="0" smtClean="0">
                <a:latin typeface="Times New Roman" pitchFamily="18" charset="0"/>
                <a:cs typeface="Times New Roman" pitchFamily="18" charset="0"/>
              </a:rPr>
              <a:t>Tedavi güneş battıktan sonra başlar</a:t>
            </a:r>
          </a:p>
          <a:p>
            <a:pPr lvl="1" algn="just"/>
            <a:r>
              <a:rPr lang="tr-TR" i="1" dirty="0" smtClean="0">
                <a:latin typeface="Times New Roman" pitchFamily="18" charset="0"/>
                <a:cs typeface="Times New Roman" pitchFamily="18" charset="0"/>
              </a:rPr>
              <a:t>Hasta koyun postuna sarılır ve çeşitli ilaçlarla derin uykuya girer.</a:t>
            </a:r>
          </a:p>
          <a:p>
            <a:pPr lvl="1" algn="just"/>
            <a:r>
              <a:rPr lang="tr-TR" i="1" dirty="0" smtClean="0">
                <a:latin typeface="Times New Roman" pitchFamily="18" charset="0"/>
                <a:cs typeface="Times New Roman" pitchFamily="18" charset="0"/>
              </a:rPr>
              <a:t>Uyku halindeki hastanın etrafında rahipler, hizmetçiler, köpekler-yılanlarla dolaşılır.</a:t>
            </a:r>
          </a:p>
          <a:p>
            <a:pPr lvl="1" algn="just"/>
            <a:r>
              <a:rPr lang="tr-TR" i="1" dirty="0" smtClean="0">
                <a:latin typeface="Times New Roman" pitchFamily="18" charset="0"/>
                <a:cs typeface="Times New Roman" pitchFamily="18" charset="0"/>
              </a:rPr>
              <a:t>Tedavinin özü ilaç ve telkindir.</a:t>
            </a:r>
          </a:p>
          <a:p>
            <a:pPr lvl="1" algn="just"/>
            <a:r>
              <a:rPr lang="tr-TR" i="1" dirty="0" smtClean="0">
                <a:latin typeface="Times New Roman" pitchFamily="18" charset="0"/>
                <a:cs typeface="Times New Roman" pitchFamily="18" charset="0"/>
              </a:rPr>
              <a:t>Tedavi için gelenler maddi imkanları ölçüsünde tapınağa bağışta bulunurlar.</a:t>
            </a:r>
          </a:p>
          <a:p>
            <a:pPr lvl="1"/>
            <a:endParaRPr lang="tr-TR" i="1" dirty="0" smtClean="0">
              <a:solidFill>
                <a:srgbClr val="FF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latin typeface="Times New Roman" pitchFamily="18" charset="0"/>
                <a:cs typeface="Times New Roman" pitchFamily="18" charset="0"/>
              </a:rPr>
              <a:t>Sümerler</a:t>
            </a:r>
            <a:endParaRPr lang="tr-TR" dirty="0"/>
          </a:p>
        </p:txBody>
      </p:sp>
      <p:sp>
        <p:nvSpPr>
          <p:cNvPr id="3" name="2 İçerik Yer Tutucusu"/>
          <p:cNvSpPr>
            <a:spLocks noGrp="1"/>
          </p:cNvSpPr>
          <p:nvPr>
            <p:ph idx="1"/>
          </p:nvPr>
        </p:nvSpPr>
        <p:spPr/>
        <p:txBody>
          <a:bodyPr>
            <a:normAutofit lnSpcReduction="10000"/>
          </a:bodyPr>
          <a:lstStyle/>
          <a:p>
            <a:pPr algn="just">
              <a:buNone/>
            </a:pPr>
            <a:r>
              <a:rPr lang="tr-TR" u="sng" dirty="0" smtClean="0">
                <a:solidFill>
                  <a:srgbClr val="FF0000"/>
                </a:solidFill>
                <a:latin typeface="Times New Roman" pitchFamily="18" charset="0"/>
                <a:cs typeface="Times New Roman" pitchFamily="18" charset="0"/>
              </a:rPr>
              <a:t>Örnek evlilik sözleşmesi: </a:t>
            </a:r>
          </a:p>
          <a:p>
            <a:pPr algn="just"/>
            <a:r>
              <a:rPr lang="tr-TR" i="1" dirty="0" smtClean="0">
                <a:latin typeface="Times New Roman" pitchFamily="18" charset="0"/>
                <a:cs typeface="Times New Roman" pitchFamily="18" charset="0"/>
              </a:rPr>
              <a:t>“</a:t>
            </a:r>
            <a:r>
              <a:rPr lang="tr-TR" i="1" dirty="0" err="1" smtClean="0">
                <a:latin typeface="Times New Roman" pitchFamily="18" charset="0"/>
                <a:cs typeface="Times New Roman" pitchFamily="18" charset="0"/>
              </a:rPr>
              <a:t>Nanna’nın</a:t>
            </a:r>
            <a:r>
              <a:rPr lang="tr-TR" i="1" dirty="0" smtClean="0">
                <a:latin typeface="Times New Roman" pitchFamily="18" charset="0"/>
                <a:cs typeface="Times New Roman" pitchFamily="18" charset="0"/>
              </a:rPr>
              <a:t> oğlu </a:t>
            </a:r>
            <a:r>
              <a:rPr lang="tr-TR" i="1" dirty="0" err="1" smtClean="0">
                <a:latin typeface="Times New Roman" pitchFamily="18" charset="0"/>
                <a:cs typeface="Times New Roman" pitchFamily="18" charset="0"/>
              </a:rPr>
              <a:t>Ludingirra</a:t>
            </a:r>
            <a:r>
              <a:rPr lang="tr-TR" i="1" dirty="0" smtClean="0">
                <a:latin typeface="Times New Roman" pitchFamily="18" charset="0"/>
                <a:cs typeface="Times New Roman" pitchFamily="18" charset="0"/>
              </a:rPr>
              <a:t> </a:t>
            </a:r>
            <a:r>
              <a:rPr lang="tr-TR" i="1" dirty="0" err="1" smtClean="0">
                <a:latin typeface="Times New Roman" pitchFamily="18" charset="0"/>
                <a:cs typeface="Times New Roman" pitchFamily="18" charset="0"/>
              </a:rPr>
              <a:t>Kakua’nın</a:t>
            </a:r>
            <a:r>
              <a:rPr lang="tr-TR" i="1" dirty="0" smtClean="0">
                <a:latin typeface="Times New Roman" pitchFamily="18" charset="0"/>
                <a:cs typeface="Times New Roman" pitchFamily="18" charset="0"/>
              </a:rPr>
              <a:t> kızı </a:t>
            </a:r>
            <a:r>
              <a:rPr lang="tr-TR" i="1" dirty="0" err="1" smtClean="0">
                <a:latin typeface="Times New Roman" pitchFamily="18" charset="0"/>
                <a:cs typeface="Times New Roman" pitchFamily="18" charset="0"/>
              </a:rPr>
              <a:t>Navirtum’u</a:t>
            </a:r>
            <a:r>
              <a:rPr lang="tr-TR" i="1" dirty="0" smtClean="0">
                <a:latin typeface="Times New Roman" pitchFamily="18" charset="0"/>
                <a:cs typeface="Times New Roman" pitchFamily="18" charset="0"/>
              </a:rPr>
              <a:t> karılığa aldı. </a:t>
            </a:r>
            <a:r>
              <a:rPr lang="tr-TR" i="1" dirty="0" err="1" smtClean="0">
                <a:latin typeface="Times New Roman" pitchFamily="18" charset="0"/>
                <a:cs typeface="Times New Roman" pitchFamily="18" charset="0"/>
              </a:rPr>
              <a:t>Navirtum</a:t>
            </a:r>
            <a:r>
              <a:rPr lang="tr-TR" i="1" dirty="0" smtClean="0">
                <a:latin typeface="Times New Roman" pitchFamily="18" charset="0"/>
                <a:cs typeface="Times New Roman" pitchFamily="18" charset="0"/>
              </a:rPr>
              <a:t> 19 </a:t>
            </a:r>
            <a:r>
              <a:rPr lang="tr-TR" i="1" dirty="0" err="1" smtClean="0">
                <a:latin typeface="Times New Roman" pitchFamily="18" charset="0"/>
                <a:cs typeface="Times New Roman" pitchFamily="18" charset="0"/>
              </a:rPr>
              <a:t>gin</a:t>
            </a:r>
            <a:r>
              <a:rPr lang="tr-TR" i="1" dirty="0" smtClean="0">
                <a:latin typeface="Times New Roman" pitchFamily="18" charset="0"/>
                <a:cs typeface="Times New Roman" pitchFamily="18" charset="0"/>
              </a:rPr>
              <a:t> gümüşü kocasına verdi. Eğer kocası ona “Sen benim karım değilsin” derse 19 </a:t>
            </a:r>
            <a:r>
              <a:rPr lang="tr-TR" i="1" dirty="0" err="1" smtClean="0">
                <a:latin typeface="Times New Roman" pitchFamily="18" charset="0"/>
                <a:cs typeface="Times New Roman" pitchFamily="18" charset="0"/>
              </a:rPr>
              <a:t>gin</a:t>
            </a:r>
            <a:r>
              <a:rPr lang="tr-TR" i="1" dirty="0" smtClean="0">
                <a:latin typeface="Times New Roman" pitchFamily="18" charset="0"/>
                <a:cs typeface="Times New Roman" pitchFamily="18" charset="0"/>
              </a:rPr>
              <a:t> gümüşü ve iki katını karısına verecek. Eğer </a:t>
            </a:r>
            <a:r>
              <a:rPr lang="tr-TR" i="1" dirty="0" err="1" smtClean="0">
                <a:latin typeface="Times New Roman" pitchFamily="18" charset="0"/>
                <a:cs typeface="Times New Roman" pitchFamily="18" charset="0"/>
              </a:rPr>
              <a:t>Navirtum</a:t>
            </a:r>
            <a:r>
              <a:rPr lang="tr-TR" i="1" dirty="0" smtClean="0">
                <a:latin typeface="Times New Roman" pitchFamily="18" charset="0"/>
                <a:cs typeface="Times New Roman" pitchFamily="18" charset="0"/>
              </a:rPr>
              <a:t> kocasından ayrılmak isterse, verdiği gümüş kocasında kalacak ve ayrıca onun iki katı gümüşü de verecek…”</a:t>
            </a:r>
            <a:endParaRPr lang="tr-TR" dirty="0" smtClean="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 </a:t>
            </a:r>
            <a:endParaRPr lang="tr-TR" b="1" dirty="0"/>
          </a:p>
        </p:txBody>
      </p:sp>
      <p:sp>
        <p:nvSpPr>
          <p:cNvPr id="3" name="2 İçerik Yer Tutucusu"/>
          <p:cNvSpPr>
            <a:spLocks noGrp="1"/>
          </p:cNvSpPr>
          <p:nvPr>
            <p:ph idx="1"/>
          </p:nvPr>
        </p:nvSpPr>
        <p:spPr/>
        <p:txBody>
          <a:bodyPr/>
          <a:lstStyle/>
          <a:p>
            <a:pPr algn="ctr">
              <a:buNone/>
            </a:pPr>
            <a:r>
              <a:rPr lang="tr-TR" dirty="0" smtClean="0"/>
              <a:t>Hipokrat Tıbbı  </a:t>
            </a:r>
            <a:endParaRPr lang="tr-TR" dirty="0"/>
          </a:p>
        </p:txBody>
      </p:sp>
      <p:pic>
        <p:nvPicPr>
          <p:cNvPr id="4" name="3 Resim" descr="images (3).jpg"/>
          <p:cNvPicPr>
            <a:picLocks noChangeAspect="1"/>
          </p:cNvPicPr>
          <p:nvPr/>
        </p:nvPicPr>
        <p:blipFill>
          <a:blip r:embed="rId2" cstate="print"/>
          <a:stretch>
            <a:fillRect/>
          </a:stretch>
        </p:blipFill>
        <p:spPr>
          <a:xfrm>
            <a:off x="1115616" y="2348880"/>
            <a:ext cx="6696744" cy="396044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 </a:t>
            </a:r>
            <a:endParaRPr lang="tr-TR" b="1" dirty="0"/>
          </a:p>
        </p:txBody>
      </p:sp>
      <p:sp>
        <p:nvSpPr>
          <p:cNvPr id="3" name="2 İçerik Yer Tutucusu"/>
          <p:cNvSpPr>
            <a:spLocks noGrp="1"/>
          </p:cNvSpPr>
          <p:nvPr>
            <p:ph idx="1"/>
          </p:nvPr>
        </p:nvSpPr>
        <p:spPr/>
        <p:txBody>
          <a:bodyPr/>
          <a:lstStyle/>
          <a:p>
            <a:pPr algn="just">
              <a:lnSpc>
                <a:spcPct val="150000"/>
              </a:lnSpc>
            </a:pPr>
            <a:r>
              <a:rPr lang="tr-TR" dirty="0" smtClean="0">
                <a:latin typeface="Times New Roman" pitchFamily="18" charset="0"/>
                <a:cs typeface="Times New Roman" pitchFamily="18" charset="0"/>
              </a:rPr>
              <a:t>M.Ö. 460 yılında </a:t>
            </a:r>
            <a:r>
              <a:rPr lang="tr-TR" dirty="0" err="1" smtClean="0">
                <a:latin typeface="Times New Roman" pitchFamily="18" charset="0"/>
                <a:cs typeface="Times New Roman" pitchFamily="18" charset="0"/>
              </a:rPr>
              <a:t>Kos</a:t>
            </a:r>
            <a:r>
              <a:rPr lang="tr-TR" dirty="0" smtClean="0">
                <a:latin typeface="Times New Roman" pitchFamily="18" charset="0"/>
                <a:cs typeface="Times New Roman" pitchFamily="18" charset="0"/>
              </a:rPr>
              <a:t> adasında doğduğu, M.Ö 370 yılında öldüğü kabul edilmektedir.</a:t>
            </a:r>
          </a:p>
          <a:p>
            <a:pPr algn="just">
              <a:lnSpc>
                <a:spcPct val="150000"/>
              </a:lnSpc>
            </a:pPr>
            <a:r>
              <a:rPr lang="tr-TR" dirty="0" err="1" smtClean="0">
                <a:latin typeface="Times New Roman" pitchFamily="18" charset="0"/>
                <a:cs typeface="Times New Roman" pitchFamily="18" charset="0"/>
              </a:rPr>
              <a:t>Asklepios</a:t>
            </a:r>
            <a:r>
              <a:rPr lang="tr-TR" dirty="0" smtClean="0">
                <a:latin typeface="Times New Roman" pitchFamily="18" charset="0"/>
                <a:cs typeface="Times New Roman" pitchFamily="18" charset="0"/>
              </a:rPr>
              <a:t> ailesinden geldiği öne sürülmektedir.</a:t>
            </a:r>
          </a:p>
          <a:p>
            <a:pPr algn="just">
              <a:lnSpc>
                <a:spcPct val="150000"/>
              </a:lnSpc>
            </a:pPr>
            <a:r>
              <a:rPr lang="tr-TR" dirty="0" smtClean="0">
                <a:latin typeface="Times New Roman" pitchFamily="18" charset="0"/>
                <a:cs typeface="Times New Roman" pitchFamily="18" charset="0"/>
              </a:rPr>
              <a:t>Babası hekimdir.</a:t>
            </a:r>
          </a:p>
          <a:p>
            <a:endParaRPr lang="tr-TR"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 </a:t>
            </a:r>
            <a:endParaRPr lang="tr-TR" b="1" dirty="0"/>
          </a:p>
        </p:txBody>
      </p:sp>
      <p:sp>
        <p:nvSpPr>
          <p:cNvPr id="3" name="2 İçerik Yer Tutucusu"/>
          <p:cNvSpPr>
            <a:spLocks noGrp="1"/>
          </p:cNvSpPr>
          <p:nvPr>
            <p:ph idx="1"/>
          </p:nvPr>
        </p:nvSpPr>
        <p:spPr>
          <a:xfrm>
            <a:off x="457200" y="1340768"/>
            <a:ext cx="8229600" cy="5040560"/>
          </a:xfrm>
        </p:spPr>
        <p:txBody>
          <a:bodyPr>
            <a:normAutofit lnSpcReduction="10000"/>
          </a:bodyPr>
          <a:lstStyle/>
          <a:p>
            <a:pPr algn="just"/>
            <a:r>
              <a:rPr lang="tr-TR" dirty="0" smtClean="0">
                <a:latin typeface="Times New Roman" pitchFamily="18" charset="0"/>
                <a:cs typeface="Times New Roman" pitchFamily="18" charset="0"/>
              </a:rPr>
              <a:t>Hekimin yeri hasta başıdır.</a:t>
            </a:r>
          </a:p>
          <a:p>
            <a:pPr algn="just"/>
            <a:r>
              <a:rPr lang="tr-TR" dirty="0" smtClean="0">
                <a:latin typeface="Times New Roman" pitchFamily="18" charset="0"/>
                <a:cs typeface="Times New Roman" pitchFamily="18" charset="0"/>
              </a:rPr>
              <a:t>İnsanı bir bütün olarak ele alır.</a:t>
            </a:r>
          </a:p>
          <a:p>
            <a:pPr algn="just"/>
            <a:r>
              <a:rPr lang="tr-TR" dirty="0" err="1" smtClean="0">
                <a:latin typeface="Times New Roman" pitchFamily="18" charset="0"/>
                <a:cs typeface="Times New Roman" pitchFamily="18" charset="0"/>
              </a:rPr>
              <a:t>Hipokratın</a:t>
            </a:r>
            <a:r>
              <a:rPr lang="tr-TR" dirty="0" smtClean="0">
                <a:latin typeface="Times New Roman" pitchFamily="18" charset="0"/>
                <a:cs typeface="Times New Roman" pitchFamily="18" charset="0"/>
              </a:rPr>
              <a:t> yolundan gidenler vücudun toprak, hava, su ve ateşten (sıcak, soğuk, ıslak, kuru) meydana geldiğine inanırdı.</a:t>
            </a:r>
          </a:p>
          <a:p>
            <a:pPr algn="just"/>
            <a:r>
              <a:rPr lang="tr-TR" dirty="0" smtClean="0">
                <a:latin typeface="Times New Roman" pitchFamily="18" charset="0"/>
                <a:cs typeface="Times New Roman" pitchFamily="18" charset="0"/>
              </a:rPr>
              <a:t>İçsel ısı yaşamın temel şartıydı ve bu ısı sona erdiğinde ölüm gerçekleşirdi. (????)</a:t>
            </a:r>
          </a:p>
          <a:p>
            <a:pPr algn="just"/>
            <a:r>
              <a:rPr lang="tr-TR" dirty="0" smtClean="0">
                <a:latin typeface="Times New Roman" pitchFamily="18" charset="0"/>
                <a:cs typeface="Times New Roman" pitchFamily="18" charset="0"/>
              </a:rPr>
              <a:t>Bu ısının sabit tutulması için ruhun vücudun her yerine yayılması ve kanla damarları dolaşması gerekirdi. (????)</a:t>
            </a:r>
          </a:p>
          <a:p>
            <a:pPr algn="just"/>
            <a:endParaRPr lang="tr-TR"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 </a:t>
            </a:r>
            <a:endParaRPr lang="tr-TR" b="1" dirty="0"/>
          </a:p>
        </p:txBody>
      </p:sp>
      <p:sp>
        <p:nvSpPr>
          <p:cNvPr id="3" name="2 İçerik Yer Tutucusu"/>
          <p:cNvSpPr>
            <a:spLocks noGrp="1"/>
          </p:cNvSpPr>
          <p:nvPr>
            <p:ph idx="1"/>
          </p:nvPr>
        </p:nvSpPr>
        <p:spPr/>
        <p:txBody>
          <a:bodyPr/>
          <a:lstStyle/>
          <a:p>
            <a:pPr algn="just">
              <a:lnSpc>
                <a:spcPct val="150000"/>
              </a:lnSpc>
            </a:pPr>
            <a:r>
              <a:rPr lang="tr-TR" dirty="0" err="1" smtClean="0">
                <a:latin typeface="Times New Roman" pitchFamily="18" charset="0"/>
                <a:cs typeface="Times New Roman" pitchFamily="18" charset="0"/>
              </a:rPr>
              <a:t>Hipokratı</a:t>
            </a:r>
            <a:r>
              <a:rPr lang="tr-TR" dirty="0" smtClean="0">
                <a:latin typeface="Times New Roman" pitchFamily="18" charset="0"/>
                <a:cs typeface="Times New Roman" pitchFamily="18" charset="0"/>
              </a:rPr>
              <a:t> takip edenler hasta </a:t>
            </a:r>
            <a:r>
              <a:rPr lang="tr-TR" dirty="0" err="1" smtClean="0">
                <a:latin typeface="Times New Roman" pitchFamily="18" charset="0"/>
                <a:cs typeface="Times New Roman" pitchFamily="18" charset="0"/>
              </a:rPr>
              <a:t>vizitlerini</a:t>
            </a:r>
            <a:r>
              <a:rPr lang="tr-TR" dirty="0" smtClean="0">
                <a:latin typeface="Times New Roman" pitchFamily="18" charset="0"/>
                <a:cs typeface="Times New Roman" pitchFamily="18" charset="0"/>
              </a:rPr>
              <a:t> öğleden önce yapardı (???), muayenede perküsyon kullanılır ve karaciğer ve dalak muayene edilirdi.</a:t>
            </a:r>
            <a:endParaRPr lang="tr-TR"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ges (4).jpg"/>
          <p:cNvPicPr>
            <a:picLocks noGrp="1" noChangeAspect="1"/>
          </p:cNvPicPr>
          <p:nvPr>
            <p:ph idx="1"/>
          </p:nvPr>
        </p:nvPicPr>
        <p:blipFill>
          <a:blip r:embed="rId2" cstate="print"/>
          <a:stretch>
            <a:fillRect/>
          </a:stretch>
        </p:blipFill>
        <p:spPr>
          <a:xfrm>
            <a:off x="611560" y="836712"/>
            <a:ext cx="8136904" cy="5688632"/>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a:t>
            </a:r>
            <a:endParaRPr lang="tr-TR" b="1" dirty="0"/>
          </a:p>
        </p:txBody>
      </p:sp>
      <p:sp>
        <p:nvSpPr>
          <p:cNvPr id="3" name="2 İçerik Yer Tutucusu"/>
          <p:cNvSpPr>
            <a:spLocks noGrp="1"/>
          </p:cNvSpPr>
          <p:nvPr>
            <p:ph idx="1"/>
          </p:nvPr>
        </p:nvSpPr>
        <p:spPr/>
        <p:txBody>
          <a:bodyPr/>
          <a:lstStyle/>
          <a:p>
            <a:pPr algn="just">
              <a:lnSpc>
                <a:spcPct val="150000"/>
              </a:lnSpc>
            </a:pPr>
            <a:r>
              <a:rPr lang="tr-TR" dirty="0" smtClean="0">
                <a:latin typeface="Times New Roman" pitchFamily="18" charset="0"/>
                <a:cs typeface="Times New Roman" pitchFamily="18" charset="0"/>
              </a:rPr>
              <a:t>Dogmatizm</a:t>
            </a:r>
          </a:p>
          <a:p>
            <a:pPr algn="just">
              <a:lnSpc>
                <a:spcPct val="150000"/>
              </a:lnSpc>
            </a:pPr>
            <a:r>
              <a:rPr lang="tr-TR" dirty="0" err="1" smtClean="0">
                <a:latin typeface="Times New Roman" pitchFamily="18" charset="0"/>
                <a:cs typeface="Times New Roman" pitchFamily="18" charset="0"/>
              </a:rPr>
              <a:t>Epirizm</a:t>
            </a:r>
            <a:r>
              <a:rPr lang="tr-TR"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a:t>
            </a:r>
            <a:endParaRPr lang="tr-TR" dirty="0"/>
          </a:p>
        </p:txBody>
      </p:sp>
      <p:sp>
        <p:nvSpPr>
          <p:cNvPr id="3" name="2 İçerik Yer Tutucusu"/>
          <p:cNvSpPr>
            <a:spLocks noGrp="1"/>
          </p:cNvSpPr>
          <p:nvPr>
            <p:ph idx="1"/>
          </p:nvPr>
        </p:nvSpPr>
        <p:spPr/>
        <p:txBody>
          <a:bodyPr/>
          <a:lstStyle/>
          <a:p>
            <a:pPr algn="ctr">
              <a:buNone/>
            </a:pPr>
            <a:r>
              <a:rPr lang="tr-TR" b="1" dirty="0" smtClean="0"/>
              <a:t>Galen </a:t>
            </a:r>
            <a:endParaRPr lang="tr-TR" b="1" dirty="0"/>
          </a:p>
        </p:txBody>
      </p:sp>
      <p:pic>
        <p:nvPicPr>
          <p:cNvPr id="4" name="3 Resim" descr="indir (29).jpg"/>
          <p:cNvPicPr>
            <a:picLocks noChangeAspect="1"/>
          </p:cNvPicPr>
          <p:nvPr/>
        </p:nvPicPr>
        <p:blipFill>
          <a:blip r:embed="rId2" cstate="print"/>
          <a:stretch>
            <a:fillRect/>
          </a:stretch>
        </p:blipFill>
        <p:spPr>
          <a:xfrm>
            <a:off x="1979712" y="2357437"/>
            <a:ext cx="5544615" cy="3735859"/>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a:t>
            </a:r>
            <a:endParaRPr lang="tr-TR" dirty="0"/>
          </a:p>
        </p:txBody>
      </p:sp>
      <p:sp>
        <p:nvSpPr>
          <p:cNvPr id="3" name="2 İçerik Yer Tutucusu"/>
          <p:cNvSpPr>
            <a:spLocks noGrp="1"/>
          </p:cNvSpPr>
          <p:nvPr>
            <p:ph idx="1"/>
          </p:nvPr>
        </p:nvSpPr>
        <p:spPr>
          <a:xfrm>
            <a:off x="457200" y="1600200"/>
            <a:ext cx="8229600" cy="4709120"/>
          </a:xfrm>
        </p:spPr>
        <p:txBody>
          <a:bodyPr>
            <a:normAutofit/>
          </a:bodyPr>
          <a:lstStyle/>
          <a:p>
            <a:pPr algn="just">
              <a:lnSpc>
                <a:spcPct val="150000"/>
              </a:lnSpc>
            </a:pPr>
            <a:r>
              <a:rPr lang="tr-TR" dirty="0" smtClean="0">
                <a:latin typeface="Times New Roman" pitchFamily="18" charset="0"/>
                <a:cs typeface="Times New Roman" pitchFamily="18" charset="0"/>
              </a:rPr>
              <a:t>Anatomi </a:t>
            </a:r>
            <a:r>
              <a:rPr lang="tr-TR" dirty="0" smtClean="0">
                <a:latin typeface="Times New Roman" pitchFamily="18" charset="0"/>
                <a:cs typeface="Times New Roman" pitchFamily="18" charset="0"/>
              </a:rPr>
              <a:t>hakkındaki düşüncelerini Anatomi Üzerine adlı 16 ciltlik eserde toplamıştır.</a:t>
            </a:r>
          </a:p>
          <a:p>
            <a:pPr algn="just">
              <a:lnSpc>
                <a:spcPct val="150000"/>
              </a:lnSpc>
            </a:pPr>
            <a:r>
              <a:rPr lang="tr-TR" dirty="0" smtClean="0">
                <a:latin typeface="Times New Roman" pitchFamily="18" charset="0"/>
                <a:cs typeface="Times New Roman" pitchFamily="18" charset="0"/>
              </a:rPr>
              <a:t>İnsan iskeleti üzerindeki çalışmalarında, gladyatörlere yaptığı ameliyatlarda ve </a:t>
            </a:r>
            <a:r>
              <a:rPr lang="tr-TR" u="sng" dirty="0" smtClean="0">
                <a:solidFill>
                  <a:srgbClr val="FF0000"/>
                </a:solidFill>
                <a:latin typeface="Times New Roman" pitchFamily="18" charset="0"/>
                <a:cs typeface="Times New Roman" pitchFamily="18" charset="0"/>
              </a:rPr>
              <a:t>hayvan kadavralarını </a:t>
            </a:r>
            <a:r>
              <a:rPr lang="tr-TR" dirty="0" smtClean="0">
                <a:latin typeface="Times New Roman" pitchFamily="18" charset="0"/>
                <a:cs typeface="Times New Roman" pitchFamily="18" charset="0"/>
              </a:rPr>
              <a:t>kullanarak anatomi bilgisi edinmiştir. </a:t>
            </a:r>
            <a:endParaRPr lang="tr-TR"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a:t>
            </a:r>
            <a:endParaRPr lang="tr-TR" dirty="0"/>
          </a:p>
        </p:txBody>
      </p:sp>
      <p:sp>
        <p:nvSpPr>
          <p:cNvPr id="3" name="2 İçerik Yer Tutucusu"/>
          <p:cNvSpPr>
            <a:spLocks noGrp="1"/>
          </p:cNvSpPr>
          <p:nvPr>
            <p:ph idx="1"/>
          </p:nvPr>
        </p:nvSpPr>
        <p:spPr/>
        <p:txBody>
          <a:bodyPr>
            <a:normAutofit fontScale="92500"/>
          </a:bodyPr>
          <a:lstStyle/>
          <a:p>
            <a:pPr algn="just">
              <a:lnSpc>
                <a:spcPct val="150000"/>
              </a:lnSpc>
            </a:pPr>
            <a:r>
              <a:rPr lang="tr-TR" dirty="0" smtClean="0">
                <a:latin typeface="Times New Roman" pitchFamily="18" charset="0"/>
                <a:cs typeface="Times New Roman" pitchFamily="18" charset="0"/>
              </a:rPr>
              <a:t>Her şeyin “neden”ini ve “</a:t>
            </a:r>
            <a:r>
              <a:rPr lang="tr-TR" dirty="0" err="1" smtClean="0">
                <a:latin typeface="Times New Roman" pitchFamily="18" charset="0"/>
                <a:cs typeface="Times New Roman" pitchFamily="18" charset="0"/>
              </a:rPr>
              <a:t>niçin”ini</a:t>
            </a:r>
            <a:r>
              <a:rPr lang="tr-TR" dirty="0" smtClean="0">
                <a:latin typeface="Times New Roman" pitchFamily="18" charset="0"/>
                <a:cs typeface="Times New Roman" pitchFamily="18" charset="0"/>
              </a:rPr>
              <a:t> araştırmıştır.</a:t>
            </a:r>
          </a:p>
          <a:p>
            <a:pPr algn="just">
              <a:lnSpc>
                <a:spcPct val="150000"/>
              </a:lnSpc>
            </a:pPr>
            <a:r>
              <a:rPr lang="tr-TR" dirty="0" smtClean="0">
                <a:latin typeface="Times New Roman" pitchFamily="18" charset="0"/>
                <a:cs typeface="Times New Roman" pitchFamily="18" charset="0"/>
              </a:rPr>
              <a:t>Böbreklerin idrar üretmedekini fonksiyonunu incelemek için </a:t>
            </a:r>
            <a:r>
              <a:rPr lang="tr-TR" dirty="0" err="1" smtClean="0">
                <a:latin typeface="Times New Roman" pitchFamily="18" charset="0"/>
                <a:cs typeface="Times New Roman" pitchFamily="18" charset="0"/>
              </a:rPr>
              <a:t>üreterleri</a:t>
            </a:r>
            <a:r>
              <a:rPr lang="tr-TR" dirty="0" smtClean="0">
                <a:latin typeface="Times New Roman" pitchFamily="18" charset="0"/>
                <a:cs typeface="Times New Roman" pitchFamily="18" charset="0"/>
              </a:rPr>
              <a:t> bağlayıp, böbrekteki şişmeyi incelemiştir.</a:t>
            </a:r>
          </a:p>
          <a:p>
            <a:pPr algn="just">
              <a:lnSpc>
                <a:spcPct val="150000"/>
              </a:lnSpc>
            </a:pPr>
            <a:r>
              <a:rPr lang="tr-TR" dirty="0" smtClean="0">
                <a:latin typeface="Times New Roman" pitchFamily="18" charset="0"/>
                <a:cs typeface="Times New Roman" pitchFamily="18" charset="0"/>
              </a:rPr>
              <a:t>Kalbe giden sinirleri keserek kalbi durdurmuştur.</a:t>
            </a:r>
            <a:endParaRPr lang="tr-TR"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 name="5 İçerik Yer Tutucusu" descr="Adsız.png"/>
          <p:cNvPicPr>
            <a:picLocks noGrp="1" noChangeAspect="1"/>
          </p:cNvPicPr>
          <p:nvPr>
            <p:ph idx="1"/>
          </p:nvPr>
        </p:nvPicPr>
        <p:blipFill>
          <a:blip r:embed="rId2" cstate="print"/>
          <a:stretch>
            <a:fillRect/>
          </a:stretch>
        </p:blipFill>
        <p:spPr>
          <a:xfrm>
            <a:off x="539552" y="404664"/>
            <a:ext cx="8136904" cy="619268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ndir (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a:t>
            </a:r>
            <a:endParaRPr lang="tr-TR" dirty="0"/>
          </a:p>
        </p:txBody>
      </p:sp>
      <p:pic>
        <p:nvPicPr>
          <p:cNvPr id="4" name="3 İçerik Yer Tutucusu" descr="indir (30).jpg"/>
          <p:cNvPicPr>
            <a:picLocks noGrp="1" noChangeAspect="1"/>
          </p:cNvPicPr>
          <p:nvPr>
            <p:ph idx="1"/>
          </p:nvPr>
        </p:nvPicPr>
        <p:blipFill>
          <a:blip r:embed="rId2" cstate="print"/>
          <a:stretch>
            <a:fillRect/>
          </a:stretch>
        </p:blipFill>
        <p:spPr>
          <a:xfrm>
            <a:off x="2051720" y="1484785"/>
            <a:ext cx="4968552" cy="4392488"/>
          </a:xfrm>
        </p:spPr>
      </p:pic>
      <p:sp>
        <p:nvSpPr>
          <p:cNvPr id="5" name="4 Metin kutusu"/>
          <p:cNvSpPr txBox="1"/>
          <p:nvPr/>
        </p:nvSpPr>
        <p:spPr>
          <a:xfrm>
            <a:off x="1907704" y="6093296"/>
            <a:ext cx="4968552" cy="400110"/>
          </a:xfrm>
          <a:prstGeom prst="rect">
            <a:avLst/>
          </a:prstGeom>
          <a:noFill/>
        </p:spPr>
        <p:txBody>
          <a:bodyPr wrap="square" rtlCol="0">
            <a:spAutoFit/>
          </a:bodyPr>
          <a:lstStyle/>
          <a:p>
            <a:r>
              <a:rPr lang="tr-TR" sz="2000" b="1" dirty="0" smtClean="0"/>
              <a:t>Jinekoloji ve </a:t>
            </a:r>
            <a:r>
              <a:rPr lang="tr-TR" sz="2000" b="1" dirty="0" err="1" smtClean="0"/>
              <a:t>Obstetriğin</a:t>
            </a:r>
            <a:r>
              <a:rPr lang="tr-TR" sz="2000" b="1" dirty="0" smtClean="0"/>
              <a:t> Babası Efesli </a:t>
            </a:r>
            <a:r>
              <a:rPr lang="tr-TR" sz="2000" b="1" dirty="0" err="1" smtClean="0"/>
              <a:t>Soranus</a:t>
            </a:r>
            <a:endParaRPr lang="tr-TR" sz="2000" b="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a:t>
            </a:r>
            <a:endParaRPr lang="tr-TR" dirty="0"/>
          </a:p>
        </p:txBody>
      </p:sp>
      <p:sp>
        <p:nvSpPr>
          <p:cNvPr id="3" name="2 İçerik Yer Tutucusu"/>
          <p:cNvSpPr>
            <a:spLocks noGrp="1"/>
          </p:cNvSpPr>
          <p:nvPr>
            <p:ph idx="1"/>
          </p:nvPr>
        </p:nvSpPr>
        <p:spPr/>
        <p:txBody>
          <a:bodyPr/>
          <a:lstStyle/>
          <a:p>
            <a:pPr algn="just"/>
            <a:r>
              <a:rPr lang="tr-TR" b="1" dirty="0" err="1" smtClean="0">
                <a:latin typeface="Times New Roman" pitchFamily="18" charset="0"/>
                <a:cs typeface="Times New Roman" pitchFamily="18" charset="0"/>
              </a:rPr>
              <a:t>Soranus</a:t>
            </a:r>
            <a:endParaRPr lang="tr-TR" b="1"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Tarihin en büyük doğum uzmanı.</a:t>
            </a:r>
          </a:p>
          <a:p>
            <a:pPr algn="just"/>
            <a:r>
              <a:rPr lang="tr-TR" dirty="0" smtClean="0">
                <a:latin typeface="Times New Roman" pitchFamily="18" charset="0"/>
                <a:cs typeface="Times New Roman" pitchFamily="18" charset="0"/>
              </a:rPr>
              <a:t>Kadın Hastalıkları adlı kitabında kadın </a:t>
            </a:r>
            <a:r>
              <a:rPr lang="tr-TR" dirty="0" err="1" smtClean="0">
                <a:latin typeface="Times New Roman" pitchFamily="18" charset="0"/>
                <a:cs typeface="Times New Roman" pitchFamily="18" charset="0"/>
              </a:rPr>
              <a:t>genital</a:t>
            </a:r>
            <a:r>
              <a:rPr lang="tr-TR" dirty="0" smtClean="0">
                <a:latin typeface="Times New Roman" pitchFamily="18" charset="0"/>
                <a:cs typeface="Times New Roman" pitchFamily="18" charset="0"/>
              </a:rPr>
              <a:t> sistemi ayrıntılı olarak tanımlamıştır.</a:t>
            </a:r>
          </a:p>
          <a:p>
            <a:pPr algn="just"/>
            <a:r>
              <a:rPr lang="tr-TR" dirty="0" smtClean="0">
                <a:latin typeface="Times New Roman" pitchFamily="18" charset="0"/>
                <a:cs typeface="Times New Roman" pitchFamily="18" charset="0"/>
              </a:rPr>
              <a:t>Rahmi cinsel birleşme ve adet kanaması döneminde açılan kase biçiminde bir alete benzetmiştir</a:t>
            </a:r>
            <a:r>
              <a:rPr lang="tr-TR" dirty="0" smtClean="0">
                <a:latin typeface="Times New Roman" pitchFamily="18" charset="0"/>
                <a:cs typeface="Times New Roman" pitchFamily="18" charset="0"/>
              </a:rPr>
              <a:t>.</a:t>
            </a:r>
            <a:endParaRPr lang="tr-TR" dirty="0" smtClean="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Eski Yunanistan</a:t>
            </a:r>
            <a:endParaRPr lang="tr-TR" dirty="0"/>
          </a:p>
        </p:txBody>
      </p:sp>
      <p:sp>
        <p:nvSpPr>
          <p:cNvPr id="3" name="2 İçerik Yer Tutucusu"/>
          <p:cNvSpPr>
            <a:spLocks noGrp="1"/>
          </p:cNvSpPr>
          <p:nvPr>
            <p:ph idx="1"/>
          </p:nvPr>
        </p:nvSpPr>
        <p:spPr/>
        <p:txBody>
          <a:bodyPr>
            <a:normAutofit lnSpcReduction="10000"/>
          </a:bodyPr>
          <a:lstStyle/>
          <a:p>
            <a:pPr algn="just"/>
            <a:r>
              <a:rPr lang="tr-TR" b="1" dirty="0" err="1" smtClean="0">
                <a:latin typeface="Times New Roman" pitchFamily="18" charset="0"/>
                <a:cs typeface="Times New Roman" pitchFamily="18" charset="0"/>
              </a:rPr>
              <a:t>Soranus</a:t>
            </a:r>
            <a:r>
              <a:rPr lang="tr-TR" b="1" dirty="0" smtClean="0">
                <a:latin typeface="Times New Roman" pitchFamily="18" charset="0"/>
                <a:cs typeface="Times New Roman" pitchFamily="18" charset="0"/>
              </a:rPr>
              <a:t> </a:t>
            </a:r>
          </a:p>
          <a:p>
            <a:pPr algn="just"/>
            <a:r>
              <a:rPr lang="tr-TR" dirty="0" smtClean="0">
                <a:latin typeface="Times New Roman" pitchFamily="18" charset="0"/>
                <a:cs typeface="Times New Roman" pitchFamily="18" charset="0"/>
              </a:rPr>
              <a:t>Doğum kontrolü için pamuk, merhem ve yağlı maddeler önermiştir.</a:t>
            </a:r>
          </a:p>
          <a:p>
            <a:pPr algn="just"/>
            <a:r>
              <a:rPr lang="tr-TR" dirty="0" smtClean="0">
                <a:latin typeface="Times New Roman" pitchFamily="18" charset="0"/>
                <a:cs typeface="Times New Roman" pitchFamily="18" charset="0"/>
              </a:rPr>
              <a:t>Adet kanamasının gebelik ya da emzirme ile ilişkili olabileceği gibi, </a:t>
            </a:r>
            <a:r>
              <a:rPr lang="tr-TR" dirty="0" err="1" smtClean="0">
                <a:latin typeface="Times New Roman" pitchFamily="18" charset="0"/>
                <a:cs typeface="Times New Roman" pitchFamily="18" charset="0"/>
              </a:rPr>
              <a:t>genital</a:t>
            </a:r>
            <a:r>
              <a:rPr lang="tr-TR" dirty="0" smtClean="0">
                <a:latin typeface="Times New Roman" pitchFamily="18" charset="0"/>
                <a:cs typeface="Times New Roman" pitchFamily="18" charset="0"/>
              </a:rPr>
              <a:t> yolun enfeksiyonundan da kaynaklanabileceğini ifade etmiştir.</a:t>
            </a:r>
          </a:p>
          <a:p>
            <a:pPr algn="just"/>
            <a:r>
              <a:rPr lang="tr-TR" dirty="0" smtClean="0">
                <a:latin typeface="Times New Roman" pitchFamily="18" charset="0"/>
                <a:cs typeface="Times New Roman" pitchFamily="18" charset="0"/>
              </a:rPr>
              <a:t>Doğum sonrası kadın sağlığı ve bebek bakımını incelemiştir.</a:t>
            </a:r>
            <a:endParaRPr lang="tr-TR" dirty="0">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640960" cy="1143000"/>
          </a:xfrm>
        </p:spPr>
        <p:txBody>
          <a:bodyPr>
            <a:normAutofit/>
          </a:bodyPr>
          <a:lstStyle/>
          <a:p>
            <a:r>
              <a:rPr lang="tr-TR" b="1" dirty="0" smtClean="0">
                <a:latin typeface="Times New Roman" pitchFamily="18" charset="0"/>
                <a:cs typeface="Times New Roman" pitchFamily="18" charset="0"/>
              </a:rPr>
              <a:t>Eski Yunanistan</a:t>
            </a:r>
            <a:endParaRPr lang="tr-TR" dirty="0"/>
          </a:p>
        </p:txBody>
      </p:sp>
      <p:sp>
        <p:nvSpPr>
          <p:cNvPr id="3" name="2 İçerik Yer Tutucusu"/>
          <p:cNvSpPr>
            <a:spLocks noGrp="1"/>
          </p:cNvSpPr>
          <p:nvPr>
            <p:ph sz="half" idx="1"/>
          </p:nvPr>
        </p:nvSpPr>
        <p:spPr>
          <a:xfrm>
            <a:off x="457200" y="1600200"/>
            <a:ext cx="4330824" cy="4525963"/>
          </a:xfrm>
        </p:spPr>
        <p:txBody>
          <a:bodyPr>
            <a:normAutofit/>
          </a:bodyPr>
          <a:lstStyle/>
          <a:p>
            <a:pPr algn="just">
              <a:lnSpc>
                <a:spcPct val="150000"/>
              </a:lnSpc>
            </a:pPr>
            <a:r>
              <a:rPr lang="tr-TR" dirty="0" smtClean="0">
                <a:latin typeface="Times New Roman" pitchFamily="18" charset="0"/>
                <a:cs typeface="Times New Roman" pitchFamily="18" charset="0"/>
              </a:rPr>
              <a:t>Yunan toplumunda ailedeki kadınlar da hasta bakımı ve sağlığın korunması hakkında bilgi sahibi olmuşlar ve görev almışlardır.</a:t>
            </a:r>
            <a:endParaRPr lang="tr-TR" dirty="0">
              <a:latin typeface="Times New Roman" pitchFamily="18" charset="0"/>
              <a:cs typeface="Times New Roman" pitchFamily="18" charset="0"/>
            </a:endParaRPr>
          </a:p>
        </p:txBody>
      </p:sp>
      <p:pic>
        <p:nvPicPr>
          <p:cNvPr id="5" name="4 İçerik Yer Tutucusu" descr="224px-Helen_of_Troy.jpg"/>
          <p:cNvPicPr>
            <a:picLocks noGrp="1" noChangeAspect="1"/>
          </p:cNvPicPr>
          <p:nvPr>
            <p:ph sz="half" idx="2"/>
          </p:nvPr>
        </p:nvPicPr>
        <p:blipFill>
          <a:blip r:embed="rId2" cstate="print"/>
          <a:stretch>
            <a:fillRect/>
          </a:stretch>
        </p:blipFill>
        <p:spPr>
          <a:xfrm>
            <a:off x="5220072" y="1667669"/>
            <a:ext cx="3528392" cy="4641651"/>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Diğer Eski Uygarlıklar </a:t>
            </a:r>
            <a:endParaRPr lang="tr-TR" b="1" dirty="0"/>
          </a:p>
        </p:txBody>
      </p:sp>
      <p:sp>
        <p:nvSpPr>
          <p:cNvPr id="3" name="2 İçerik Yer Tutucusu"/>
          <p:cNvSpPr>
            <a:spLocks noGrp="1"/>
          </p:cNvSpPr>
          <p:nvPr>
            <p:ph idx="1"/>
          </p:nvPr>
        </p:nvSpPr>
        <p:spPr>
          <a:xfrm>
            <a:off x="467544" y="1196752"/>
            <a:ext cx="8229600" cy="748679"/>
          </a:xfrm>
        </p:spPr>
        <p:txBody>
          <a:bodyPr/>
          <a:lstStyle/>
          <a:p>
            <a:pPr algn="ctr">
              <a:buNone/>
            </a:pPr>
            <a:r>
              <a:rPr lang="tr-TR" b="1" dirty="0" smtClean="0">
                <a:solidFill>
                  <a:srgbClr val="FF0000"/>
                </a:solidFill>
              </a:rPr>
              <a:t>Yahudilerin Sağlık Uygulamaları</a:t>
            </a:r>
            <a:endParaRPr lang="tr-TR" b="1" dirty="0">
              <a:solidFill>
                <a:srgbClr val="FF0000"/>
              </a:solidFill>
            </a:endParaRPr>
          </a:p>
        </p:txBody>
      </p:sp>
      <p:sp>
        <p:nvSpPr>
          <p:cNvPr id="5" name="4 Metin kutusu"/>
          <p:cNvSpPr txBox="1"/>
          <p:nvPr/>
        </p:nvSpPr>
        <p:spPr>
          <a:xfrm>
            <a:off x="539552" y="1916832"/>
            <a:ext cx="8280920" cy="4856842"/>
          </a:xfrm>
          <a:prstGeom prst="rect">
            <a:avLst/>
          </a:prstGeom>
          <a:noFill/>
        </p:spPr>
        <p:txBody>
          <a:bodyPr wrap="square" rtlCol="0">
            <a:spAutoFit/>
          </a:bodyPr>
          <a:lstStyle/>
          <a:p>
            <a:pPr algn="just">
              <a:lnSpc>
                <a:spcPct val="150000"/>
              </a:lnSpc>
              <a:buFont typeface="Arial" pitchFamily="34" charset="0"/>
              <a:buChar char="•"/>
            </a:pPr>
            <a:r>
              <a:rPr lang="tr-TR" sz="3000" dirty="0" smtClean="0">
                <a:latin typeface="Times New Roman" pitchFamily="18" charset="0"/>
                <a:cs typeface="Times New Roman" pitchFamily="18" charset="0"/>
              </a:rPr>
              <a:t>Eski </a:t>
            </a:r>
            <a:r>
              <a:rPr lang="tr-TR" sz="3000" dirty="0">
                <a:latin typeface="Times New Roman" pitchFamily="18" charset="0"/>
                <a:cs typeface="Times New Roman" pitchFamily="18" charset="0"/>
              </a:rPr>
              <a:t>İ</a:t>
            </a:r>
            <a:r>
              <a:rPr lang="tr-TR" sz="3000" dirty="0" smtClean="0">
                <a:latin typeface="Times New Roman" pitchFamily="18" charset="0"/>
                <a:cs typeface="Times New Roman" pitchFamily="18" charset="0"/>
              </a:rPr>
              <a:t>branilere göre hastalıkların sebebi, insanların günahlarına karşılık Tanrı’nın gazabıdır.</a:t>
            </a:r>
          </a:p>
          <a:p>
            <a:pPr algn="just">
              <a:lnSpc>
                <a:spcPct val="150000"/>
              </a:lnSpc>
              <a:buFont typeface="Arial" pitchFamily="34" charset="0"/>
              <a:buChar char="•"/>
            </a:pPr>
            <a:r>
              <a:rPr lang="tr-TR" sz="3000" dirty="0" smtClean="0">
                <a:latin typeface="Times New Roman" pitchFamily="18" charset="0"/>
                <a:cs typeface="Times New Roman" pitchFamily="18" charset="0"/>
              </a:rPr>
              <a:t>On Emir’e uyulduğu sürece sağlık hiçbir zaman bozulmaz.</a:t>
            </a:r>
          </a:p>
          <a:p>
            <a:pPr algn="just">
              <a:lnSpc>
                <a:spcPct val="150000"/>
              </a:lnSpc>
              <a:buFont typeface="Arial" pitchFamily="34" charset="0"/>
              <a:buChar char="•"/>
            </a:pPr>
            <a:r>
              <a:rPr lang="tr-TR" sz="3000" dirty="0" smtClean="0">
                <a:latin typeface="Times New Roman" pitchFamily="18" charset="0"/>
                <a:cs typeface="Times New Roman" pitchFamily="18" charset="0"/>
              </a:rPr>
              <a:t>Hahamlar iyileştirmede aracı kişilerdir.</a:t>
            </a:r>
          </a:p>
          <a:p>
            <a:pPr algn="just">
              <a:lnSpc>
                <a:spcPct val="150000"/>
              </a:lnSpc>
              <a:buFont typeface="Arial" pitchFamily="34" charset="0"/>
              <a:buChar char="•"/>
            </a:pPr>
            <a:r>
              <a:rPr lang="tr-TR" sz="3000" dirty="0" smtClean="0">
                <a:latin typeface="Times New Roman" pitchFamily="18" charset="0"/>
                <a:cs typeface="Times New Roman" pitchFamily="18" charset="0"/>
              </a:rPr>
              <a:t>Vücuda sağlık ve ruha kurtuluş getiren şey yalnızca </a:t>
            </a:r>
            <a:r>
              <a:rPr lang="tr-TR" sz="3000" dirty="0" err="1" smtClean="0">
                <a:latin typeface="Times New Roman" pitchFamily="18" charset="0"/>
                <a:cs typeface="Times New Roman" pitchFamily="18" charset="0"/>
              </a:rPr>
              <a:t>İNANÇ’tır</a:t>
            </a:r>
            <a:r>
              <a:rPr lang="tr-TR" sz="3000" dirty="0" smtClean="0">
                <a:latin typeface="Times New Roman" pitchFamily="18" charset="0"/>
                <a:cs typeface="Times New Roman" pitchFamily="18" charset="0"/>
              </a:rPr>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Diğer Eski Uygarlıklar </a:t>
            </a:r>
            <a:endParaRPr lang="tr-TR" b="1" dirty="0"/>
          </a:p>
        </p:txBody>
      </p:sp>
      <p:sp>
        <p:nvSpPr>
          <p:cNvPr id="3" name="2 İçerik Yer Tutucusu"/>
          <p:cNvSpPr>
            <a:spLocks noGrp="1"/>
          </p:cNvSpPr>
          <p:nvPr>
            <p:ph idx="1"/>
          </p:nvPr>
        </p:nvSpPr>
        <p:spPr>
          <a:xfrm>
            <a:off x="467544" y="1196752"/>
            <a:ext cx="8229600" cy="748679"/>
          </a:xfrm>
        </p:spPr>
        <p:txBody>
          <a:bodyPr/>
          <a:lstStyle/>
          <a:p>
            <a:pPr algn="ctr">
              <a:buNone/>
            </a:pPr>
            <a:r>
              <a:rPr lang="tr-TR" b="1" dirty="0" smtClean="0">
                <a:solidFill>
                  <a:srgbClr val="FF0000"/>
                </a:solidFill>
              </a:rPr>
              <a:t>Yahudilerin Sağlık Uygulamaları</a:t>
            </a:r>
            <a:endParaRPr lang="tr-TR" b="1" dirty="0">
              <a:solidFill>
                <a:srgbClr val="FF0000"/>
              </a:solidFill>
            </a:endParaRPr>
          </a:p>
        </p:txBody>
      </p:sp>
      <p:sp>
        <p:nvSpPr>
          <p:cNvPr id="5" name="4 Metin kutusu"/>
          <p:cNvSpPr txBox="1"/>
          <p:nvPr/>
        </p:nvSpPr>
        <p:spPr>
          <a:xfrm>
            <a:off x="539552" y="1916832"/>
            <a:ext cx="8280920" cy="4708981"/>
          </a:xfrm>
          <a:prstGeom prst="rect">
            <a:avLst/>
          </a:prstGeom>
          <a:noFill/>
        </p:spPr>
        <p:txBody>
          <a:bodyPr wrap="square" rtlCol="0">
            <a:spAutoFit/>
          </a:bodyPr>
          <a:lstStyle/>
          <a:p>
            <a:pPr algn="just">
              <a:buFont typeface="Arial" pitchFamily="34" charset="0"/>
              <a:buChar char="•"/>
            </a:pPr>
            <a:r>
              <a:rPr lang="tr-TR" sz="3000" dirty="0" smtClean="0">
                <a:latin typeface="Times New Roman" pitchFamily="18" charset="0"/>
                <a:cs typeface="Times New Roman" pitchFamily="18" charset="0"/>
              </a:rPr>
              <a:t>Temiz olmamak en büyük günahtır.</a:t>
            </a:r>
          </a:p>
          <a:p>
            <a:pPr algn="just">
              <a:buFont typeface="Arial" pitchFamily="34" charset="0"/>
              <a:buChar char="•"/>
            </a:pPr>
            <a:r>
              <a:rPr lang="tr-TR" sz="3000" dirty="0" smtClean="0">
                <a:latin typeface="Times New Roman" pitchFamily="18" charset="0"/>
                <a:cs typeface="Times New Roman" pitchFamily="18" charset="0"/>
              </a:rPr>
              <a:t> Adet döneminde kadınlar kirli sayılır ve tapınakta dini görevlerini yerine getiremezler, eşleriyle ilişkiye giremezler.</a:t>
            </a:r>
          </a:p>
          <a:p>
            <a:pPr algn="just">
              <a:buFont typeface="Arial" pitchFamily="34" charset="0"/>
              <a:buChar char="•"/>
            </a:pPr>
            <a:r>
              <a:rPr lang="tr-TR" sz="3000" dirty="0" smtClean="0">
                <a:latin typeface="Times New Roman" pitchFamily="18" charset="0"/>
                <a:cs typeface="Times New Roman" pitchFamily="18" charset="0"/>
              </a:rPr>
              <a:t>Yemekten önce ellerin yıkanması dini bir görevdir.</a:t>
            </a:r>
          </a:p>
          <a:p>
            <a:pPr algn="just">
              <a:buFont typeface="Arial" pitchFamily="34" charset="0"/>
              <a:buChar char="•"/>
            </a:pPr>
            <a:r>
              <a:rPr lang="tr-TR" sz="3000" dirty="0" smtClean="0">
                <a:latin typeface="Times New Roman" pitchFamily="18" charset="0"/>
                <a:cs typeface="Times New Roman" pitchFamily="18" charset="0"/>
              </a:rPr>
              <a:t>Herhangi bir salgın durumunda çanlar çalınır, hastalığa yakalananlar izole edilir, giysiler ve evler dezenfekte edilir.</a:t>
            </a:r>
          </a:p>
          <a:p>
            <a:pPr algn="just">
              <a:buFont typeface="Arial" pitchFamily="34" charset="0"/>
              <a:buChar char="•"/>
            </a:pPr>
            <a:r>
              <a:rPr lang="tr-TR" sz="3000" dirty="0" smtClean="0">
                <a:latin typeface="Times New Roman" pitchFamily="18" charset="0"/>
                <a:cs typeface="Times New Roman" pitchFamily="18" charset="0"/>
              </a:rPr>
              <a:t>Cerrahla anal </a:t>
            </a:r>
            <a:r>
              <a:rPr lang="tr-TR" sz="3000" dirty="0" err="1" smtClean="0">
                <a:latin typeface="Times New Roman" pitchFamily="18" charset="0"/>
                <a:cs typeface="Times New Roman" pitchFamily="18" charset="0"/>
              </a:rPr>
              <a:t>fissür</a:t>
            </a:r>
            <a:r>
              <a:rPr lang="tr-TR" sz="3000" dirty="0" smtClean="0">
                <a:latin typeface="Times New Roman" pitchFamily="18" charset="0"/>
                <a:cs typeface="Times New Roman" pitchFamily="18" charset="0"/>
              </a:rPr>
              <a:t>, </a:t>
            </a:r>
            <a:r>
              <a:rPr lang="tr-TR" sz="3000" dirty="0" err="1" smtClean="0">
                <a:latin typeface="Times New Roman" pitchFamily="18" charset="0"/>
                <a:cs typeface="Times New Roman" pitchFamily="18" charset="0"/>
              </a:rPr>
              <a:t>yenidoğanda</a:t>
            </a:r>
            <a:r>
              <a:rPr lang="tr-TR" sz="3000" dirty="0" smtClean="0">
                <a:latin typeface="Times New Roman" pitchFamily="18" charset="0"/>
                <a:cs typeface="Times New Roman" pitchFamily="18" charset="0"/>
              </a:rPr>
              <a:t> </a:t>
            </a:r>
            <a:r>
              <a:rPr lang="tr-TR" sz="3000" dirty="0" err="1" smtClean="0">
                <a:latin typeface="Times New Roman" pitchFamily="18" charset="0"/>
                <a:cs typeface="Times New Roman" pitchFamily="18" charset="0"/>
              </a:rPr>
              <a:t>imporfere</a:t>
            </a:r>
            <a:r>
              <a:rPr lang="tr-TR" sz="3000" dirty="0" smtClean="0">
                <a:latin typeface="Times New Roman" pitchFamily="18" charset="0"/>
                <a:cs typeface="Times New Roman" pitchFamily="18" charset="0"/>
              </a:rPr>
              <a:t> anüs ve sezaryen operasyonları gerçekleştirirdi.</a:t>
            </a:r>
            <a:endParaRPr lang="tr-TR" sz="3000" dirty="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Diğer Eski Uygarlıklar </a:t>
            </a:r>
            <a:endParaRPr lang="tr-TR" b="1" dirty="0"/>
          </a:p>
        </p:txBody>
      </p:sp>
      <p:sp>
        <p:nvSpPr>
          <p:cNvPr id="3" name="2 İçerik Yer Tutucusu"/>
          <p:cNvSpPr>
            <a:spLocks noGrp="1"/>
          </p:cNvSpPr>
          <p:nvPr>
            <p:ph idx="1"/>
          </p:nvPr>
        </p:nvSpPr>
        <p:spPr>
          <a:xfrm>
            <a:off x="467544" y="2132856"/>
            <a:ext cx="8229600" cy="4525963"/>
          </a:xfrm>
        </p:spPr>
        <p:txBody>
          <a:bodyPr>
            <a:normAutofit fontScale="92500" lnSpcReduction="20000"/>
          </a:bodyPr>
          <a:lstStyle/>
          <a:p>
            <a:pPr algn="just"/>
            <a:r>
              <a:rPr lang="tr-TR" dirty="0" smtClean="0">
                <a:latin typeface="Times New Roman" pitchFamily="18" charset="0"/>
                <a:cs typeface="Times New Roman" pitchFamily="18" charset="0"/>
              </a:rPr>
              <a:t>Bireysel ve toplumsal hijyen önemlidir.</a:t>
            </a:r>
          </a:p>
          <a:p>
            <a:pPr algn="just"/>
            <a:r>
              <a:rPr lang="tr-TR" dirty="0" smtClean="0">
                <a:latin typeface="Times New Roman" pitchFamily="18" charset="0"/>
                <a:cs typeface="Times New Roman" pitchFamily="18" charset="0"/>
              </a:rPr>
              <a:t>Sağlık ışık ve iyilik tanrısı “</a:t>
            </a:r>
            <a:r>
              <a:rPr lang="tr-TR" dirty="0" err="1" smtClean="0">
                <a:latin typeface="Times New Roman" pitchFamily="18" charset="0"/>
                <a:cs typeface="Times New Roman" pitchFamily="18" charset="0"/>
              </a:rPr>
              <a:t>Ahura</a:t>
            </a:r>
            <a:r>
              <a:rPr lang="tr-TR" dirty="0" smtClean="0">
                <a:latin typeface="Times New Roman" pitchFamily="18" charset="0"/>
                <a:cs typeface="Times New Roman" pitchFamily="18" charset="0"/>
              </a:rPr>
              <a:t> Mazda”ya dayanırdı.</a:t>
            </a:r>
          </a:p>
          <a:p>
            <a:pPr algn="just"/>
            <a:r>
              <a:rPr lang="tr-TR" dirty="0" err="1" smtClean="0">
                <a:latin typeface="Times New Roman" pitchFamily="18" charset="0"/>
                <a:cs typeface="Times New Roman" pitchFamily="18" charset="0"/>
              </a:rPr>
              <a:t>Vendidad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Avesta</a:t>
            </a:r>
            <a:r>
              <a:rPr lang="tr-TR" dirty="0" smtClean="0">
                <a:latin typeface="Times New Roman" pitchFamily="18" charset="0"/>
                <a:cs typeface="Times New Roman" pitchFamily="18" charset="0"/>
              </a:rPr>
              <a:t> -Zerdüştlerin Kutsal Kitabı- yer alan bölüm)’da bir meslek kanunu bulunmakta ve eğitimin gereklilikleri, yanlış uygulamalar konusunda yaptırımların neler olacağı yer almakta.</a:t>
            </a:r>
          </a:p>
          <a:p>
            <a:pPr algn="just"/>
            <a:r>
              <a:rPr lang="tr-TR" dirty="0" smtClean="0">
                <a:latin typeface="Times New Roman" pitchFamily="18" charset="0"/>
                <a:cs typeface="Times New Roman" pitchFamily="18" charset="0"/>
              </a:rPr>
              <a:t>Doktorlar ve cerrahlar var.</a:t>
            </a:r>
          </a:p>
          <a:p>
            <a:pPr algn="just"/>
            <a:r>
              <a:rPr lang="tr-TR" dirty="0" smtClean="0">
                <a:latin typeface="Times New Roman" pitchFamily="18" charset="0"/>
                <a:cs typeface="Times New Roman" pitchFamily="18" charset="0"/>
              </a:rPr>
              <a:t>Sezaryen op. </a:t>
            </a:r>
            <a:r>
              <a:rPr lang="tr-TR" dirty="0">
                <a:latin typeface="Times New Roman" pitchFamily="18" charset="0"/>
                <a:cs typeface="Times New Roman" pitchFamily="18" charset="0"/>
              </a:rPr>
              <a:t>y</a:t>
            </a:r>
            <a:r>
              <a:rPr lang="tr-TR" dirty="0" smtClean="0">
                <a:latin typeface="Times New Roman" pitchFamily="18" charset="0"/>
                <a:cs typeface="Times New Roman" pitchFamily="18" charset="0"/>
              </a:rPr>
              <a:t>apılmakta.</a:t>
            </a:r>
            <a:endParaRPr lang="tr-TR" dirty="0">
              <a:latin typeface="Times New Roman" pitchFamily="18" charset="0"/>
              <a:cs typeface="Times New Roman" pitchFamily="18" charset="0"/>
            </a:endParaRPr>
          </a:p>
        </p:txBody>
      </p:sp>
      <p:sp>
        <p:nvSpPr>
          <p:cNvPr id="4" name="3 Metin kutusu"/>
          <p:cNvSpPr txBox="1"/>
          <p:nvPr/>
        </p:nvSpPr>
        <p:spPr>
          <a:xfrm>
            <a:off x="1259632" y="1412776"/>
            <a:ext cx="5472608" cy="707886"/>
          </a:xfrm>
          <a:prstGeom prst="rect">
            <a:avLst/>
          </a:prstGeom>
          <a:noFill/>
        </p:spPr>
        <p:txBody>
          <a:bodyPr wrap="square" rtlCol="0">
            <a:spAutoFit/>
          </a:bodyPr>
          <a:lstStyle/>
          <a:p>
            <a:pPr algn="ctr"/>
            <a:r>
              <a:rPr lang="tr-TR" sz="4000" b="1" dirty="0" smtClean="0">
                <a:solidFill>
                  <a:srgbClr val="FF0000"/>
                </a:solidFill>
              </a:rPr>
              <a:t>Eski İran</a:t>
            </a:r>
            <a:endParaRPr lang="tr-TR" sz="4000" b="1" dirty="0">
              <a:solidFill>
                <a:srgbClr val="FF00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Diğer Eski Uygarlıklar </a:t>
            </a:r>
            <a:endParaRPr lang="tr-TR" b="1" dirty="0"/>
          </a:p>
        </p:txBody>
      </p:sp>
      <p:sp>
        <p:nvSpPr>
          <p:cNvPr id="3" name="2 İçerik Yer Tutucusu"/>
          <p:cNvSpPr>
            <a:spLocks noGrp="1"/>
          </p:cNvSpPr>
          <p:nvPr>
            <p:ph idx="1"/>
          </p:nvPr>
        </p:nvSpPr>
        <p:spPr>
          <a:xfrm>
            <a:off x="457200" y="2348880"/>
            <a:ext cx="8229600" cy="3777283"/>
          </a:xfrm>
        </p:spPr>
        <p:txBody>
          <a:bodyPr/>
          <a:lstStyle/>
          <a:p>
            <a:r>
              <a:rPr lang="tr-TR" dirty="0" smtClean="0">
                <a:latin typeface="Times New Roman" pitchFamily="18" charset="0"/>
                <a:cs typeface="Times New Roman" pitchFamily="18" charset="0"/>
              </a:rPr>
              <a:t>Bilinen en eski hekim </a:t>
            </a:r>
            <a:r>
              <a:rPr lang="tr-TR" dirty="0" err="1" smtClean="0">
                <a:latin typeface="Times New Roman" pitchFamily="18" charset="0"/>
                <a:cs typeface="Times New Roman" pitchFamily="18" charset="0"/>
              </a:rPr>
              <a:t>Celsus</a:t>
            </a:r>
            <a:r>
              <a:rPr lang="tr-TR" dirty="0" smtClean="0">
                <a:latin typeface="Times New Roman" pitchFamily="18" charset="0"/>
                <a:cs typeface="Times New Roman" pitchFamily="18" charset="0"/>
              </a:rPr>
              <a:t> (M.Ö. 25-M.S. 50).</a:t>
            </a:r>
          </a:p>
          <a:p>
            <a:r>
              <a:rPr lang="tr-TR" dirty="0" err="1" smtClean="0">
                <a:latin typeface="Times New Roman" pitchFamily="18" charset="0"/>
                <a:cs typeface="Times New Roman" pitchFamily="18" charset="0"/>
              </a:rPr>
              <a:t>Ligatür</a:t>
            </a:r>
            <a:r>
              <a:rPr lang="tr-TR" dirty="0" smtClean="0">
                <a:latin typeface="Times New Roman" pitchFamily="18" charset="0"/>
                <a:cs typeface="Times New Roman" pitchFamily="18" charset="0"/>
              </a:rPr>
              <a:t> (cerrahide bağlama tekniği) ve katarakt olmak üzere üst düzey açıklamaları yer almakta.</a:t>
            </a:r>
          </a:p>
          <a:p>
            <a:r>
              <a:rPr lang="tr-TR" dirty="0" smtClean="0">
                <a:latin typeface="Times New Roman" pitchFamily="18" charset="0"/>
                <a:cs typeface="Times New Roman" pitchFamily="18" charset="0"/>
              </a:rPr>
              <a:t>Dermatolojide kullandığı terminoloji halen kullanılmakta. </a:t>
            </a:r>
            <a:endParaRPr lang="tr-TR" dirty="0">
              <a:latin typeface="Times New Roman" pitchFamily="18" charset="0"/>
              <a:cs typeface="Times New Roman" pitchFamily="18" charset="0"/>
            </a:endParaRPr>
          </a:p>
        </p:txBody>
      </p:sp>
      <p:sp>
        <p:nvSpPr>
          <p:cNvPr id="4" name="3 Metin kutusu"/>
          <p:cNvSpPr txBox="1"/>
          <p:nvPr/>
        </p:nvSpPr>
        <p:spPr>
          <a:xfrm>
            <a:off x="971600" y="1484784"/>
            <a:ext cx="6192688" cy="646331"/>
          </a:xfrm>
          <a:prstGeom prst="rect">
            <a:avLst/>
          </a:prstGeom>
          <a:noFill/>
        </p:spPr>
        <p:txBody>
          <a:bodyPr wrap="square" rtlCol="0">
            <a:spAutoFit/>
          </a:bodyPr>
          <a:lstStyle/>
          <a:p>
            <a:pPr algn="ctr"/>
            <a:r>
              <a:rPr lang="tr-TR" sz="3600" b="1" dirty="0" smtClean="0">
                <a:solidFill>
                  <a:srgbClr val="FF0000"/>
                </a:solidFill>
              </a:rPr>
              <a:t>Roma ve Bizans </a:t>
            </a:r>
            <a:endParaRPr lang="tr-TR" sz="3600" b="1" dirty="0">
              <a:solidFill>
                <a:srgbClr val="FF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Diğer Eski Uygarlıklar </a:t>
            </a:r>
            <a:endParaRPr lang="tr-TR" b="1" dirty="0"/>
          </a:p>
        </p:txBody>
      </p:sp>
      <p:sp>
        <p:nvSpPr>
          <p:cNvPr id="3" name="2 İçerik Yer Tutucusu"/>
          <p:cNvSpPr>
            <a:spLocks noGrp="1"/>
          </p:cNvSpPr>
          <p:nvPr>
            <p:ph sz="half" idx="1"/>
          </p:nvPr>
        </p:nvSpPr>
        <p:spPr>
          <a:xfrm>
            <a:off x="467544" y="2132856"/>
            <a:ext cx="4038600" cy="4525963"/>
          </a:xfrm>
        </p:spPr>
        <p:txBody>
          <a:bodyPr/>
          <a:lstStyle/>
          <a:p>
            <a:pPr algn="just">
              <a:lnSpc>
                <a:spcPct val="150000"/>
              </a:lnSpc>
            </a:pPr>
            <a:r>
              <a:rPr lang="tr-TR" dirty="0" smtClean="0">
                <a:latin typeface="Times New Roman" pitchFamily="18" charset="0"/>
                <a:cs typeface="Times New Roman" pitchFamily="18" charset="0"/>
              </a:rPr>
              <a:t>Efesli </a:t>
            </a:r>
            <a:r>
              <a:rPr lang="tr-TR" dirty="0" err="1" smtClean="0">
                <a:latin typeface="Times New Roman" pitchFamily="18" charset="0"/>
                <a:cs typeface="Times New Roman" pitchFamily="18" charset="0"/>
              </a:rPr>
              <a:t>Rufus</a:t>
            </a:r>
            <a:r>
              <a:rPr lang="tr-TR" dirty="0" smtClean="0">
                <a:latin typeface="Times New Roman" pitchFamily="18" charset="0"/>
                <a:cs typeface="Times New Roman" pitchFamily="18" charset="0"/>
              </a:rPr>
              <a:t>: Anatomi üzerine önemli bilgiler vermiştir.</a:t>
            </a:r>
          </a:p>
          <a:p>
            <a:pPr algn="just">
              <a:lnSpc>
                <a:spcPct val="150000"/>
              </a:lnSpc>
            </a:pPr>
            <a:r>
              <a:rPr lang="tr-TR" dirty="0" smtClean="0">
                <a:latin typeface="Times New Roman" pitchFamily="18" charset="0"/>
                <a:cs typeface="Times New Roman" pitchFamily="18" charset="0"/>
              </a:rPr>
              <a:t>Nabız, kanser ve veba hakkında ayrıntılı bilgiler vermiştir.</a:t>
            </a:r>
            <a:endParaRPr lang="tr-TR" dirty="0">
              <a:latin typeface="Times New Roman" pitchFamily="18" charset="0"/>
              <a:cs typeface="Times New Roman" pitchFamily="18" charset="0"/>
            </a:endParaRPr>
          </a:p>
        </p:txBody>
      </p:sp>
      <p:pic>
        <p:nvPicPr>
          <p:cNvPr id="5" name="4 İçerik Yer Tutucusu" descr="indir (31).jpg"/>
          <p:cNvPicPr>
            <a:picLocks noGrp="1" noChangeAspect="1"/>
          </p:cNvPicPr>
          <p:nvPr>
            <p:ph sz="half" idx="2"/>
          </p:nvPr>
        </p:nvPicPr>
        <p:blipFill>
          <a:blip r:embed="rId2" cstate="print"/>
          <a:stretch>
            <a:fillRect/>
          </a:stretch>
        </p:blipFill>
        <p:spPr>
          <a:xfrm>
            <a:off x="5436096" y="2393505"/>
            <a:ext cx="3240360" cy="4203847"/>
          </a:xfrm>
        </p:spPr>
      </p:pic>
      <p:sp>
        <p:nvSpPr>
          <p:cNvPr id="6" name="5 Metin kutusu"/>
          <p:cNvSpPr txBox="1"/>
          <p:nvPr/>
        </p:nvSpPr>
        <p:spPr>
          <a:xfrm>
            <a:off x="1547664" y="1412776"/>
            <a:ext cx="5472608" cy="646331"/>
          </a:xfrm>
          <a:prstGeom prst="rect">
            <a:avLst/>
          </a:prstGeom>
          <a:noFill/>
        </p:spPr>
        <p:txBody>
          <a:bodyPr wrap="square" rtlCol="0">
            <a:spAutoFit/>
          </a:bodyPr>
          <a:lstStyle/>
          <a:p>
            <a:pPr algn="ctr"/>
            <a:r>
              <a:rPr lang="tr-TR" sz="3600" b="1" dirty="0" smtClean="0">
                <a:solidFill>
                  <a:srgbClr val="FF0000"/>
                </a:solidFill>
              </a:rPr>
              <a:t>Roma ve Bizans </a:t>
            </a:r>
            <a:endParaRPr lang="tr-TR" sz="3600" b="1" dirty="0">
              <a:solidFill>
                <a:srgbClr val="FF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latin typeface="Times New Roman" pitchFamily="18" charset="0"/>
                <a:cs typeface="Times New Roman" pitchFamily="18" charset="0"/>
              </a:rPr>
              <a:t>Diğer Eski Uygarlıklar </a:t>
            </a:r>
            <a:endParaRPr lang="tr-TR" dirty="0"/>
          </a:p>
        </p:txBody>
      </p:sp>
      <p:sp>
        <p:nvSpPr>
          <p:cNvPr id="3" name="2 İçerik Yer Tutucusu"/>
          <p:cNvSpPr>
            <a:spLocks noGrp="1"/>
          </p:cNvSpPr>
          <p:nvPr>
            <p:ph idx="1"/>
          </p:nvPr>
        </p:nvSpPr>
        <p:spPr>
          <a:xfrm>
            <a:off x="457200" y="1916832"/>
            <a:ext cx="8507288" cy="4608512"/>
          </a:xfrm>
        </p:spPr>
        <p:txBody>
          <a:bodyPr>
            <a:normAutofit lnSpcReduction="10000"/>
          </a:bodyPr>
          <a:lstStyle/>
          <a:p>
            <a:pPr algn="just"/>
            <a:r>
              <a:rPr lang="tr-TR" dirty="0" smtClean="0">
                <a:latin typeface="Times New Roman" pitchFamily="18" charset="0"/>
                <a:cs typeface="Times New Roman" pitchFamily="18" charset="0"/>
              </a:rPr>
              <a:t>Roma tarihi, Yunan uygarlığının en yüksek devrine ulaştığı ve şifa evleri ile tıp okullarının açıldığı dönemdir. </a:t>
            </a:r>
          </a:p>
          <a:p>
            <a:pPr algn="just"/>
            <a:r>
              <a:rPr lang="tr-TR" dirty="0" smtClean="0">
                <a:latin typeface="Times New Roman" pitchFamily="18" charset="0"/>
                <a:cs typeface="Times New Roman" pitchFamily="18" charset="0"/>
              </a:rPr>
              <a:t>Romalılar, hastane örgütlenmesi konusunda oldukça ilerlemişlerdir.</a:t>
            </a:r>
          </a:p>
          <a:p>
            <a:pPr algn="just"/>
            <a:r>
              <a:rPr lang="tr-TR" dirty="0" smtClean="0">
                <a:latin typeface="Times New Roman" pitchFamily="18" charset="0"/>
                <a:cs typeface="Times New Roman" pitchFamily="18" charset="0"/>
              </a:rPr>
              <a:t>Yüksek mevkideki bir dizi Romalı kadın ise, servetlerini hayır kurumlarına vermiş ve aynı zamanda manastırları ve hastaneleri finanse eden hemşirelik grupları oluşturmuşlardı</a:t>
            </a:r>
            <a:endParaRPr lang="tr-TR" dirty="0">
              <a:latin typeface="Times New Roman" pitchFamily="18" charset="0"/>
              <a:cs typeface="Times New Roman" pitchFamily="18" charset="0"/>
            </a:endParaRPr>
          </a:p>
        </p:txBody>
      </p:sp>
      <p:sp>
        <p:nvSpPr>
          <p:cNvPr id="4" name="3 Metin kutusu"/>
          <p:cNvSpPr txBox="1"/>
          <p:nvPr/>
        </p:nvSpPr>
        <p:spPr>
          <a:xfrm>
            <a:off x="1547664" y="1340768"/>
            <a:ext cx="4968552" cy="646331"/>
          </a:xfrm>
          <a:prstGeom prst="rect">
            <a:avLst/>
          </a:prstGeom>
          <a:noFill/>
        </p:spPr>
        <p:txBody>
          <a:bodyPr wrap="square" rtlCol="0">
            <a:spAutoFit/>
          </a:bodyPr>
          <a:lstStyle/>
          <a:p>
            <a:pPr algn="ctr"/>
            <a:r>
              <a:rPr lang="tr-TR" sz="3600" b="1" dirty="0" smtClean="0">
                <a:solidFill>
                  <a:srgbClr val="FF0000"/>
                </a:solidFill>
              </a:rPr>
              <a:t>Roma ve Bizans</a:t>
            </a:r>
            <a:endParaRPr lang="tr-TR" sz="36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Sümerler </a:t>
            </a:r>
            <a:endParaRPr lang="tr-TR" b="1" dirty="0"/>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Tanrılar karşısında (kötü olaylar ve tanrıların haksızlıkları) yapılacak bir şey yok.</a:t>
            </a:r>
          </a:p>
          <a:p>
            <a:pPr algn="just">
              <a:lnSpc>
                <a:spcPct val="150000"/>
              </a:lnSpc>
            </a:pPr>
            <a:r>
              <a:rPr lang="tr-TR" dirty="0" smtClean="0">
                <a:latin typeface="Times New Roman" pitchFamily="18" charset="0"/>
                <a:cs typeface="Times New Roman" pitchFamily="18" charset="0"/>
              </a:rPr>
              <a:t>En eski tıp tanrısı “</a:t>
            </a:r>
            <a:r>
              <a:rPr lang="tr-TR" dirty="0" err="1" smtClean="0">
                <a:latin typeface="Times New Roman" pitchFamily="18" charset="0"/>
                <a:cs typeface="Times New Roman" pitchFamily="18" charset="0"/>
              </a:rPr>
              <a:t>SİN”dir</a:t>
            </a:r>
            <a:r>
              <a:rPr lang="tr-TR" dirty="0" smtClean="0">
                <a:latin typeface="Times New Roman" pitchFamily="18" charset="0"/>
                <a:cs typeface="Times New Roman" pitchFamily="18" charset="0"/>
              </a:rPr>
              <a:t>. Aynı zamanda ay tanrısıdır.-Bitkiler ay ışığında toplanır.-</a:t>
            </a:r>
          </a:p>
          <a:p>
            <a:pPr algn="just">
              <a:lnSpc>
                <a:spcPct val="150000"/>
              </a:lnSpc>
            </a:pPr>
            <a:r>
              <a:rPr lang="tr-TR" dirty="0" err="1" smtClean="0">
                <a:latin typeface="Times New Roman" pitchFamily="18" charset="0"/>
                <a:cs typeface="Times New Roman" pitchFamily="18" charset="0"/>
              </a:rPr>
              <a:t>Zerafet</a:t>
            </a:r>
            <a:r>
              <a:rPr lang="tr-TR" dirty="0" smtClean="0">
                <a:latin typeface="Times New Roman" pitchFamily="18" charset="0"/>
                <a:cs typeface="Times New Roman" pitchFamily="18" charset="0"/>
              </a:rPr>
              <a:t> ve üreme tanrıçası “</a:t>
            </a:r>
            <a:r>
              <a:rPr lang="tr-TR" dirty="0" err="1" smtClean="0">
                <a:latin typeface="Times New Roman" pitchFamily="18" charset="0"/>
                <a:cs typeface="Times New Roman" pitchFamily="18" charset="0"/>
              </a:rPr>
              <a:t>İŞTAR”dır</a:t>
            </a:r>
            <a:r>
              <a:rPr lang="tr-TR" dirty="0" smtClean="0">
                <a:latin typeface="Times New Roman" pitchFamily="18" charset="0"/>
                <a:cs typeface="Times New Roman" pitchFamily="18" charset="0"/>
              </a:rPr>
              <a:t>. O olmadan canlı doğum olamaz. </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6000" b="1" dirty="0" smtClean="0">
                <a:latin typeface="Edwardian Script ITC" pitchFamily="66" charset="0"/>
              </a:rPr>
              <a:t>Sorular… </a:t>
            </a:r>
          </a:p>
          <a:p>
            <a:endParaRPr lang="tr-TR" sz="6000" b="1" dirty="0" smtClean="0">
              <a:latin typeface="Edwardian Script ITC" pitchFamily="66" charset="0"/>
            </a:endParaRPr>
          </a:p>
          <a:p>
            <a:r>
              <a:rPr lang="tr-TR" sz="6000" b="1" dirty="0" smtClean="0">
                <a:latin typeface="Edwardian Script ITC" pitchFamily="66" charset="0"/>
              </a:rPr>
              <a:t>Katkılar ...</a:t>
            </a:r>
            <a:endParaRPr lang="tr-TR" sz="6000" b="1" dirty="0">
              <a:latin typeface="Edwardian Script ITC" pitchFamily="66"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ndir.png"/>
          <p:cNvPicPr>
            <a:picLocks noGrp="1" noChangeAspect="1"/>
          </p:cNvPicPr>
          <p:nvPr>
            <p:ph idx="1"/>
          </p:nvPr>
        </p:nvPicPr>
        <p:blipFill>
          <a:blip r:embed="rId2" cstate="print"/>
          <a:stretch>
            <a:fillRect/>
          </a:stretch>
        </p:blipFill>
        <p:spPr>
          <a:xfrm>
            <a:off x="323528" y="404664"/>
            <a:ext cx="8352928" cy="612068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latin typeface="Times New Roman" pitchFamily="18" charset="0"/>
                <a:cs typeface="Times New Roman" pitchFamily="18" charset="0"/>
              </a:rPr>
              <a:t>Sümerler</a:t>
            </a:r>
            <a:endParaRPr lang="tr-TR" dirty="0"/>
          </a:p>
        </p:txBody>
      </p:sp>
      <p:sp>
        <p:nvSpPr>
          <p:cNvPr id="3" name="2 İçerik Yer Tutucusu"/>
          <p:cNvSpPr>
            <a:spLocks noGrp="1"/>
          </p:cNvSpPr>
          <p:nvPr>
            <p:ph idx="1"/>
          </p:nvPr>
        </p:nvSpPr>
        <p:spPr/>
        <p:txBody>
          <a:bodyPr/>
          <a:lstStyle/>
          <a:p>
            <a:pPr algn="just">
              <a:lnSpc>
                <a:spcPct val="200000"/>
              </a:lnSpc>
            </a:pPr>
            <a:r>
              <a:rPr lang="tr-TR" dirty="0" smtClean="0">
                <a:latin typeface="Times New Roman" pitchFamily="18" charset="0"/>
                <a:cs typeface="Times New Roman" pitchFamily="18" charset="0"/>
              </a:rPr>
              <a:t> Sümerler hastalık durumlarında hekimlere ve tapınak rahiplerine başvuruyorlardı. </a:t>
            </a:r>
          </a:p>
          <a:p>
            <a:pPr algn="just">
              <a:lnSpc>
                <a:spcPct val="200000"/>
              </a:lnSpc>
            </a:pPr>
            <a:r>
              <a:rPr lang="tr-TR" dirty="0" smtClean="0">
                <a:latin typeface="Times New Roman" pitchFamily="18" charset="0"/>
                <a:cs typeface="Times New Roman" pitchFamily="18" charset="0"/>
              </a:rPr>
              <a:t>Ayrıca halk arasında hastalıklar için büyü yapan kadınlar da vardı. </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TotalTime>
  <Words>2295</Words>
  <Application>Microsoft Office PowerPoint</Application>
  <PresentationFormat>Ekran Gösterisi (4:3)</PresentationFormat>
  <Paragraphs>311</Paragraphs>
  <Slides>81</Slides>
  <Notes>0</Notes>
  <HiddenSlides>0</HiddenSlides>
  <MMClips>0</MMClips>
  <ScaleCrop>false</ScaleCrop>
  <HeadingPairs>
    <vt:vector size="4" baseType="variant">
      <vt:variant>
        <vt:lpstr>Tema</vt:lpstr>
      </vt:variant>
      <vt:variant>
        <vt:i4>1</vt:i4>
      </vt:variant>
      <vt:variant>
        <vt:lpstr>Slayt Başlıkları</vt:lpstr>
      </vt:variant>
      <vt:variant>
        <vt:i4>81</vt:i4>
      </vt:variant>
    </vt:vector>
  </HeadingPairs>
  <TitlesOfParts>
    <vt:vector size="82" baseType="lpstr">
      <vt:lpstr>Ofis Teması</vt:lpstr>
      <vt:lpstr>İlk Çağ’da Sağlık Uygulamaları</vt:lpstr>
      <vt:lpstr>Slayt 2</vt:lpstr>
      <vt:lpstr>Slayt 3</vt:lpstr>
      <vt:lpstr>İlkçağ Uygarlıkları</vt:lpstr>
      <vt:lpstr>Sümerler </vt:lpstr>
      <vt:lpstr>Sümerler</vt:lpstr>
      <vt:lpstr>Slayt 7</vt:lpstr>
      <vt:lpstr>Sümerler </vt:lpstr>
      <vt:lpstr>Sümerler</vt:lpstr>
      <vt:lpstr>Sümerler </vt:lpstr>
      <vt:lpstr>Sümerler </vt:lpstr>
      <vt:lpstr>Sümerler </vt:lpstr>
      <vt:lpstr>Sümerler </vt:lpstr>
      <vt:lpstr>Babiller </vt:lpstr>
      <vt:lpstr>Babiller </vt:lpstr>
      <vt:lpstr>Babiller </vt:lpstr>
      <vt:lpstr>Babiller </vt:lpstr>
      <vt:lpstr>Babiller </vt:lpstr>
      <vt:lpstr>Asurlar </vt:lpstr>
      <vt:lpstr>Eski Mısır </vt:lpstr>
      <vt:lpstr>Eski Mısır</vt:lpstr>
      <vt:lpstr>Eski Mısır </vt:lpstr>
      <vt:lpstr>Eski Mısır</vt:lpstr>
      <vt:lpstr>Eski Mısır </vt:lpstr>
      <vt:lpstr>Eski Mısır </vt:lpstr>
      <vt:lpstr>Eski Mısır </vt:lpstr>
      <vt:lpstr>Eski Mısır </vt:lpstr>
      <vt:lpstr>Eski Mısır </vt:lpstr>
      <vt:lpstr>Horus’un Gözü </vt:lpstr>
      <vt:lpstr>Eski Mısır</vt:lpstr>
      <vt:lpstr>Eski Hindistan </vt:lpstr>
      <vt:lpstr>Eski Hindistan </vt:lpstr>
      <vt:lpstr>Eski Hindistan </vt:lpstr>
      <vt:lpstr>Eski Hindistan </vt:lpstr>
      <vt:lpstr>Eski Hindistan </vt:lpstr>
      <vt:lpstr>Eski Hindistan </vt:lpstr>
      <vt:lpstr>Slayt 37</vt:lpstr>
      <vt:lpstr>Eski Çin (M.Ö. 3000)</vt:lpstr>
      <vt:lpstr>Eski Çin (M.Ö. 3000)</vt:lpstr>
      <vt:lpstr>Eski Çin (M.Ö. 3000)</vt:lpstr>
      <vt:lpstr>Eski Çin (M.Ö. 3000)</vt:lpstr>
      <vt:lpstr>Eski Çin (M.Ö. 3000)</vt:lpstr>
      <vt:lpstr>Eski Çin (M.Ö. 3000)</vt:lpstr>
      <vt:lpstr>Eski Çin (M.Ö. 3000)</vt:lpstr>
      <vt:lpstr>Slayt 45</vt:lpstr>
      <vt:lpstr>Hititler</vt:lpstr>
      <vt:lpstr>Hititler</vt:lpstr>
      <vt:lpstr>Hititler</vt:lpstr>
      <vt:lpstr>Hititler</vt:lpstr>
      <vt:lpstr>Hititler</vt:lpstr>
      <vt:lpstr>Eski Yunanistan</vt:lpstr>
      <vt:lpstr>Eski Yunanistan</vt:lpstr>
      <vt:lpstr>Slayt 53</vt:lpstr>
      <vt:lpstr>Eski Yunanistan</vt:lpstr>
      <vt:lpstr>Eski Yunanistan</vt:lpstr>
      <vt:lpstr>Eski Yunanistan</vt:lpstr>
      <vt:lpstr>Eski Yunanistan</vt:lpstr>
      <vt:lpstr>Eski Yunanistan</vt:lpstr>
      <vt:lpstr>Eski Yunanistan</vt:lpstr>
      <vt:lpstr>Eski Yunanistan </vt:lpstr>
      <vt:lpstr>Eski Yunanistan </vt:lpstr>
      <vt:lpstr>Eski Yunanistan </vt:lpstr>
      <vt:lpstr>Eski Yunanistan </vt:lpstr>
      <vt:lpstr>Slayt 64</vt:lpstr>
      <vt:lpstr>Eski Yunanistan</vt:lpstr>
      <vt:lpstr>Eski Yunanistan</vt:lpstr>
      <vt:lpstr>Eski Yunanistan</vt:lpstr>
      <vt:lpstr>Eski Yunanistan</vt:lpstr>
      <vt:lpstr>Slayt 69</vt:lpstr>
      <vt:lpstr>Eski Yunanistan</vt:lpstr>
      <vt:lpstr>Eski Yunanistan</vt:lpstr>
      <vt:lpstr>Eski Yunanistan</vt:lpstr>
      <vt:lpstr>Eski Yunanistan</vt:lpstr>
      <vt:lpstr>Diğer Eski Uygarlıklar </vt:lpstr>
      <vt:lpstr>Diğer Eski Uygarlıklar </vt:lpstr>
      <vt:lpstr>Diğer Eski Uygarlıklar </vt:lpstr>
      <vt:lpstr>Diğer Eski Uygarlıklar </vt:lpstr>
      <vt:lpstr>Diğer Eski Uygarlıklar </vt:lpstr>
      <vt:lpstr>Diğer Eski Uygarlıklar </vt:lpstr>
      <vt:lpstr>Slayt 80</vt:lpstr>
      <vt:lpstr>Slayt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İlkçag’da Hasta Bakımı</dc:title>
  <dc:creator>Kemal Toprak KILIÇ</dc:creator>
  <cp:lastModifiedBy>Kemal Toprak KILIÇ</cp:lastModifiedBy>
  <cp:revision>44</cp:revision>
  <dcterms:created xsi:type="dcterms:W3CDTF">2019-09-22T13:03:19Z</dcterms:created>
  <dcterms:modified xsi:type="dcterms:W3CDTF">2020-01-19T20:22:01Z</dcterms:modified>
</cp:coreProperties>
</file>