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256" r:id="rId2"/>
    <p:sldId id="347" r:id="rId3"/>
    <p:sldId id="331" r:id="rId4"/>
    <p:sldId id="332" r:id="rId5"/>
    <p:sldId id="340" r:id="rId6"/>
    <p:sldId id="341" r:id="rId7"/>
    <p:sldId id="361" r:id="rId8"/>
    <p:sldId id="342" r:id="rId9"/>
    <p:sldId id="362" r:id="rId10"/>
    <p:sldId id="363" r:id="rId11"/>
    <p:sldId id="343" r:id="rId12"/>
    <p:sldId id="364" r:id="rId13"/>
    <p:sldId id="371" r:id="rId14"/>
    <p:sldId id="344" r:id="rId15"/>
    <p:sldId id="372" r:id="rId16"/>
    <p:sldId id="365" r:id="rId17"/>
    <p:sldId id="345" r:id="rId18"/>
    <p:sldId id="366" r:id="rId19"/>
    <p:sldId id="346" r:id="rId20"/>
    <p:sldId id="333" r:id="rId21"/>
    <p:sldId id="338" r:id="rId22"/>
    <p:sldId id="360" r:id="rId23"/>
    <p:sldId id="339" r:id="rId24"/>
    <p:sldId id="367" r:id="rId25"/>
    <p:sldId id="368" r:id="rId26"/>
    <p:sldId id="369" r:id="rId27"/>
    <p:sldId id="370" r:id="rId28"/>
    <p:sldId id="373" r:id="rId29"/>
    <p:sldId id="374" r:id="rId30"/>
    <p:sldId id="286" r:id="rId31"/>
    <p:sldId id="319"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snapToObjects="1">
      <p:cViewPr varScale="1">
        <p:scale>
          <a:sx n="107" d="100"/>
          <a:sy n="107"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F844EC74-778B-A549-A90B-EB1814358A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a:extLst>
              <a:ext uri="{FF2B5EF4-FFF2-40B4-BE49-F238E27FC236}">
                <a16:creationId xmlns:a16="http://schemas.microsoft.com/office/drawing/2014/main" id="{D6BFA516-C0B9-2041-B640-8D1DEC20AA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64A42A-AF7F-4C46-96DD-E12C3BC41CD2}" type="datetimeFigureOut">
              <a:rPr lang="tr-TR" smtClean="0"/>
              <a:t>26.10.2020</a:t>
            </a:fld>
            <a:endParaRPr lang="tr-TR"/>
          </a:p>
        </p:txBody>
      </p:sp>
      <p:sp>
        <p:nvSpPr>
          <p:cNvPr id="4" name="Alt Bilgi Yer Tutucusu 3">
            <a:extLst>
              <a:ext uri="{FF2B5EF4-FFF2-40B4-BE49-F238E27FC236}">
                <a16:creationId xmlns:a16="http://schemas.microsoft.com/office/drawing/2014/main" id="{01484D64-CF60-0746-AC4A-FB27A9B4FF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5" name="Slayt Numarası Yer Tutucusu 4">
            <a:extLst>
              <a:ext uri="{FF2B5EF4-FFF2-40B4-BE49-F238E27FC236}">
                <a16:creationId xmlns:a16="http://schemas.microsoft.com/office/drawing/2014/main" id="{709911C2-D3B5-F748-BD5D-519DC8E066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0B1315-E71E-784D-9B36-B6835AA09063}" type="slidenum">
              <a:rPr lang="tr-TR" smtClean="0"/>
              <a:t>‹#›</a:t>
            </a:fld>
            <a:endParaRPr lang="tr-TR"/>
          </a:p>
        </p:txBody>
      </p:sp>
    </p:spTree>
    <p:extLst>
      <p:ext uri="{BB962C8B-B14F-4D97-AF65-F5344CB8AC3E}">
        <p14:creationId xmlns:p14="http://schemas.microsoft.com/office/powerpoint/2010/main" val="382779928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D8F6C-185F-434D-8E62-ED91820FADA6}" type="datetimeFigureOut">
              <a:rPr lang="tr-TR" smtClean="0"/>
              <a:t>26.10.2020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B019B-26ED-4D40-8386-B3274965CD04}" type="slidenum">
              <a:rPr lang="tr-TR" smtClean="0"/>
              <a:t>‹#›</a:t>
            </a:fld>
            <a:endParaRPr lang="tr-TR"/>
          </a:p>
        </p:txBody>
      </p:sp>
    </p:spTree>
    <p:extLst>
      <p:ext uri="{BB962C8B-B14F-4D97-AF65-F5344CB8AC3E}">
        <p14:creationId xmlns:p14="http://schemas.microsoft.com/office/powerpoint/2010/main" val="191851351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6B63A-0F5B-B046-859F-2D546C4ED41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F63B5C5-338D-E64D-B535-C082B973A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7C970E-19A3-4448-87A9-29DE0C1480CD}"/>
              </a:ext>
            </a:extLst>
          </p:cNvPr>
          <p:cNvSpPr>
            <a:spLocks noGrp="1"/>
          </p:cNvSpPr>
          <p:nvPr>
            <p:ph type="dt" sz="half" idx="10"/>
          </p:nvPr>
        </p:nvSpPr>
        <p:spPr/>
        <p:txBody>
          <a:bodyPr/>
          <a:lstStyle/>
          <a:p>
            <a:fld id="{6B4CC461-D0D5-874D-8AAA-BD3105ABD702}" type="datetime1">
              <a:rPr lang="tr-TR" smtClean="0"/>
              <a:t>26.10.2020</a:t>
            </a:fld>
            <a:endParaRPr lang="tr-TR"/>
          </a:p>
        </p:txBody>
      </p:sp>
      <p:sp>
        <p:nvSpPr>
          <p:cNvPr id="5" name="Alt Bilgi Yer Tutucusu 4">
            <a:extLst>
              <a:ext uri="{FF2B5EF4-FFF2-40B4-BE49-F238E27FC236}">
                <a16:creationId xmlns:a16="http://schemas.microsoft.com/office/drawing/2014/main" id="{E16DDAAB-432A-5941-9A9F-106C3AE2217E}"/>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1536B1D6-DFA7-654F-843A-0C0DADAAAD5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64633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250DF8-A048-7F4A-A20E-D0F348F27C9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6161BEC-7BCE-1D49-8BE9-3BA5ED93893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1F5A7D-C2E2-A445-A540-AABA94059D19}"/>
              </a:ext>
            </a:extLst>
          </p:cNvPr>
          <p:cNvSpPr>
            <a:spLocks noGrp="1"/>
          </p:cNvSpPr>
          <p:nvPr>
            <p:ph type="dt" sz="half" idx="10"/>
          </p:nvPr>
        </p:nvSpPr>
        <p:spPr/>
        <p:txBody>
          <a:bodyPr/>
          <a:lstStyle/>
          <a:p>
            <a:fld id="{EC3F2092-C3BB-7344-981A-22B0E3F9FC67}" type="datetime1">
              <a:rPr lang="tr-TR" smtClean="0"/>
              <a:t>26.10.2020</a:t>
            </a:fld>
            <a:endParaRPr lang="tr-TR"/>
          </a:p>
        </p:txBody>
      </p:sp>
      <p:sp>
        <p:nvSpPr>
          <p:cNvPr id="5" name="Alt Bilgi Yer Tutucusu 4">
            <a:extLst>
              <a:ext uri="{FF2B5EF4-FFF2-40B4-BE49-F238E27FC236}">
                <a16:creationId xmlns:a16="http://schemas.microsoft.com/office/drawing/2014/main" id="{6FAEA0F6-EF4E-CA47-9508-85FDC76F2910}"/>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5394524E-289D-A74D-8A55-8CC93C3FE29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87612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E972A15-78C9-7747-ABA1-F47C8A6228C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BC245D-0F8C-684E-B27A-4023DE0B5CA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94EDE5-CBDA-4B4A-8781-0F2B35BF74F5}"/>
              </a:ext>
            </a:extLst>
          </p:cNvPr>
          <p:cNvSpPr>
            <a:spLocks noGrp="1"/>
          </p:cNvSpPr>
          <p:nvPr>
            <p:ph type="dt" sz="half" idx="10"/>
          </p:nvPr>
        </p:nvSpPr>
        <p:spPr/>
        <p:txBody>
          <a:bodyPr/>
          <a:lstStyle/>
          <a:p>
            <a:fld id="{CDC0FEE5-E280-9248-9B79-4F94B497CC1A}" type="datetime1">
              <a:rPr lang="tr-TR" smtClean="0"/>
              <a:t>26.10.2020</a:t>
            </a:fld>
            <a:endParaRPr lang="tr-TR"/>
          </a:p>
        </p:txBody>
      </p:sp>
      <p:sp>
        <p:nvSpPr>
          <p:cNvPr id="5" name="Alt Bilgi Yer Tutucusu 4">
            <a:extLst>
              <a:ext uri="{FF2B5EF4-FFF2-40B4-BE49-F238E27FC236}">
                <a16:creationId xmlns:a16="http://schemas.microsoft.com/office/drawing/2014/main" id="{0DCA2747-AD29-014A-8746-E1EB2F6CB00A}"/>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9C2203F5-FE23-134B-A79D-2F177892AC18}"/>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63860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7D9BF3-3073-0041-B998-759ABDE587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47CDF91-7DB5-184C-8C84-529DC8A7276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4B4302-B95A-C54B-A4C7-9261C273CCFC}"/>
              </a:ext>
            </a:extLst>
          </p:cNvPr>
          <p:cNvSpPr>
            <a:spLocks noGrp="1"/>
          </p:cNvSpPr>
          <p:nvPr>
            <p:ph type="dt" sz="half" idx="10"/>
          </p:nvPr>
        </p:nvSpPr>
        <p:spPr/>
        <p:txBody>
          <a:bodyPr/>
          <a:lstStyle/>
          <a:p>
            <a:fld id="{D18DCFE1-3D0F-0048-BBFF-DA52CD50594D}" type="datetime1">
              <a:rPr lang="tr-TR" smtClean="0"/>
              <a:t>26.10.2020</a:t>
            </a:fld>
            <a:endParaRPr lang="tr-TR"/>
          </a:p>
        </p:txBody>
      </p:sp>
      <p:sp>
        <p:nvSpPr>
          <p:cNvPr id="5" name="Alt Bilgi Yer Tutucusu 4">
            <a:extLst>
              <a:ext uri="{FF2B5EF4-FFF2-40B4-BE49-F238E27FC236}">
                <a16:creationId xmlns:a16="http://schemas.microsoft.com/office/drawing/2014/main" id="{09A0D5B3-A4F3-0A48-B79E-C6F73C69D969}"/>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0F21DA2C-8BE5-D440-8878-EC17EA884E29}"/>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18474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311B58-7243-7440-A3C5-7AE3284110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835A1AB-7C60-614F-BE3D-67F7544C36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F067ED0-F8D0-524A-A29E-9F16C25FDAFF}"/>
              </a:ext>
            </a:extLst>
          </p:cNvPr>
          <p:cNvSpPr>
            <a:spLocks noGrp="1"/>
          </p:cNvSpPr>
          <p:nvPr>
            <p:ph type="dt" sz="half" idx="10"/>
          </p:nvPr>
        </p:nvSpPr>
        <p:spPr/>
        <p:txBody>
          <a:bodyPr/>
          <a:lstStyle/>
          <a:p>
            <a:fld id="{14D04959-E283-1C49-9218-634BA38873E0}" type="datetime1">
              <a:rPr lang="tr-TR" smtClean="0"/>
              <a:t>26.10.2020</a:t>
            </a:fld>
            <a:endParaRPr lang="tr-TR"/>
          </a:p>
        </p:txBody>
      </p:sp>
      <p:sp>
        <p:nvSpPr>
          <p:cNvPr id="5" name="Alt Bilgi Yer Tutucusu 4">
            <a:extLst>
              <a:ext uri="{FF2B5EF4-FFF2-40B4-BE49-F238E27FC236}">
                <a16:creationId xmlns:a16="http://schemas.microsoft.com/office/drawing/2014/main" id="{B66C7EEE-B318-3243-A068-A8BDF0FAC5C5}"/>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852BC829-5127-7F41-A20F-01F168CDE36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15825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F8AC6E-A165-BD4E-ACE7-00A944F22C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9CAC31-22BB-DC45-A5EC-F7D2C06B018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BC89076-A0FB-3B40-958A-C9A2817DD58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DB8FDA-1F5C-194C-B41D-FF2A47794743}"/>
              </a:ext>
            </a:extLst>
          </p:cNvPr>
          <p:cNvSpPr>
            <a:spLocks noGrp="1"/>
          </p:cNvSpPr>
          <p:nvPr>
            <p:ph type="dt" sz="half" idx="10"/>
          </p:nvPr>
        </p:nvSpPr>
        <p:spPr/>
        <p:txBody>
          <a:bodyPr/>
          <a:lstStyle/>
          <a:p>
            <a:fld id="{772D43D0-D738-5E40-91E5-114CCEB4CF5C}" type="datetime1">
              <a:rPr lang="tr-TR" smtClean="0"/>
              <a:t>26.10.2020</a:t>
            </a:fld>
            <a:endParaRPr lang="tr-TR"/>
          </a:p>
        </p:txBody>
      </p:sp>
      <p:sp>
        <p:nvSpPr>
          <p:cNvPr id="6" name="Alt Bilgi Yer Tutucusu 5">
            <a:extLst>
              <a:ext uri="{FF2B5EF4-FFF2-40B4-BE49-F238E27FC236}">
                <a16:creationId xmlns:a16="http://schemas.microsoft.com/office/drawing/2014/main" id="{FC475302-08C4-444F-AA78-860986BAC0D2}"/>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16AB3BEB-05B7-C94E-8DC0-669E5CF120F4}"/>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85236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95960-2C91-304B-ACC4-DCA0AB42D5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1264FD-E70A-D74E-9AAB-334154C0A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F44DCF2-18B9-664D-8EB7-65F52D18D02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17B19A9-CACD-DB4D-A89E-456FC22B23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F8A554-47DA-DC42-87BB-D5A9AE73BAD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87E66A9-2AFD-1149-B604-2A0BF8547B51}"/>
              </a:ext>
            </a:extLst>
          </p:cNvPr>
          <p:cNvSpPr>
            <a:spLocks noGrp="1"/>
          </p:cNvSpPr>
          <p:nvPr>
            <p:ph type="dt" sz="half" idx="10"/>
          </p:nvPr>
        </p:nvSpPr>
        <p:spPr/>
        <p:txBody>
          <a:bodyPr/>
          <a:lstStyle/>
          <a:p>
            <a:fld id="{2824AEBA-511F-B746-8C29-EA02BA90BEAD}" type="datetime1">
              <a:rPr lang="tr-TR" smtClean="0"/>
              <a:t>26.10.2020</a:t>
            </a:fld>
            <a:endParaRPr lang="tr-TR"/>
          </a:p>
        </p:txBody>
      </p:sp>
      <p:sp>
        <p:nvSpPr>
          <p:cNvPr id="8" name="Alt Bilgi Yer Tutucusu 7">
            <a:extLst>
              <a:ext uri="{FF2B5EF4-FFF2-40B4-BE49-F238E27FC236}">
                <a16:creationId xmlns:a16="http://schemas.microsoft.com/office/drawing/2014/main" id="{DCCECD2D-11BA-9749-BB53-4AB5C68682FB}"/>
              </a:ext>
            </a:extLst>
          </p:cNvPr>
          <p:cNvSpPr>
            <a:spLocks noGrp="1"/>
          </p:cNvSpPr>
          <p:nvPr>
            <p:ph type="ftr" sz="quarter" idx="11"/>
          </p:nvPr>
        </p:nvSpPr>
        <p:spPr/>
        <p:txBody>
          <a:bodyPr/>
          <a:lstStyle/>
          <a:p>
            <a:r>
              <a:rPr lang="tr-TR"/>
              <a:t>A. Gökhan YAŞA</a:t>
            </a:r>
          </a:p>
        </p:txBody>
      </p:sp>
      <p:sp>
        <p:nvSpPr>
          <p:cNvPr id="9" name="Slayt Numarası Yer Tutucusu 8">
            <a:extLst>
              <a:ext uri="{FF2B5EF4-FFF2-40B4-BE49-F238E27FC236}">
                <a16:creationId xmlns:a16="http://schemas.microsoft.com/office/drawing/2014/main" id="{7F1F185F-349D-9F4A-85F0-4C7C79BACF4D}"/>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045871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4DA28-1B1D-8D48-A1A7-C1D0FB73E96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7F14F5F-451B-3D4B-A42D-CAD6322BF8E5}"/>
              </a:ext>
            </a:extLst>
          </p:cNvPr>
          <p:cNvSpPr>
            <a:spLocks noGrp="1"/>
          </p:cNvSpPr>
          <p:nvPr>
            <p:ph type="dt" sz="half" idx="10"/>
          </p:nvPr>
        </p:nvSpPr>
        <p:spPr/>
        <p:txBody>
          <a:bodyPr/>
          <a:lstStyle/>
          <a:p>
            <a:fld id="{7C668661-1A0B-1B40-9543-A8F7C3A60FCE}" type="datetime1">
              <a:rPr lang="tr-TR" smtClean="0"/>
              <a:t>26.10.2020</a:t>
            </a:fld>
            <a:endParaRPr lang="tr-TR"/>
          </a:p>
        </p:txBody>
      </p:sp>
      <p:sp>
        <p:nvSpPr>
          <p:cNvPr id="4" name="Alt Bilgi Yer Tutucusu 3">
            <a:extLst>
              <a:ext uri="{FF2B5EF4-FFF2-40B4-BE49-F238E27FC236}">
                <a16:creationId xmlns:a16="http://schemas.microsoft.com/office/drawing/2014/main" id="{D22F3C0D-14B2-0A47-AC0F-464E7BEC1C59}"/>
              </a:ext>
            </a:extLst>
          </p:cNvPr>
          <p:cNvSpPr>
            <a:spLocks noGrp="1"/>
          </p:cNvSpPr>
          <p:nvPr>
            <p:ph type="ftr" sz="quarter" idx="11"/>
          </p:nvPr>
        </p:nvSpPr>
        <p:spPr/>
        <p:txBody>
          <a:bodyPr/>
          <a:lstStyle/>
          <a:p>
            <a:r>
              <a:rPr lang="tr-TR"/>
              <a:t>A. Gökhan YAŞA</a:t>
            </a:r>
          </a:p>
        </p:txBody>
      </p:sp>
      <p:sp>
        <p:nvSpPr>
          <p:cNvPr id="5" name="Slayt Numarası Yer Tutucusu 4">
            <a:extLst>
              <a:ext uri="{FF2B5EF4-FFF2-40B4-BE49-F238E27FC236}">
                <a16:creationId xmlns:a16="http://schemas.microsoft.com/office/drawing/2014/main" id="{23DEBB3C-458F-514B-A12D-80A16D4295E3}"/>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9641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6EB449-A4B4-5645-A9CA-830A3B87340A}"/>
              </a:ext>
            </a:extLst>
          </p:cNvPr>
          <p:cNvSpPr>
            <a:spLocks noGrp="1"/>
          </p:cNvSpPr>
          <p:nvPr>
            <p:ph type="dt" sz="half" idx="10"/>
          </p:nvPr>
        </p:nvSpPr>
        <p:spPr/>
        <p:txBody>
          <a:bodyPr/>
          <a:lstStyle/>
          <a:p>
            <a:fld id="{50AF5419-833A-5F44-8078-EE00F82755B0}" type="datetime1">
              <a:rPr lang="tr-TR" smtClean="0"/>
              <a:t>26.10.2020</a:t>
            </a:fld>
            <a:endParaRPr lang="tr-TR"/>
          </a:p>
        </p:txBody>
      </p:sp>
      <p:sp>
        <p:nvSpPr>
          <p:cNvPr id="3" name="Alt Bilgi Yer Tutucusu 2">
            <a:extLst>
              <a:ext uri="{FF2B5EF4-FFF2-40B4-BE49-F238E27FC236}">
                <a16:creationId xmlns:a16="http://schemas.microsoft.com/office/drawing/2014/main" id="{7DE43159-F5AF-F749-B108-8ADDE94A5643}"/>
              </a:ext>
            </a:extLst>
          </p:cNvPr>
          <p:cNvSpPr>
            <a:spLocks noGrp="1"/>
          </p:cNvSpPr>
          <p:nvPr>
            <p:ph type="ftr" sz="quarter" idx="11"/>
          </p:nvPr>
        </p:nvSpPr>
        <p:spPr/>
        <p:txBody>
          <a:bodyPr/>
          <a:lstStyle/>
          <a:p>
            <a:r>
              <a:rPr lang="tr-TR"/>
              <a:t>A. Gökhan YAŞA</a:t>
            </a:r>
          </a:p>
        </p:txBody>
      </p:sp>
      <p:sp>
        <p:nvSpPr>
          <p:cNvPr id="4" name="Slayt Numarası Yer Tutucusu 3">
            <a:extLst>
              <a:ext uri="{FF2B5EF4-FFF2-40B4-BE49-F238E27FC236}">
                <a16:creationId xmlns:a16="http://schemas.microsoft.com/office/drawing/2014/main" id="{38139AB7-EFC8-6646-B285-1D07CB7C2F7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3785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DD68DA-CA1E-D048-90E4-B971F1F4A1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D12D4DE-2953-BF42-9DDB-65DEE3097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C4011E-3670-EB4B-BE09-5220DA208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EFE5AA5-33A3-1044-BB81-10291567DA26}"/>
              </a:ext>
            </a:extLst>
          </p:cNvPr>
          <p:cNvSpPr>
            <a:spLocks noGrp="1"/>
          </p:cNvSpPr>
          <p:nvPr>
            <p:ph type="dt" sz="half" idx="10"/>
          </p:nvPr>
        </p:nvSpPr>
        <p:spPr/>
        <p:txBody>
          <a:bodyPr/>
          <a:lstStyle/>
          <a:p>
            <a:fld id="{DAA343E6-4B22-5B47-ACB2-10C9AD782E18}" type="datetime1">
              <a:rPr lang="tr-TR" smtClean="0"/>
              <a:t>26.10.2020</a:t>
            </a:fld>
            <a:endParaRPr lang="tr-TR"/>
          </a:p>
        </p:txBody>
      </p:sp>
      <p:sp>
        <p:nvSpPr>
          <p:cNvPr id="6" name="Alt Bilgi Yer Tutucusu 5">
            <a:extLst>
              <a:ext uri="{FF2B5EF4-FFF2-40B4-BE49-F238E27FC236}">
                <a16:creationId xmlns:a16="http://schemas.microsoft.com/office/drawing/2014/main" id="{F7ECBC22-A75B-6942-9D5F-C5542D7B9C60}"/>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3CCBBA43-4DD5-5240-87B1-503EA829E59E}"/>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72524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7EEF2C-D95D-054F-B27B-2F90B74677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4B12692-9BA4-794B-8B0F-AA638F256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370C683-6FC9-6942-9CF1-7E21CD125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B43ECFB-E1F6-B141-A1F2-ED4194B7CF32}"/>
              </a:ext>
            </a:extLst>
          </p:cNvPr>
          <p:cNvSpPr>
            <a:spLocks noGrp="1"/>
          </p:cNvSpPr>
          <p:nvPr>
            <p:ph type="dt" sz="half" idx="10"/>
          </p:nvPr>
        </p:nvSpPr>
        <p:spPr/>
        <p:txBody>
          <a:bodyPr/>
          <a:lstStyle/>
          <a:p>
            <a:fld id="{6FB4BBD9-841D-6144-BFC0-A47195AE8729}" type="datetime1">
              <a:rPr lang="tr-TR" smtClean="0"/>
              <a:t>26.10.2020</a:t>
            </a:fld>
            <a:endParaRPr lang="tr-TR"/>
          </a:p>
        </p:txBody>
      </p:sp>
      <p:sp>
        <p:nvSpPr>
          <p:cNvPr id="6" name="Alt Bilgi Yer Tutucusu 5">
            <a:extLst>
              <a:ext uri="{FF2B5EF4-FFF2-40B4-BE49-F238E27FC236}">
                <a16:creationId xmlns:a16="http://schemas.microsoft.com/office/drawing/2014/main" id="{B499F7CC-C951-2947-BE67-FF5F8A30555D}"/>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5209DD75-1994-C346-8114-3A3926F78652}"/>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23543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FFA4795-F9D0-1946-A4F4-698C912BC5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68EB99-81AB-6A43-A027-73EE0C17A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71B9CA-596C-2541-A852-6FDFE578E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03903-F99F-EF4B-9F78-72E44A51887C}" type="datetime1">
              <a:rPr lang="tr-TR" smtClean="0"/>
              <a:t>26.10.2020</a:t>
            </a:fld>
            <a:endParaRPr lang="tr-TR"/>
          </a:p>
        </p:txBody>
      </p:sp>
      <p:sp>
        <p:nvSpPr>
          <p:cNvPr id="5" name="Alt Bilgi Yer Tutucusu 4">
            <a:extLst>
              <a:ext uri="{FF2B5EF4-FFF2-40B4-BE49-F238E27FC236}">
                <a16:creationId xmlns:a16="http://schemas.microsoft.com/office/drawing/2014/main" id="{8259BF90-1C7B-2A4B-A246-30225F1CE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A. Gökhan YAŞA</a:t>
            </a:r>
          </a:p>
        </p:txBody>
      </p:sp>
      <p:sp>
        <p:nvSpPr>
          <p:cNvPr id="6" name="Slayt Numarası Yer Tutucusu 5">
            <a:extLst>
              <a:ext uri="{FF2B5EF4-FFF2-40B4-BE49-F238E27FC236}">
                <a16:creationId xmlns:a16="http://schemas.microsoft.com/office/drawing/2014/main" id="{F9EF630F-0711-7843-9E2A-C350B995F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6A153-2B3F-CC41-B776-1AE104712AEA}" type="slidenum">
              <a:rPr lang="tr-TR" smtClean="0"/>
              <a:t>‹#›</a:t>
            </a:fld>
            <a:endParaRPr lang="tr-TR"/>
          </a:p>
        </p:txBody>
      </p:sp>
    </p:spTree>
    <p:extLst>
      <p:ext uri="{BB962C8B-B14F-4D97-AF65-F5344CB8AC3E}">
        <p14:creationId xmlns:p14="http://schemas.microsoft.com/office/powerpoint/2010/main" val="2456955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evrim.gen.tr/evrim-teorisinin-tanitilmasi/herbert-spencer-ve-evrim-teorisi/" TargetMode="External"/><Relationship Id="rId2" Type="http://schemas.openxmlformats.org/officeDocument/2006/relationships/hyperlink" Target="https://www.marmarailahiyat.com/ibn-haldunun-asabiyet-teoris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134">
            <a:extLst>
              <a:ext uri="{FF2B5EF4-FFF2-40B4-BE49-F238E27FC236}">
                <a16:creationId xmlns:a16="http://schemas.microsoft.com/office/drawing/2014/main" id="{ACBE1851-2230-47A9-B000-CE9046EA6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522741D-FB8F-A145-98A0-420190523225}"/>
              </a:ext>
            </a:extLst>
          </p:cNvPr>
          <p:cNvSpPr>
            <a:spLocks noGrp="1"/>
          </p:cNvSpPr>
          <p:nvPr>
            <p:ph type="ctrTitle"/>
          </p:nvPr>
        </p:nvSpPr>
        <p:spPr>
          <a:xfrm>
            <a:off x="634276" y="803705"/>
            <a:ext cx="4208656" cy="3034857"/>
          </a:xfrm>
        </p:spPr>
        <p:txBody>
          <a:bodyPr anchor="b">
            <a:normAutofit/>
          </a:bodyPr>
          <a:lstStyle/>
          <a:p>
            <a:pPr algn="r"/>
            <a:r>
              <a:rPr lang="tr-TR" sz="5400" dirty="0">
                <a:solidFill>
                  <a:srgbClr val="FFFFFF"/>
                </a:solidFill>
                <a:latin typeface="Times New Roman" panose="02020603050405020304" pitchFamily="18" charset="0"/>
                <a:cs typeface="Times New Roman" panose="02020603050405020304" pitchFamily="18" charset="0"/>
              </a:rPr>
              <a:t>Türkiye’nin Sosyal</a:t>
            </a:r>
            <a:br>
              <a:rPr lang="tr-TR" sz="5400" dirty="0">
                <a:solidFill>
                  <a:srgbClr val="FFFFFF"/>
                </a:solidFill>
                <a:latin typeface="Times New Roman" panose="02020603050405020304" pitchFamily="18" charset="0"/>
                <a:cs typeface="Times New Roman" panose="02020603050405020304" pitchFamily="18" charset="0"/>
              </a:rPr>
            </a:br>
            <a:r>
              <a:rPr lang="tr-TR" sz="5400" dirty="0">
                <a:solidFill>
                  <a:srgbClr val="FFFFFF"/>
                </a:solidFill>
                <a:latin typeface="Times New Roman" panose="02020603050405020304" pitchFamily="18" charset="0"/>
                <a:cs typeface="Times New Roman" panose="02020603050405020304" pitchFamily="18" charset="0"/>
              </a:rPr>
              <a:t> Yapısı</a:t>
            </a:r>
          </a:p>
        </p:txBody>
      </p:sp>
      <p:sp>
        <p:nvSpPr>
          <p:cNvPr id="3" name="Alt Başlık 2">
            <a:extLst>
              <a:ext uri="{FF2B5EF4-FFF2-40B4-BE49-F238E27FC236}">
                <a16:creationId xmlns:a16="http://schemas.microsoft.com/office/drawing/2014/main" id="{7DEFB179-410A-484A-80B6-05B76FA24708}"/>
              </a:ext>
            </a:extLst>
          </p:cNvPr>
          <p:cNvSpPr>
            <a:spLocks noGrp="1"/>
          </p:cNvSpPr>
          <p:nvPr>
            <p:ph type="subTitle" idx="1"/>
          </p:nvPr>
        </p:nvSpPr>
        <p:spPr>
          <a:xfrm>
            <a:off x="638921" y="4013165"/>
            <a:ext cx="4204012" cy="2205732"/>
          </a:xfrm>
        </p:spPr>
        <p:txBody>
          <a:bodyPr anchor="t">
            <a:normAutofit/>
          </a:bodyPr>
          <a:lstStyle/>
          <a:p>
            <a:pPr algn="r"/>
            <a:r>
              <a:rPr lang="tr-TR" sz="1800" dirty="0">
                <a:solidFill>
                  <a:srgbClr val="FFFFFF"/>
                </a:solidFill>
                <a:latin typeface="Times New Roman" panose="02020603050405020304" pitchFamily="18" charset="0"/>
                <a:cs typeface="Times New Roman" panose="02020603050405020304" pitchFamily="18" charset="0"/>
              </a:rPr>
              <a:t>4. Ders</a:t>
            </a:r>
          </a:p>
        </p:txBody>
      </p:sp>
      <p:cxnSp>
        <p:nvCxnSpPr>
          <p:cNvPr id="147" name="Straight Connector 136">
            <a:extLst>
              <a:ext uri="{FF2B5EF4-FFF2-40B4-BE49-F238E27FC236}">
                <a16:creationId xmlns:a16="http://schemas.microsoft.com/office/drawing/2014/main" id="{23B93832-6514-44F4-849B-5EE2C8A233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F4EE7BD4-9B19-3F4C-8E73-65B351C9DDEA}"/>
              </a:ext>
            </a:extLst>
          </p:cNvPr>
          <p:cNvPicPr>
            <a:picLocks noChangeAspect="1"/>
          </p:cNvPicPr>
          <p:nvPr/>
        </p:nvPicPr>
        <p:blipFill rotWithShape="1">
          <a:blip r:embed="rId2"/>
          <a:srcRect r="1" b="1269"/>
          <a:stretch/>
        </p:blipFill>
        <p:spPr>
          <a:xfrm>
            <a:off x="6096000" y="734366"/>
            <a:ext cx="5459470" cy="5390243"/>
          </a:xfrm>
          <a:prstGeom prst="rect">
            <a:avLst/>
          </a:prstGeom>
        </p:spPr>
      </p:pic>
    </p:spTree>
    <p:extLst>
      <p:ext uri="{BB962C8B-B14F-4D97-AF65-F5344CB8AC3E}">
        <p14:creationId xmlns:p14="http://schemas.microsoft.com/office/powerpoint/2010/main" val="1233661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5E4F06-6C5F-9241-8BCD-899929F582CA}"/>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endParaRPr lang="tr-TR" dirty="0"/>
          </a:p>
        </p:txBody>
      </p:sp>
      <p:sp>
        <p:nvSpPr>
          <p:cNvPr id="3" name="İçerik Yer Tutucusu 2">
            <a:extLst>
              <a:ext uri="{FF2B5EF4-FFF2-40B4-BE49-F238E27FC236}">
                <a16:creationId xmlns:a16="http://schemas.microsoft.com/office/drawing/2014/main" id="{832727B8-A27C-AE41-82FC-DDA46E8DFD65}"/>
              </a:ext>
            </a:extLst>
          </p:cNvPr>
          <p:cNvSpPr>
            <a:spLocks noGrp="1"/>
          </p:cNvSpPr>
          <p:nvPr>
            <p:ph idx="1"/>
          </p:nvPr>
        </p:nvSpPr>
        <p:spPr/>
        <p:txBody>
          <a:bodyPr>
            <a:normAutofit fontScale="92500" lnSpcReduction="10000"/>
          </a:bodyPr>
          <a:lstStyle/>
          <a:p>
            <a:r>
              <a:rPr lang="tr-TR" b="1" dirty="0">
                <a:latin typeface="Times New Roman" panose="02020603050405020304" pitchFamily="18" charset="0"/>
                <a:cs typeface="Times New Roman" panose="02020603050405020304" pitchFamily="18" charset="0"/>
              </a:rPr>
              <a:t>Pozitivist Aşama: </a:t>
            </a:r>
            <a:r>
              <a:rPr lang="tr-TR" dirty="0">
                <a:latin typeface="Times New Roman" panose="02020603050405020304" pitchFamily="18" charset="0"/>
                <a:cs typeface="Times New Roman" panose="02020603050405020304" pitchFamily="18" charset="0"/>
              </a:rPr>
              <a:t>Son evre olan pozitif aşamada ise insanlar artık fenomenlerin nedenlerini, anlamlarını, kaynaklarını aramayı bırakmış, bunları yöneten, idare eden yasaları keşfetmeyi amaçlamışlardır. </a:t>
            </a:r>
          </a:p>
          <a:p>
            <a:r>
              <a:rPr lang="tr-TR" dirty="0">
                <a:latin typeface="Times New Roman" panose="02020603050405020304" pitchFamily="18" charset="0"/>
                <a:cs typeface="Times New Roman" panose="02020603050405020304" pitchFamily="18" charset="0"/>
              </a:rPr>
              <a:t>Bu dönemde insanlar doğadaki ve toplumsal yaşamdaki olguları açıklayabilmek için </a:t>
            </a:r>
            <a:r>
              <a:rPr lang="tr-TR" b="1" dirty="0">
                <a:latin typeface="Times New Roman" panose="02020603050405020304" pitchFamily="18" charset="0"/>
                <a:cs typeface="Times New Roman" panose="02020603050405020304" pitchFamily="18" charset="0"/>
              </a:rPr>
              <a:t>somut, gözlenebilir olguları incelemeye</a:t>
            </a:r>
            <a:r>
              <a:rPr lang="tr-TR" dirty="0">
                <a:latin typeface="Times New Roman" panose="02020603050405020304" pitchFamily="18" charset="0"/>
                <a:cs typeface="Times New Roman" panose="02020603050405020304" pitchFamily="18" charset="0"/>
              </a:rPr>
              <a:t> yönelmişlerdir. </a:t>
            </a:r>
          </a:p>
          <a:p>
            <a:r>
              <a:rPr lang="tr-TR" dirty="0">
                <a:latin typeface="Times New Roman" panose="02020603050405020304" pitchFamily="18" charset="0"/>
                <a:cs typeface="Times New Roman" panose="02020603050405020304" pitchFamily="18" charset="0"/>
              </a:rPr>
              <a:t>Bu inceleme esnasında olgular arasındaki neden-sonuç ilişkileri gözlenip bu ilişkilerdeki düzenlilikler ve art arda gelişler yasalarla açıklanabilmektedir.</a:t>
            </a:r>
          </a:p>
          <a:p>
            <a:r>
              <a:rPr lang="tr-TR" dirty="0">
                <a:latin typeface="Times New Roman" panose="02020603050405020304" pitchFamily="18" charset="0"/>
                <a:cs typeface="Times New Roman" panose="02020603050405020304" pitchFamily="18" charset="0"/>
              </a:rPr>
              <a:t>Zorunlu saltığı amaçlayan metafizik araştırma mantığı yerini bütünüyle, hem de bir daha geri dönülemeyecek bir biçimde olumsalı, göreli olanı anlamaya yönelik </a:t>
            </a:r>
            <a:r>
              <a:rPr lang="tr-TR" dirty="0" err="1">
                <a:latin typeface="Times New Roman" panose="02020603050405020304" pitchFamily="18" charset="0"/>
                <a:cs typeface="Times New Roman" panose="02020603050405020304" pitchFamily="18" charset="0"/>
              </a:rPr>
              <a:t>olgucu</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bilimsel </a:t>
            </a:r>
            <a:r>
              <a:rPr lang="tr-TR" b="1" dirty="0" err="1">
                <a:latin typeface="Times New Roman" panose="02020603050405020304" pitchFamily="18" charset="0"/>
                <a:cs typeface="Times New Roman" panose="02020603050405020304" pitchFamily="18" charset="0"/>
              </a:rPr>
              <a:t>araştırma</a:t>
            </a:r>
            <a:r>
              <a:rPr lang="tr-TR" dirty="0" err="1">
                <a:latin typeface="Times New Roman" panose="02020603050405020304" pitchFamily="18" charset="0"/>
                <a:cs typeface="Times New Roman" panose="02020603050405020304" pitchFamily="18" charset="0"/>
              </a:rPr>
              <a:t>çerçevesine</a:t>
            </a:r>
            <a:r>
              <a:rPr lang="tr-TR" dirty="0">
                <a:latin typeface="Times New Roman" panose="02020603050405020304" pitchFamily="18" charset="0"/>
                <a:cs typeface="Times New Roman" panose="02020603050405020304" pitchFamily="18" charset="0"/>
              </a:rPr>
              <a:t> bırakmıştır.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6D1E2B-0E77-9643-B13A-1E1F3E188C6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Max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ve Karizma</a:t>
            </a:r>
          </a:p>
        </p:txBody>
      </p:sp>
      <p:sp>
        <p:nvSpPr>
          <p:cNvPr id="3" name="İçerik Yer Tutucusu 2">
            <a:extLst>
              <a:ext uri="{FF2B5EF4-FFF2-40B4-BE49-F238E27FC236}">
                <a16:creationId xmlns:a16="http://schemas.microsoft.com/office/drawing/2014/main" id="{8C43D11F-5179-5A46-948C-B445AA2D3DDE}"/>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1- Karizmatik gücün geçerliği için belirleyici olan şey, güce bağımlı olanların kabulüdür. </a:t>
            </a:r>
          </a:p>
          <a:p>
            <a:r>
              <a:rPr lang="tr-TR" dirty="0">
                <a:latin typeface="Times New Roman" panose="02020603050405020304" pitchFamily="18" charset="0"/>
                <a:cs typeface="Times New Roman" panose="02020603050405020304" pitchFamily="18" charset="0"/>
              </a:rPr>
              <a:t>2- Eğer karizmatik niteliklerinin kanıtı uzun süre görülmezse, tanrısının ya da sihirli veya kahramanlık güçlerinin kendisini terk ettiği düşüncesi ortaya çıkar.</a:t>
            </a:r>
          </a:p>
          <a:p>
            <a:r>
              <a:rPr lang="tr-TR" dirty="0">
                <a:latin typeface="Times New Roman" panose="02020603050405020304" pitchFamily="18" charset="0"/>
                <a:cs typeface="Times New Roman" panose="02020603050405020304" pitchFamily="18" charset="0"/>
              </a:rPr>
              <a:t>3- Karizmatik otoriteye konu olan kuruluş / grup, duygusallığa dayalı topluluk ilişkileri temelinde ortaya çıkan bir gruptur. </a:t>
            </a:r>
          </a:p>
          <a:p>
            <a:r>
              <a:rPr lang="tr-TR" dirty="0">
                <a:latin typeface="Times New Roman" panose="02020603050405020304" pitchFamily="18" charset="0"/>
                <a:cs typeface="Times New Roman" panose="02020603050405020304" pitchFamily="18" charset="0"/>
              </a:rPr>
              <a:t>4- Saf karizma özellikle ekonomik varsayımlara yabancıdır. Ortaya çıktığı her yerde, sözcüğün en güçlü anlamında bir “çağrı” ve “misyon” dur. </a:t>
            </a:r>
          </a:p>
          <a:p>
            <a:r>
              <a:rPr lang="tr-TR" dirty="0">
                <a:latin typeface="Times New Roman" panose="02020603050405020304" pitchFamily="18" charset="0"/>
                <a:cs typeface="Times New Roman" panose="02020603050405020304" pitchFamily="18" charset="0"/>
              </a:rPr>
              <a:t>5- Geleneksel olarak sıradanlaşmış dönemlerde karizma en büyük devrimci güçtür. </a:t>
            </a:r>
          </a:p>
        </p:txBody>
      </p:sp>
    </p:spTree>
    <p:extLst>
      <p:ext uri="{BB962C8B-B14F-4D97-AF65-F5344CB8AC3E}">
        <p14:creationId xmlns:p14="http://schemas.microsoft.com/office/powerpoint/2010/main" val="2871343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7735FD-CC27-0649-B942-7C83EE3E16A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Max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ve Karizma</a:t>
            </a:r>
            <a:endParaRPr lang="tr-TR" dirty="0"/>
          </a:p>
        </p:txBody>
      </p:sp>
      <p:sp>
        <p:nvSpPr>
          <p:cNvPr id="3" name="İçerik Yer Tutucusu 2">
            <a:extLst>
              <a:ext uri="{FF2B5EF4-FFF2-40B4-BE49-F238E27FC236}">
                <a16:creationId xmlns:a16="http://schemas.microsoft.com/office/drawing/2014/main" id="{758A9FA5-4D8C-A443-BB42-44EBEE48838E}"/>
              </a:ext>
            </a:extLst>
          </p:cNvPr>
          <p:cNvSpPr>
            <a:spLocks noGrp="1"/>
          </p:cNvSpPr>
          <p:nvPr>
            <p:ph idx="1"/>
          </p:nvPr>
        </p:nvSpPr>
        <p:spPr/>
        <p:txBody>
          <a:bodyPr/>
          <a:lstStyle/>
          <a:p>
            <a:pPr marL="0" indent="0" algn="ctr">
              <a:buNone/>
            </a:pPr>
            <a:r>
              <a:rPr lang="tr-TR" b="1" dirty="0">
                <a:latin typeface="Times New Roman" panose="02020603050405020304" pitchFamily="18" charset="0"/>
                <a:cs typeface="Times New Roman" panose="02020603050405020304" pitchFamily="18" charset="0"/>
              </a:rPr>
              <a:t>Otorite Tipleri</a:t>
            </a:r>
          </a:p>
          <a:p>
            <a:pPr marL="0" indent="0" algn="ctr">
              <a:buNone/>
            </a:pPr>
            <a:endParaRPr lang="tr-TR" dirty="0"/>
          </a:p>
          <a:p>
            <a:r>
              <a:rPr lang="tr-TR" dirty="0"/>
              <a:t>Geleneksel otorite</a:t>
            </a:r>
          </a:p>
          <a:p>
            <a:r>
              <a:rPr lang="tr-TR" dirty="0"/>
              <a:t>Karizmatik otorite </a:t>
            </a:r>
          </a:p>
          <a:p>
            <a:r>
              <a:rPr lang="tr-TR" dirty="0"/>
              <a:t>Yasal-rasyonel otorite</a:t>
            </a:r>
            <a:br>
              <a:rPr lang="tr-TR" dirty="0"/>
            </a:br>
            <a:br>
              <a:rPr lang="tr-TR" dirty="0"/>
            </a:b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7062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117019-3A36-B740-9771-000CC13855C2}"/>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Max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ve Karizma</a:t>
            </a:r>
            <a:endParaRPr lang="tr-TR" dirty="0"/>
          </a:p>
        </p:txBody>
      </p:sp>
      <p:sp>
        <p:nvSpPr>
          <p:cNvPr id="3" name="İçerik Yer Tutucusu 2">
            <a:extLst>
              <a:ext uri="{FF2B5EF4-FFF2-40B4-BE49-F238E27FC236}">
                <a16:creationId xmlns:a16="http://schemas.microsoft.com/office/drawing/2014/main" id="{AF7EA274-DD42-A14A-81CA-3F1C35556BD7}"/>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Geleneksel otorite, geleneklerin büyük saygı gördüğü, toplumsal düzenin ağır değiştiği toplumlarda ve kurumlarda görülür. Bu gibi ortamlarda </a:t>
            </a:r>
            <a:r>
              <a:rPr lang="tr-TR" dirty="0" err="1">
                <a:latin typeface="Times New Roman" panose="02020603050405020304" pitchFamily="18" charset="0"/>
                <a:cs typeface="Times New Roman" panose="02020603050405020304" pitchFamily="18" charset="0"/>
              </a:rPr>
              <a:t>iktidarin</a:t>
            </a:r>
            <a:r>
              <a:rPr lang="tr-TR" dirty="0">
                <a:latin typeface="Times New Roman" panose="02020603050405020304" pitchFamily="18" charset="0"/>
                <a:cs typeface="Times New Roman" panose="02020603050405020304" pitchFamily="18" charset="0"/>
              </a:rPr>
              <a:t> kaynağı; gelenekler ya da yerleşik </a:t>
            </a:r>
            <a:r>
              <a:rPr lang="tr-TR" dirty="0" err="1">
                <a:latin typeface="Times New Roman" panose="02020603050405020304" pitchFamily="18" charset="0"/>
                <a:cs typeface="Times New Roman" panose="02020603050405020304" pitchFamily="18" charset="0"/>
              </a:rPr>
              <a:t>inançlardir</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Karizmatik otorite, önderin olağanüstü gibi </a:t>
            </a:r>
            <a:r>
              <a:rPr lang="tr-TR" dirty="0" err="1">
                <a:latin typeface="Times New Roman" panose="02020603050405020304" pitchFamily="18" charset="0"/>
                <a:cs typeface="Times New Roman" panose="02020603050405020304" pitchFamily="18" charset="0"/>
              </a:rPr>
              <a:t>gorünen</a:t>
            </a:r>
            <a:r>
              <a:rPr lang="tr-TR" dirty="0">
                <a:latin typeface="Times New Roman" panose="02020603050405020304" pitchFamily="18" charset="0"/>
                <a:cs typeface="Times New Roman" panose="02020603050405020304" pitchFamily="18" charset="0"/>
              </a:rPr>
              <a:t> niteliklerinden doğar. </a:t>
            </a:r>
            <a:r>
              <a:rPr lang="tr-TR" dirty="0" err="1">
                <a:latin typeface="Times New Roman" panose="02020603050405020304" pitchFamily="18" charset="0"/>
                <a:cs typeface="Times New Roman" panose="02020603050405020304" pitchFamily="18" charset="0"/>
              </a:rPr>
              <a:t>İktidarin</a:t>
            </a:r>
            <a:r>
              <a:rPr lang="tr-TR" dirty="0">
                <a:latin typeface="Times New Roman" panose="02020603050405020304" pitchFamily="18" charset="0"/>
                <a:cs typeface="Times New Roman" panose="02020603050405020304" pitchFamily="18" charset="0"/>
              </a:rPr>
              <a:t> kaynağı, bizzat kişinin doğuştan sahip olduğuna </a:t>
            </a:r>
            <a:r>
              <a:rPr lang="tr-TR" dirty="0" err="1">
                <a:latin typeface="Times New Roman" panose="02020603050405020304" pitchFamily="18" charset="0"/>
                <a:cs typeface="Times New Roman" panose="02020603050405020304" pitchFamily="18" charset="0"/>
              </a:rPr>
              <a:t>inanilan</a:t>
            </a:r>
            <a:r>
              <a:rPr lang="tr-TR" dirty="0">
                <a:latin typeface="Times New Roman" panose="02020603050405020304" pitchFamily="18" charset="0"/>
                <a:cs typeface="Times New Roman" panose="02020603050405020304" pitchFamily="18" charset="0"/>
              </a:rPr>
              <a:t> özelliklerdir. Büyük bir kahraman ya da çok zor koşullar içinde toplumu çıkış yoluna sokabilmiş olan bir önderin iktidarının kökeninde karizmatik otorite bulunur. Çoğu zaman mantıkla araştırılmadan, onun olağanüstü niteliklere sahip olduğuna inanılır.</a:t>
            </a:r>
          </a:p>
          <a:p>
            <a:r>
              <a:rPr lang="tr-TR" dirty="0">
                <a:latin typeface="Times New Roman" panose="02020603050405020304" pitchFamily="18" charset="0"/>
                <a:cs typeface="Times New Roman" panose="02020603050405020304" pitchFamily="18" charset="0"/>
              </a:rPr>
              <a:t>Hukuksal (demokratik) otorite, ne geleneklerden, ne de olağanüstü kişisel niteliklerden kaynaklanır. Bu tür otorite söz konusu olduğunda, iktidarın kaynağını akıl ve kurallar oluşturur. Kişiler belli kurallara göre iktidara gelir, belirli sınırlar içinde yetkilerini kullanır ve belirli kurallara göre iktidardan uzaklaşırlar.</a:t>
            </a:r>
          </a:p>
          <a:p>
            <a:endParaRPr lang="tr-TR" dirty="0"/>
          </a:p>
        </p:txBody>
      </p:sp>
    </p:spTree>
    <p:extLst>
      <p:ext uri="{BB962C8B-B14F-4D97-AF65-F5344CB8AC3E}">
        <p14:creationId xmlns:p14="http://schemas.microsoft.com/office/powerpoint/2010/main" val="1404654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A2F6D-E4DE-5247-81BC-FD741AF8CE5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ve İşbölümü ile Farklılaşma</a:t>
            </a:r>
          </a:p>
        </p:txBody>
      </p:sp>
      <p:sp>
        <p:nvSpPr>
          <p:cNvPr id="3" name="İçerik Yer Tutucusu 2">
            <a:extLst>
              <a:ext uri="{FF2B5EF4-FFF2-40B4-BE49-F238E27FC236}">
                <a16:creationId xmlns:a16="http://schemas.microsoft.com/office/drawing/2014/main" id="{E131789C-E9E9-8045-84E1-743A00206191}"/>
              </a:ext>
            </a:extLst>
          </p:cNvPr>
          <p:cNvSpPr>
            <a:spLocks noGrp="1"/>
          </p:cNvSpPr>
          <p:nvPr>
            <p:ph idx="1"/>
          </p:nvPr>
        </p:nvSpPr>
        <p:spPr/>
        <p:txBody>
          <a:bodyPr>
            <a:normAutofit fontScale="92500" lnSpcReduction="10000"/>
          </a:bodyPr>
          <a:lstStyle/>
          <a:p>
            <a:pPr fontAlgn="base"/>
            <a:r>
              <a:rPr lang="tr-TR" dirty="0">
                <a:latin typeface="Times New Roman" panose="02020603050405020304" pitchFamily="18" charset="0"/>
                <a:cs typeface="Times New Roman" panose="02020603050405020304" pitchFamily="18" charset="0"/>
              </a:rPr>
              <a:t>Toplumsal hayatın iki kaynağından biri olan birbirine benzeyen bilinçler, sempati bağı diye ifade edilen bir bağlılık türü ortaya çıkarır. Bu bağlılık dayanışmaya ve bu dayanışma da insanlarda bireysel bilincin yittiği kolektif bağlılığa sebep olur.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bunu </a:t>
            </a:r>
            <a:r>
              <a:rPr lang="tr-TR" b="1" dirty="0">
                <a:latin typeface="Times New Roman" panose="02020603050405020304" pitchFamily="18" charset="0"/>
                <a:cs typeface="Times New Roman" panose="02020603050405020304" pitchFamily="18" charset="0"/>
              </a:rPr>
              <a:t>mekanik dayanışma</a:t>
            </a:r>
            <a:r>
              <a:rPr lang="tr-TR" dirty="0">
                <a:latin typeface="Times New Roman" panose="02020603050405020304" pitchFamily="18" charset="0"/>
                <a:cs typeface="Times New Roman" panose="02020603050405020304" pitchFamily="18" charset="0"/>
              </a:rPr>
              <a:t> olarak ifade eder.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a:p>
            <a:pPr fontAlgn="base"/>
            <a:r>
              <a:rPr lang="tr-TR" dirty="0" err="1">
                <a:latin typeface="Times New Roman" panose="02020603050405020304" pitchFamily="18" charset="0"/>
                <a:cs typeface="Times New Roman" panose="02020603050405020304" pitchFamily="18" charset="0"/>
              </a:rPr>
              <a:t>Durkheim’ın</a:t>
            </a:r>
            <a:r>
              <a:rPr lang="tr-TR" dirty="0">
                <a:latin typeface="Times New Roman" panose="02020603050405020304" pitchFamily="18" charset="0"/>
                <a:cs typeface="Times New Roman" panose="02020603050405020304" pitchFamily="18" charset="0"/>
              </a:rPr>
              <a:t> toplumsal hayatın kaynaklarından ikincisi olarak ifade ettiği işbölümü ise geliştikçe mekanik dayanışma yerine farklı bir dayanışma türünü ortaya çıkarır. Mekanik dayanışmadan farklı olarak bireysel bilinç ve farklılıklar öne çıkar.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bu dayanışma türünü, bireylerin farklı olmasına rağmen toplumun ayrılmaz bir parçasına dönüşmesini, gelişmiş hayvan organları arasındaki ilişkiye benzeterek </a:t>
            </a:r>
            <a:r>
              <a:rPr lang="tr-TR" b="1" dirty="0">
                <a:latin typeface="Times New Roman" panose="02020603050405020304" pitchFamily="18" charset="0"/>
                <a:cs typeface="Times New Roman" panose="02020603050405020304" pitchFamily="18" charset="0"/>
              </a:rPr>
              <a:t>organik dayanışma</a:t>
            </a:r>
            <a:r>
              <a:rPr lang="tr-TR" dirty="0">
                <a:latin typeface="Times New Roman" panose="02020603050405020304" pitchFamily="18" charset="0"/>
                <a:cs typeface="Times New Roman" panose="02020603050405020304" pitchFamily="18" charset="0"/>
              </a:rPr>
              <a:t> olarak ifade eder.</a:t>
            </a:r>
          </a:p>
          <a:p>
            <a:endParaRPr lang="tr-TR" dirty="0"/>
          </a:p>
        </p:txBody>
      </p:sp>
    </p:spTree>
    <p:extLst>
      <p:ext uri="{BB962C8B-B14F-4D97-AF65-F5344CB8AC3E}">
        <p14:creationId xmlns:p14="http://schemas.microsoft.com/office/powerpoint/2010/main" val="383719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623DFC-2334-A145-9B18-4985E1B582BC}"/>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ve İşbölümü ile Farklılaşma</a:t>
            </a:r>
            <a:endParaRPr lang="tr-TR" dirty="0"/>
          </a:p>
        </p:txBody>
      </p:sp>
      <p:sp>
        <p:nvSpPr>
          <p:cNvPr id="3" name="İçerik Yer Tutucusu 2">
            <a:extLst>
              <a:ext uri="{FF2B5EF4-FFF2-40B4-BE49-F238E27FC236}">
                <a16:creationId xmlns:a16="http://schemas.microsoft.com/office/drawing/2014/main" id="{20B1E9D6-5890-D449-8D97-C370EEF96AF9}"/>
              </a:ext>
            </a:extLst>
          </p:cNvPr>
          <p:cNvSpPr>
            <a:spLocks noGrp="1"/>
          </p:cNvSpPr>
          <p:nvPr>
            <p:ph idx="1"/>
          </p:nvPr>
        </p:nvSpPr>
        <p:spPr/>
        <p:txBody>
          <a:bodyPr>
            <a:normAutofit lnSpcReduction="10000"/>
          </a:bodyPr>
          <a:lstStyle/>
          <a:p>
            <a:r>
              <a:rPr lang="tr-TR" b="1" dirty="0">
                <a:latin typeface="Times New Roman" panose="02020603050405020304" pitchFamily="18" charset="0"/>
                <a:cs typeface="Times New Roman" panose="02020603050405020304" pitchFamily="18" charset="0"/>
              </a:rPr>
              <a:t>Mekanik</a:t>
            </a:r>
            <a:r>
              <a:rPr lang="tr-TR" dirty="0">
                <a:latin typeface="Times New Roman" panose="02020603050405020304" pitchFamily="18" charset="0"/>
                <a:cs typeface="Times New Roman" panose="02020603050405020304" pitchFamily="18" charset="0"/>
              </a:rPr>
              <a:t> Dayanışma: </a:t>
            </a:r>
            <a:r>
              <a:rPr lang="tr-TR" b="1" dirty="0">
                <a:latin typeface="Times New Roman" panose="02020603050405020304" pitchFamily="18" charset="0"/>
                <a:cs typeface="Times New Roman" panose="02020603050405020304" pitchFamily="18" charset="0"/>
              </a:rPr>
              <a:t>Toplumda</a:t>
            </a:r>
            <a:r>
              <a:rPr lang="tr-TR" dirty="0">
                <a:latin typeface="Times New Roman" panose="02020603050405020304" pitchFamily="18" charset="0"/>
                <a:cs typeface="Times New Roman" panose="02020603050405020304" pitchFamily="18" charset="0"/>
              </a:rPr>
              <a:t> benzer, ortak duygu ve düşüncelere sahip insanlar arasındaki dayanışmaya </a:t>
            </a:r>
            <a:r>
              <a:rPr lang="tr-TR" b="1" dirty="0">
                <a:latin typeface="Times New Roman" panose="02020603050405020304" pitchFamily="18" charset="0"/>
                <a:cs typeface="Times New Roman" panose="02020603050405020304" pitchFamily="18" charset="0"/>
              </a:rPr>
              <a:t>mekanik</a:t>
            </a:r>
            <a:r>
              <a:rPr lang="tr-TR" dirty="0">
                <a:latin typeface="Times New Roman" panose="02020603050405020304" pitchFamily="18" charset="0"/>
                <a:cs typeface="Times New Roman" panose="02020603050405020304" pitchFamily="18" charset="0"/>
              </a:rPr>
              <a:t> dayanışma denir. İlişkiler dostça ve samimidir.</a:t>
            </a:r>
          </a:p>
          <a:p>
            <a:r>
              <a:rPr lang="tr-TR" dirty="0" err="1">
                <a:latin typeface="Times New Roman" panose="02020603050405020304" pitchFamily="18" charset="0"/>
                <a:cs typeface="Times New Roman" panose="02020603050405020304" pitchFamily="18" charset="0"/>
              </a:rPr>
              <a:t>Dayanışmma</a:t>
            </a:r>
            <a:r>
              <a:rPr lang="tr-TR" dirty="0">
                <a:latin typeface="Times New Roman" panose="02020603050405020304" pitchFamily="18" charset="0"/>
                <a:cs typeface="Times New Roman" panose="02020603050405020304" pitchFamily="18" charset="0"/>
              </a:rPr>
              <a:t> işbölümüne dayanan, başkalarının bizi tamamladığı </a:t>
            </a:r>
            <a:r>
              <a:rPr lang="tr-TR" b="1" dirty="0">
                <a:latin typeface="Times New Roman" panose="02020603050405020304" pitchFamily="18" charset="0"/>
                <a:cs typeface="Times New Roman" panose="02020603050405020304" pitchFamily="18" charset="0"/>
              </a:rPr>
              <a:t>dayanışma</a:t>
            </a:r>
            <a:r>
              <a:rPr lang="tr-TR" dirty="0">
                <a:latin typeface="Times New Roman" panose="02020603050405020304" pitchFamily="18" charset="0"/>
                <a:cs typeface="Times New Roman" panose="02020603050405020304" pitchFamily="18" charset="0"/>
              </a:rPr>
              <a:t>dır. Bu dayanışmada bireysel bireysel farklılıklarını kazanırlar. Gelişmiş hayvanların organları arasındaki </a:t>
            </a:r>
            <a:r>
              <a:rPr lang="tr-TR" b="1" dirty="0">
                <a:latin typeface="Times New Roman" panose="02020603050405020304" pitchFamily="18" charset="0"/>
                <a:cs typeface="Times New Roman" panose="02020603050405020304" pitchFamily="18" charset="0"/>
              </a:rPr>
              <a:t>dayanışmayı</a:t>
            </a:r>
            <a:r>
              <a:rPr lang="tr-TR" dirty="0">
                <a:latin typeface="Times New Roman" panose="02020603050405020304" pitchFamily="18" charset="0"/>
                <a:cs typeface="Times New Roman" panose="02020603050405020304" pitchFamily="18" charset="0"/>
              </a:rPr>
              <a:t> hatırlattığı için </a:t>
            </a:r>
            <a:r>
              <a:rPr lang="tr-TR" b="1" dirty="0">
                <a:latin typeface="Times New Roman" panose="02020603050405020304" pitchFamily="18" charset="0"/>
                <a:cs typeface="Times New Roman" panose="02020603050405020304" pitchFamily="18" charset="0"/>
              </a:rPr>
              <a:t>organik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daynışma</a:t>
            </a:r>
            <a:r>
              <a:rPr lang="tr-TR" dirty="0">
                <a:latin typeface="Times New Roman" panose="02020603050405020304" pitchFamily="18" charset="0"/>
                <a:cs typeface="Times New Roman" panose="02020603050405020304" pitchFamily="18" charset="0"/>
              </a:rPr>
              <a:t> denir.</a:t>
            </a:r>
          </a:p>
          <a:p>
            <a:r>
              <a:rPr lang="tr-TR" b="1" dirty="0">
                <a:latin typeface="Times New Roman" panose="02020603050405020304" pitchFamily="18" charset="0"/>
                <a:cs typeface="Times New Roman" panose="02020603050405020304" pitchFamily="18" charset="0"/>
              </a:rPr>
              <a:t>Organik dayanışma</a:t>
            </a:r>
            <a:r>
              <a:rPr lang="tr-TR" dirty="0">
                <a:latin typeface="Times New Roman" panose="02020603050405020304" pitchFamily="18" charset="0"/>
                <a:cs typeface="Times New Roman" panose="02020603050405020304" pitchFamily="18" charset="0"/>
              </a:rPr>
              <a:t> ve onunla bağlantılı olan işbölümü, sosyal farklık ve çeşitliliğin yoğun olduğu gelişmiş toplumların özelliğidir. </a:t>
            </a:r>
            <a:r>
              <a:rPr lang="tr-TR" b="1" dirty="0">
                <a:latin typeface="Times New Roman" panose="02020603050405020304" pitchFamily="18" charset="0"/>
                <a:cs typeface="Times New Roman" panose="02020603050405020304" pitchFamily="18" charset="0"/>
              </a:rPr>
              <a:t>Mekanik dayanışma</a:t>
            </a:r>
            <a:r>
              <a:rPr lang="tr-TR" dirty="0">
                <a:latin typeface="Times New Roman" panose="02020603050405020304" pitchFamily="18" charset="0"/>
                <a:cs typeface="Times New Roman" panose="02020603050405020304" pitchFamily="18" charset="0"/>
              </a:rPr>
              <a:t> ise, birbiriyle benzeşen bireylerden kurulu ve daha az gelişmiş toplumların niteliğidir.</a:t>
            </a:r>
          </a:p>
        </p:txBody>
      </p:sp>
    </p:spTree>
    <p:extLst>
      <p:ext uri="{BB962C8B-B14F-4D97-AF65-F5344CB8AC3E}">
        <p14:creationId xmlns:p14="http://schemas.microsoft.com/office/powerpoint/2010/main" val="666030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6CF890-D9FD-6D49-9F83-AE45B80284A7}"/>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ve İşbölümü ile Farklılaşma</a:t>
            </a:r>
            <a:endParaRPr lang="tr-TR" dirty="0"/>
          </a:p>
        </p:txBody>
      </p:sp>
      <p:sp>
        <p:nvSpPr>
          <p:cNvPr id="3" name="İçerik Yer Tutucusu 2">
            <a:extLst>
              <a:ext uri="{FF2B5EF4-FFF2-40B4-BE49-F238E27FC236}">
                <a16:creationId xmlns:a16="http://schemas.microsoft.com/office/drawing/2014/main" id="{D828B45C-E637-124E-AC7A-7571090692E0}"/>
              </a:ext>
            </a:extLst>
          </p:cNvPr>
          <p:cNvSpPr>
            <a:spLocks noGrp="1"/>
          </p:cNvSpPr>
          <p:nvPr>
            <p:ph idx="1"/>
          </p:nvPr>
        </p:nvSpPr>
        <p:spPr/>
        <p:txBody>
          <a:bodyPr>
            <a:normAutofit fontScale="92500"/>
          </a:bodyPr>
          <a:lstStyle/>
          <a:p>
            <a:r>
              <a:rPr lang="tr-TR" dirty="0" err="1">
                <a:latin typeface="Times New Roman" panose="02020603050405020304" pitchFamily="18" charset="0"/>
                <a:cs typeface="Times New Roman" panose="02020603050405020304" pitchFamily="18" charset="0"/>
              </a:rPr>
              <a:t>Durkheim’a</a:t>
            </a:r>
            <a:r>
              <a:rPr lang="tr-TR" dirty="0">
                <a:latin typeface="Times New Roman" panose="02020603050405020304" pitchFamily="18" charset="0"/>
                <a:cs typeface="Times New Roman" panose="02020603050405020304" pitchFamily="18" charset="0"/>
              </a:rPr>
              <a:t> göre toplumsal değişme iş bölümünün gelişmesi ile mümkündür. Nüfusun az olduğu yerlerde gelenekler ve mekanik dayanışma egemendir. Nüfus arttıkça işbölümü ortaya çıkar ve evrensel değerlerin, bireyciliğin geliştiği toplum organik dayanışmaya geçer.</a:t>
            </a:r>
          </a:p>
          <a:p>
            <a:r>
              <a:rPr lang="tr-TR" dirty="0">
                <a:latin typeface="Times New Roman" panose="02020603050405020304" pitchFamily="18" charset="0"/>
                <a:cs typeface="Times New Roman" panose="02020603050405020304" pitchFamily="18" charset="0"/>
              </a:rPr>
              <a:t>Ona göre toplumsal değişmenin kaynağı bireyin kendisinin dışında bir kuvvet olarak algıladığı işbu toplumsal olgulardır.</a:t>
            </a:r>
          </a:p>
          <a:p>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bireyin dışında bireyin davranışlarını belirleyen standartlara kolektif/toplumsal bilinç adını vermektedir. Toplumsal bilinç, toplumsal idealler oluşturarak toplumsal kaynaşma oranını yükseltir. Rönesans, reform, sosyalizm gibi olguların ortaya çıkmasını sağlayan yenilenen toplumsal ideallerdir. Bu idealler bir sürü sonra gerçeğe dönüşür.</a:t>
            </a:r>
          </a:p>
        </p:txBody>
      </p:sp>
    </p:spTree>
    <p:extLst>
      <p:ext uri="{BB962C8B-B14F-4D97-AF65-F5344CB8AC3E}">
        <p14:creationId xmlns:p14="http://schemas.microsoft.com/office/powerpoint/2010/main" val="39068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E675E0-CF78-DB4B-92D4-D522C3E3549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Ziya Gökalp ve Ulusal Kültür-Uygarlık</a:t>
            </a:r>
          </a:p>
        </p:txBody>
      </p:sp>
      <p:sp>
        <p:nvSpPr>
          <p:cNvPr id="3" name="İçerik Yer Tutucusu 2">
            <a:extLst>
              <a:ext uri="{FF2B5EF4-FFF2-40B4-BE49-F238E27FC236}">
                <a16:creationId xmlns:a16="http://schemas.microsoft.com/office/drawing/2014/main" id="{59010A94-7427-A147-888E-1A444B234D22}"/>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Kültür ve uygarlık kavramları, Gökalp sosyolojisinin ana eksenini temsil etmektedir. “Kültür“ kavramına ilk defa bir karşılık arayan ve buna “hars” diyen düşünür Gökalp olmuştur. </a:t>
            </a:r>
          </a:p>
          <a:p>
            <a:r>
              <a:rPr lang="tr-TR" dirty="0">
                <a:latin typeface="Times New Roman" panose="02020603050405020304" pitchFamily="18" charset="0"/>
                <a:cs typeface="Times New Roman" panose="02020603050405020304" pitchFamily="18" charset="0"/>
              </a:rPr>
              <a:t>Bir ulusa özgü olan dil, din, edebiyat, güzel sanatlar, hukuk, ekonomi, gelenek ve görenek, töre vs. gibi kuramların toplamına O, kültür demektedir.</a:t>
            </a:r>
          </a:p>
          <a:p>
            <a:r>
              <a:rPr lang="tr-TR" dirty="0">
                <a:latin typeface="Times New Roman" panose="02020603050405020304" pitchFamily="18" charset="0"/>
                <a:cs typeface="Times New Roman" panose="02020603050405020304" pitchFamily="18" charset="0"/>
              </a:rPr>
              <a:t>Gökalp’e göre kültür, toplumların iç gelişmesinden; uygarlık ise, çeşitli kültürlerin karışmasından meydana gelmektedir.</a:t>
            </a:r>
          </a:p>
          <a:p>
            <a:r>
              <a:rPr lang="tr-TR" dirty="0">
                <a:latin typeface="Times New Roman" panose="02020603050405020304" pitchFamily="18" charset="0"/>
                <a:cs typeface="Times New Roman" panose="02020603050405020304" pitchFamily="18" charset="0"/>
              </a:rPr>
              <a:t>Uygarlık, bir ulustan başka bir ulusa geçebilir. Fakat bir millet kültürünü değiştiremez.</a:t>
            </a:r>
          </a:p>
        </p:txBody>
      </p:sp>
    </p:spTree>
    <p:extLst>
      <p:ext uri="{BB962C8B-B14F-4D97-AF65-F5344CB8AC3E}">
        <p14:creationId xmlns:p14="http://schemas.microsoft.com/office/powerpoint/2010/main" val="2652154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A280BB-E9E2-3F42-AD53-CCAC66C34A7F}"/>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Ziya Gökalp ve Ulusal Kültür-Uygarlık</a:t>
            </a:r>
            <a:endParaRPr lang="tr-TR" dirty="0"/>
          </a:p>
        </p:txBody>
      </p:sp>
      <p:sp>
        <p:nvSpPr>
          <p:cNvPr id="3" name="İçerik Yer Tutucusu 2">
            <a:extLst>
              <a:ext uri="{FF2B5EF4-FFF2-40B4-BE49-F238E27FC236}">
                <a16:creationId xmlns:a16="http://schemas.microsoft.com/office/drawing/2014/main" id="{AE7AB228-419B-C543-B65A-B1B4F1CFFD19}"/>
              </a:ext>
            </a:extLst>
          </p:cNvPr>
          <p:cNvSpPr>
            <a:spLocks noGrp="1"/>
          </p:cNvSpPr>
          <p:nvPr>
            <p:ph idx="1"/>
          </p:nvPr>
        </p:nvSpPr>
        <p:spPr/>
        <p:txBody>
          <a:bodyPr/>
          <a:lstStyle/>
          <a:p>
            <a:r>
              <a:rPr lang="tr-TR" dirty="0"/>
              <a:t>Kültür toplumların iç gelişmesinden, uygarlık ise çeşitli kültürlerin karışmasından doğar. Kültür bize amaçları, uygarlık ise araçları verir.</a:t>
            </a:r>
            <a:endParaRPr lang="tr-TR" baseline="30000" dirty="0"/>
          </a:p>
          <a:p>
            <a:r>
              <a:rPr lang="tr-TR" dirty="0"/>
              <a:t>İki zıt uygarlık bir ulus içinde yan yana yaşayamaz. İki dinli bir fert olamayacağı gibi iki uygarlıklı bir ulus da olamaz.</a:t>
            </a:r>
          </a:p>
          <a:p>
            <a:r>
              <a:rPr lang="tr-TR" dirty="0"/>
              <a:t>Gökalp sosyolojisinde duygular, yargılar, ülkü ya da “mefkûre” dediği idealler kültür çerçevesinde işlenirken rasyonel, mantıksal ve bilimsel </a:t>
            </a:r>
            <a:r>
              <a:rPr lang="tr-TR" dirty="0" err="1"/>
              <a:t>metodlarla</a:t>
            </a:r>
            <a:r>
              <a:rPr lang="tr-TR" dirty="0"/>
              <a:t>, pratik bilgi ve teknoloji uygarlık alanına sokulmuştur.</a:t>
            </a:r>
          </a:p>
        </p:txBody>
      </p:sp>
    </p:spTree>
    <p:extLst>
      <p:ext uri="{BB962C8B-B14F-4D97-AF65-F5344CB8AC3E}">
        <p14:creationId xmlns:p14="http://schemas.microsoft.com/office/powerpoint/2010/main" val="695026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C29726-7CC3-9845-B8F9-E0E312C2315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Üçlü Devrim Komitesinin Bildirisi</a:t>
            </a:r>
          </a:p>
        </p:txBody>
      </p:sp>
      <p:sp>
        <p:nvSpPr>
          <p:cNvPr id="3" name="İçerik Yer Tutucusu 2">
            <a:extLst>
              <a:ext uri="{FF2B5EF4-FFF2-40B4-BE49-F238E27FC236}">
                <a16:creationId xmlns:a16="http://schemas.microsoft.com/office/drawing/2014/main" id="{FBA731C7-12BD-B34D-93FC-333EAE48A1FE}"/>
              </a:ext>
            </a:extLst>
          </p:cNvPr>
          <p:cNvSpPr>
            <a:spLocks noGrp="1"/>
          </p:cNvSpPr>
          <p:nvPr>
            <p:ph idx="1"/>
          </p:nvPr>
        </p:nvSpPr>
        <p:spPr/>
        <p:txBody>
          <a:bodyPr>
            <a:normAutofit lnSpcReduction="10000"/>
          </a:bodyPr>
          <a:lstStyle/>
          <a:p>
            <a:r>
              <a:rPr lang="tr-TR" dirty="0"/>
              <a:t>Bildiri iç devrimi özetlemektedir.</a:t>
            </a:r>
          </a:p>
          <a:p>
            <a:pPr>
              <a:buFont typeface="Wingdings" pitchFamily="2" charset="2"/>
              <a:buChar char="Ø"/>
            </a:pPr>
            <a:r>
              <a:rPr lang="tr-TR" dirty="0"/>
              <a:t>Sibernasyon Devrimi: Bilgisayarlar ve otomatik makineler ile başlamıştır. Üretimi arttırmıştır.</a:t>
            </a:r>
          </a:p>
          <a:p>
            <a:pPr>
              <a:buFont typeface="Wingdings" pitchFamily="2" charset="2"/>
              <a:buChar char="Ø"/>
            </a:pPr>
            <a:r>
              <a:rPr lang="tr-TR" dirty="0"/>
              <a:t>Silah Devrimi: Silahlanmanın geldiği boyutlar artık savaşı kazanmaktan öte insanlığı yok edebilecek boyuta gelmiş durumdadır.</a:t>
            </a:r>
          </a:p>
          <a:p>
            <a:pPr>
              <a:buFont typeface="Wingdings" pitchFamily="2" charset="2"/>
              <a:buChar char="Ø"/>
            </a:pPr>
            <a:r>
              <a:rPr lang="tr-TR" dirty="0"/>
              <a:t>İnsan Hakları Devrimi: Tüm insanları kapsayan hakların kurumsallaşması ve süregelen mücadeleler.</a:t>
            </a:r>
          </a:p>
          <a:p>
            <a:r>
              <a:rPr lang="tr-TR" dirty="0"/>
              <a:t>Endüstriyel sistemin yoksulluğu azaltmadığı, değişmenin </a:t>
            </a:r>
            <a:r>
              <a:rPr lang="tr-TR" dirty="0" err="1"/>
              <a:t>güdümlenmesi</a:t>
            </a:r>
            <a:r>
              <a:rPr lang="tr-TR" dirty="0"/>
              <a:t>, işsizlerin örgütlenmesi, genel tedbirlerin sıralanmasını içerir.</a:t>
            </a:r>
          </a:p>
          <a:p>
            <a:pPr>
              <a:buFont typeface="Wingdings" pitchFamily="2" charset="2"/>
              <a:buChar char="Ø"/>
            </a:pPr>
            <a:endParaRPr lang="tr-TR" dirty="0"/>
          </a:p>
        </p:txBody>
      </p:sp>
    </p:spTree>
    <p:extLst>
      <p:ext uri="{BB962C8B-B14F-4D97-AF65-F5344CB8AC3E}">
        <p14:creationId xmlns:p14="http://schemas.microsoft.com/office/powerpoint/2010/main" val="2492629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370595-9EDC-5742-81F5-11F54F7FF85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Büyük Boy Kuramlar</a:t>
            </a:r>
          </a:p>
        </p:txBody>
      </p:sp>
      <p:sp>
        <p:nvSpPr>
          <p:cNvPr id="3" name="İçerik Yer Tutucusu 2">
            <a:extLst>
              <a:ext uri="{FF2B5EF4-FFF2-40B4-BE49-F238E27FC236}">
                <a16:creationId xmlns:a16="http://schemas.microsoft.com/office/drawing/2014/main" id="{5950436E-B431-5442-998E-59C54DCE48ED}"/>
              </a:ext>
            </a:extLst>
          </p:cNvPr>
          <p:cNvSpPr>
            <a:spLocks noGrp="1"/>
          </p:cNvSpPr>
          <p:nvPr>
            <p:ph idx="1"/>
          </p:nvPr>
        </p:nvSpPr>
        <p:spPr/>
        <p:txBody>
          <a:bodyPr/>
          <a:lstStyle/>
          <a:p>
            <a:pPr>
              <a:buFont typeface="Wingdings" pitchFamily="2" charset="2"/>
              <a:buChar char="Ø"/>
            </a:pPr>
            <a:r>
              <a:rPr lang="tr-TR" dirty="0" err="1"/>
              <a:t>Organizmacı</a:t>
            </a:r>
            <a:r>
              <a:rPr lang="tr-TR" dirty="0"/>
              <a:t> Modeller</a:t>
            </a:r>
          </a:p>
          <a:p>
            <a:pPr>
              <a:buFont typeface="Wingdings" pitchFamily="2" charset="2"/>
              <a:buChar char="Ø"/>
            </a:pPr>
            <a:r>
              <a:rPr lang="tr-TR" dirty="0"/>
              <a:t>Evrimci Modeller</a:t>
            </a:r>
          </a:p>
          <a:p>
            <a:pPr>
              <a:buFont typeface="Wingdings" pitchFamily="2" charset="2"/>
              <a:buChar char="Ø"/>
            </a:pPr>
            <a:r>
              <a:rPr lang="tr-TR" dirty="0"/>
              <a:t>Diyalektik Modeller</a:t>
            </a:r>
          </a:p>
        </p:txBody>
      </p:sp>
    </p:spTree>
    <p:extLst>
      <p:ext uri="{BB962C8B-B14F-4D97-AF65-F5344CB8AC3E}">
        <p14:creationId xmlns:p14="http://schemas.microsoft.com/office/powerpoint/2010/main" val="243090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CD7ECD-4A81-D746-87F5-D0365D7C01B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Diyalektik Modeller</a:t>
            </a:r>
          </a:p>
        </p:txBody>
      </p:sp>
      <p:sp>
        <p:nvSpPr>
          <p:cNvPr id="3" name="İçerik Yer Tutucusu 2">
            <a:extLst>
              <a:ext uri="{FF2B5EF4-FFF2-40B4-BE49-F238E27FC236}">
                <a16:creationId xmlns:a16="http://schemas.microsoft.com/office/drawing/2014/main" id="{39E40045-43BD-F142-93F0-E2EBB60DC2AA}"/>
              </a:ext>
            </a:extLst>
          </p:cNvPr>
          <p:cNvSpPr>
            <a:spLocks noGrp="1"/>
          </p:cNvSpPr>
          <p:nvPr>
            <p:ph idx="1"/>
          </p:nvPr>
        </p:nvSpPr>
        <p:spPr/>
        <p:txBody>
          <a:bodyPr/>
          <a:lstStyle/>
          <a:p>
            <a:pPr>
              <a:buFont typeface="Wingdings" pitchFamily="2" charset="2"/>
              <a:buChar char="Ø"/>
            </a:pPr>
            <a:endParaRPr lang="tr-TR" dirty="0"/>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p>
        </p:txBody>
      </p:sp>
    </p:spTree>
    <p:extLst>
      <p:ext uri="{BB962C8B-B14F-4D97-AF65-F5344CB8AC3E}">
        <p14:creationId xmlns:p14="http://schemas.microsoft.com/office/powerpoint/2010/main" val="986064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C7678-C441-7A4F-B2D0-9F89CC766A51}"/>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0310D7FB-45C6-4C4A-AFAB-B728ACDE8568}"/>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Sosyoloji alanını 3’e böler.</a:t>
            </a:r>
          </a:p>
          <a:p>
            <a:pPr>
              <a:buFont typeface="Wingdings" pitchFamily="2" charset="2"/>
              <a:buChar char="Ø"/>
            </a:pPr>
            <a:r>
              <a:rPr lang="tr-TR" dirty="0">
                <a:latin typeface="Times New Roman" panose="02020603050405020304" pitchFamily="18" charset="0"/>
                <a:cs typeface="Times New Roman" panose="02020603050405020304" pitchFamily="18" charset="0"/>
              </a:rPr>
              <a:t>Çeşitli toplumsal olaylar arasındaki ilişki ve korelasyonlardan meydana gelir.</a:t>
            </a:r>
          </a:p>
          <a:p>
            <a:pPr>
              <a:buFont typeface="Wingdings" pitchFamily="2" charset="2"/>
              <a:buChar char="Ø"/>
            </a:pPr>
            <a:r>
              <a:rPr lang="tr-TR" dirty="0">
                <a:latin typeface="Times New Roman" panose="02020603050405020304" pitchFamily="18" charset="0"/>
                <a:cs typeface="Times New Roman" panose="02020603050405020304" pitchFamily="18" charset="0"/>
              </a:rPr>
              <a:t>Toplumsal olay ve olgular ile toplumsal olmayan olay ve olgular arasındaki ilişki ve korelasyonlardan meydana gelir</a:t>
            </a:r>
          </a:p>
          <a:p>
            <a:pPr>
              <a:buFont typeface="Wingdings" pitchFamily="2" charset="2"/>
              <a:buChar char="Ø"/>
            </a:pPr>
            <a:r>
              <a:rPr lang="tr-TR" dirty="0">
                <a:latin typeface="Times New Roman" panose="02020603050405020304" pitchFamily="18" charset="0"/>
                <a:cs typeface="Times New Roman" panose="02020603050405020304" pitchFamily="18" charset="0"/>
              </a:rPr>
              <a:t>Bütün toplumsal olay ve olgularda ortak olan genel nitelikler</a:t>
            </a:r>
          </a:p>
          <a:p>
            <a:r>
              <a:rPr lang="tr-TR" dirty="0">
                <a:latin typeface="Times New Roman" panose="02020603050405020304" pitchFamily="18" charset="0"/>
                <a:cs typeface="Times New Roman" panose="02020603050405020304" pitchFamily="18" charset="0"/>
              </a:rPr>
              <a:t>Toplumsal olgu ve olaylarda 3’e ayrılır.</a:t>
            </a:r>
          </a:p>
          <a:p>
            <a:pPr>
              <a:buFont typeface="Wingdings" pitchFamily="2" charset="2"/>
              <a:buChar char="Ø"/>
            </a:pPr>
            <a:r>
              <a:rPr lang="tr-TR" dirty="0">
                <a:latin typeface="Times New Roman" panose="02020603050405020304" pitchFamily="18" charset="0"/>
                <a:cs typeface="Times New Roman" panose="02020603050405020304" pitchFamily="18" charset="0"/>
              </a:rPr>
              <a:t>Anlam, değer, kurallar</a:t>
            </a:r>
          </a:p>
          <a:p>
            <a:pPr>
              <a:buFont typeface="Wingdings" pitchFamily="2" charset="2"/>
              <a:buChar char="Ø"/>
            </a:pPr>
            <a:r>
              <a:rPr lang="tr-TR" dirty="0">
                <a:latin typeface="Times New Roman" panose="02020603050405020304" pitchFamily="18" charset="0"/>
                <a:cs typeface="Times New Roman" panose="02020603050405020304" pitchFamily="18" charset="0"/>
              </a:rPr>
              <a:t>Ortam</a:t>
            </a:r>
          </a:p>
          <a:p>
            <a:pPr>
              <a:buFont typeface="Wingdings" pitchFamily="2" charset="2"/>
              <a:buChar char="Ø"/>
            </a:pPr>
            <a:r>
              <a:rPr lang="tr-TR" dirty="0">
                <a:latin typeface="Times New Roman" panose="02020603050405020304" pitchFamily="18" charset="0"/>
                <a:cs typeface="Times New Roman" panose="02020603050405020304" pitchFamily="18" charset="0"/>
              </a:rPr>
              <a:t>Etkileşimde bulunan bilinçli kişi veya gruplar</a:t>
            </a:r>
          </a:p>
        </p:txBody>
      </p:sp>
    </p:spTree>
    <p:extLst>
      <p:ext uri="{BB962C8B-B14F-4D97-AF65-F5344CB8AC3E}">
        <p14:creationId xmlns:p14="http://schemas.microsoft.com/office/powerpoint/2010/main" val="1197531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F6AFF6-FA2D-AE4F-AB15-1E01EB469BBC}"/>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p>
        </p:txBody>
      </p:sp>
      <p:sp>
        <p:nvSpPr>
          <p:cNvPr id="3" name="İçerik Yer Tutucusu 2">
            <a:extLst>
              <a:ext uri="{FF2B5EF4-FFF2-40B4-BE49-F238E27FC236}">
                <a16:creationId xmlns:a16="http://schemas.microsoft.com/office/drawing/2014/main" id="{D189C312-B023-534D-878D-28C15A8EDD3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tip kültür vardır.</a:t>
            </a:r>
          </a:p>
          <a:p>
            <a:pPr>
              <a:buFont typeface="Wingdings" pitchFamily="2" charset="2"/>
              <a:buChar char="Ø"/>
            </a:pPr>
            <a:r>
              <a:rPr lang="tr-TR" dirty="0">
                <a:latin typeface="Times New Roman" panose="02020603050405020304" pitchFamily="18" charset="0"/>
                <a:cs typeface="Times New Roman" panose="02020603050405020304" pitchFamily="18" charset="0"/>
              </a:rPr>
              <a:t>Anlam, değer ve kuralların kişi ve gruplar tarafından ortaya koyulduğu anlamlı davranışların tümü </a:t>
            </a:r>
            <a:r>
              <a:rPr lang="tr-TR" dirty="0">
                <a:solidFill>
                  <a:srgbClr val="FF0000"/>
                </a:solidFill>
                <a:latin typeface="Times New Roman" panose="02020603050405020304" pitchFamily="18" charset="0"/>
                <a:cs typeface="Times New Roman" panose="02020603050405020304" pitchFamily="18" charset="0"/>
              </a:rPr>
              <a:t>davranışsal kültürdür.</a:t>
            </a:r>
          </a:p>
          <a:p>
            <a:pPr>
              <a:buFont typeface="Wingdings" pitchFamily="2" charset="2"/>
              <a:buChar char="Ø"/>
            </a:pPr>
            <a:r>
              <a:rPr lang="tr-TR" dirty="0">
                <a:latin typeface="Times New Roman" panose="02020603050405020304" pitchFamily="18" charset="0"/>
                <a:cs typeface="Times New Roman" panose="02020603050405020304" pitchFamily="18" charset="0"/>
              </a:rPr>
              <a:t>İdeolojik kültürü dışa vuran, belirleyen ve toplumsallaştıran öteki araçların tümü maddi, </a:t>
            </a:r>
            <a:r>
              <a:rPr lang="tr-TR" dirty="0" err="1">
                <a:latin typeface="Times New Roman" panose="02020603050405020304" pitchFamily="18" charset="0"/>
                <a:cs typeface="Times New Roman" panose="02020603050405020304" pitchFamily="18" charset="0"/>
              </a:rPr>
              <a:t>biofizik</a:t>
            </a:r>
            <a:r>
              <a:rPr lang="tr-TR" dirty="0">
                <a:latin typeface="Times New Roman" panose="02020603050405020304" pitchFamily="18" charset="0"/>
                <a:cs typeface="Times New Roman" panose="02020603050405020304" pitchFamily="18" charset="0"/>
              </a:rPr>
              <a:t> varlıklar ve enerjiler </a:t>
            </a:r>
            <a:r>
              <a:rPr lang="tr-TR" dirty="0">
                <a:solidFill>
                  <a:srgbClr val="FF0000"/>
                </a:solidFill>
                <a:latin typeface="Times New Roman" panose="02020603050405020304" pitchFamily="18" charset="0"/>
                <a:cs typeface="Times New Roman" panose="02020603050405020304" pitchFamily="18" charset="0"/>
              </a:rPr>
              <a:t>maddi kültürü </a:t>
            </a:r>
            <a:r>
              <a:rPr lang="tr-TR" dirty="0">
                <a:latin typeface="Times New Roman" panose="02020603050405020304" pitchFamily="18" charset="0"/>
                <a:cs typeface="Times New Roman" panose="02020603050405020304" pitchFamily="18" charset="0"/>
              </a:rPr>
              <a:t>oluşturur.</a:t>
            </a:r>
          </a:p>
          <a:p>
            <a:r>
              <a:rPr lang="tr-TR" dirty="0">
                <a:latin typeface="Times New Roman" panose="02020603050405020304" pitchFamily="18" charset="0"/>
                <a:cs typeface="Times New Roman" panose="02020603050405020304" pitchFamily="18" charset="0"/>
              </a:rPr>
              <a:t>Sistemde sürekli bir değişim vardır ve üretkenliği, </a:t>
            </a:r>
            <a:r>
              <a:rPr lang="tr-TR" dirty="0" err="1">
                <a:latin typeface="Times New Roman" panose="02020603050405020304" pitchFamily="18" charset="0"/>
                <a:cs typeface="Times New Roman" panose="02020603050405020304" pitchFamily="18" charset="0"/>
              </a:rPr>
              <a:t>süreliliği</a:t>
            </a:r>
            <a:r>
              <a:rPr lang="tr-TR" dirty="0">
                <a:latin typeface="Times New Roman" panose="02020603050405020304" pitchFamily="18" charset="0"/>
                <a:cs typeface="Times New Roman" panose="02020603050405020304" pitchFamily="18" charset="0"/>
              </a:rPr>
              <a:t>, yaratıcılığı biten sistemler sona ererken yerlerine ise yenileri gelir.</a:t>
            </a:r>
          </a:p>
        </p:txBody>
      </p:sp>
    </p:spTree>
    <p:extLst>
      <p:ext uri="{BB962C8B-B14F-4D97-AF65-F5344CB8AC3E}">
        <p14:creationId xmlns:p14="http://schemas.microsoft.com/office/powerpoint/2010/main" val="3029552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BFACDF-6194-8446-BC76-8B96B8C1747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p>
        </p:txBody>
      </p:sp>
      <p:sp>
        <p:nvSpPr>
          <p:cNvPr id="3" name="İçerik Yer Tutucusu 2">
            <a:extLst>
              <a:ext uri="{FF2B5EF4-FFF2-40B4-BE49-F238E27FC236}">
                <a16:creationId xmlns:a16="http://schemas.microsoft.com/office/drawing/2014/main" id="{71014DE5-2C8C-D14C-A1C3-22EEA5DDFFF2}"/>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"Şimdiye kadarki bütün toplumların tarihi, sınıf savaşımları tarihidir" </a:t>
            </a:r>
          </a:p>
          <a:p>
            <a:r>
              <a:rPr lang="tr-TR" dirty="0">
                <a:latin typeface="Times New Roman" panose="02020603050405020304" pitchFamily="18" charset="0"/>
                <a:cs typeface="Times New Roman" panose="02020603050405020304" pitchFamily="18" charset="0"/>
              </a:rPr>
              <a:t>Marksist tarih anlayışına göre, sınıf savaşımları, yalnızca belirli bir andaki toplumsal sınıflar arasındaki çatışma değildir.</a:t>
            </a:r>
          </a:p>
          <a:p>
            <a:r>
              <a:rPr lang="tr-TR" dirty="0">
                <a:latin typeface="Times New Roman" panose="02020603050405020304" pitchFamily="18" charset="0"/>
                <a:cs typeface="Times New Roman" panose="02020603050405020304" pitchFamily="18" charset="0"/>
              </a:rPr>
              <a:t>"Tarih sınıf savaşımları tarihidir." </a:t>
            </a:r>
          </a:p>
          <a:p>
            <a:r>
              <a:rPr lang="tr-TR" dirty="0">
                <a:latin typeface="Times New Roman" panose="02020603050405020304" pitchFamily="18" charset="0"/>
                <a:cs typeface="Times New Roman" panose="02020603050405020304" pitchFamily="18" charset="0"/>
              </a:rPr>
              <a:t>Her ilerici sınıf, belli bir aşamada </a:t>
            </a:r>
            <a:r>
              <a:rPr lang="tr-TR" dirty="0" err="1">
                <a:latin typeface="Times New Roman" panose="02020603050405020304" pitchFamily="18" charset="0"/>
                <a:cs typeface="Times New Roman" panose="02020603050405020304" pitchFamily="18" charset="0"/>
              </a:rPr>
              <a:t>gericileşir</a:t>
            </a:r>
            <a:r>
              <a:rPr lang="tr-TR" dirty="0">
                <a:latin typeface="Times New Roman" panose="02020603050405020304" pitchFamily="18" charset="0"/>
                <a:cs typeface="Times New Roman" panose="02020603050405020304" pitchFamily="18" charset="0"/>
              </a:rPr>
              <a:t> ve çıkarları mevcut olanın korunmasında ifadesini bulur. </a:t>
            </a:r>
          </a:p>
          <a:p>
            <a:r>
              <a:rPr lang="tr-TR" dirty="0" err="1">
                <a:latin typeface="Times New Roman" panose="02020603050405020304" pitchFamily="18" charset="0"/>
                <a:cs typeface="Times New Roman" panose="02020603050405020304" pitchFamily="18" charset="0"/>
              </a:rPr>
              <a:t>Marksizme</a:t>
            </a:r>
            <a:r>
              <a:rPr lang="tr-TR" dirty="0">
                <a:latin typeface="Times New Roman" panose="02020603050405020304" pitchFamily="18" charset="0"/>
                <a:cs typeface="Times New Roman" panose="02020603050405020304" pitchFamily="18" charset="0"/>
              </a:rPr>
              <a:t> göre burjuvazi, feodalizmi tasfiye ederken devrimci, bu tasfiyenin ardından kendi egemenliğini kurduktan sonra ise gerici olarak ortaya çıkar. </a:t>
            </a:r>
          </a:p>
          <a:p>
            <a:r>
              <a:rPr lang="tr-TR" dirty="0">
                <a:latin typeface="Times New Roman" panose="02020603050405020304" pitchFamily="18" charset="0"/>
                <a:cs typeface="Times New Roman" panose="02020603050405020304" pitchFamily="18" charset="0"/>
              </a:rPr>
              <a:t>Sınıf savaşı daha sonra ise kapitalizm dönemi ile ortaya çıkan </a:t>
            </a:r>
            <a:r>
              <a:rPr lang="tr-TR" dirty="0" err="1">
                <a:latin typeface="Times New Roman" panose="02020603050405020304" pitchFamily="18" charset="0"/>
                <a:cs typeface="Times New Roman" panose="02020603050405020304" pitchFamily="18" charset="0"/>
              </a:rPr>
              <a:t>proleterya</a:t>
            </a:r>
            <a:r>
              <a:rPr lang="tr-TR" dirty="0">
                <a:latin typeface="Times New Roman" panose="02020603050405020304" pitchFamily="18" charset="0"/>
                <a:cs typeface="Times New Roman" panose="02020603050405020304" pitchFamily="18" charset="0"/>
              </a:rPr>
              <a:t> sınıfı ile burjuva arasında geçecektir varsayımına dayanır.</a:t>
            </a:r>
          </a:p>
        </p:txBody>
      </p:sp>
    </p:spTree>
    <p:extLst>
      <p:ext uri="{BB962C8B-B14F-4D97-AF65-F5344CB8AC3E}">
        <p14:creationId xmlns:p14="http://schemas.microsoft.com/office/powerpoint/2010/main" val="2170538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E63ED5-8565-034E-BBBD-B04D3A259B7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endParaRPr lang="tr-TR" dirty="0"/>
          </a:p>
        </p:txBody>
      </p:sp>
      <p:sp>
        <p:nvSpPr>
          <p:cNvPr id="3" name="İçerik Yer Tutucusu 2">
            <a:extLst>
              <a:ext uri="{FF2B5EF4-FFF2-40B4-BE49-F238E27FC236}">
                <a16:creationId xmlns:a16="http://schemas.microsoft.com/office/drawing/2014/main" id="{36F952DD-A16E-1B48-9A72-4C35A44420D3}"/>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Çatışmayı daimi kılan bir takım yapısal mekanizmalar vardır. Bazı gruplar diğer grupları sömürürler. Bu durum gerilim yarattığı gibi bir takım çatışma kaynaklarında oluşturur. Dolayısıyla kıt kaynakların dağılımında her zaman mücadeleler oluşacaktır.</a:t>
            </a:r>
          </a:p>
          <a:p>
            <a:r>
              <a:rPr lang="tr-TR" dirty="0">
                <a:latin typeface="Times New Roman" panose="02020603050405020304" pitchFamily="18" charset="0"/>
                <a:cs typeface="Times New Roman" panose="02020603050405020304" pitchFamily="18" charset="0"/>
              </a:rPr>
              <a:t>Çatışmayı kaçınılmaz kılan bir diğer etmen farklı çıkar gruplarının farklı hedefleridir. Bu yüzden çıkarların sosyal dünyayı belirlediği bir ya da sadece toplumsal bütünleşmede bahsedemeyiz. Gerçekliğin bir suretinde toplumsal farklılaşmadır.</a:t>
            </a:r>
          </a:p>
          <a:p>
            <a:endParaRPr lang="tr-TR" dirty="0"/>
          </a:p>
        </p:txBody>
      </p:sp>
    </p:spTree>
    <p:extLst>
      <p:ext uri="{BB962C8B-B14F-4D97-AF65-F5344CB8AC3E}">
        <p14:creationId xmlns:p14="http://schemas.microsoft.com/office/powerpoint/2010/main" val="1787904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D8CEAC-0217-9B41-B436-F08E912FD54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endParaRPr lang="tr-TR" dirty="0"/>
          </a:p>
        </p:txBody>
      </p:sp>
      <p:sp>
        <p:nvSpPr>
          <p:cNvPr id="3" name="İçerik Yer Tutucusu 2">
            <a:extLst>
              <a:ext uri="{FF2B5EF4-FFF2-40B4-BE49-F238E27FC236}">
                <a16:creationId xmlns:a16="http://schemas.microsoft.com/office/drawing/2014/main" id="{EA6C9CC3-2660-DA42-AE1C-6BE1313A8BA3}"/>
              </a:ext>
            </a:extLst>
          </p:cNvPr>
          <p:cNvSpPr>
            <a:spLocks noGrp="1"/>
          </p:cNvSpPr>
          <p:nvPr>
            <p:ph idx="1"/>
          </p:nvPr>
        </p:nvSpPr>
        <p:spPr/>
        <p:txBody>
          <a:bodyPr>
            <a:normAutofit lnSpcReduction="10000"/>
          </a:bodyPr>
          <a:lstStyle/>
          <a:p>
            <a:r>
              <a:rPr lang="tr-TR" dirty="0" err="1"/>
              <a:t>İşlevselciler</a:t>
            </a:r>
            <a:r>
              <a:rPr lang="tr-TR" dirty="0"/>
              <a:t> toplumsal kurumları bütün parçaları birbirine bağımlı olan ve denge sağlayacak bir şekilde işleyen sistemler olarak görürler. Toplumun çatışmayı kontrol altına alabileceğine inanırlar. </a:t>
            </a:r>
          </a:p>
          <a:p>
            <a:r>
              <a:rPr lang="tr-TR" dirty="0"/>
              <a:t>Çatışmacılarsa toplumu farklı algılar. Toplum farklı grupların güç mücadelesi verdikleri ve çatışmanın kontrolünü sadece bir grubun rakiplerini geçici bir süre bastırabilmesi anlamında arena olarak görürler.</a:t>
            </a:r>
          </a:p>
          <a:p>
            <a:r>
              <a:rPr lang="tr-TR" dirty="0" err="1"/>
              <a:t>İşlevselciler</a:t>
            </a:r>
            <a:r>
              <a:rPr lang="tr-TR" dirty="0"/>
              <a:t> örnek olarak baktığımızda dini toplumda bütünleşmeyi arttırıcı olarak değerlendirirler. Fonksiyonuna odaklanırlar. Çatışmacılarda ise dini farklılıklar ve yorumlar arasındaki mücadele daha ön planda değerlendirilir. Uyum her zaman mümkün görülmez.</a:t>
            </a:r>
          </a:p>
        </p:txBody>
      </p:sp>
    </p:spTree>
    <p:extLst>
      <p:ext uri="{BB962C8B-B14F-4D97-AF65-F5344CB8AC3E}">
        <p14:creationId xmlns:p14="http://schemas.microsoft.com/office/powerpoint/2010/main" val="11906127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58D29D-4FD6-8C49-9B4F-16391FFC00DA}"/>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Soru-1-</a:t>
            </a:r>
          </a:p>
        </p:txBody>
      </p:sp>
      <p:sp>
        <p:nvSpPr>
          <p:cNvPr id="3" name="İçerik Yer Tutucusu 2">
            <a:extLst>
              <a:ext uri="{FF2B5EF4-FFF2-40B4-BE49-F238E27FC236}">
                <a16:creationId xmlns:a16="http://schemas.microsoft.com/office/drawing/2014/main" id="{90FE2AED-A61A-D849-B0FC-331B534CD7AF}"/>
              </a:ext>
            </a:extLst>
          </p:cNvPr>
          <p:cNvSpPr>
            <a:spLocks noGrp="1"/>
          </p:cNvSpPr>
          <p:nvPr>
            <p:ph idx="1"/>
          </p:nvPr>
        </p:nvSpPr>
        <p:spPr/>
        <p:txBody>
          <a:bodyPr/>
          <a:lstStyle/>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r>
              <a:rPr lang="tr-TR" dirty="0"/>
              <a:t>Toplumun bireyle olan sosyal bağının kopması veya  bireysel ve toplumsal normlar arasındaki </a:t>
            </a:r>
            <a:r>
              <a:rPr lang="tr-TR" dirty="0" err="1"/>
              <a:t>uyușmazlık</a:t>
            </a:r>
            <a:r>
              <a:rPr lang="tr-TR" dirty="0"/>
              <a:t> veya fark olarak tanımlanan kavram hangisidir?</a:t>
            </a:r>
          </a:p>
        </p:txBody>
      </p:sp>
    </p:spTree>
    <p:extLst>
      <p:ext uri="{BB962C8B-B14F-4D97-AF65-F5344CB8AC3E}">
        <p14:creationId xmlns:p14="http://schemas.microsoft.com/office/powerpoint/2010/main" val="3882144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51AE3E-46AF-EF4A-8361-156CA6E2D96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Cevap -1-</a:t>
            </a:r>
          </a:p>
        </p:txBody>
      </p:sp>
      <p:sp>
        <p:nvSpPr>
          <p:cNvPr id="3" name="İçerik Yer Tutucusu 2">
            <a:extLst>
              <a:ext uri="{FF2B5EF4-FFF2-40B4-BE49-F238E27FC236}">
                <a16:creationId xmlns:a16="http://schemas.microsoft.com/office/drawing/2014/main" id="{E1171BF3-A002-3342-BB20-5DC06D5466D1}"/>
              </a:ext>
            </a:extLst>
          </p:cNvPr>
          <p:cNvSpPr>
            <a:spLocks noGrp="1"/>
          </p:cNvSpPr>
          <p:nvPr>
            <p:ph idx="1"/>
          </p:nvPr>
        </p:nvSpPr>
        <p:spPr/>
        <p:txBody>
          <a:bodyPr/>
          <a:lstStyle/>
          <a:p>
            <a:endParaRPr lang="tr-TR" dirty="0"/>
          </a:p>
          <a:p>
            <a:endParaRPr lang="tr-TR" dirty="0"/>
          </a:p>
          <a:p>
            <a:endParaRPr lang="tr-TR" dirty="0"/>
          </a:p>
          <a:p>
            <a:pPr algn="ctr">
              <a:buFont typeface="Wingdings" pitchFamily="2" charset="2"/>
              <a:buChar char="Ø"/>
            </a:pPr>
            <a:r>
              <a:rPr lang="tr-TR" dirty="0">
                <a:solidFill>
                  <a:srgbClr val="FF0000"/>
                </a:solidFill>
              </a:rPr>
              <a:t>ANOMİ</a:t>
            </a:r>
          </a:p>
        </p:txBody>
      </p:sp>
    </p:spTree>
    <p:extLst>
      <p:ext uri="{BB962C8B-B14F-4D97-AF65-F5344CB8AC3E}">
        <p14:creationId xmlns:p14="http://schemas.microsoft.com/office/powerpoint/2010/main" val="42658431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7151F4-A31D-A040-858D-0532C75C4C90}"/>
              </a:ext>
            </a:extLst>
          </p:cNvPr>
          <p:cNvSpPr>
            <a:spLocks noGrp="1"/>
          </p:cNvSpPr>
          <p:nvPr>
            <p:ph type="title"/>
          </p:nvPr>
        </p:nvSpPr>
        <p:spPr/>
        <p:txBody>
          <a:bodyPr/>
          <a:lstStyle/>
          <a:p>
            <a:pPr algn="ctr"/>
            <a:r>
              <a:rPr lang="tr-TR" dirty="0"/>
              <a:t>Soru -2 </a:t>
            </a:r>
          </a:p>
        </p:txBody>
      </p:sp>
      <p:sp>
        <p:nvSpPr>
          <p:cNvPr id="3" name="İçerik Yer Tutucusu 2">
            <a:extLst>
              <a:ext uri="{FF2B5EF4-FFF2-40B4-BE49-F238E27FC236}">
                <a16:creationId xmlns:a16="http://schemas.microsoft.com/office/drawing/2014/main" id="{E23DD7CE-5037-CB4D-B872-933135FE88C5}"/>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«bireysel organizmalar arasındaki rekabetin çevreye en uygun olanın idame etmesi yoluyla biyolojik evrimsel değişikliğe neden olması gibi; bireyler, gruplar veya </a:t>
            </a:r>
            <a:r>
              <a:rPr lang="tr-TR" dirty="0" err="1">
                <a:latin typeface="Times New Roman" panose="02020603050405020304" pitchFamily="18" charset="0"/>
                <a:cs typeface="Times New Roman" panose="02020603050405020304" pitchFamily="18" charset="0"/>
              </a:rPr>
              <a:t>ulusşar</a:t>
            </a:r>
            <a:r>
              <a:rPr lang="tr-TR" dirty="0">
                <a:latin typeface="Times New Roman" panose="02020603050405020304" pitchFamily="18" charset="0"/>
                <a:cs typeface="Times New Roman" panose="02020603050405020304" pitchFamily="18" charset="0"/>
              </a:rPr>
              <a:t> arasındaki rekabetin de insan topluluklarında sosyal evrime neden olduğu kuramıdır.»</a:t>
            </a:r>
          </a:p>
          <a:p>
            <a:pPr marL="0" indent="0">
              <a:buNone/>
            </a:pPr>
            <a:r>
              <a:rPr lang="tr-TR" dirty="0">
                <a:latin typeface="Times New Roman" panose="02020603050405020304" pitchFamily="18" charset="0"/>
                <a:cs typeface="Times New Roman" panose="02020603050405020304" pitchFamily="18" charset="0"/>
              </a:rPr>
              <a:t>İfadesinde anlatılan kavram nedir ve kime aittir?</a:t>
            </a:r>
          </a:p>
        </p:txBody>
      </p:sp>
    </p:spTree>
    <p:extLst>
      <p:ext uri="{BB962C8B-B14F-4D97-AF65-F5344CB8AC3E}">
        <p14:creationId xmlns:p14="http://schemas.microsoft.com/office/powerpoint/2010/main" val="1920580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ED6B81-DFE1-5745-940C-9FE5BF5ADA9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Cevap -2- </a:t>
            </a:r>
          </a:p>
        </p:txBody>
      </p:sp>
      <p:sp>
        <p:nvSpPr>
          <p:cNvPr id="3" name="İçerik Yer Tutucusu 2">
            <a:extLst>
              <a:ext uri="{FF2B5EF4-FFF2-40B4-BE49-F238E27FC236}">
                <a16:creationId xmlns:a16="http://schemas.microsoft.com/office/drawing/2014/main" id="{ED8F8034-D6C3-0445-A004-420FAA29B330}"/>
              </a:ext>
            </a:extLst>
          </p:cNvPr>
          <p:cNvSpPr>
            <a:spLocks noGrp="1"/>
          </p:cNvSpPr>
          <p:nvPr>
            <p:ph idx="1"/>
          </p:nvPr>
        </p:nvSpPr>
        <p:spPr/>
        <p:txBody>
          <a:bodyPr/>
          <a:lstStyle/>
          <a:p>
            <a:pPr marL="0" indent="0">
              <a:buNone/>
            </a:pPr>
            <a:endParaRPr lang="tr-TR" dirty="0">
              <a:solidFill>
                <a:srgbClr val="FF0000"/>
              </a:solidFill>
            </a:endParaRPr>
          </a:p>
          <a:p>
            <a:pPr marL="0" indent="0" algn="ctr">
              <a:buNone/>
            </a:pPr>
            <a:endParaRPr lang="tr-TR" dirty="0">
              <a:solidFill>
                <a:srgbClr val="FF0000"/>
              </a:solidFill>
              <a:latin typeface="Times New Roman" panose="02020603050405020304" pitchFamily="18" charset="0"/>
              <a:cs typeface="Times New Roman" panose="02020603050405020304" pitchFamily="18" charset="0"/>
            </a:endParaRPr>
          </a:p>
          <a:p>
            <a:pPr algn="ctr">
              <a:buFont typeface="Wingdings" pitchFamily="2" charset="2"/>
              <a:buChar char="Ø"/>
            </a:pPr>
            <a:r>
              <a:rPr lang="tr-TR" dirty="0">
                <a:solidFill>
                  <a:srgbClr val="FF0000"/>
                </a:solidFill>
                <a:latin typeface="Times New Roman" panose="02020603050405020304" pitchFamily="18" charset="0"/>
                <a:cs typeface="Times New Roman" panose="02020603050405020304" pitchFamily="18" charset="0"/>
              </a:rPr>
              <a:t>Sosyal </a:t>
            </a:r>
            <a:r>
              <a:rPr lang="tr-TR" dirty="0" err="1">
                <a:solidFill>
                  <a:srgbClr val="FF0000"/>
                </a:solidFill>
                <a:latin typeface="Times New Roman" panose="02020603050405020304" pitchFamily="18" charset="0"/>
                <a:cs typeface="Times New Roman" panose="02020603050405020304" pitchFamily="18" charset="0"/>
              </a:rPr>
              <a:t>Darvinizm</a:t>
            </a:r>
            <a:endParaRPr lang="tr-TR" dirty="0">
              <a:solidFill>
                <a:srgbClr val="FF0000"/>
              </a:solidFill>
              <a:latin typeface="Times New Roman" panose="02020603050405020304" pitchFamily="18" charset="0"/>
              <a:cs typeface="Times New Roman" panose="02020603050405020304" pitchFamily="18" charset="0"/>
            </a:endParaRPr>
          </a:p>
          <a:p>
            <a:pPr marL="0" indent="0" algn="ctr">
              <a:buNone/>
            </a:pPr>
            <a:endParaRPr lang="tr-TR" dirty="0">
              <a:solidFill>
                <a:srgbClr val="FF0000"/>
              </a:solidFill>
              <a:latin typeface="Times New Roman" panose="02020603050405020304" pitchFamily="18" charset="0"/>
              <a:cs typeface="Times New Roman" panose="02020603050405020304" pitchFamily="18" charset="0"/>
            </a:endParaRPr>
          </a:p>
          <a:p>
            <a:pPr algn="ctr">
              <a:buFont typeface="Wingdings" pitchFamily="2" charset="2"/>
              <a:buChar char="Ø"/>
            </a:pPr>
            <a:r>
              <a:rPr lang="tr-TR" dirty="0">
                <a:solidFill>
                  <a:srgbClr val="FF0000"/>
                </a:solidFill>
                <a:latin typeface="Times New Roman" panose="02020603050405020304" pitchFamily="18" charset="0"/>
                <a:cs typeface="Times New Roman" panose="02020603050405020304" pitchFamily="18" charset="0"/>
              </a:rPr>
              <a:t>H. </a:t>
            </a:r>
            <a:r>
              <a:rPr lang="tr-TR" dirty="0" err="1">
                <a:solidFill>
                  <a:srgbClr val="FF0000"/>
                </a:solidFill>
                <a:latin typeface="Times New Roman" panose="02020603050405020304" pitchFamily="18" charset="0"/>
                <a:cs typeface="Times New Roman" panose="02020603050405020304" pitchFamily="18" charset="0"/>
              </a:rPr>
              <a:t>Spencer</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476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3EB462-ED63-AA48-ABDD-1B951B6D3FB9}"/>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Organizmacı</a:t>
            </a:r>
            <a:r>
              <a:rPr lang="tr-TR" dirty="0">
                <a:latin typeface="Times New Roman" panose="02020603050405020304" pitchFamily="18" charset="0"/>
                <a:cs typeface="Times New Roman" panose="02020603050405020304" pitchFamily="18" charset="0"/>
              </a:rPr>
              <a:t> Modeller</a:t>
            </a:r>
          </a:p>
        </p:txBody>
      </p:sp>
      <p:sp>
        <p:nvSpPr>
          <p:cNvPr id="3" name="İçerik Yer Tutucusu 2">
            <a:extLst>
              <a:ext uri="{FF2B5EF4-FFF2-40B4-BE49-F238E27FC236}">
                <a16:creationId xmlns:a16="http://schemas.microsoft.com/office/drawing/2014/main" id="{88B7D528-9D01-404B-B02E-F9609BE53032}"/>
              </a:ext>
            </a:extLst>
          </p:cNvPr>
          <p:cNvSpPr>
            <a:spLocks noGrp="1"/>
          </p:cNvSpPr>
          <p:nvPr>
            <p:ph idx="1"/>
          </p:nvPr>
        </p:nvSpPr>
        <p:spPr/>
        <p:txBody>
          <a:bodyPr/>
          <a:lstStyle/>
          <a:p>
            <a:pPr>
              <a:buFont typeface="Wingdings" pitchFamily="2" charset="2"/>
              <a:buChar char="Ø"/>
            </a:pP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err="1">
                <a:latin typeface="Times New Roman" panose="02020603050405020304" pitchFamily="18" charset="0"/>
                <a:cs typeface="Times New Roman" panose="02020603050405020304" pitchFamily="18" charset="0"/>
              </a:rPr>
              <a:t>Nicoolai</a:t>
            </a:r>
            <a:r>
              <a:rPr lang="tr-TR" dirty="0">
                <a:latin typeface="Times New Roman" panose="02020603050405020304" pitchFamily="18" charset="0"/>
                <a:cs typeface="Times New Roman" panose="02020603050405020304" pitchFamily="18" charset="0"/>
              </a:rPr>
              <a:t> J. </a:t>
            </a:r>
            <a:r>
              <a:rPr lang="tr-TR" dirty="0" err="1">
                <a:latin typeface="Times New Roman" panose="02020603050405020304" pitchFamily="18" charset="0"/>
                <a:cs typeface="Times New Roman" panose="02020603050405020304" pitchFamily="18" charset="0"/>
              </a:rPr>
              <a:t>Danilevsky</a:t>
            </a:r>
            <a:r>
              <a:rPr lang="tr-TR" dirty="0">
                <a:latin typeface="Times New Roman" panose="02020603050405020304" pitchFamily="18" charset="0"/>
                <a:cs typeface="Times New Roman" panose="02020603050405020304" pitchFamily="18" charset="0"/>
              </a:rPr>
              <a:t> ve Tarihsel Kültürel Varlıklar</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Oswald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Spengler</a:t>
            </a:r>
            <a:r>
              <a:rPr lang="tr-TR" dirty="0">
                <a:latin typeface="Times New Roman" panose="02020603050405020304" pitchFamily="18" charset="0"/>
                <a:cs typeface="Times New Roman" panose="02020603050405020304" pitchFamily="18" charset="0"/>
              </a:rPr>
              <a:t> ve Kültür Organizmaları</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Alfred</a:t>
            </a:r>
            <a:r>
              <a:rPr lang="tr-TR" dirty="0">
                <a:latin typeface="Times New Roman" panose="02020603050405020304" pitchFamily="18" charset="0"/>
                <a:cs typeface="Times New Roman" panose="02020603050405020304" pitchFamily="18" charset="0"/>
              </a:rPr>
              <a:t> J. </a:t>
            </a:r>
            <a:r>
              <a:rPr lang="tr-TR" dirty="0" err="1">
                <a:latin typeface="Times New Roman" panose="02020603050405020304" pitchFamily="18" charset="0"/>
                <a:cs typeface="Times New Roman" panose="02020603050405020304" pitchFamily="18" charset="0"/>
              </a:rPr>
              <a:t>Toynbee</a:t>
            </a:r>
            <a:r>
              <a:rPr lang="tr-TR" dirty="0">
                <a:latin typeface="Times New Roman" panose="02020603050405020304" pitchFamily="18" charset="0"/>
                <a:cs typeface="Times New Roman" panose="02020603050405020304" pitchFamily="18" charset="0"/>
              </a:rPr>
              <a:t> ve Meydan Okuma – Karşı Koyma</a:t>
            </a:r>
          </a:p>
          <a:p>
            <a:pPr marL="0" indent="0">
              <a:buNone/>
            </a:pPr>
            <a:endParaRPr lang="tr-TR" dirty="0"/>
          </a:p>
          <a:p>
            <a:pPr>
              <a:buFont typeface="Wingdings" pitchFamily="2" charset="2"/>
              <a:buChar char="Ø"/>
            </a:pPr>
            <a:endParaRPr lang="tr-TR" dirty="0"/>
          </a:p>
        </p:txBody>
      </p:sp>
    </p:spTree>
    <p:extLst>
      <p:ext uri="{BB962C8B-B14F-4D97-AF65-F5344CB8AC3E}">
        <p14:creationId xmlns:p14="http://schemas.microsoft.com/office/powerpoint/2010/main" val="2594608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CCF99D-D78D-A04B-91B5-6D0EB911849B}"/>
              </a:ext>
            </a:extLst>
          </p:cNvPr>
          <p:cNvSpPr>
            <a:spLocks noGrp="1"/>
          </p:cNvSpPr>
          <p:nvPr>
            <p:ph type="title"/>
          </p:nvPr>
        </p:nvSpPr>
        <p:spPr/>
        <p:txBody>
          <a:bodyPr/>
          <a:lstStyle/>
          <a:p>
            <a:pPr algn="ctr"/>
            <a:r>
              <a:rPr lang="tr-TR" dirty="0"/>
              <a:t>SON</a:t>
            </a:r>
          </a:p>
        </p:txBody>
      </p:sp>
      <p:sp>
        <p:nvSpPr>
          <p:cNvPr id="3" name="İçerik Yer Tutucusu 2">
            <a:extLst>
              <a:ext uri="{FF2B5EF4-FFF2-40B4-BE49-F238E27FC236}">
                <a16:creationId xmlns:a16="http://schemas.microsoft.com/office/drawing/2014/main" id="{E827386C-DB4E-8C4E-8734-1808FA53F11E}"/>
              </a:ext>
            </a:extLst>
          </p:cNvPr>
          <p:cNvSpPr>
            <a:spLocks noGrp="1"/>
          </p:cNvSpPr>
          <p:nvPr>
            <p:ph idx="1"/>
          </p:nvPr>
        </p:nvSpPr>
        <p:spPr/>
        <p:txBody>
          <a:bodyPr/>
          <a:lstStyle/>
          <a:p>
            <a:endParaRPr lang="tr-TR" dirty="0"/>
          </a:p>
          <a:p>
            <a:endParaRPr lang="tr-TR" dirty="0"/>
          </a:p>
          <a:p>
            <a:pPr marL="0" indent="0" algn="ctr">
              <a:buNone/>
            </a:pPr>
            <a:endParaRPr lang="tr-TR" dirty="0"/>
          </a:p>
          <a:p>
            <a:pPr marL="0" indent="0" algn="ctr">
              <a:buNone/>
            </a:pPr>
            <a:r>
              <a:rPr lang="tr-TR" dirty="0">
                <a:latin typeface="Times New Roman" panose="02020603050405020304" pitchFamily="18" charset="0"/>
                <a:cs typeface="Times New Roman" panose="02020603050405020304" pitchFamily="18" charset="0"/>
              </a:rPr>
              <a:t>4. Dersin Sonu</a:t>
            </a:r>
          </a:p>
          <a:p>
            <a:pPr marL="0" indent="0" algn="ctr">
              <a:buNone/>
            </a:pPr>
            <a:r>
              <a:rPr lang="tr-TR" b="1" dirty="0">
                <a:latin typeface="Times New Roman" panose="02020603050405020304" pitchFamily="18" charset="0"/>
                <a:cs typeface="Times New Roman" panose="02020603050405020304" pitchFamily="18" charset="0"/>
              </a:rPr>
              <a:t>Teşekkürler</a:t>
            </a:r>
          </a:p>
        </p:txBody>
      </p:sp>
    </p:spTree>
    <p:extLst>
      <p:ext uri="{BB962C8B-B14F-4D97-AF65-F5344CB8AC3E}">
        <p14:creationId xmlns:p14="http://schemas.microsoft.com/office/powerpoint/2010/main" val="20508000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CF2032-4466-DC45-8E66-B7E21E1E6D1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KAYNAKÇA</a:t>
            </a:r>
          </a:p>
        </p:txBody>
      </p:sp>
      <p:sp>
        <p:nvSpPr>
          <p:cNvPr id="5" name="Rectangle 1">
            <a:extLst>
              <a:ext uri="{FF2B5EF4-FFF2-40B4-BE49-F238E27FC236}">
                <a16:creationId xmlns:a16="http://schemas.microsoft.com/office/drawing/2014/main" id="{B22E17F8-8FEF-8C4E-A981-2B195F4D4272}"/>
              </a:ext>
            </a:extLst>
          </p:cNvPr>
          <p:cNvSpPr>
            <a:spLocks noGrp="1" noChangeArrowheads="1"/>
          </p:cNvSpPr>
          <p:nvPr>
            <p:ph idx="1"/>
          </p:nvPr>
        </p:nvSpPr>
        <p:spPr bwMode="auto">
          <a:xfrm>
            <a:off x="486888" y="2425993"/>
            <a:ext cx="11055928" cy="3150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ea typeface="Calibri" panose="020F0502020204030204" pitchFamily="34" charset="0"/>
                <a:cs typeface="Times New Roman" panose="02020603050405020304" pitchFamily="18" charset="0"/>
              </a:rPr>
              <a:t>Kongar, E. (2014). </a:t>
            </a:r>
            <a:r>
              <a:rPr lang="tr-TR" altLang="tr-TR" sz="1600" i="1" dirty="0">
                <a:latin typeface="Times New Roman" panose="02020603050405020304" pitchFamily="18" charset="0"/>
                <a:ea typeface="Calibri" panose="020F0502020204030204" pitchFamily="34" charset="0"/>
                <a:cs typeface="Times New Roman" panose="02020603050405020304" pitchFamily="18" charset="0"/>
              </a:rPr>
              <a:t>Toplumsal Değişme Kuramları ve Türkiye Gerçeği.</a:t>
            </a:r>
            <a:r>
              <a:rPr lang="tr-TR" altLang="tr-TR" sz="1600" dirty="0">
                <a:latin typeface="Times New Roman" panose="02020603050405020304" pitchFamily="18" charset="0"/>
                <a:ea typeface="Calibri" panose="020F0502020204030204" pitchFamily="34" charset="0"/>
                <a:cs typeface="Times New Roman" panose="02020603050405020304" pitchFamily="18" charset="0"/>
              </a:rPr>
              <a:t> İstanbul: Remzi Kitabevi.</a:t>
            </a:r>
          </a:p>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cs typeface="Times New Roman" panose="02020603050405020304" pitchFamily="18" charset="0"/>
              </a:rPr>
              <a:t>Şenel, A. (2018). </a:t>
            </a:r>
            <a:r>
              <a:rPr lang="tr-TR" altLang="tr-TR" sz="1600" i="1" dirty="0" err="1">
                <a:latin typeface="Times New Roman" panose="02020603050405020304" pitchFamily="18" charset="0"/>
                <a:cs typeface="Times New Roman" panose="02020603050405020304" pitchFamily="18" charset="0"/>
              </a:rPr>
              <a:t>İbn</a:t>
            </a:r>
            <a:r>
              <a:rPr lang="tr-TR" altLang="tr-TR" sz="1600" i="1" dirty="0">
                <a:latin typeface="Times New Roman" panose="02020603050405020304" pitchFamily="18" charset="0"/>
                <a:cs typeface="Times New Roman" panose="02020603050405020304" pitchFamily="18" charset="0"/>
              </a:rPr>
              <a:t>-i Haldun’un Asabiyet Teorisi. </a:t>
            </a:r>
            <a:r>
              <a:rPr lang="tr-TR" altLang="tr-TR" sz="1600" i="1"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https://www.marmarailahiyat.com/ibn-haldunun-asabiyet-teorisi/</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altLang="tr-TR" sz="1600" i="1" dirty="0" err="1">
                <a:latin typeface="Times New Roman" panose="02020603050405020304" pitchFamily="18" charset="0"/>
                <a:cs typeface="Times New Roman" panose="02020603050405020304" pitchFamily="18" charset="0"/>
              </a:rPr>
              <a:t>Evrim.gen.tr</a:t>
            </a:r>
            <a:r>
              <a:rPr lang="tr-TR" altLang="tr-TR" sz="1600" i="1" dirty="0">
                <a:latin typeface="Times New Roman" panose="02020603050405020304" pitchFamily="18" charset="0"/>
                <a:cs typeface="Times New Roman" panose="02020603050405020304" pitchFamily="18" charset="0"/>
              </a:rPr>
              <a:t>, (2018.). </a:t>
            </a:r>
            <a:r>
              <a:rPr lang="tr-TR" altLang="tr-TR" sz="1600" i="1" dirty="0" err="1">
                <a:latin typeface="Times New Roman" panose="02020603050405020304" pitchFamily="18" charset="0"/>
                <a:cs typeface="Times New Roman" panose="02020603050405020304" pitchFamily="18" charset="0"/>
              </a:rPr>
              <a:t>Herbert</a:t>
            </a:r>
            <a:r>
              <a:rPr lang="tr-TR" altLang="tr-TR" sz="1600" i="1" dirty="0">
                <a:latin typeface="Times New Roman" panose="02020603050405020304" pitchFamily="18" charset="0"/>
                <a:cs typeface="Times New Roman" panose="02020603050405020304" pitchFamily="18" charset="0"/>
              </a:rPr>
              <a:t> </a:t>
            </a:r>
            <a:r>
              <a:rPr lang="tr-TR" altLang="tr-TR" sz="1600" i="1" dirty="0" err="1">
                <a:latin typeface="Times New Roman" panose="02020603050405020304" pitchFamily="18" charset="0"/>
                <a:cs typeface="Times New Roman" panose="02020603050405020304" pitchFamily="18" charset="0"/>
              </a:rPr>
              <a:t>Spencer</a:t>
            </a:r>
            <a:r>
              <a:rPr lang="tr-TR" altLang="tr-TR" sz="1600" i="1" dirty="0">
                <a:latin typeface="Times New Roman" panose="02020603050405020304" pitchFamily="18" charset="0"/>
                <a:cs typeface="Times New Roman" panose="02020603050405020304" pitchFamily="18" charset="0"/>
              </a:rPr>
              <a:t> ve Evrim Teorisi. </a:t>
            </a:r>
            <a:r>
              <a:rPr lang="tr-TR" altLang="tr-TR" sz="1600" i="1"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https://www.evrim.gen.tr/evrim-teorisinin-tanitilmasi/herbert-spencer-ve-evrim-teoris</a:t>
            </a:r>
            <a:r>
              <a:rPr lang="tr-TR" altLang="tr-TR" sz="1600" i="1" dirty="0">
                <a:latin typeface="Times New Roman" panose="02020603050405020304" pitchFamily="18" charset="0"/>
                <a:cs typeface="Times New Roman" panose="02020603050405020304" pitchFamily="18" charset="0"/>
              </a:rPr>
              <a:t>i</a:t>
            </a:r>
          </a:p>
          <a:p>
            <a:pPr marL="0" indent="0">
              <a:buNone/>
            </a:pPr>
            <a:r>
              <a:rPr lang="tr-TR" sz="1600" dirty="0" err="1">
                <a:latin typeface="Times New Roman" panose="02020603050405020304" pitchFamily="18" charset="0"/>
                <a:cs typeface="Times New Roman" panose="02020603050405020304" pitchFamily="18" charset="0"/>
              </a:rPr>
              <a:t>Şerafettin</a:t>
            </a:r>
            <a:r>
              <a:rPr lang="tr-TR" sz="1600" dirty="0">
                <a:latin typeface="Times New Roman" panose="02020603050405020304" pitchFamily="18" charset="0"/>
                <a:cs typeface="Times New Roman" panose="02020603050405020304" pitchFamily="18" charset="0"/>
              </a:rPr>
              <a:t> Turan, </a:t>
            </a:r>
            <a:r>
              <a:rPr lang="tr-TR" sz="1600" dirty="0" err="1">
                <a:latin typeface="Times New Roman" panose="02020603050405020304" pitchFamily="18" charset="0"/>
                <a:cs typeface="Times New Roman" panose="02020603050405020304" pitchFamily="18" charset="0"/>
              </a:rPr>
              <a:t>Türk</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Kültür</a:t>
            </a:r>
            <a:r>
              <a:rPr lang="tr-TR" sz="1600" dirty="0">
                <a:latin typeface="Times New Roman" panose="02020603050405020304" pitchFamily="18" charset="0"/>
                <a:cs typeface="Times New Roman" panose="02020603050405020304" pitchFamily="18" charset="0"/>
              </a:rPr>
              <a:t> Tarihi, Bilgi Yayıncılık, Ankara 1990, s. 28-34. </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sz="1600" dirty="0" err="1">
                <a:latin typeface="Times New Roman" panose="02020603050405020304" pitchFamily="18" charset="0"/>
                <a:cs typeface="Times New Roman" panose="02020603050405020304" pitchFamily="18" charset="0"/>
              </a:rPr>
              <a:t>Max</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Weber</a:t>
            </a:r>
            <a:r>
              <a:rPr lang="tr-TR" sz="1600"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Bürokrasi ve Otorite</a:t>
            </a:r>
            <a:r>
              <a:rPr lang="tr-TR" sz="1600" dirty="0">
                <a:latin typeface="Times New Roman" panose="02020603050405020304" pitchFamily="18" charset="0"/>
                <a:cs typeface="Times New Roman" panose="02020603050405020304" pitchFamily="18" charset="0"/>
              </a:rPr>
              <a:t>, Çev. H. Bahadır Akın, Adres Yayınları, 2005, s. 75-81.</a:t>
            </a:r>
          </a:p>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cs typeface="Times New Roman" panose="02020603050405020304" pitchFamily="18" charset="0"/>
              </a:rPr>
              <a:t>Mahmut Arslan, (2004). </a:t>
            </a:r>
            <a:r>
              <a:rPr lang="tr-TR" altLang="tr-TR" sz="1600" i="1" dirty="0">
                <a:latin typeface="Times New Roman" panose="02020603050405020304" pitchFamily="18" charset="0"/>
                <a:cs typeface="Times New Roman" panose="02020603050405020304" pitchFamily="18" charset="0"/>
              </a:rPr>
              <a:t>Ziya Gökalp’te Kültür ve Uygarlık ,Anlayışı.</a:t>
            </a:r>
            <a:r>
              <a:rPr lang="tr-TR" sz="1600" dirty="0">
                <a:latin typeface="Times New Roman" panose="02020603050405020304" pitchFamily="18" charset="0"/>
                <a:cs typeface="Times New Roman" panose="02020603050405020304" pitchFamily="18" charset="0"/>
              </a:rPr>
              <a:t> Türkiye’de Sosyoloji - Ziya Gökalp Sempozyumu, İstanbul.</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sz="1600" dirty="0">
                <a:latin typeface="Times New Roman" panose="02020603050405020304" pitchFamily="18" charset="0"/>
                <a:cs typeface="Times New Roman" panose="02020603050405020304" pitchFamily="18" charset="0"/>
              </a:rPr>
              <a:t>Atatürk Üniversitesi Sosyoloji Bölümü 1. Sınıf “Felsefeye Giriş” ve “Sosyolojiye Giriş” Dersleri Ders Notları (Ömer YILDIRIM); Diğer Ders Notları (Ömer YILDIRIM)</a:t>
            </a:r>
            <a:endParaRPr lang="tr-TR" altLang="tr-TR" sz="1600" i="1"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ÖZGÜR, A. Z., KALENDER, A., PELTEKOĞLU, Z. F., BAYÇU, S., ERGÜVEN, M. S.,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YILMAZ, R. A., . . . GÖZTAŞ, A. (2018). </a:t>
            </a:r>
            <a:r>
              <a:rPr kumimoji="0" lang="tr-TR" altLang="tr-TR" sz="1600" b="0" i="1" u="none" strike="noStrike" cap="none" normalizeH="0" baseline="0" dirty="0">
                <a:ln>
                  <a:noFill/>
                </a:ln>
                <a:effectLst/>
                <a:latin typeface="Times New Roman" panose="02020603050405020304" pitchFamily="18" charset="0"/>
                <a:cs typeface="Times New Roman" panose="02020603050405020304" pitchFamily="18" charset="0"/>
              </a:rPr>
              <a:t>Türkiye'nin Toplumsal Yapısı.</a:t>
            </a: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 Eskişehir: Eskişehir Anadolu Üniversitesi Yayınları.</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Zencirkıran</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M. (2019). </a:t>
            </a:r>
            <a:r>
              <a:rPr kumimoji="0" lang="tr-TR" altLang="tr-TR" sz="1600" b="0"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Türkiye'nin Toplumsal Yapısı.</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tr-TR" sz="1600" b="0" i="0" u="none"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Eskişehir:Anadolu</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Üniversitesi Açık Öğretim Fakültesi Yayını2739.</a:t>
            </a:r>
            <a:endPar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262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A4DFE8-DF3A-5E4D-84D9-A294D787563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Evrimci Modeller</a:t>
            </a:r>
          </a:p>
        </p:txBody>
      </p:sp>
      <p:sp>
        <p:nvSpPr>
          <p:cNvPr id="3" name="İçerik Yer Tutucusu 2">
            <a:extLst>
              <a:ext uri="{FF2B5EF4-FFF2-40B4-BE49-F238E27FC236}">
                <a16:creationId xmlns:a16="http://schemas.microsoft.com/office/drawing/2014/main" id="{EA1885D8-B1A4-F84C-898F-7B3D3628AD58}"/>
              </a:ext>
            </a:extLst>
          </p:cNvPr>
          <p:cNvSpPr>
            <a:spLocks noGrp="1"/>
          </p:cNvSpPr>
          <p:nvPr>
            <p:ph idx="1"/>
          </p:nvPr>
        </p:nvSpPr>
        <p:spPr/>
        <p:txBody>
          <a:bodyPr/>
          <a:lstStyle/>
          <a:p>
            <a:pPr>
              <a:buFont typeface="Wingdings" pitchFamily="2" charset="2"/>
              <a:buChar char="Ø"/>
            </a:pPr>
            <a:r>
              <a:rPr lang="tr-TR" dirty="0"/>
              <a:t>Gordon </a:t>
            </a:r>
            <a:r>
              <a:rPr lang="tr-TR" dirty="0" err="1"/>
              <a:t>Childe</a:t>
            </a:r>
            <a:r>
              <a:rPr lang="tr-TR" dirty="0"/>
              <a:t> ve Kültürel Evrim</a:t>
            </a:r>
          </a:p>
          <a:p>
            <a:pPr>
              <a:buFont typeface="Wingdings" pitchFamily="2" charset="2"/>
              <a:buChar char="Ø"/>
            </a:pPr>
            <a:r>
              <a:rPr lang="tr-TR" dirty="0" err="1"/>
              <a:t>Herbert</a:t>
            </a:r>
            <a:r>
              <a:rPr lang="tr-TR" dirty="0"/>
              <a:t> </a:t>
            </a:r>
            <a:r>
              <a:rPr lang="tr-TR" dirty="0" err="1"/>
              <a:t>Spencer</a:t>
            </a:r>
            <a:r>
              <a:rPr lang="tr-TR" dirty="0"/>
              <a:t> ve Müdahalesiz Evrim</a:t>
            </a:r>
          </a:p>
          <a:p>
            <a:pPr>
              <a:buFont typeface="Wingdings" pitchFamily="2" charset="2"/>
              <a:buChar char="Ø"/>
            </a:pPr>
            <a:r>
              <a:rPr lang="tr-TR" dirty="0" err="1"/>
              <a:t>Auguste</a:t>
            </a:r>
            <a:r>
              <a:rPr lang="tr-TR" dirty="0"/>
              <a:t> </a:t>
            </a:r>
            <a:r>
              <a:rPr lang="tr-TR" dirty="0" err="1"/>
              <a:t>Comte</a:t>
            </a:r>
            <a:r>
              <a:rPr lang="tr-TR" dirty="0"/>
              <a:t> ve Üç Hal Kanunu</a:t>
            </a:r>
          </a:p>
          <a:p>
            <a:pPr>
              <a:buFont typeface="Wingdings" pitchFamily="2" charset="2"/>
              <a:buChar char="Ø"/>
            </a:pPr>
            <a:r>
              <a:rPr lang="tr-TR" dirty="0" err="1"/>
              <a:t>Max</a:t>
            </a:r>
            <a:r>
              <a:rPr lang="tr-TR" dirty="0"/>
              <a:t> </a:t>
            </a:r>
            <a:r>
              <a:rPr lang="tr-TR" dirty="0" err="1"/>
              <a:t>Weber</a:t>
            </a:r>
            <a:r>
              <a:rPr lang="tr-TR" dirty="0"/>
              <a:t> ve Karizma</a:t>
            </a:r>
          </a:p>
          <a:p>
            <a:pPr>
              <a:buFont typeface="Wingdings" pitchFamily="2" charset="2"/>
              <a:buChar char="Ø"/>
            </a:pPr>
            <a:r>
              <a:rPr lang="tr-TR" dirty="0"/>
              <a:t>Emile </a:t>
            </a:r>
            <a:r>
              <a:rPr lang="tr-TR" dirty="0" err="1"/>
              <a:t>Durkheim</a:t>
            </a:r>
            <a:r>
              <a:rPr lang="tr-TR" dirty="0"/>
              <a:t> ve İşbölümü ile Farklılaşma</a:t>
            </a:r>
          </a:p>
          <a:p>
            <a:pPr>
              <a:buFont typeface="Wingdings" pitchFamily="2" charset="2"/>
              <a:buChar char="Ø"/>
            </a:pPr>
            <a:r>
              <a:rPr lang="tr-TR" dirty="0"/>
              <a:t>Ziya Gökalp ve Ulusal Kültür-Uygarlık</a:t>
            </a:r>
          </a:p>
          <a:p>
            <a:pPr>
              <a:buFont typeface="Wingdings" pitchFamily="2" charset="2"/>
              <a:buChar char="Ø"/>
            </a:pPr>
            <a:r>
              <a:rPr lang="tr-TR" dirty="0"/>
              <a:t>Üçlü Devrim Komitesinin Bildirisi</a:t>
            </a:r>
          </a:p>
        </p:txBody>
      </p:sp>
    </p:spTree>
    <p:extLst>
      <p:ext uri="{BB962C8B-B14F-4D97-AF65-F5344CB8AC3E}">
        <p14:creationId xmlns:p14="http://schemas.microsoft.com/office/powerpoint/2010/main" val="1408001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F8E4F0-4064-F942-A42D-42C54357403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Gordon </a:t>
            </a:r>
            <a:r>
              <a:rPr lang="tr-TR" dirty="0" err="1">
                <a:latin typeface="Times New Roman" panose="02020603050405020304" pitchFamily="18" charset="0"/>
                <a:cs typeface="Times New Roman" panose="02020603050405020304" pitchFamily="18" charset="0"/>
              </a:rPr>
              <a:t>Childe</a:t>
            </a:r>
            <a:r>
              <a:rPr lang="tr-TR" dirty="0">
                <a:latin typeface="Times New Roman" panose="02020603050405020304" pitchFamily="18" charset="0"/>
                <a:cs typeface="Times New Roman" panose="02020603050405020304" pitchFamily="18" charset="0"/>
              </a:rPr>
              <a:t> ve Kültürel Evrim</a:t>
            </a:r>
          </a:p>
        </p:txBody>
      </p:sp>
      <p:sp>
        <p:nvSpPr>
          <p:cNvPr id="3" name="İçerik Yer Tutucusu 2">
            <a:extLst>
              <a:ext uri="{FF2B5EF4-FFF2-40B4-BE49-F238E27FC236}">
                <a16:creationId xmlns:a16="http://schemas.microsoft.com/office/drawing/2014/main" id="{3FE2A38E-3301-154A-A34B-B452CF802F43}"/>
              </a:ext>
            </a:extLst>
          </p:cNvPr>
          <p:cNvSpPr>
            <a:spLocks noGrp="1"/>
          </p:cNvSpPr>
          <p:nvPr>
            <p:ph idx="1"/>
          </p:nvPr>
        </p:nvSpPr>
        <p:spPr/>
        <p:txBody>
          <a:bodyPr/>
          <a:lstStyle/>
          <a:p>
            <a:r>
              <a:rPr lang="tr-TR" dirty="0" err="1"/>
              <a:t>Childe</a:t>
            </a:r>
            <a:r>
              <a:rPr lang="tr-TR" dirty="0"/>
              <a:t> yazının bulunmasını, uygarlığın </a:t>
            </a:r>
            <a:r>
              <a:rPr lang="tr-TR" dirty="0" err="1"/>
              <a:t>gelişminin</a:t>
            </a:r>
            <a:r>
              <a:rPr lang="tr-TR" dirty="0"/>
              <a:t> iktisadi ve demografik yapı ile olan ilişkilerinin izlenebilmesi açısından temel olarak görür.</a:t>
            </a:r>
          </a:p>
          <a:p>
            <a:r>
              <a:rPr lang="tr-TR" dirty="0"/>
              <a:t>Kültürel evrim hüre ve kalıtım yolu ile aktarılmadığından organik evrimden farklıdır.</a:t>
            </a:r>
          </a:p>
          <a:p>
            <a:r>
              <a:rPr lang="tr-TR" dirty="0"/>
              <a:t>Hayvanlar çevre koşullarına biyolojik evrim ile uyum sağlarken insan ise maddi kültürünü geliştirerek uyum sağlar.</a:t>
            </a:r>
          </a:p>
          <a:p>
            <a:r>
              <a:rPr lang="tr-TR" dirty="0"/>
              <a:t>Her toplum aynı evreyi izlemez.</a:t>
            </a:r>
          </a:p>
          <a:p>
            <a:r>
              <a:rPr lang="tr-TR" dirty="0"/>
              <a:t>Her toplum kendine özgü tepkiler üretir.</a:t>
            </a:r>
          </a:p>
        </p:txBody>
      </p:sp>
    </p:spTree>
    <p:extLst>
      <p:ext uri="{BB962C8B-B14F-4D97-AF65-F5344CB8AC3E}">
        <p14:creationId xmlns:p14="http://schemas.microsoft.com/office/powerpoint/2010/main" val="1884778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B287CF-DA22-A945-A2C0-EE7BA688109C}"/>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Herbert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ve Müdahalesiz Evrim</a:t>
            </a:r>
          </a:p>
        </p:txBody>
      </p:sp>
      <p:sp>
        <p:nvSpPr>
          <p:cNvPr id="3" name="İçerik Yer Tutucusu 2">
            <a:extLst>
              <a:ext uri="{FF2B5EF4-FFF2-40B4-BE49-F238E27FC236}">
                <a16:creationId xmlns:a16="http://schemas.microsoft.com/office/drawing/2014/main" id="{F4305B45-5AC3-5345-B48D-F25C55048FDD}"/>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Spencer’ın</a:t>
            </a:r>
            <a:r>
              <a:rPr lang="tr-TR" dirty="0">
                <a:latin typeface="Times New Roman" panose="02020603050405020304" pitchFamily="18" charset="0"/>
                <a:cs typeface="Times New Roman" panose="02020603050405020304" pitchFamily="18" charset="0"/>
              </a:rPr>
              <a:t> Evrim Teorisi; “</a:t>
            </a:r>
            <a:r>
              <a:rPr lang="tr-TR" dirty="0" err="1">
                <a:latin typeface="Times New Roman" panose="02020603050405020304" pitchFamily="18" charset="0"/>
                <a:cs typeface="Times New Roman" panose="02020603050405020304" pitchFamily="18" charset="0"/>
              </a:rPr>
              <a:t>evrim”in</a:t>
            </a:r>
            <a:r>
              <a:rPr lang="tr-TR" dirty="0">
                <a:latin typeface="Times New Roman" panose="02020603050405020304" pitchFamily="18" charset="0"/>
                <a:cs typeface="Times New Roman" panose="02020603050405020304" pitchFamily="18" charset="0"/>
              </a:rPr>
              <a:t>, Güneş Sistemi’nden Dünyamıza, Dünyamızdan tüm canlıların bedenlerine, canlıların bedenlerinden sosyolojik yapılarına kadar gerçekleşen bir kanun olduğunu ileri sürer.</a:t>
            </a:r>
          </a:p>
          <a:p>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kendi döneminde büyük etkisi olan Newton’un fizik sistemiyle, </a:t>
            </a:r>
            <a:r>
              <a:rPr lang="tr-TR" dirty="0" err="1">
                <a:latin typeface="Times New Roman" panose="02020603050405020304" pitchFamily="18" charset="0"/>
                <a:cs typeface="Times New Roman" panose="02020603050405020304" pitchFamily="18" charset="0"/>
              </a:rPr>
              <a:t>Comte’un</a:t>
            </a:r>
            <a:r>
              <a:rPr lang="tr-TR" dirty="0">
                <a:latin typeface="Times New Roman" panose="02020603050405020304" pitchFamily="18" charset="0"/>
                <a:cs typeface="Times New Roman" panose="02020603050405020304" pitchFamily="18" charset="0"/>
              </a:rPr>
              <a:t> toplumlara evrimci yaklaşımının ve pozitivizminin etkisi altındadır.</a:t>
            </a:r>
          </a:p>
          <a:p>
            <a:r>
              <a:rPr lang="tr-TR" dirty="0" err="1">
                <a:latin typeface="Times New Roman" panose="02020603050405020304" pitchFamily="18" charset="0"/>
                <a:cs typeface="Times New Roman" panose="02020603050405020304" pitchFamily="18" charset="0"/>
              </a:rPr>
              <a:t>Spencer’ın</a:t>
            </a:r>
            <a:r>
              <a:rPr lang="tr-TR" dirty="0">
                <a:latin typeface="Times New Roman" panose="02020603050405020304" pitchFamily="18" charset="0"/>
                <a:cs typeface="Times New Roman" panose="02020603050405020304" pitchFamily="18" charset="0"/>
              </a:rPr>
              <a:t> Evrim Teorisi açısından bir önemi de, onun “evrim” kavramını </a:t>
            </a:r>
            <a:r>
              <a:rPr lang="tr-TR" dirty="0" err="1">
                <a:latin typeface="Times New Roman" panose="02020603050405020304" pitchFamily="18" charset="0"/>
                <a:cs typeface="Times New Roman" panose="02020603050405020304" pitchFamily="18" charset="0"/>
              </a:rPr>
              <a:t>popülarize</a:t>
            </a:r>
            <a:r>
              <a:rPr lang="tr-TR" dirty="0">
                <a:latin typeface="Times New Roman" panose="02020603050405020304" pitchFamily="18" charset="0"/>
                <a:cs typeface="Times New Roman" panose="02020603050405020304" pitchFamily="18" charset="0"/>
              </a:rPr>
              <a:t> etmesinin yanında, “en uygun olanın yaşaması” (</a:t>
            </a:r>
            <a:r>
              <a:rPr lang="tr-TR" i="1" dirty="0" err="1">
                <a:latin typeface="Times New Roman" panose="02020603050405020304" pitchFamily="18" charset="0"/>
                <a:cs typeface="Times New Roman" panose="02020603050405020304" pitchFamily="18" charset="0"/>
              </a:rPr>
              <a:t>survival</a:t>
            </a:r>
            <a:r>
              <a:rPr lang="tr-TR" i="1" dirty="0">
                <a:latin typeface="Times New Roman" panose="02020603050405020304" pitchFamily="18" charset="0"/>
                <a:cs typeface="Times New Roman" panose="02020603050405020304" pitchFamily="18" charset="0"/>
              </a:rPr>
              <a:t> of </a:t>
            </a:r>
            <a:r>
              <a:rPr lang="tr-TR" i="1" dirty="0" err="1">
                <a:latin typeface="Times New Roman" panose="02020603050405020304" pitchFamily="18" charset="0"/>
                <a:cs typeface="Times New Roman" panose="02020603050405020304" pitchFamily="18" charset="0"/>
              </a:rPr>
              <a:t>the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fittest</a:t>
            </a:r>
            <a:r>
              <a:rPr lang="tr-TR" dirty="0">
                <a:latin typeface="Times New Roman" panose="02020603050405020304" pitchFamily="18" charset="0"/>
                <a:cs typeface="Times New Roman" panose="02020603050405020304" pitchFamily="18" charset="0"/>
              </a:rPr>
              <a:t>) deyimini ilk olarak kullanmasıdır. </a:t>
            </a:r>
          </a:p>
        </p:txBody>
      </p:sp>
    </p:spTree>
    <p:extLst>
      <p:ext uri="{BB962C8B-B14F-4D97-AF65-F5344CB8AC3E}">
        <p14:creationId xmlns:p14="http://schemas.microsoft.com/office/powerpoint/2010/main" val="438299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DA2304-8589-1F4A-8931-349EB5DC615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Herbert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ve Müdahalesiz Evrim</a:t>
            </a:r>
            <a:endParaRPr lang="tr-TR" dirty="0"/>
          </a:p>
        </p:txBody>
      </p:sp>
      <p:sp>
        <p:nvSpPr>
          <p:cNvPr id="3" name="İçerik Yer Tutucusu 2">
            <a:extLst>
              <a:ext uri="{FF2B5EF4-FFF2-40B4-BE49-F238E27FC236}">
                <a16:creationId xmlns:a16="http://schemas.microsoft.com/office/drawing/2014/main" id="{C01E406E-9287-B94E-84D8-133CC10A1FEC}"/>
              </a:ext>
            </a:extLst>
          </p:cNvPr>
          <p:cNvSpPr>
            <a:spLocks noGrp="1"/>
          </p:cNvSpPr>
          <p:nvPr>
            <p:ph idx="1"/>
          </p:nvPr>
        </p:nvSpPr>
        <p:spPr/>
        <p:txBody>
          <a:bodyPr/>
          <a:lstStyle/>
          <a:p>
            <a:r>
              <a:rPr lang="tr-TR" dirty="0" err="1"/>
              <a:t>Spencer’ın</a:t>
            </a:r>
            <a:r>
              <a:rPr lang="tr-TR" dirty="0"/>
              <a:t> günümüzdeki şöhretinin en önemli sebebi, genel evrimsel felsefesinden ve biyoloji alanındaki yaklaşımından ziyade, evrimi sosyoloji ve ahlak alanına uygulamasını ifade eden “Sosyal </a:t>
            </a:r>
            <a:r>
              <a:rPr lang="tr-TR" dirty="0" err="1"/>
              <a:t>Darwinizm</a:t>
            </a:r>
            <a:r>
              <a:rPr lang="tr-TR" dirty="0"/>
              <a:t>” diye anılan görüşüdür.</a:t>
            </a:r>
            <a:r>
              <a:rPr lang="tr-TR" i="1" dirty="0"/>
              <a:t> </a:t>
            </a:r>
          </a:p>
          <a:p>
            <a:r>
              <a:rPr lang="tr-TR" i="1" dirty="0"/>
              <a:t>Sosyal </a:t>
            </a:r>
            <a:r>
              <a:rPr lang="tr-TR" i="1" dirty="0" err="1"/>
              <a:t>darwinizm</a:t>
            </a:r>
            <a:r>
              <a:rPr lang="tr-TR" dirty="0"/>
              <a:t>, Darwin'in kuramının genişletilerek sosyal alanda uygulanmasıdır. Yani, bireysel organizmalar arasındaki rekabetin çevreye en uygun olanın idame etmesi yoluyla biyolojik evrimsel değişikliğe neden olması gibi; bireyler, gruplar veya uluslar arasındaki rekabetin de insan topluluklarında sosyal evrime neden olduğu kuramıdır.</a:t>
            </a:r>
          </a:p>
        </p:txBody>
      </p:sp>
    </p:spTree>
    <p:extLst>
      <p:ext uri="{BB962C8B-B14F-4D97-AF65-F5344CB8AC3E}">
        <p14:creationId xmlns:p14="http://schemas.microsoft.com/office/powerpoint/2010/main" val="2271608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4DB6E-D703-A54A-935C-2E3C589479E5}"/>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p>
        </p:txBody>
      </p:sp>
      <p:sp>
        <p:nvSpPr>
          <p:cNvPr id="3" name="İçerik Yer Tutucusu 2">
            <a:extLst>
              <a:ext uri="{FF2B5EF4-FFF2-40B4-BE49-F238E27FC236}">
                <a16:creationId xmlns:a16="http://schemas.microsoft.com/office/drawing/2014/main" id="{CC18CCBF-2B49-154B-9274-E4D110FC28EB}"/>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Comte’un</a:t>
            </a:r>
            <a:r>
              <a:rPr lang="tr-TR" dirty="0">
                <a:latin typeface="Times New Roman" panose="02020603050405020304" pitchFamily="18" charset="0"/>
                <a:cs typeface="Times New Roman" panose="02020603050405020304" pitchFamily="18" charset="0"/>
              </a:rPr>
              <a:t> üç hâl kanunu ya da üç hâl yasası olarak adlandırılan toplumsal evrim kuramına göre toplumlar üç aşamadan geçer: </a:t>
            </a:r>
            <a:r>
              <a:rPr lang="tr-TR" b="1" dirty="0">
                <a:latin typeface="Times New Roman" panose="02020603050405020304" pitchFamily="18" charset="0"/>
                <a:cs typeface="Times New Roman" panose="02020603050405020304" pitchFamily="18" charset="0"/>
              </a:rPr>
              <a:t>Teolojik aşama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Metafizik aşama</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Pozivitist</a:t>
            </a:r>
            <a:r>
              <a:rPr lang="tr-TR" b="1" dirty="0">
                <a:latin typeface="Times New Roman" panose="02020603050405020304" pitchFamily="18" charset="0"/>
                <a:cs typeface="Times New Roman" panose="02020603050405020304" pitchFamily="18" charset="0"/>
              </a:rPr>
              <a:t> aşama</a:t>
            </a:r>
            <a:r>
              <a:rPr lang="tr-TR" dirty="0">
                <a:latin typeface="Times New Roman" panose="02020603050405020304" pitchFamily="18" charset="0"/>
                <a:cs typeface="Times New Roman" panose="02020603050405020304" pitchFamily="18" charset="0"/>
              </a:rPr>
              <a:t>.</a:t>
            </a:r>
          </a:p>
          <a:p>
            <a:r>
              <a:rPr lang="tr-TR" b="1" dirty="0">
                <a:latin typeface="Times New Roman" panose="02020603050405020304" pitchFamily="18" charset="0"/>
                <a:cs typeface="Times New Roman" panose="02020603050405020304" pitchFamily="18" charset="0"/>
              </a:rPr>
              <a:t>Teolojik Aşama: </a:t>
            </a:r>
            <a:r>
              <a:rPr lang="tr-TR" dirty="0">
                <a:latin typeface="Times New Roman" panose="02020603050405020304" pitchFamily="18" charset="0"/>
                <a:cs typeface="Times New Roman" panose="02020603050405020304" pitchFamily="18" charset="0"/>
              </a:rPr>
              <a:t>Bu dönemde insanlık, çocukluk dönemindedir. İnsanlar bu dönemde fenomenlere dini bir izah getirmiş, etrafındaki olayları bu şekilde açıklamaya çalışmıştır. </a:t>
            </a:r>
            <a:r>
              <a:rPr lang="tr-TR" dirty="0" err="1">
                <a:latin typeface="Times New Roman" panose="02020603050405020304" pitchFamily="18" charset="0"/>
                <a:cs typeface="Times New Roman" panose="02020603050405020304" pitchFamily="18" charset="0"/>
              </a:rPr>
              <a:t>Tanrıbilimsel</a:t>
            </a:r>
            <a:r>
              <a:rPr lang="tr-TR" dirty="0">
                <a:latin typeface="Times New Roman" panose="02020603050405020304" pitchFamily="18" charset="0"/>
                <a:cs typeface="Times New Roman" panose="02020603050405020304" pitchFamily="18" charset="0"/>
              </a:rPr>
              <a:t> dönemde insanoğlu bilmediği, bir türlü anlayamadığı olayları hep aşkın bir kaynakla açıklama yoluna gitmiştir. Teolojik aşamada doğaya, insana, topluma dair var olan bilgiler ilahi özellik taşıdıkları için sorgulanmadan kabul edilmektedir.</a:t>
            </a:r>
          </a:p>
        </p:txBody>
      </p:sp>
    </p:spTree>
    <p:extLst>
      <p:ext uri="{BB962C8B-B14F-4D97-AF65-F5344CB8AC3E}">
        <p14:creationId xmlns:p14="http://schemas.microsoft.com/office/powerpoint/2010/main" val="564090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E4075D-F528-B648-ADAA-3A90A9F2C6B5}"/>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endParaRPr lang="tr-TR" dirty="0"/>
          </a:p>
        </p:txBody>
      </p:sp>
      <p:sp>
        <p:nvSpPr>
          <p:cNvPr id="3" name="İçerik Yer Tutucusu 2">
            <a:extLst>
              <a:ext uri="{FF2B5EF4-FFF2-40B4-BE49-F238E27FC236}">
                <a16:creationId xmlns:a16="http://schemas.microsoft.com/office/drawing/2014/main" id="{2342F579-8CD7-A64F-927A-3E52452FDA87}"/>
              </a:ext>
            </a:extLst>
          </p:cNvPr>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Metafizik Aşama: </a:t>
            </a:r>
            <a:r>
              <a:rPr lang="tr-TR" dirty="0">
                <a:latin typeface="Times New Roman" panose="02020603050405020304" pitchFamily="18" charset="0"/>
                <a:cs typeface="Times New Roman" panose="02020603050405020304" pitchFamily="18" charset="0"/>
              </a:rPr>
              <a:t>Bu çağ, insanlığın gençlik çağıdır. Bu dönemde insanlar, soyut fikirlerin peşinde koşmuşlar, evreni soyut fikirler (doğa ve ideolojiler gibi) ışığında açıklamaya çalışmışlardır. </a:t>
            </a:r>
          </a:p>
          <a:p>
            <a:r>
              <a:rPr lang="tr-TR" dirty="0">
                <a:latin typeface="Times New Roman" panose="02020603050405020304" pitchFamily="18" charset="0"/>
                <a:cs typeface="Times New Roman" panose="02020603050405020304" pitchFamily="18" charset="0"/>
              </a:rPr>
              <a:t>Ruh, ölümsüzlük vb. doğaüstü, soyut kavramların ve gizli güçlerin temel belirleyici olduğu aşamadır. </a:t>
            </a:r>
          </a:p>
          <a:p>
            <a:r>
              <a:rPr lang="tr-TR" dirty="0">
                <a:latin typeface="Times New Roman" panose="02020603050405020304" pitchFamily="18" charset="0"/>
                <a:cs typeface="Times New Roman" panose="02020603050405020304" pitchFamily="18" charset="0"/>
              </a:rPr>
              <a:t>Bu aşamada belirgin olan durum, toplumsal ve doğayla ilgili olguların birtakım soyut güçlerle açıklanmasıdır. Burada bahsedilen soyut güçler; toplumsal düzen, insan hakları, hukuk, eşitlik vs. gibi soyut kavramlar da olabilir.</a:t>
            </a:r>
          </a:p>
        </p:txBody>
      </p:sp>
    </p:spTree>
    <p:extLst>
      <p:ext uri="{BB962C8B-B14F-4D97-AF65-F5344CB8AC3E}">
        <p14:creationId xmlns:p14="http://schemas.microsoft.com/office/powerpoint/2010/main" val="29296255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2712</TotalTime>
  <Words>2164</Words>
  <Application>Microsoft Macintosh PowerPoint</Application>
  <PresentationFormat>Geniş ekran</PresentationFormat>
  <Paragraphs>154</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Arial</vt:lpstr>
      <vt:lpstr>Calibri</vt:lpstr>
      <vt:lpstr>Calibri Light</vt:lpstr>
      <vt:lpstr>Times New Roman</vt:lpstr>
      <vt:lpstr>Wingdings</vt:lpstr>
      <vt:lpstr>Office Teması</vt:lpstr>
      <vt:lpstr>Türkiye’nin Sosyal  Yapısı</vt:lpstr>
      <vt:lpstr>Büyük Boy Kuramlar</vt:lpstr>
      <vt:lpstr>Organizmacı Modeller</vt:lpstr>
      <vt:lpstr>Evrimci Modeller</vt:lpstr>
      <vt:lpstr>Gordon Childe ve Kültürel Evrim</vt:lpstr>
      <vt:lpstr>Herbert Spencer ve Müdahalesiz Evrim</vt:lpstr>
      <vt:lpstr>Herbert Spencer ve Müdahalesiz Evrim</vt:lpstr>
      <vt:lpstr>Auguste Comte ve Üç Hal Kanunu</vt:lpstr>
      <vt:lpstr>Auguste Comte ve Üç Hal Kanunu</vt:lpstr>
      <vt:lpstr>Auguste Comte ve Üç Hal Kanunu</vt:lpstr>
      <vt:lpstr>Max Weber ve Karizma</vt:lpstr>
      <vt:lpstr>Max Weber ve Karizma</vt:lpstr>
      <vt:lpstr>Max Weber ve Karizma</vt:lpstr>
      <vt:lpstr>Emile Durkheim ve İşbölümü ile Farklılaşma</vt:lpstr>
      <vt:lpstr>Emile Durkheim ve İşbölümü ile Farklılaşma</vt:lpstr>
      <vt:lpstr>Emile Durkheim ve İşbölümü ile Farklılaşma</vt:lpstr>
      <vt:lpstr>Ziya Gökalp ve Ulusal Kültür-Uygarlık</vt:lpstr>
      <vt:lpstr>Ziya Gökalp ve Ulusal Kültür-Uygarlık</vt:lpstr>
      <vt:lpstr>Üçlü Devrim Komitesinin Bildirisi</vt:lpstr>
      <vt:lpstr>Diyalektik Modeller</vt:lpstr>
      <vt:lpstr>Pitirim A. Sorokin ve Kültür Üstsistemleri</vt:lpstr>
      <vt:lpstr>Pitirim A. Sorokin ve Kültür Üstsistemleri</vt:lpstr>
      <vt:lpstr>Karl Marx ve Sınıf Çatışması</vt:lpstr>
      <vt:lpstr>Karl Marx ve Sınıf Çatışması</vt:lpstr>
      <vt:lpstr>Karl Marx ve Sınıf Çatışması</vt:lpstr>
      <vt:lpstr>Soru-1-</vt:lpstr>
      <vt:lpstr>Cevap -1-</vt:lpstr>
      <vt:lpstr>Soru -2 </vt:lpstr>
      <vt:lpstr>Cevap -2- </vt:lpstr>
      <vt:lpstr>SON</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Toplumsal Yapısı</dc:title>
  <dc:creator>ABDULLAH GÖKHAN YAŞA</dc:creator>
  <cp:lastModifiedBy>ABDULLAH GÖKHAN YAŞA</cp:lastModifiedBy>
  <cp:revision>61</cp:revision>
  <dcterms:created xsi:type="dcterms:W3CDTF">2020-10-04T15:36:28Z</dcterms:created>
  <dcterms:modified xsi:type="dcterms:W3CDTF">2020-10-26T10:54:23Z</dcterms:modified>
</cp:coreProperties>
</file>