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25" r:id="rId3"/>
    <p:sldId id="327" r:id="rId4"/>
    <p:sldId id="330" r:id="rId5"/>
    <p:sldId id="331" r:id="rId6"/>
    <p:sldId id="332" r:id="rId7"/>
    <p:sldId id="328" r:id="rId8"/>
    <p:sldId id="329" r:id="rId9"/>
    <p:sldId id="333" r:id="rId10"/>
    <p:sldId id="334" r:id="rId11"/>
    <p:sldId id="335" r:id="rId12"/>
    <p:sldId id="257" r:id="rId13"/>
    <p:sldId id="324" r:id="rId14"/>
    <p:sldId id="397" r:id="rId15"/>
    <p:sldId id="398" r:id="rId16"/>
    <p:sldId id="399" r:id="rId17"/>
    <p:sldId id="400" r:id="rId18"/>
    <p:sldId id="401" r:id="rId19"/>
    <p:sldId id="402" r:id="rId20"/>
    <p:sldId id="337" r:id="rId21"/>
    <p:sldId id="338" r:id="rId22"/>
    <p:sldId id="339" r:id="rId23"/>
    <p:sldId id="340" r:id="rId24"/>
    <p:sldId id="341" r:id="rId25"/>
    <p:sldId id="342" r:id="rId26"/>
    <p:sldId id="343" r:id="rId27"/>
    <p:sldId id="344" r:id="rId28"/>
    <p:sldId id="358" r:id="rId29"/>
    <p:sldId id="359" r:id="rId30"/>
    <p:sldId id="361" r:id="rId31"/>
    <p:sldId id="362" r:id="rId32"/>
    <p:sldId id="363" r:id="rId33"/>
    <p:sldId id="364" r:id="rId34"/>
    <p:sldId id="365" r:id="rId35"/>
    <p:sldId id="366" r:id="rId36"/>
    <p:sldId id="367" r:id="rId37"/>
    <p:sldId id="368" r:id="rId38"/>
    <p:sldId id="369" r:id="rId39"/>
    <p:sldId id="370" r:id="rId40"/>
    <p:sldId id="371" r:id="rId41"/>
    <p:sldId id="372" r:id="rId42"/>
    <p:sldId id="373" r:id="rId43"/>
    <p:sldId id="374" r:id="rId44"/>
    <p:sldId id="375" r:id="rId45"/>
    <p:sldId id="376" r:id="rId46"/>
    <p:sldId id="377" r:id="rId47"/>
    <p:sldId id="378" r:id="rId48"/>
    <p:sldId id="379" r:id="rId49"/>
    <p:sldId id="380" r:id="rId50"/>
    <p:sldId id="381" r:id="rId51"/>
    <p:sldId id="382" r:id="rId52"/>
    <p:sldId id="383" r:id="rId53"/>
    <p:sldId id="384" r:id="rId54"/>
    <p:sldId id="385" r:id="rId55"/>
    <p:sldId id="386" r:id="rId56"/>
    <p:sldId id="387" r:id="rId57"/>
    <p:sldId id="388" r:id="rId58"/>
    <p:sldId id="389" r:id="rId59"/>
    <p:sldId id="390" r:id="rId60"/>
    <p:sldId id="391" r:id="rId61"/>
    <p:sldId id="392" r:id="rId62"/>
    <p:sldId id="393" r:id="rId63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96" autoAdjust="0"/>
    <p:restoredTop sz="94660"/>
  </p:normalViewPr>
  <p:slideViewPr>
    <p:cSldViewPr>
      <p:cViewPr>
        <p:scale>
          <a:sx n="64" d="100"/>
          <a:sy n="64" d="100"/>
        </p:scale>
        <p:origin x="-15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75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DEEAF5-B200-48DD-B214-4C0BEFCCA434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CBD7CAB5-5B5A-4280-B1E5-CBCF144821D3}">
      <dgm:prSet phldrT="[Metin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1800" dirty="0" err="1" smtClean="0">
              <a:solidFill>
                <a:srgbClr val="FF0000"/>
              </a:solidFill>
            </a:rPr>
            <a:t>Plazmidler</a:t>
          </a:r>
          <a:r>
            <a:rPr lang="tr-TR" sz="1800" dirty="0" err="1" smtClean="0"/>
            <a:t>de</a:t>
          </a:r>
          <a:r>
            <a:rPr lang="tr-TR" sz="1800" dirty="0" smtClean="0"/>
            <a:t> taşınıyorsa bir bakteriden diğerine kolaylıkla aktarılabilirler, böylece</a:t>
          </a:r>
        </a:p>
        <a:p>
          <a:pPr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dirty="0"/>
        </a:p>
      </dgm:t>
    </dgm:pt>
    <dgm:pt modelId="{994CB23E-C4BB-448D-9916-9CE7885A3829}" type="parTrans" cxnId="{7E40390C-760A-4621-8A67-D39984A899F2}">
      <dgm:prSet/>
      <dgm:spPr/>
      <dgm:t>
        <a:bodyPr/>
        <a:lstStyle/>
        <a:p>
          <a:endParaRPr lang="tr-TR"/>
        </a:p>
      </dgm:t>
    </dgm:pt>
    <dgm:pt modelId="{CF12E489-2CDA-4D3A-9B06-562F18E720B4}" type="sibTrans" cxnId="{7E40390C-760A-4621-8A67-D39984A899F2}">
      <dgm:prSet/>
      <dgm:spPr/>
      <dgm:t>
        <a:bodyPr/>
        <a:lstStyle/>
        <a:p>
          <a:endParaRPr lang="tr-TR"/>
        </a:p>
      </dgm:t>
    </dgm:pt>
    <dgm:pt modelId="{039AA82A-A9B8-46DE-90F8-53E455D616CD}">
      <dgm:prSet phldrT="[Metin]"/>
      <dgm:spPr/>
      <dgm:t>
        <a:bodyPr/>
        <a:lstStyle/>
        <a:p>
          <a:pPr marL="0" marR="0" lvl="1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1600" dirty="0" smtClean="0"/>
            <a:t>Önceden zararsız olan türler </a:t>
          </a:r>
          <a:r>
            <a:rPr lang="tr-TR" sz="1600" dirty="0" err="1" smtClean="0"/>
            <a:t>patojenik</a:t>
          </a:r>
          <a:endParaRPr lang="tr-TR" sz="1600" dirty="0" smtClean="0"/>
        </a:p>
      </dgm:t>
    </dgm:pt>
    <dgm:pt modelId="{1A4FD4EA-6863-4E6E-9BA4-D0278A5DC6F7}" type="parTrans" cxnId="{06A7DE75-A56B-49E1-BA2D-1D209AB8E329}">
      <dgm:prSet/>
      <dgm:spPr/>
      <dgm:t>
        <a:bodyPr/>
        <a:lstStyle/>
        <a:p>
          <a:endParaRPr lang="tr-TR"/>
        </a:p>
      </dgm:t>
    </dgm:pt>
    <dgm:pt modelId="{127A4186-7138-4707-9B36-5481A6FBF2EB}" type="sibTrans" cxnId="{06A7DE75-A56B-49E1-BA2D-1D209AB8E329}">
      <dgm:prSet/>
      <dgm:spPr/>
      <dgm:t>
        <a:bodyPr/>
        <a:lstStyle/>
        <a:p>
          <a:endParaRPr lang="tr-TR"/>
        </a:p>
      </dgm:t>
    </dgm:pt>
    <dgm:pt modelId="{9D4740DE-C3FD-4B5F-B38C-ADA65CFB87FD}">
      <dgm:prSet phldrT="[Metin]" custT="1"/>
      <dgm:spPr/>
      <dgm:t>
        <a:bodyPr/>
        <a:lstStyle/>
        <a:p>
          <a:r>
            <a:rPr lang="tr-TR" sz="1800" dirty="0" smtClean="0">
              <a:solidFill>
                <a:srgbClr val="FF0000"/>
              </a:solidFill>
            </a:rPr>
            <a:t>Kromozom</a:t>
          </a:r>
          <a:r>
            <a:rPr lang="tr-TR" sz="1800" dirty="0" smtClean="0"/>
            <a:t> üzerinde belirli bölgelerde bulunuyorlarsa</a:t>
          </a:r>
        </a:p>
      </dgm:t>
    </dgm:pt>
    <dgm:pt modelId="{BF929656-4E56-473A-802F-E993637C6ED4}" type="parTrans" cxnId="{2DE18BF8-9CEF-4502-8D9A-EF72A79C5A76}">
      <dgm:prSet/>
      <dgm:spPr/>
      <dgm:t>
        <a:bodyPr/>
        <a:lstStyle/>
        <a:p>
          <a:endParaRPr lang="tr-TR"/>
        </a:p>
      </dgm:t>
    </dgm:pt>
    <dgm:pt modelId="{FA2B72A3-591A-40AA-8EC8-5C4B77CD4CB4}" type="sibTrans" cxnId="{2DE18BF8-9CEF-4502-8D9A-EF72A79C5A76}">
      <dgm:prSet/>
      <dgm:spPr/>
      <dgm:t>
        <a:bodyPr/>
        <a:lstStyle/>
        <a:p>
          <a:endParaRPr lang="tr-TR"/>
        </a:p>
      </dgm:t>
    </dgm:pt>
    <dgm:pt modelId="{A2DDFE67-2100-44D9-8A61-DE6C2819EFFD}">
      <dgm:prSet phldrT="[Metin]" phldr="1"/>
      <dgm:spPr/>
      <dgm:t>
        <a:bodyPr/>
        <a:lstStyle/>
        <a:p>
          <a:pPr marL="114300" indent="0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tr-TR" sz="1200" dirty="0"/>
        </a:p>
      </dgm:t>
    </dgm:pt>
    <dgm:pt modelId="{4809BA1D-83A2-411E-B5A1-48A2B80E67F3}" type="parTrans" cxnId="{C2E4A1E9-8059-4FC6-95B4-970717A807EF}">
      <dgm:prSet/>
      <dgm:spPr/>
      <dgm:t>
        <a:bodyPr/>
        <a:lstStyle/>
        <a:p>
          <a:endParaRPr lang="tr-TR"/>
        </a:p>
      </dgm:t>
    </dgm:pt>
    <dgm:pt modelId="{D19AEA29-982F-4E79-BFBB-E7822D961CD7}" type="sibTrans" cxnId="{C2E4A1E9-8059-4FC6-95B4-970717A807EF}">
      <dgm:prSet/>
      <dgm:spPr/>
      <dgm:t>
        <a:bodyPr/>
        <a:lstStyle/>
        <a:p>
          <a:endParaRPr lang="tr-TR"/>
        </a:p>
      </dgm:t>
    </dgm:pt>
    <dgm:pt modelId="{2C12FBEA-011D-4584-82CE-80E3E488DECB}">
      <dgm:prSet phldrT="[Metin]"/>
      <dgm:spPr/>
      <dgm:t>
        <a:bodyPr/>
        <a:lstStyle/>
        <a:p>
          <a:pPr marL="0" marR="0" lvl="1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1600" dirty="0" smtClean="0"/>
            <a:t>Hafif </a:t>
          </a:r>
          <a:r>
            <a:rPr lang="tr-TR" sz="1600" dirty="0" err="1" smtClean="0"/>
            <a:t>virülan</a:t>
          </a:r>
          <a:r>
            <a:rPr lang="tr-TR" sz="1600" dirty="0" smtClean="0"/>
            <a:t> olanlar ise yüksek seviyede </a:t>
          </a:r>
          <a:r>
            <a:rPr lang="tr-TR" sz="1600" dirty="0" err="1" smtClean="0"/>
            <a:t>virülan</a:t>
          </a:r>
          <a:r>
            <a:rPr lang="tr-TR" sz="1600" dirty="0" smtClean="0"/>
            <a:t> olabilirler</a:t>
          </a:r>
        </a:p>
        <a:p>
          <a:pPr marL="171450" lvl="1" indent="0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tr-TR" sz="1600" dirty="0" smtClean="0"/>
        </a:p>
      </dgm:t>
    </dgm:pt>
    <dgm:pt modelId="{80EFD683-FD55-46CC-B69C-C73FD61D80F5}" type="parTrans" cxnId="{9E1F2325-9CFB-41A1-9114-87E9E8F9A433}">
      <dgm:prSet/>
      <dgm:spPr/>
    </dgm:pt>
    <dgm:pt modelId="{DF2CAF4C-0894-4C9F-9375-3C43ECAF6EE8}" type="sibTrans" cxnId="{9E1F2325-9CFB-41A1-9114-87E9E8F9A433}">
      <dgm:prSet/>
      <dgm:spPr/>
    </dgm:pt>
    <dgm:pt modelId="{A32DDEAD-2CBB-4254-939B-4CCF69F88966}">
      <dgm:prSet phldrT="[Metin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1800" dirty="0" smtClean="0"/>
            <a:t>Adadaki tüm genler </a:t>
          </a:r>
          <a:r>
            <a:rPr lang="tr-TR" sz="1800" dirty="0" err="1" smtClean="0"/>
            <a:t>patojenitede</a:t>
          </a:r>
          <a:r>
            <a:rPr lang="tr-TR" sz="1800" dirty="0" smtClean="0"/>
            <a:t> yer alır</a:t>
          </a:r>
          <a:endParaRPr lang="tr-TR" dirty="0" smtClean="0"/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tr-TR" sz="1800" dirty="0" smtClean="0"/>
        </a:p>
        <a:p>
          <a:pPr marL="114300" indent="0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tr-TR" dirty="0"/>
        </a:p>
      </dgm:t>
    </dgm:pt>
    <dgm:pt modelId="{6D9391CB-CC71-4A25-9C24-42F52B4A2586}" type="parTrans" cxnId="{A06BB93B-0CE0-4F9E-AFDF-D385781133F7}">
      <dgm:prSet/>
      <dgm:spPr/>
    </dgm:pt>
    <dgm:pt modelId="{69FEB2BD-C6F3-4A07-84C2-64BACADBF789}" type="sibTrans" cxnId="{A06BB93B-0CE0-4F9E-AFDF-D385781133F7}">
      <dgm:prSet/>
      <dgm:spPr/>
    </dgm:pt>
    <dgm:pt modelId="{5E41FBFD-129F-445B-8070-27A881663178}">
      <dgm:prSet phldrT="[Metin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1800" dirty="0" smtClean="0"/>
            <a:t>Bu </a:t>
          </a:r>
          <a:r>
            <a:rPr lang="tr-TR" sz="1800" dirty="0" err="1" smtClean="0"/>
            <a:t>virülans</a:t>
          </a:r>
          <a:r>
            <a:rPr lang="tr-TR" sz="1800" dirty="0" smtClean="0"/>
            <a:t> gen kümelerine </a:t>
          </a:r>
          <a:r>
            <a:rPr lang="tr-TR" sz="1800" b="1" dirty="0" err="1" smtClean="0"/>
            <a:t>patojenite</a:t>
          </a:r>
          <a:r>
            <a:rPr lang="tr-TR" sz="1800" b="1" dirty="0" smtClean="0"/>
            <a:t> adaları </a:t>
          </a:r>
          <a:r>
            <a:rPr lang="tr-TR" sz="1800" dirty="0" smtClean="0"/>
            <a:t>denir</a:t>
          </a:r>
          <a:endParaRPr lang="tr-TR" dirty="0"/>
        </a:p>
      </dgm:t>
    </dgm:pt>
    <dgm:pt modelId="{D231002A-EA50-4DD2-89C7-E85B3E469542}" type="sibTrans" cxnId="{133BBD26-34FB-4040-A834-CF37CD1CAF26}">
      <dgm:prSet/>
      <dgm:spPr/>
      <dgm:t>
        <a:bodyPr/>
        <a:lstStyle/>
        <a:p>
          <a:endParaRPr lang="tr-TR"/>
        </a:p>
      </dgm:t>
    </dgm:pt>
    <dgm:pt modelId="{56AA4E1F-484D-4841-BFC7-9B8F77967E56}" type="parTrans" cxnId="{133BBD26-34FB-4040-A834-CF37CD1CAF26}">
      <dgm:prSet/>
      <dgm:spPr/>
      <dgm:t>
        <a:bodyPr/>
        <a:lstStyle/>
        <a:p>
          <a:endParaRPr lang="tr-TR"/>
        </a:p>
      </dgm:t>
    </dgm:pt>
    <dgm:pt modelId="{67749C2B-5FCD-473F-A3D4-1535F9368019}" type="pres">
      <dgm:prSet presAssocID="{77DEEAF5-B200-48DD-B214-4C0BEFCCA434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690D3F99-E3A1-4361-88B7-87264440F98C}" type="pres">
      <dgm:prSet presAssocID="{CBD7CAB5-5B5A-4280-B1E5-CBCF144821D3}" presName="linNode" presStyleCnt="0"/>
      <dgm:spPr/>
    </dgm:pt>
    <dgm:pt modelId="{ABD77327-28F8-4AD2-8382-0F848B85B6BD}" type="pres">
      <dgm:prSet presAssocID="{CBD7CAB5-5B5A-4280-B1E5-CBCF144821D3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EAC13E2-3F09-4C48-A957-215E2EB9198E}" type="pres">
      <dgm:prSet presAssocID="{CBD7CAB5-5B5A-4280-B1E5-CBCF144821D3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FA6E8D7-52AF-4861-9EFA-D523D6477823}" type="pres">
      <dgm:prSet presAssocID="{CF12E489-2CDA-4D3A-9B06-562F18E720B4}" presName="spacing" presStyleCnt="0"/>
      <dgm:spPr/>
    </dgm:pt>
    <dgm:pt modelId="{24BE0244-AF61-4DF4-B0FE-E650FD53FE61}" type="pres">
      <dgm:prSet presAssocID="{9D4740DE-C3FD-4B5F-B38C-ADA65CFB87FD}" presName="linNode" presStyleCnt="0"/>
      <dgm:spPr/>
    </dgm:pt>
    <dgm:pt modelId="{B538E31F-9FFA-49E9-8FDD-9F7CFB39E57A}" type="pres">
      <dgm:prSet presAssocID="{9D4740DE-C3FD-4B5F-B38C-ADA65CFB87FD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5D36342-1233-40CB-A602-F84C4E7F8EEB}" type="pres">
      <dgm:prSet presAssocID="{9D4740DE-C3FD-4B5F-B38C-ADA65CFB87FD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C2E4A1E9-8059-4FC6-95B4-970717A807EF}" srcId="{9D4740DE-C3FD-4B5F-B38C-ADA65CFB87FD}" destId="{A2DDFE67-2100-44D9-8A61-DE6C2819EFFD}" srcOrd="0" destOrd="0" parTransId="{4809BA1D-83A2-411E-B5A1-48A2B80E67F3}" sibTransId="{D19AEA29-982F-4E79-BFBB-E7822D961CD7}"/>
    <dgm:cxn modelId="{133BBD26-34FB-4040-A834-CF37CD1CAF26}" srcId="{9D4740DE-C3FD-4B5F-B38C-ADA65CFB87FD}" destId="{5E41FBFD-129F-445B-8070-27A881663178}" srcOrd="1" destOrd="0" parTransId="{56AA4E1F-484D-4841-BFC7-9B8F77967E56}" sibTransId="{D231002A-EA50-4DD2-89C7-E85B3E469542}"/>
    <dgm:cxn modelId="{82CF4C44-10F2-4139-AEA0-8F36CB2EBAE7}" type="presOf" srcId="{A32DDEAD-2CBB-4254-939B-4CCF69F88966}" destId="{E5D36342-1233-40CB-A602-F84C4E7F8EEB}" srcOrd="0" destOrd="2" presId="urn:microsoft.com/office/officeart/2005/8/layout/vList6"/>
    <dgm:cxn modelId="{7E40390C-760A-4621-8A67-D39984A899F2}" srcId="{77DEEAF5-B200-48DD-B214-4C0BEFCCA434}" destId="{CBD7CAB5-5B5A-4280-B1E5-CBCF144821D3}" srcOrd="0" destOrd="0" parTransId="{994CB23E-C4BB-448D-9916-9CE7885A3829}" sibTransId="{CF12E489-2CDA-4D3A-9B06-562F18E720B4}"/>
    <dgm:cxn modelId="{7F30F06C-186B-45B3-86F9-75C705A5ED18}" type="presOf" srcId="{77DEEAF5-B200-48DD-B214-4C0BEFCCA434}" destId="{67749C2B-5FCD-473F-A3D4-1535F9368019}" srcOrd="0" destOrd="0" presId="urn:microsoft.com/office/officeart/2005/8/layout/vList6"/>
    <dgm:cxn modelId="{32883693-DED0-4FC8-8734-B638E440B76D}" type="presOf" srcId="{5E41FBFD-129F-445B-8070-27A881663178}" destId="{E5D36342-1233-40CB-A602-F84C4E7F8EEB}" srcOrd="0" destOrd="1" presId="urn:microsoft.com/office/officeart/2005/8/layout/vList6"/>
    <dgm:cxn modelId="{0280C27E-2674-486B-9F39-1B9B0650A7A2}" type="presOf" srcId="{9D4740DE-C3FD-4B5F-B38C-ADA65CFB87FD}" destId="{B538E31F-9FFA-49E9-8FDD-9F7CFB39E57A}" srcOrd="0" destOrd="0" presId="urn:microsoft.com/office/officeart/2005/8/layout/vList6"/>
    <dgm:cxn modelId="{BBDA9F3C-9874-4563-98E9-B93D5EEBA510}" type="presOf" srcId="{A2DDFE67-2100-44D9-8A61-DE6C2819EFFD}" destId="{E5D36342-1233-40CB-A602-F84C4E7F8EEB}" srcOrd="0" destOrd="0" presId="urn:microsoft.com/office/officeart/2005/8/layout/vList6"/>
    <dgm:cxn modelId="{01BF947F-3298-4CBD-9F58-095A2E11A591}" type="presOf" srcId="{CBD7CAB5-5B5A-4280-B1E5-CBCF144821D3}" destId="{ABD77327-28F8-4AD2-8382-0F848B85B6BD}" srcOrd="0" destOrd="0" presId="urn:microsoft.com/office/officeart/2005/8/layout/vList6"/>
    <dgm:cxn modelId="{9E1F2325-9CFB-41A1-9114-87E9E8F9A433}" srcId="{CBD7CAB5-5B5A-4280-B1E5-CBCF144821D3}" destId="{2C12FBEA-011D-4584-82CE-80E3E488DECB}" srcOrd="1" destOrd="0" parTransId="{80EFD683-FD55-46CC-B69C-C73FD61D80F5}" sibTransId="{DF2CAF4C-0894-4C9F-9375-3C43ECAF6EE8}"/>
    <dgm:cxn modelId="{8E62A1C6-0301-45F2-B284-DCA724B8BE5A}" type="presOf" srcId="{039AA82A-A9B8-46DE-90F8-53E455D616CD}" destId="{5EAC13E2-3F09-4C48-A957-215E2EB9198E}" srcOrd="0" destOrd="0" presId="urn:microsoft.com/office/officeart/2005/8/layout/vList6"/>
    <dgm:cxn modelId="{06A7DE75-A56B-49E1-BA2D-1D209AB8E329}" srcId="{CBD7CAB5-5B5A-4280-B1E5-CBCF144821D3}" destId="{039AA82A-A9B8-46DE-90F8-53E455D616CD}" srcOrd="0" destOrd="0" parTransId="{1A4FD4EA-6863-4E6E-9BA4-D0278A5DC6F7}" sibTransId="{127A4186-7138-4707-9B36-5481A6FBF2EB}"/>
    <dgm:cxn modelId="{2DE18BF8-9CEF-4502-8D9A-EF72A79C5A76}" srcId="{77DEEAF5-B200-48DD-B214-4C0BEFCCA434}" destId="{9D4740DE-C3FD-4B5F-B38C-ADA65CFB87FD}" srcOrd="1" destOrd="0" parTransId="{BF929656-4E56-473A-802F-E993637C6ED4}" sibTransId="{FA2B72A3-591A-40AA-8EC8-5C4B77CD4CB4}"/>
    <dgm:cxn modelId="{28BC2A22-7811-41C2-9549-9D9F60397A19}" type="presOf" srcId="{2C12FBEA-011D-4584-82CE-80E3E488DECB}" destId="{5EAC13E2-3F09-4C48-A957-215E2EB9198E}" srcOrd="0" destOrd="1" presId="urn:microsoft.com/office/officeart/2005/8/layout/vList6"/>
    <dgm:cxn modelId="{A06BB93B-0CE0-4F9E-AFDF-D385781133F7}" srcId="{9D4740DE-C3FD-4B5F-B38C-ADA65CFB87FD}" destId="{A32DDEAD-2CBB-4254-939B-4CCF69F88966}" srcOrd="2" destOrd="0" parTransId="{6D9391CB-CC71-4A25-9C24-42F52B4A2586}" sibTransId="{69FEB2BD-C6F3-4A07-84C2-64BACADBF789}"/>
    <dgm:cxn modelId="{10AA87A7-88D8-4562-95F1-741FB5399E5F}" type="presParOf" srcId="{67749C2B-5FCD-473F-A3D4-1535F9368019}" destId="{690D3F99-E3A1-4361-88B7-87264440F98C}" srcOrd="0" destOrd="0" presId="urn:microsoft.com/office/officeart/2005/8/layout/vList6"/>
    <dgm:cxn modelId="{403DAB39-FE9A-4A62-BC2F-39497F3B27AB}" type="presParOf" srcId="{690D3F99-E3A1-4361-88B7-87264440F98C}" destId="{ABD77327-28F8-4AD2-8382-0F848B85B6BD}" srcOrd="0" destOrd="0" presId="urn:microsoft.com/office/officeart/2005/8/layout/vList6"/>
    <dgm:cxn modelId="{EAD590FC-FCAE-44FB-9694-E3301ADEF3A8}" type="presParOf" srcId="{690D3F99-E3A1-4361-88B7-87264440F98C}" destId="{5EAC13E2-3F09-4C48-A957-215E2EB9198E}" srcOrd="1" destOrd="0" presId="urn:microsoft.com/office/officeart/2005/8/layout/vList6"/>
    <dgm:cxn modelId="{A7FED075-116A-4DCC-B180-0BCC7305E78D}" type="presParOf" srcId="{67749C2B-5FCD-473F-A3D4-1535F9368019}" destId="{CFA6E8D7-52AF-4861-9EFA-D523D6477823}" srcOrd="1" destOrd="0" presId="urn:microsoft.com/office/officeart/2005/8/layout/vList6"/>
    <dgm:cxn modelId="{CFC45ED0-AAE8-4921-B246-FDA12C9809F7}" type="presParOf" srcId="{67749C2B-5FCD-473F-A3D4-1535F9368019}" destId="{24BE0244-AF61-4DF4-B0FE-E650FD53FE61}" srcOrd="2" destOrd="0" presId="urn:microsoft.com/office/officeart/2005/8/layout/vList6"/>
    <dgm:cxn modelId="{1233FF1A-B5C3-4AFC-AFB4-5DD1A615797F}" type="presParOf" srcId="{24BE0244-AF61-4DF4-B0FE-E650FD53FE61}" destId="{B538E31F-9FFA-49E9-8FDD-9F7CFB39E57A}" srcOrd="0" destOrd="0" presId="urn:microsoft.com/office/officeart/2005/8/layout/vList6"/>
    <dgm:cxn modelId="{32C79E12-A0E6-4754-B6B5-C6FEA83E09EC}" type="presParOf" srcId="{24BE0244-AF61-4DF4-B0FE-E650FD53FE61}" destId="{E5D36342-1233-40CB-A602-F84C4E7F8EEB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5CE0CC-9CE5-4606-BCE2-323BD0ADDF7E}" type="datetimeFigureOut">
              <a:rPr lang="tr-TR"/>
              <a:pPr>
                <a:defRPr/>
              </a:pPr>
              <a:t>28/08/2018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B56F7F-3567-45D2-9197-F089FE5089F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2F0EB-FF1D-4388-BA26-39D1FFFABD96}" type="datetimeFigureOut">
              <a:rPr lang="tr-TR"/>
              <a:pPr>
                <a:defRPr/>
              </a:pPr>
              <a:t>28/08/2018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1ECAB8-F37B-4FDF-903D-166FB17943D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52453-BD15-40C0-8984-148182FBAA73}" type="datetimeFigureOut">
              <a:rPr lang="tr-TR"/>
              <a:pPr>
                <a:defRPr/>
              </a:pPr>
              <a:t>28/08/2018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CEE916-9F60-447F-9086-67E579F55EA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EA6A2A-BDEF-4A12-975D-5428CBB5611B}" type="datetimeFigureOut">
              <a:rPr lang="tr-TR"/>
              <a:pPr>
                <a:defRPr/>
              </a:pPr>
              <a:t>28/08/2018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D97A43-5AB6-45E3-8F12-51A42755F7D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DFD2F2-0FA9-46A7-997E-36FA73B9C5DC}" type="datetimeFigureOut">
              <a:rPr lang="tr-TR"/>
              <a:pPr>
                <a:defRPr/>
              </a:pPr>
              <a:t>28/08/2018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A12D1-C3C3-4586-A82E-7628709C4E0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0A7EFA-B082-45F7-887D-5E694559068A}" type="datetimeFigureOut">
              <a:rPr lang="tr-TR"/>
              <a:pPr>
                <a:defRPr/>
              </a:pPr>
              <a:t>28/08/2018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3F7C2D-097D-4877-9F0D-A7B59BC35F0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BF2C50-8E75-441E-8D70-5917FCA948E3}" type="datetimeFigureOut">
              <a:rPr lang="tr-TR"/>
              <a:pPr>
                <a:defRPr/>
              </a:pPr>
              <a:t>28/08/2018</a:t>
            </a:fld>
            <a:endParaRPr lang="tr-TR"/>
          </a:p>
        </p:txBody>
      </p:sp>
      <p:sp>
        <p:nvSpPr>
          <p:cNvPr id="8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B0C87B-69FA-401B-8B37-1C387D4E8E6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30290-460E-4299-8408-09132A4CEA8C}" type="datetimeFigureOut">
              <a:rPr lang="tr-TR"/>
              <a:pPr>
                <a:defRPr/>
              </a:pPr>
              <a:t>28/08/2018</a:t>
            </a:fld>
            <a:endParaRPr lang="tr-TR"/>
          </a:p>
        </p:txBody>
      </p:sp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173AE-9DB1-4F7F-AB71-0834BC1FD85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E2F543-BBDC-4DF7-8934-3C16AA864F32}" type="datetimeFigureOut">
              <a:rPr lang="tr-TR"/>
              <a:pPr>
                <a:defRPr/>
              </a:pPr>
              <a:t>28/08/2018</a:t>
            </a:fld>
            <a:endParaRPr lang="tr-TR"/>
          </a:p>
        </p:txBody>
      </p:sp>
      <p:sp>
        <p:nvSpPr>
          <p:cNvPr id="3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B94AF0-3F9E-496A-A319-08787C98E33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6A9C3-31E8-43CC-AB5D-D4FD2AC28CCC}" type="datetimeFigureOut">
              <a:rPr lang="tr-TR"/>
              <a:pPr>
                <a:defRPr/>
              </a:pPr>
              <a:t>28/08/2018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09527D-E601-4C29-AC2D-30B71E6BAC1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25F37B-4ACE-4C1D-BA6A-D8E19EBD3092}" type="datetimeFigureOut">
              <a:rPr lang="tr-TR"/>
              <a:pPr>
                <a:defRPr/>
              </a:pPr>
              <a:t>28/08/2018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28F1D-0076-490F-8965-7C9EA518A2F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Başlık Yer Tutucusu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1027" name="2 Metin Yer Tutucusu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96EB2CB-C26F-4790-A248-1DABB86A015F}" type="datetimeFigureOut">
              <a:rPr lang="tr-TR"/>
              <a:pPr>
                <a:defRPr/>
              </a:pPr>
              <a:t>28/08/2018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7B3152C-BD46-47BC-8D53-7D03DC3772B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tr-TR" smtClean="0">
                <a:solidFill>
                  <a:srgbClr val="FF0000"/>
                </a:solidFill>
              </a:rPr>
              <a:t>FLORA KAVRAMI, PATOJENİTE VE VİRULANS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tr-TR" sz="2000" dirty="0" smtClean="0"/>
              <a:t>Prof. Dr. Ebru Us</a:t>
            </a:r>
          </a:p>
          <a:p>
            <a:pPr>
              <a:defRPr/>
            </a:pPr>
            <a:r>
              <a:rPr lang="tr-TR" sz="2000" b="1" dirty="0" smtClean="0"/>
              <a:t>Ankara Üniversitesi Tıp Fakültesi Tıbbi Mikrobiyoloji Anabilim Dalı ve </a:t>
            </a:r>
            <a:r>
              <a:rPr lang="tr-TR" sz="2000" b="1" dirty="0" err="1" smtClean="0">
                <a:solidFill>
                  <a:schemeClr val="bg1">
                    <a:lumMod val="50000"/>
                  </a:schemeClr>
                </a:solidFill>
              </a:rPr>
              <a:t>İbn</a:t>
            </a:r>
            <a:r>
              <a:rPr lang="tr-TR" sz="2000" b="1" dirty="0" smtClean="0">
                <a:solidFill>
                  <a:schemeClr val="bg1">
                    <a:lumMod val="50000"/>
                  </a:schemeClr>
                </a:solidFill>
              </a:rPr>
              <a:t>-i Sina Hastanesi Merkez Mikrobiyoloji </a:t>
            </a:r>
            <a:r>
              <a:rPr lang="tr-TR" sz="2000" b="1" dirty="0" err="1" smtClean="0">
                <a:solidFill>
                  <a:schemeClr val="bg1">
                    <a:lumMod val="50000"/>
                  </a:schemeClr>
                </a:solidFill>
              </a:rPr>
              <a:t>Laboratuvarı</a:t>
            </a:r>
            <a:r>
              <a:rPr lang="tr-TR" sz="2000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endParaRPr lang="tr-TR" sz="20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smtClean="0"/>
          </a:p>
        </p:txBody>
      </p:sp>
      <p:sp>
        <p:nvSpPr>
          <p:cNvPr id="1229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 smtClean="0"/>
              <a:t>Enfeksiyonlara karşı bağışıklık sisteminin tepkisi iki şekilde oluşmaktadır</a:t>
            </a:r>
          </a:p>
          <a:p>
            <a:pPr>
              <a:buNone/>
            </a:pPr>
            <a:r>
              <a:rPr lang="tr-TR" sz="2400" dirty="0" smtClean="0"/>
              <a:t>1) Doğuştan gelen ve konağın ilk savunma hattını oluşturan özgül olmayan </a:t>
            </a:r>
            <a:r>
              <a:rPr lang="tr-TR" sz="2400" b="1" dirty="0" smtClean="0"/>
              <a:t>doğal bağışık yanıt</a:t>
            </a:r>
            <a:endParaRPr lang="tr-TR" sz="2400" dirty="0" smtClean="0"/>
          </a:p>
          <a:p>
            <a:r>
              <a:rPr lang="tr-TR" sz="2400" dirty="0" smtClean="0"/>
              <a:t>Bu yanıtın tepkileri çeşitli kimyasal ve mekanik faktörlerin birleştiği hücresel mekanizmaları içermektedir</a:t>
            </a:r>
          </a:p>
          <a:p>
            <a:r>
              <a:rPr lang="tr-TR" sz="2400" dirty="0" smtClean="0"/>
              <a:t>Bir çok durumda bu yanıt enfeksiyonun oluşmaması veya yok edilmesi için yeterli olmaktadır</a:t>
            </a:r>
          </a:p>
          <a:p>
            <a:endParaRPr lang="tr-TR" sz="2400" dirty="0" smtClean="0"/>
          </a:p>
          <a:p>
            <a:endParaRPr lang="tr-T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smtClean="0"/>
          </a:p>
        </p:txBody>
      </p:sp>
      <p:sp>
        <p:nvSpPr>
          <p:cNvPr id="1331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sz="2400" dirty="0" smtClean="0"/>
              <a:t>2) Maruz kalınma yoluyla elde edilen </a:t>
            </a:r>
            <a:r>
              <a:rPr lang="tr-TR" sz="2400" b="1" dirty="0" smtClean="0"/>
              <a:t>kazanılmış bağışık yanıt </a:t>
            </a:r>
            <a:r>
              <a:rPr lang="tr-TR" sz="2400" dirty="0" smtClean="0"/>
              <a:t>ikinci savunma hattını oluşturmaktadır</a:t>
            </a:r>
          </a:p>
          <a:p>
            <a:r>
              <a:rPr lang="tr-TR" sz="2400" dirty="0" smtClean="0"/>
              <a:t>Özgül ve hafızaya sahip olmasından ötürü oldukça önemlidir</a:t>
            </a:r>
          </a:p>
          <a:p>
            <a:r>
              <a:rPr lang="tr-TR" sz="2400" dirty="0" smtClean="0"/>
              <a:t>Bu da aynı enfeksiyon etkeni ile tekrar karşılaşıldığında hızlı ve güçlü bir yanıtın oluşacağı anlamına gelir</a:t>
            </a:r>
          </a:p>
          <a:p>
            <a:endParaRPr lang="tr-TR" sz="2400" dirty="0" smtClean="0"/>
          </a:p>
          <a:p>
            <a:endParaRPr lang="tr-TR" sz="2400" dirty="0" smtClean="0"/>
          </a:p>
          <a:p>
            <a:pPr algn="ctr">
              <a:buNone/>
            </a:pPr>
            <a:r>
              <a:rPr lang="tr-TR" sz="2400" dirty="0" smtClean="0"/>
              <a:t>Sonuç olarak bir patojenin başarılı olabilmesi için güçlü konakçı savunmasını aşması, kaçınması ya da gizlenmesi gerekmektedir</a:t>
            </a:r>
          </a:p>
          <a:p>
            <a:endParaRPr lang="tr-T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>
                <a:solidFill>
                  <a:srgbClr val="FF0000"/>
                </a:solidFill>
              </a:rPr>
              <a:t>Konak-Patojen İlişkileri</a:t>
            </a:r>
            <a:endParaRPr lang="tr-TR" smtClean="0"/>
          </a:p>
        </p:txBody>
      </p:sp>
      <p:sp>
        <p:nvSpPr>
          <p:cNvPr id="1433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z="2000" dirty="0" smtClean="0"/>
              <a:t>Patojenler insanları </a:t>
            </a:r>
            <a:r>
              <a:rPr lang="tr-TR" sz="2000" dirty="0" err="1" smtClean="0"/>
              <a:t>enfekte</a:t>
            </a:r>
            <a:r>
              <a:rPr lang="tr-TR" sz="2000" dirty="0" smtClean="0"/>
              <a:t> edebilen ve hastalığa neden olabilen organizmalardır</a:t>
            </a:r>
          </a:p>
          <a:p>
            <a:pPr eaLnBrk="1" hangingPunct="1"/>
            <a:r>
              <a:rPr lang="tr-TR" sz="2000" dirty="0" smtClean="0"/>
              <a:t>Bulaşıcı hastalıklar tarih boyunca insan ölümlerinin en önemli nedeni olmuştur</a:t>
            </a:r>
          </a:p>
          <a:p>
            <a:pPr eaLnBrk="1" hangingPunct="1"/>
            <a:r>
              <a:rPr lang="tr-TR" sz="2000" dirty="0" smtClean="0"/>
              <a:t>Bulaşıcı hastalıklar patojen ile konak arasında bir dizi değişken etkileşim içerir</a:t>
            </a:r>
          </a:p>
          <a:p>
            <a:pPr eaLnBrk="1" hangingPunct="1"/>
            <a:r>
              <a:rPr lang="tr-TR" sz="2000" dirty="0" smtClean="0"/>
              <a:t>Bu etkileşimler patojene bağlı olarak değişebilir; bunlar</a:t>
            </a:r>
          </a:p>
          <a:p>
            <a:pPr lvl="1" eaLnBrk="1" hangingPunct="1"/>
            <a:r>
              <a:rPr lang="tr-TR" sz="1600" dirty="0" smtClean="0"/>
              <a:t>Patojenin konak savunmalarını geçersiz kılma</a:t>
            </a:r>
          </a:p>
          <a:p>
            <a:pPr lvl="1" eaLnBrk="1" hangingPunct="1"/>
            <a:r>
              <a:rPr lang="tr-TR" sz="1600" dirty="0" smtClean="0"/>
              <a:t>Sayıca artma ve </a:t>
            </a:r>
          </a:p>
          <a:p>
            <a:pPr lvl="1" eaLnBrk="1" hangingPunct="1"/>
            <a:r>
              <a:rPr lang="tr-TR" sz="1600" dirty="0" smtClean="0"/>
              <a:t>Enfeksiyon oluşturma kapasitesidir</a:t>
            </a:r>
          </a:p>
          <a:p>
            <a:pPr eaLnBrk="1" hangingPunct="1"/>
            <a:r>
              <a:rPr lang="tr-TR" sz="2000" dirty="0" smtClean="0"/>
              <a:t>Ayrıca patojen enfeksiyonun yeni konaklara taşınması için bir yol bulmalıdır</a:t>
            </a:r>
          </a:p>
          <a:p>
            <a:pPr eaLnBrk="1" hangingPunct="1"/>
            <a:r>
              <a:rPr lang="tr-TR" sz="2000" dirty="0" smtClean="0"/>
              <a:t>Aynı zamanda konak da patojeni kontrol etmek ve ortadan kaldırmak için savunma mekanizmalarını kullanır</a:t>
            </a:r>
          </a:p>
          <a:p>
            <a:pPr eaLnBrk="1" hangingPunct="1"/>
            <a:r>
              <a:rPr lang="tr-TR" sz="2000" dirty="0" smtClean="0"/>
              <a:t>Konak savunması azaldıkça patojenin enfeksiyona veya hastalığa neden olma becerisi artar</a:t>
            </a:r>
          </a:p>
          <a:p>
            <a:pPr eaLnBrk="1" hangingPunct="1"/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>
                <a:solidFill>
                  <a:srgbClr val="FF0000"/>
                </a:solidFill>
              </a:rPr>
              <a:t>Patojenite </a:t>
            </a:r>
          </a:p>
        </p:txBody>
      </p:sp>
      <p:sp>
        <p:nvSpPr>
          <p:cNvPr id="1536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000" dirty="0" err="1" smtClean="0"/>
              <a:t>Patojenik</a:t>
            </a:r>
            <a:r>
              <a:rPr lang="tr-TR" sz="2000" dirty="0" smtClean="0"/>
              <a:t> organizma perspektifinden bakıldığında </a:t>
            </a:r>
            <a:r>
              <a:rPr lang="tr-TR" sz="2000" dirty="0" err="1" smtClean="0"/>
              <a:t>patojenik</a:t>
            </a:r>
            <a:r>
              <a:rPr lang="tr-TR" sz="2000" dirty="0" smtClean="0"/>
              <a:t> olmak basit bir hayatta kalma stratejisidir</a:t>
            </a:r>
          </a:p>
          <a:p>
            <a:r>
              <a:rPr lang="tr-TR" sz="2000" dirty="0" smtClean="0">
                <a:solidFill>
                  <a:srgbClr val="FF0000"/>
                </a:solidFill>
                <a:ea typeface="Calibri" pitchFamily="34" charset="0"/>
                <a:cs typeface="Calibri" pitchFamily="34" charset="0"/>
              </a:rPr>
              <a:t>Bir çok mikroorganizma cilt, </a:t>
            </a:r>
            <a:r>
              <a:rPr lang="tr-TR" sz="2000" dirty="0" err="1" smtClean="0">
                <a:solidFill>
                  <a:srgbClr val="FF0000"/>
                </a:solidFill>
                <a:ea typeface="Calibri" pitchFamily="34" charset="0"/>
                <a:cs typeface="Calibri" pitchFamily="34" charset="0"/>
              </a:rPr>
              <a:t>mukozal</a:t>
            </a:r>
            <a:r>
              <a:rPr lang="tr-TR" sz="2000" dirty="0" smtClean="0">
                <a:solidFill>
                  <a:srgbClr val="FF0000"/>
                </a:solidFill>
                <a:ea typeface="Calibri" pitchFamily="34" charset="0"/>
                <a:cs typeface="Calibri" pitchFamily="34" charset="0"/>
              </a:rPr>
              <a:t> yüzeyler ve kalın bağırsakta </a:t>
            </a:r>
            <a:r>
              <a:rPr lang="tr-TR" sz="2000" dirty="0" err="1" smtClean="0">
                <a:solidFill>
                  <a:srgbClr val="FF0000"/>
                </a:solidFill>
                <a:ea typeface="Calibri" pitchFamily="34" charset="0"/>
                <a:cs typeface="Calibri" pitchFamily="34" charset="0"/>
              </a:rPr>
              <a:t>kolonize</a:t>
            </a:r>
            <a:r>
              <a:rPr lang="tr-TR" sz="2000" dirty="0" smtClean="0">
                <a:solidFill>
                  <a:srgbClr val="FF0000"/>
                </a:solidFill>
                <a:ea typeface="Calibri" pitchFamily="34" charset="0"/>
                <a:cs typeface="Calibri" pitchFamily="34" charset="0"/>
              </a:rPr>
              <a:t> olarak vücudun normal </a:t>
            </a:r>
            <a:r>
              <a:rPr lang="tr-TR" sz="2000" dirty="0" err="1" smtClean="0">
                <a:solidFill>
                  <a:srgbClr val="FF0000"/>
                </a:solidFill>
                <a:ea typeface="Calibri" pitchFamily="34" charset="0"/>
                <a:cs typeface="Calibri" pitchFamily="34" charset="0"/>
              </a:rPr>
              <a:t>mikrobiyal</a:t>
            </a:r>
            <a:r>
              <a:rPr lang="tr-TR" sz="2000" dirty="0" smtClean="0">
                <a:solidFill>
                  <a:srgbClr val="FF0000"/>
                </a:solidFill>
                <a:ea typeface="Calibri" pitchFamily="34" charset="0"/>
                <a:cs typeface="Calibri" pitchFamily="34" charset="0"/>
              </a:rPr>
              <a:t> florasını oluşturmaktadır, d</a:t>
            </a:r>
            <a:r>
              <a:rPr lang="tr-TR" sz="2000" dirty="0" smtClean="0"/>
              <a:t>ış dünyaya maruz kalan her hücre çok sayıda mikroorganizma ile etkileşim halindedir</a:t>
            </a:r>
          </a:p>
          <a:p>
            <a:r>
              <a:rPr lang="tr-TR" sz="2000" dirty="0" smtClean="0"/>
              <a:t>Bu mikroorganizmalar </a:t>
            </a:r>
            <a:r>
              <a:rPr lang="tr-TR" sz="2000" b="1" dirty="0" err="1" smtClean="0"/>
              <a:t>mutualist</a:t>
            </a:r>
            <a:r>
              <a:rPr lang="tr-TR" sz="2000" dirty="0" smtClean="0"/>
              <a:t> olarak sınıflandırılır, yani hayatta kalmak için bize bağımlıdırlar ve bizde onların varlıklarından faydalanırız</a:t>
            </a:r>
          </a:p>
          <a:p>
            <a:r>
              <a:rPr lang="tr-TR" sz="2000" dirty="0" smtClean="0"/>
              <a:t>Bazı </a:t>
            </a:r>
            <a:r>
              <a:rPr lang="tr-TR" sz="2000" dirty="0" err="1" smtClean="0"/>
              <a:t>mutualist</a:t>
            </a:r>
            <a:r>
              <a:rPr lang="tr-TR" sz="2000" dirty="0" smtClean="0"/>
              <a:t> organizmalar fırsatçı patojenlere dönüşebilirler</a:t>
            </a:r>
          </a:p>
          <a:p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 smtClean="0"/>
              <a:t>Özgül bir bakteri türünün özgül bir hastalık etkeni olduğunu göstermek güç olabilir</a:t>
            </a:r>
          </a:p>
          <a:p>
            <a:r>
              <a:rPr lang="tr-TR" sz="2000" dirty="0" smtClean="0"/>
              <a:t>1884’te Robert </a:t>
            </a:r>
            <a:r>
              <a:rPr lang="tr-TR" sz="2000" dirty="0" err="1" smtClean="0"/>
              <a:t>Koch</a:t>
            </a:r>
            <a:r>
              <a:rPr lang="tr-TR" sz="2000" dirty="0" smtClean="0"/>
              <a:t> bazı özgül bakteri türleri ile belirli hastalıkları ilişkilendirmek için bir dizi </a:t>
            </a:r>
            <a:r>
              <a:rPr lang="tr-TR" sz="2000" dirty="0" err="1" smtClean="0"/>
              <a:t>postula</a:t>
            </a:r>
            <a:r>
              <a:rPr lang="tr-TR" sz="2000" dirty="0" smtClean="0"/>
              <a:t> önermiştir</a:t>
            </a:r>
          </a:p>
          <a:p>
            <a:r>
              <a:rPr lang="tr-TR" sz="2000" dirty="0" smtClean="0"/>
              <a:t>Mikroorganizma, araştırılan hastalığın tüm olgularında bulunmalı ve vücuttaki dağılımı gözlenen lezyonlarla uyumlu olmalı</a:t>
            </a:r>
          </a:p>
          <a:p>
            <a:r>
              <a:rPr lang="tr-TR" sz="2000" dirty="0" smtClean="0"/>
              <a:t>Mikroorganizma saf kültür halinde ve birkaç jenerasyon boyunca </a:t>
            </a:r>
            <a:r>
              <a:rPr lang="tr-TR" sz="2000" i="1" dirty="0" smtClean="0"/>
              <a:t>in </a:t>
            </a:r>
            <a:r>
              <a:rPr lang="tr-TR" sz="2000" i="1" dirty="0" err="1" smtClean="0"/>
              <a:t>vitro</a:t>
            </a:r>
            <a:r>
              <a:rPr lang="tr-TR" sz="2000" i="1" dirty="0" smtClean="0"/>
              <a:t> </a:t>
            </a:r>
            <a:r>
              <a:rPr lang="tr-TR" sz="2000" dirty="0" smtClean="0"/>
              <a:t>üretilebilmeli</a:t>
            </a:r>
          </a:p>
          <a:p>
            <a:endParaRPr lang="tr-TR" dirty="0"/>
          </a:p>
        </p:txBody>
      </p:sp>
      <p:sp>
        <p:nvSpPr>
          <p:cNvPr id="5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Hastalık Yapan Bakterilerin Tanımlanması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 smtClean="0"/>
              <a:t>Saf kültür halindeki mikroorganizma duyarlı bir hayvan türüne enjekte edildiğinde tipik hastalık oluşmalıdır</a:t>
            </a:r>
          </a:p>
          <a:p>
            <a:r>
              <a:rPr lang="tr-TR" sz="2000" dirty="0" smtClean="0"/>
              <a:t>Deneysel enfeksiyonla oluşturulan lezyonlardan aynı mikroorganizma tekrar izole edilmelidir</a:t>
            </a:r>
          </a:p>
          <a:p>
            <a:r>
              <a:rPr lang="tr-TR" sz="2000" dirty="0" err="1" smtClean="0"/>
              <a:t>Koch</a:t>
            </a:r>
            <a:r>
              <a:rPr lang="tr-TR" sz="2000" dirty="0" smtClean="0"/>
              <a:t> </a:t>
            </a:r>
            <a:r>
              <a:rPr lang="tr-TR" sz="2000" dirty="0" err="1" smtClean="0"/>
              <a:t>Postulaları</a:t>
            </a:r>
            <a:r>
              <a:rPr lang="tr-TR" sz="2000" dirty="0" smtClean="0"/>
              <a:t> mikrobiyolojinin temel dayanaklarından biri olmuştur</a:t>
            </a:r>
          </a:p>
          <a:p>
            <a:r>
              <a:rPr lang="tr-TR" sz="2000" dirty="0" smtClean="0"/>
              <a:t>Fakat 19.yy sonlarından başlayarak bir çok bakterinin bu kriterlere uymadığı halde hastalığa yol açtığı gösterilmiştir</a:t>
            </a:r>
          </a:p>
          <a:p>
            <a:r>
              <a:rPr lang="tr-TR" sz="2000" dirty="0" smtClean="0"/>
              <a:t>Örn; </a:t>
            </a:r>
            <a:r>
              <a:rPr lang="tr-TR" sz="2000" i="1" dirty="0" err="1" smtClean="0"/>
              <a:t>Treponema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pallidum</a:t>
            </a:r>
            <a:r>
              <a:rPr lang="tr-TR" sz="2000" i="1" dirty="0" smtClean="0"/>
              <a:t> </a:t>
            </a:r>
            <a:r>
              <a:rPr lang="tr-TR" sz="2000" dirty="0" smtClean="0"/>
              <a:t>ve </a:t>
            </a:r>
            <a:r>
              <a:rPr lang="tr-TR" sz="2000" i="1" dirty="0" err="1" smtClean="0"/>
              <a:t>Mycobacterium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leprae</a:t>
            </a:r>
            <a:r>
              <a:rPr lang="tr-TR" sz="2000" i="1" dirty="0" smtClean="0"/>
              <a:t> </a:t>
            </a:r>
            <a:r>
              <a:rPr lang="tr-TR" sz="2000" dirty="0" smtClean="0"/>
              <a:t>in </a:t>
            </a:r>
            <a:r>
              <a:rPr lang="tr-TR" sz="2000" dirty="0" err="1" smtClean="0"/>
              <a:t>vitro</a:t>
            </a:r>
            <a:r>
              <a:rPr lang="tr-TR" sz="2000" dirty="0" smtClean="0"/>
              <a:t> üretilemez, fakat bu etkenler için geliştirilmiş hayvan enfeksiyon modelleri vardır</a:t>
            </a:r>
          </a:p>
          <a:p>
            <a:r>
              <a:rPr lang="tr-TR" sz="2000" i="1" dirty="0" err="1" smtClean="0"/>
              <a:t>Neisseria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gonorrhoeae</a:t>
            </a:r>
            <a:r>
              <a:rPr lang="tr-TR" sz="2000" i="1" dirty="0" smtClean="0"/>
              <a:t> </a:t>
            </a:r>
            <a:r>
              <a:rPr lang="tr-TR" sz="2000" dirty="0" smtClean="0"/>
              <a:t>için hiçbir hayvan modeli yoktur, fakat bunun yerine geçebilecek şekilde insanda deneysel enfeksiyon geliştirilebilir ve bakteri </a:t>
            </a:r>
            <a:r>
              <a:rPr lang="tr-TR" sz="2000" i="1" dirty="0" smtClean="0"/>
              <a:t>in </a:t>
            </a:r>
            <a:r>
              <a:rPr lang="tr-TR" sz="2000" i="1" dirty="0" err="1" smtClean="0"/>
              <a:t>vitro</a:t>
            </a:r>
            <a:r>
              <a:rPr lang="tr-TR" sz="2000" i="1" dirty="0" smtClean="0"/>
              <a:t> </a:t>
            </a:r>
            <a:r>
              <a:rPr lang="tr-TR" sz="2000" dirty="0" smtClean="0"/>
              <a:t>kültürde üretilebilir</a:t>
            </a:r>
            <a:endParaRPr lang="tr-T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Günümüzde </a:t>
            </a:r>
            <a:r>
              <a:rPr lang="tr-TR" sz="2400" dirty="0" err="1" smtClean="0"/>
              <a:t>virülans</a:t>
            </a:r>
            <a:r>
              <a:rPr lang="tr-TR" sz="2400" dirty="0" smtClean="0"/>
              <a:t> genleri ile çalışabilme sonucu </a:t>
            </a:r>
            <a:r>
              <a:rPr lang="tr-TR" sz="2400" b="1" dirty="0" smtClean="0"/>
              <a:t>moleküler </a:t>
            </a:r>
            <a:r>
              <a:rPr lang="tr-TR" sz="2400" b="1" dirty="0" err="1" smtClean="0"/>
              <a:t>Koch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postulaları</a:t>
            </a:r>
            <a:r>
              <a:rPr lang="tr-TR" sz="2400" b="1" dirty="0" smtClean="0"/>
              <a:t> </a:t>
            </a:r>
            <a:r>
              <a:rPr lang="tr-TR" sz="2400" dirty="0" smtClean="0"/>
              <a:t>önerilmiştir</a:t>
            </a:r>
          </a:p>
          <a:p>
            <a:pPr lvl="1"/>
            <a:r>
              <a:rPr lang="tr-TR" sz="2200" dirty="0" err="1" smtClean="0"/>
              <a:t>Whipple</a:t>
            </a:r>
            <a:r>
              <a:rPr lang="tr-TR" sz="2200" dirty="0" smtClean="0"/>
              <a:t> hastalığı (</a:t>
            </a:r>
            <a:r>
              <a:rPr lang="tr-TR" sz="2200" i="1" dirty="0" err="1" smtClean="0"/>
              <a:t>Tropheryma</a:t>
            </a:r>
            <a:r>
              <a:rPr lang="tr-TR" sz="2200" i="1" dirty="0" smtClean="0"/>
              <a:t> </a:t>
            </a:r>
            <a:r>
              <a:rPr lang="tr-TR" sz="2200" i="1" dirty="0" err="1" smtClean="0"/>
              <a:t>whipplei</a:t>
            </a:r>
            <a:r>
              <a:rPr lang="tr-TR" sz="2200" dirty="0" smtClean="0"/>
              <a:t>)</a:t>
            </a:r>
          </a:p>
          <a:p>
            <a:pPr lvl="1"/>
            <a:r>
              <a:rPr lang="tr-TR" sz="2200" dirty="0" smtClean="0"/>
              <a:t>Basiller </a:t>
            </a:r>
            <a:r>
              <a:rPr lang="tr-TR" sz="2200" dirty="0" err="1" smtClean="0"/>
              <a:t>anjiyomatöz</a:t>
            </a:r>
            <a:r>
              <a:rPr lang="tr-TR" sz="2200" dirty="0" smtClean="0"/>
              <a:t> (</a:t>
            </a:r>
            <a:r>
              <a:rPr lang="tr-TR" sz="2200" i="1" dirty="0" err="1" smtClean="0"/>
              <a:t>Bartonella</a:t>
            </a:r>
            <a:r>
              <a:rPr lang="tr-TR" sz="2200" i="1" dirty="0" smtClean="0"/>
              <a:t> </a:t>
            </a:r>
            <a:r>
              <a:rPr lang="tr-TR" sz="2200" i="1" dirty="0" err="1" smtClean="0"/>
              <a:t>henselae</a:t>
            </a:r>
            <a:r>
              <a:rPr lang="tr-TR" sz="2200" dirty="0" smtClean="0"/>
              <a:t>)</a:t>
            </a:r>
          </a:p>
          <a:p>
            <a:pPr lvl="1"/>
            <a:r>
              <a:rPr lang="tr-TR" sz="2200" dirty="0" err="1" smtClean="0"/>
              <a:t>Human</a:t>
            </a:r>
            <a:r>
              <a:rPr lang="tr-TR" sz="2200" dirty="0" smtClean="0"/>
              <a:t> </a:t>
            </a:r>
            <a:r>
              <a:rPr lang="tr-TR" sz="2200" dirty="0" err="1" smtClean="0"/>
              <a:t>monositik</a:t>
            </a:r>
            <a:r>
              <a:rPr lang="tr-TR" sz="2200" dirty="0" smtClean="0"/>
              <a:t> </a:t>
            </a:r>
            <a:r>
              <a:rPr lang="tr-TR" sz="2200" dirty="0" err="1" smtClean="0"/>
              <a:t>erlihyoz</a:t>
            </a:r>
            <a:r>
              <a:rPr lang="tr-TR" sz="2200" dirty="0" smtClean="0"/>
              <a:t> (</a:t>
            </a:r>
            <a:r>
              <a:rPr lang="tr-TR" sz="2200" i="1" dirty="0" err="1" smtClean="0"/>
              <a:t>Ehrlichia</a:t>
            </a:r>
            <a:r>
              <a:rPr lang="tr-TR" sz="2200" i="1" dirty="0" smtClean="0"/>
              <a:t> </a:t>
            </a:r>
            <a:r>
              <a:rPr lang="tr-TR" sz="2200" i="1" dirty="0" err="1" smtClean="0"/>
              <a:t>chaffeensis</a:t>
            </a:r>
            <a:r>
              <a:rPr lang="tr-TR" sz="2200" dirty="0" smtClean="0"/>
              <a:t>)</a:t>
            </a:r>
          </a:p>
          <a:p>
            <a:pPr lvl="1"/>
            <a:r>
              <a:rPr lang="tr-TR" sz="2200" dirty="0" err="1" smtClean="0"/>
              <a:t>Hantavirus</a:t>
            </a:r>
            <a:r>
              <a:rPr lang="tr-TR" sz="2200" dirty="0" smtClean="0"/>
              <a:t> </a:t>
            </a:r>
            <a:r>
              <a:rPr lang="tr-TR" sz="2200" dirty="0" err="1" smtClean="0"/>
              <a:t>pulmoner</a:t>
            </a:r>
            <a:r>
              <a:rPr lang="tr-TR" sz="2200" dirty="0" smtClean="0"/>
              <a:t> sendromu (Sin </a:t>
            </a:r>
            <a:r>
              <a:rPr lang="tr-TR" sz="2200" dirty="0" err="1" smtClean="0"/>
              <a:t>Nombre</a:t>
            </a:r>
            <a:r>
              <a:rPr lang="tr-TR" sz="2200" dirty="0" smtClean="0"/>
              <a:t> </a:t>
            </a:r>
            <a:r>
              <a:rPr lang="tr-TR" sz="2200" dirty="0" err="1" smtClean="0"/>
              <a:t>virus</a:t>
            </a:r>
            <a:r>
              <a:rPr lang="tr-TR" sz="2200" dirty="0" smtClean="0"/>
              <a:t>)</a:t>
            </a:r>
          </a:p>
          <a:p>
            <a:pPr lvl="1"/>
            <a:r>
              <a:rPr lang="tr-TR" sz="2200" dirty="0" err="1" smtClean="0"/>
              <a:t>Kaposi</a:t>
            </a:r>
            <a:r>
              <a:rPr lang="tr-TR" sz="2200" dirty="0" smtClean="0"/>
              <a:t> sarkomu (HHV8) gibi bir çok hastalığın </a:t>
            </a:r>
            <a:r>
              <a:rPr lang="tr-TR" sz="2200" dirty="0" err="1" smtClean="0"/>
              <a:t>etyolojisini</a:t>
            </a:r>
            <a:r>
              <a:rPr lang="tr-TR" sz="2200" dirty="0" smtClean="0"/>
              <a:t> tanımlamada bu yaklaşımdan yararlanılmıştır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 err="1" smtClean="0"/>
              <a:t>Koch</a:t>
            </a:r>
            <a:r>
              <a:rPr lang="tr-TR" sz="2400" dirty="0" smtClean="0"/>
              <a:t> </a:t>
            </a:r>
            <a:r>
              <a:rPr lang="tr-TR" sz="2400" dirty="0" err="1" smtClean="0"/>
              <a:t>postulaları</a:t>
            </a:r>
            <a:r>
              <a:rPr lang="tr-TR" sz="2400" dirty="0" smtClean="0"/>
              <a:t> gibi kuralları kullanarak enfeksiyonun ve hastalığın analizi sonucu bakteriler</a:t>
            </a:r>
          </a:p>
          <a:p>
            <a:pPr lvl="1"/>
            <a:r>
              <a:rPr lang="tr-TR" sz="2000" dirty="0" smtClean="0"/>
              <a:t>Patojen</a:t>
            </a:r>
          </a:p>
          <a:p>
            <a:pPr lvl="1"/>
            <a:r>
              <a:rPr lang="tr-TR" sz="2000" dirty="0" smtClean="0"/>
              <a:t>Fırsatçı patojen</a:t>
            </a:r>
          </a:p>
          <a:p>
            <a:pPr lvl="1"/>
            <a:r>
              <a:rPr lang="tr-TR" sz="2000" dirty="0" err="1" smtClean="0"/>
              <a:t>Nonpatojen</a:t>
            </a:r>
            <a:r>
              <a:rPr lang="tr-TR" sz="2000" dirty="0" smtClean="0"/>
              <a:t> olarak sınıflandırılmıştır</a:t>
            </a:r>
            <a:endParaRPr lang="tr-T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Bazı bakteri türleri kesin patojendir ve varlıkları olağan kabul edilmez</a:t>
            </a:r>
          </a:p>
          <a:p>
            <a:pPr lvl="1"/>
            <a:r>
              <a:rPr lang="tr-TR" sz="2000" i="1" dirty="0" err="1" smtClean="0"/>
              <a:t>Mycobacterium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tuberculosis</a:t>
            </a:r>
            <a:endParaRPr lang="tr-TR" sz="2000" i="1" dirty="0" smtClean="0"/>
          </a:p>
          <a:p>
            <a:pPr lvl="1"/>
            <a:r>
              <a:rPr lang="tr-TR" sz="2000" i="1" dirty="0" err="1" smtClean="0"/>
              <a:t>Yersinia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pestis</a:t>
            </a:r>
            <a:endParaRPr lang="tr-TR" sz="2000" i="1" dirty="0" smtClean="0"/>
          </a:p>
          <a:p>
            <a:r>
              <a:rPr lang="tr-TR" sz="2400" dirty="0" smtClean="0"/>
              <a:t>Bu bakteriler </a:t>
            </a:r>
            <a:r>
              <a:rPr lang="tr-TR" sz="2400" dirty="0" err="1" smtClean="0"/>
              <a:t>Koch</a:t>
            </a:r>
            <a:r>
              <a:rPr lang="tr-TR" sz="2400" dirty="0" smtClean="0"/>
              <a:t> </a:t>
            </a:r>
            <a:r>
              <a:rPr lang="tr-TR" sz="2400" dirty="0" err="1" smtClean="0"/>
              <a:t>postulalarına</a:t>
            </a:r>
            <a:r>
              <a:rPr lang="tr-TR" sz="2400" dirty="0" smtClean="0"/>
              <a:t> tam olarak uygundur</a:t>
            </a:r>
          </a:p>
          <a:p>
            <a:r>
              <a:rPr lang="tr-TR" sz="2400" dirty="0" smtClean="0"/>
              <a:t>Diğer türler genellikle normal flora üyesidirler, fakat bulundukları bölgelerin dışına geçtiklerinde sıklıkla hastalığa yol açarlar</a:t>
            </a:r>
          </a:p>
          <a:p>
            <a:pPr lvl="1"/>
            <a:r>
              <a:rPr lang="tr-TR" sz="2000" i="1" dirty="0" smtClean="0"/>
              <a:t>E. </a:t>
            </a:r>
            <a:r>
              <a:rPr lang="tr-TR" sz="2000" i="1" dirty="0" err="1" smtClean="0"/>
              <a:t>coli</a:t>
            </a:r>
            <a:r>
              <a:rPr lang="tr-TR" sz="2000" i="1" dirty="0" smtClean="0"/>
              <a:t> </a:t>
            </a:r>
            <a:r>
              <a:rPr lang="tr-TR" sz="2000" dirty="0" smtClean="0"/>
              <a:t>(</a:t>
            </a:r>
            <a:r>
              <a:rPr lang="tr-TR" sz="2000" dirty="0" err="1" smtClean="0"/>
              <a:t>üriner</a:t>
            </a:r>
            <a:r>
              <a:rPr lang="tr-TR" sz="2000" dirty="0" smtClean="0"/>
              <a:t> sistem enfeksiyonları, seyahat </a:t>
            </a:r>
            <a:r>
              <a:rPr lang="tr-TR" sz="2000" dirty="0" err="1" smtClean="0"/>
              <a:t>diyaresi</a:t>
            </a:r>
            <a:r>
              <a:rPr lang="tr-TR" sz="2000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tr-TR" sz="2400" dirty="0" smtClean="0"/>
              <a:t>Hastalık yapan ve yapmayan </a:t>
            </a:r>
            <a:r>
              <a:rPr lang="tr-TR" sz="2400" i="1" dirty="0" smtClean="0"/>
              <a:t>E.</a:t>
            </a:r>
            <a:r>
              <a:rPr lang="tr-TR" sz="2400" i="1" dirty="0" err="1" smtClean="0"/>
              <a:t>coli</a:t>
            </a:r>
            <a:r>
              <a:rPr lang="tr-TR" sz="2400" dirty="0" smtClean="0"/>
              <a:t> </a:t>
            </a:r>
            <a:r>
              <a:rPr lang="tr-TR" sz="2400" dirty="0" err="1" smtClean="0"/>
              <a:t>suşları</a:t>
            </a:r>
            <a:r>
              <a:rPr lang="tr-TR" sz="2400" dirty="0" smtClean="0"/>
              <a:t> </a:t>
            </a:r>
          </a:p>
          <a:p>
            <a:pPr marL="742950" lvl="2" indent="-342900"/>
            <a:r>
              <a:rPr lang="tr-TR" sz="2000" dirty="0" smtClean="0"/>
              <a:t>Hayvanlarda ve in </a:t>
            </a:r>
            <a:r>
              <a:rPr lang="tr-TR" sz="2000" dirty="0" err="1" smtClean="0"/>
              <a:t>vitro</a:t>
            </a:r>
            <a:r>
              <a:rPr lang="tr-TR" sz="2000" dirty="0" smtClean="0"/>
              <a:t> enfeksiyon modellerinde </a:t>
            </a:r>
            <a:r>
              <a:rPr lang="tr-TR" sz="2000" dirty="0" err="1" smtClean="0"/>
              <a:t>virülan</a:t>
            </a:r>
            <a:r>
              <a:rPr lang="tr-TR" sz="2000" dirty="0" smtClean="0"/>
              <a:t> olup olmadıklarına</a:t>
            </a:r>
          </a:p>
          <a:p>
            <a:pPr lvl="1"/>
            <a:r>
              <a:rPr lang="tr-TR" sz="2000" dirty="0" smtClean="0"/>
              <a:t>Hastalık yapıcı genetik yapıya sahip olup olmadıklarına göre birbirlerinden ayrılabilirler</a:t>
            </a:r>
          </a:p>
          <a:p>
            <a:r>
              <a:rPr lang="tr-TR" sz="2400" dirty="0" err="1" smtClean="0"/>
              <a:t>İmmün</a:t>
            </a:r>
            <a:r>
              <a:rPr lang="tr-TR" sz="2400" dirty="0" smtClean="0"/>
              <a:t> baskılı ve düşkün kişilerde hastalık yapan diğer bakteriler (</a:t>
            </a:r>
            <a:r>
              <a:rPr lang="tr-TR" sz="2400" i="1" dirty="0" err="1" smtClean="0"/>
              <a:t>Pseudomonas</a:t>
            </a:r>
            <a:r>
              <a:rPr lang="tr-TR" sz="2400" i="1" dirty="0" smtClean="0"/>
              <a:t> </a:t>
            </a:r>
            <a:r>
              <a:rPr lang="tr-TR" sz="2400" dirty="0" err="1" smtClean="0"/>
              <a:t>spp</a:t>
            </a:r>
            <a:r>
              <a:rPr lang="tr-TR" sz="2400" i="1" dirty="0" smtClean="0"/>
              <a:t>., </a:t>
            </a:r>
            <a:r>
              <a:rPr lang="tr-TR" sz="2400" i="1" dirty="0" err="1" smtClean="0"/>
              <a:t>Stenotrophomonas</a:t>
            </a:r>
            <a:r>
              <a:rPr lang="tr-TR" sz="2400" i="1" dirty="0" smtClean="0"/>
              <a:t> </a:t>
            </a:r>
            <a:r>
              <a:rPr lang="tr-TR" sz="2400" i="1" dirty="0" err="1" smtClean="0"/>
              <a:t>maltophilia</a:t>
            </a:r>
            <a:r>
              <a:rPr lang="tr-TR" sz="2400" dirty="0" smtClean="0"/>
              <a:t>) ile </a:t>
            </a:r>
          </a:p>
          <a:p>
            <a:r>
              <a:rPr lang="tr-TR" sz="2400" dirty="0" smtClean="0"/>
              <a:t>Maya ve küflerin çoğu fırsatçı patojendirler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smtClean="0"/>
          </a:p>
        </p:txBody>
      </p:sp>
      <p:sp>
        <p:nvSpPr>
          <p:cNvPr id="307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1800" dirty="0" smtClean="0"/>
              <a:t>Bakterilerin, virüslerin, mantarların ve parazitlerin binlerce türünün bulunmasına rağmen bunların çok küçük bir bölümü hastalıklara neden olur</a:t>
            </a:r>
          </a:p>
          <a:p>
            <a:r>
              <a:rPr lang="tr-TR" sz="1800" dirty="0" err="1" smtClean="0"/>
              <a:t>Mikrooganizmaların</a:t>
            </a:r>
            <a:r>
              <a:rPr lang="tr-TR" sz="1800" dirty="0" smtClean="0"/>
              <a:t> küçük bir bölümü enfeksiyonlarla ilişkili iken bunların da ancak küçük bir kısmı insanlarda hastalığa neden olmakta; geri kalanlar ise diğer organizmaları </a:t>
            </a:r>
            <a:r>
              <a:rPr lang="tr-TR" sz="1800" dirty="0" err="1" smtClean="0"/>
              <a:t>enfekte</a:t>
            </a:r>
            <a:r>
              <a:rPr lang="tr-TR" sz="1800" dirty="0" smtClean="0"/>
              <a:t> etmektedirler</a:t>
            </a:r>
          </a:p>
          <a:p>
            <a:r>
              <a:rPr lang="tr-TR" sz="1800" dirty="0" smtClean="0"/>
              <a:t>İnsan patojenlerinin hastalığa neden olma potansiyeli </a:t>
            </a:r>
            <a:r>
              <a:rPr lang="tr-TR" sz="1800" dirty="0" smtClean="0">
                <a:ea typeface="Calibri" pitchFamily="34" charset="0"/>
                <a:cs typeface="Calibri" pitchFamily="34" charset="0"/>
              </a:rPr>
              <a:t>→</a:t>
            </a:r>
            <a:r>
              <a:rPr lang="tr-TR" sz="1800" b="1" dirty="0" err="1" smtClean="0">
                <a:ea typeface="Calibri" pitchFamily="34" charset="0"/>
                <a:cs typeface="Calibri" pitchFamily="34" charset="0"/>
              </a:rPr>
              <a:t>patojenite</a:t>
            </a:r>
            <a:endParaRPr lang="tr-TR" sz="1800" b="1" dirty="0" smtClean="0">
              <a:ea typeface="Calibri" pitchFamily="34" charset="0"/>
              <a:cs typeface="Calibri" pitchFamily="34" charset="0"/>
            </a:endParaRPr>
          </a:p>
          <a:p>
            <a:r>
              <a:rPr lang="tr-TR" sz="1800" dirty="0" smtClean="0">
                <a:ea typeface="Calibri" pitchFamily="34" charset="0"/>
                <a:cs typeface="Calibri" pitchFamily="34" charset="0"/>
              </a:rPr>
              <a:t>Bir patojenin vücudun savunmasını aşarak ne derecede hastalık yapabileceği →</a:t>
            </a:r>
            <a:r>
              <a:rPr lang="tr-TR" sz="1800" b="1" dirty="0" err="1" smtClean="0">
                <a:ea typeface="Calibri" pitchFamily="34" charset="0"/>
                <a:cs typeface="Calibri" pitchFamily="34" charset="0"/>
              </a:rPr>
              <a:t>virulans</a:t>
            </a:r>
            <a:endParaRPr lang="tr-TR" sz="1800" b="1" dirty="0" smtClean="0">
              <a:ea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>
                <a:solidFill>
                  <a:srgbClr val="FF0000"/>
                </a:solidFill>
              </a:rPr>
              <a:t>Hastalık ve Bulaşıcılık</a:t>
            </a:r>
          </a:p>
        </p:txBody>
      </p:sp>
      <p:sp>
        <p:nvSpPr>
          <p:cNvPr id="1741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 smtClean="0"/>
              <a:t>Fırsatçı veya zorunlu bir patojenin ile enfeksiyon, patojenin yeterli sayıda çoğalabilmesine ve yeni konaklara aktarılabilmesine bağlıdır</a:t>
            </a:r>
          </a:p>
          <a:p>
            <a:r>
              <a:rPr lang="tr-TR" sz="2400" dirty="0" smtClean="0"/>
              <a:t>Bazı semptomlar patojenlerin bulaşma hedefini başardığının göstergesidir</a:t>
            </a:r>
          </a:p>
          <a:p>
            <a:pPr lvl="1"/>
            <a:r>
              <a:rPr lang="tr-TR" sz="2000" dirty="0" smtClean="0"/>
              <a:t>Örn., öksürme; tüberküloz hastalığının solunum sisteminden taşınmasını sağlar</a:t>
            </a:r>
          </a:p>
          <a:p>
            <a:pPr lvl="1"/>
            <a:r>
              <a:rPr lang="tr-TR" sz="2000" dirty="0" smtClean="0"/>
              <a:t>İshal ise patojenleri </a:t>
            </a:r>
            <a:r>
              <a:rPr lang="tr-TR" sz="2000" dirty="0" err="1" smtClean="0"/>
              <a:t>enfekte</a:t>
            </a:r>
            <a:r>
              <a:rPr lang="tr-TR" sz="2000" dirty="0" smtClean="0"/>
              <a:t> konağın sindirim kanalından uzaklaştırır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smtClean="0"/>
          </a:p>
        </p:txBody>
      </p:sp>
      <p:sp>
        <p:nvSpPr>
          <p:cNvPr id="1843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000" dirty="0" smtClean="0"/>
              <a:t>Patojen açısından bakıldığında </a:t>
            </a:r>
            <a:r>
              <a:rPr lang="tr-TR" sz="2000" dirty="0" err="1" smtClean="0"/>
              <a:t>enfekte</a:t>
            </a:r>
            <a:r>
              <a:rPr lang="tr-TR" sz="2000" dirty="0" smtClean="0"/>
              <a:t> konağın ölümü aslında istenmeyen bir sonuçtur</a:t>
            </a:r>
          </a:p>
          <a:p>
            <a:r>
              <a:rPr lang="tr-TR" sz="2000" dirty="0" smtClean="0"/>
              <a:t>Patojenler hastalıktan faydalanırlar, çünkü hastalık onların bir konaktan diğerine taşınmasını kolaylaştırır</a:t>
            </a:r>
          </a:p>
          <a:p>
            <a:r>
              <a:rPr lang="tr-TR" sz="2000" dirty="0" smtClean="0"/>
              <a:t>Çok sayıda konak ölürse enfeksiyonun bulaşması artık mümkün olmayacaktır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smtClean="0"/>
          </a:p>
        </p:txBody>
      </p:sp>
      <p:sp>
        <p:nvSpPr>
          <p:cNvPr id="1945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000" dirty="0" smtClean="0"/>
              <a:t>Örn., </a:t>
            </a:r>
            <a:r>
              <a:rPr lang="tr-TR" sz="2000" dirty="0" err="1" smtClean="0"/>
              <a:t>Marburg</a:t>
            </a:r>
            <a:r>
              <a:rPr lang="tr-TR" sz="2000" dirty="0" smtClean="0"/>
              <a:t> ve HIV ölümcül virüslerdir, ancak HIV çok yavaş ilerler böylece daha etkili bulaşır ve çok daha başarılıdır, </a:t>
            </a:r>
            <a:r>
              <a:rPr lang="tr-TR" sz="2000" dirty="0" err="1" smtClean="0"/>
              <a:t>enfekte</a:t>
            </a:r>
            <a:r>
              <a:rPr lang="tr-TR" sz="2000" dirty="0" smtClean="0"/>
              <a:t> olan bireyler hastalığı bulaştıracak kadar uzun süre hayatta kalır</a:t>
            </a:r>
          </a:p>
          <a:p>
            <a:r>
              <a:rPr lang="tr-TR" sz="2000" dirty="0" smtClean="0"/>
              <a:t>Aksine </a:t>
            </a:r>
            <a:r>
              <a:rPr lang="tr-TR" sz="2000" dirty="0" err="1" smtClean="0"/>
              <a:t>Marburg</a:t>
            </a:r>
            <a:r>
              <a:rPr lang="tr-TR" sz="2000" dirty="0" smtClean="0"/>
              <a:t> virüsü konağını çok hızlı öldürür ve salgınlar genellikle kısa sürede söner</a:t>
            </a:r>
          </a:p>
          <a:p>
            <a:r>
              <a:rPr lang="tr-TR" sz="2000" dirty="0" err="1" smtClean="0"/>
              <a:t>Subklinik</a:t>
            </a:r>
            <a:r>
              <a:rPr lang="tr-TR" sz="2000" dirty="0" smtClean="0"/>
              <a:t> ,yani patojenin hasara neden olduğu ancak hastalığa neden olmadığı durumlarda da</a:t>
            </a:r>
            <a:r>
              <a:rPr lang="tr-TR" sz="2000" dirty="0" smtClean="0">
                <a:latin typeface="Calibri"/>
                <a:cs typeface="Calibri"/>
              </a:rPr>
              <a:t>→</a:t>
            </a:r>
            <a:r>
              <a:rPr lang="tr-TR" sz="2000" dirty="0" smtClean="0"/>
              <a:t> patojenin hayatta kalması için önemli olan </a:t>
            </a:r>
            <a:r>
              <a:rPr lang="tr-TR" sz="2000" b="1" dirty="0" smtClean="0"/>
              <a:t>bulaşma devam etmektedir</a:t>
            </a:r>
          </a:p>
          <a:p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err="1" smtClean="0">
                <a:solidFill>
                  <a:srgbClr val="FF0000"/>
                </a:solidFill>
              </a:rPr>
              <a:t>Patojenite</a:t>
            </a:r>
            <a:r>
              <a:rPr lang="tr-TR" sz="4000" dirty="0" smtClean="0">
                <a:solidFill>
                  <a:srgbClr val="FF0000"/>
                </a:solidFill>
              </a:rPr>
              <a:t> ve </a:t>
            </a:r>
            <a:r>
              <a:rPr lang="tr-TR" sz="4000" dirty="0" err="1" smtClean="0">
                <a:solidFill>
                  <a:srgbClr val="FF0000"/>
                </a:solidFill>
              </a:rPr>
              <a:t>Virülans</a:t>
            </a:r>
            <a:endParaRPr lang="tr-TR" sz="4000" dirty="0" smtClean="0">
              <a:solidFill>
                <a:srgbClr val="FF0000"/>
              </a:solidFill>
            </a:endParaRPr>
          </a:p>
        </p:txBody>
      </p:sp>
      <p:sp>
        <p:nvSpPr>
          <p:cNvPr id="2048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000" dirty="0" smtClean="0"/>
              <a:t>Mevcut tüm mikroorganizmaların yalnız küçük bir bölümü normal flora veya patojen olarak insanlarla ilişkilidir</a:t>
            </a:r>
          </a:p>
          <a:p>
            <a:endParaRPr lang="tr-TR" sz="2000" dirty="0" smtClean="0"/>
          </a:p>
          <a:p>
            <a:endParaRPr lang="tr-TR" sz="2000" dirty="0" smtClean="0"/>
          </a:p>
          <a:p>
            <a:r>
              <a:rPr lang="tr-TR" sz="2000" dirty="0" smtClean="0"/>
              <a:t>Bir mikroorganizmayı patojen yapan şey nedir?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smtClean="0"/>
          </a:p>
        </p:txBody>
      </p:sp>
      <p:sp>
        <p:nvSpPr>
          <p:cNvPr id="2150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 smtClean="0"/>
              <a:t>Patojenlerin şunları gerçekleştirmesi gerekir</a:t>
            </a:r>
          </a:p>
          <a:p>
            <a:pPr lvl="1"/>
            <a:r>
              <a:rPr lang="tr-TR" sz="2000" dirty="0" smtClean="0"/>
              <a:t>Potansiyel bir patojen konak hücreye tutunabilmeli, </a:t>
            </a:r>
            <a:r>
              <a:rPr lang="tr-TR" sz="2000" dirty="0" err="1" smtClean="0"/>
              <a:t>penetre</a:t>
            </a:r>
            <a:r>
              <a:rPr lang="tr-TR" sz="2000" dirty="0" smtClean="0"/>
              <a:t> olabilmeli (nüfuz etme, girme) ve hücrede varlığına devam edebilmelidir (</a:t>
            </a:r>
            <a:r>
              <a:rPr lang="tr-TR" sz="2000" b="1" dirty="0" smtClean="0"/>
              <a:t>içeri gir ve kal kuralı)</a:t>
            </a:r>
          </a:p>
          <a:p>
            <a:pPr lvl="1"/>
            <a:r>
              <a:rPr lang="tr-TR" sz="2000" dirty="0" smtClean="0"/>
              <a:t>Konağın savunma mekanizmalarından kaçınabilmeli, kurtulabilmeli veya bunları etkisiz hale getirebilmelidir</a:t>
            </a:r>
          </a:p>
          <a:p>
            <a:pPr lvl="1"/>
            <a:r>
              <a:rPr lang="tr-TR" sz="2000" dirty="0" smtClean="0"/>
              <a:t>Konağa hasar vermeli ve enfeksiyonun yayılmasına izin vermelidir</a:t>
            </a:r>
          </a:p>
          <a:p>
            <a:pPr lvl="1"/>
            <a:r>
              <a:rPr lang="tr-TR" sz="2000" dirty="0" smtClean="0"/>
              <a:t>Bir konaktan çıkıp diğer konağı </a:t>
            </a:r>
            <a:r>
              <a:rPr lang="tr-TR" sz="2000" dirty="0" err="1" smtClean="0"/>
              <a:t>enfekte</a:t>
            </a:r>
            <a:r>
              <a:rPr lang="tr-TR" sz="2000" dirty="0" smtClean="0"/>
              <a:t> edebilmelidir</a:t>
            </a:r>
          </a:p>
          <a:p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smtClean="0"/>
          </a:p>
        </p:txBody>
      </p:sp>
      <p:sp>
        <p:nvSpPr>
          <p:cNvPr id="2253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000" b="1" dirty="0" err="1" smtClean="0"/>
              <a:t>Virülans</a:t>
            </a:r>
            <a:r>
              <a:rPr lang="tr-TR" sz="2000" b="1" dirty="0" smtClean="0"/>
              <a:t>,</a:t>
            </a:r>
            <a:r>
              <a:rPr lang="tr-TR" sz="2000" dirty="0" smtClean="0"/>
              <a:t> bir patojenin konakla mücadele etme ve zarar verme becerisiyle ilgilidir</a:t>
            </a:r>
          </a:p>
          <a:p>
            <a:r>
              <a:rPr lang="tr-TR" sz="2000" dirty="0" smtClean="0"/>
              <a:t>Patojenin </a:t>
            </a:r>
            <a:r>
              <a:rPr lang="tr-TR" sz="2000" dirty="0" err="1" smtClean="0"/>
              <a:t>virülansı</a:t>
            </a:r>
            <a:r>
              <a:rPr lang="tr-TR" sz="2000" dirty="0" smtClean="0"/>
              <a:t> patojenin genetik kodlu faktörlerine (</a:t>
            </a:r>
            <a:r>
              <a:rPr lang="tr-TR" sz="2000" b="1" dirty="0" err="1" smtClean="0"/>
              <a:t>virülans</a:t>
            </a:r>
            <a:r>
              <a:rPr lang="tr-TR" sz="2000" b="1" dirty="0" smtClean="0"/>
              <a:t> faktörleri</a:t>
            </a:r>
            <a:r>
              <a:rPr lang="tr-TR" sz="2000" dirty="0" smtClean="0"/>
              <a:t>) bağlıdır</a:t>
            </a:r>
          </a:p>
          <a:p>
            <a:r>
              <a:rPr lang="tr-TR" sz="2000" dirty="0" smtClean="0"/>
              <a:t>Çoğu bakteriyel patojenler çok farklı </a:t>
            </a:r>
            <a:r>
              <a:rPr lang="tr-TR" sz="2000" b="1" dirty="0" smtClean="0"/>
              <a:t>iki ortamda </a:t>
            </a:r>
            <a:r>
              <a:rPr lang="tr-TR" sz="2000" dirty="0" smtClean="0"/>
              <a:t>hayatta kalabilmelidirler: konak için dışsal ortam (çevre, doğa) ve konak üzerindeki veya içindeki ortam</a:t>
            </a:r>
          </a:p>
          <a:p>
            <a:r>
              <a:rPr lang="tr-TR" sz="2000" dirty="0" smtClean="0"/>
              <a:t>Patojenin hangi ortamda olduğuna bağlı olarak genlerinden bazıları aktifken diğerleri değildir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smtClean="0"/>
          </a:p>
        </p:txBody>
      </p:sp>
      <p:sp>
        <p:nvSpPr>
          <p:cNvPr id="2355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000" dirty="0" smtClean="0"/>
              <a:t>Örn.,konak üzerinde olmadığında bakterinin konak için zararlı maddeler üretmesi kaynak israfı olacaktır</a:t>
            </a:r>
          </a:p>
          <a:p>
            <a:r>
              <a:rPr lang="tr-TR" sz="2000" dirty="0" smtClean="0"/>
              <a:t>Bu maddelerin üretilmesine yönelik genler, patojen dış ortamda olduğunda kapatılır</a:t>
            </a:r>
          </a:p>
          <a:p>
            <a:endParaRPr lang="tr-TR" sz="2000" dirty="0" smtClean="0"/>
          </a:p>
          <a:p>
            <a:endParaRPr lang="tr-TR" sz="2000" dirty="0" smtClean="0"/>
          </a:p>
          <a:p>
            <a:endParaRPr lang="tr-TR" sz="2000" dirty="0" smtClean="0"/>
          </a:p>
          <a:p>
            <a:r>
              <a:rPr lang="tr-TR" sz="2000" dirty="0" smtClean="0"/>
              <a:t>Patojenin nerede olduğunu ve hangi genleri açıp kapayacağını nasıl biliyor?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smtClean="0"/>
          </a:p>
        </p:txBody>
      </p:sp>
      <p:sp>
        <p:nvSpPr>
          <p:cNvPr id="2457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000" dirty="0" smtClean="0"/>
              <a:t>Patojenler</a:t>
            </a:r>
            <a:r>
              <a:rPr lang="tr-TR" sz="2000" dirty="0" smtClean="0">
                <a:latin typeface="Calibri"/>
                <a:cs typeface="Calibri"/>
              </a:rPr>
              <a:t>→</a:t>
            </a:r>
            <a:r>
              <a:rPr lang="tr-TR" sz="2000" dirty="0" smtClean="0"/>
              <a:t> </a:t>
            </a:r>
            <a:r>
              <a:rPr lang="tr-TR" sz="2000" dirty="0" err="1" smtClean="0"/>
              <a:t>Virülansı</a:t>
            </a:r>
            <a:r>
              <a:rPr lang="tr-TR" sz="2000" dirty="0" smtClean="0"/>
              <a:t> arttıran faktörleri üreten gen kümeleri taşırlar</a:t>
            </a:r>
          </a:p>
          <a:p>
            <a:r>
              <a:rPr lang="tr-TR" sz="2000" dirty="0" smtClean="0"/>
              <a:t>Bakterilerde</a:t>
            </a:r>
            <a:r>
              <a:rPr lang="tr-TR" sz="2000" dirty="0" smtClean="0">
                <a:latin typeface="Calibri"/>
                <a:cs typeface="Calibri"/>
              </a:rPr>
              <a:t>→</a:t>
            </a:r>
            <a:r>
              <a:rPr lang="tr-TR" sz="2000" dirty="0" smtClean="0"/>
              <a:t> </a:t>
            </a:r>
            <a:r>
              <a:rPr lang="tr-TR" sz="2000" dirty="0" err="1" smtClean="0"/>
              <a:t>Virülans</a:t>
            </a:r>
            <a:r>
              <a:rPr lang="tr-TR" sz="2000" dirty="0" smtClean="0"/>
              <a:t> genleri kromozom veya </a:t>
            </a:r>
            <a:r>
              <a:rPr lang="tr-TR" sz="2000" dirty="0" err="1" smtClean="0"/>
              <a:t>plazmid</a:t>
            </a:r>
            <a:r>
              <a:rPr lang="tr-TR" sz="2000" dirty="0" smtClean="0"/>
              <a:t> üzerinde taşınmaktadır</a:t>
            </a:r>
          </a:p>
        </p:txBody>
      </p:sp>
      <p:graphicFrame>
        <p:nvGraphicFramePr>
          <p:cNvPr id="4" name="3 Diyagram"/>
          <p:cNvGraphicFramePr/>
          <p:nvPr/>
        </p:nvGraphicFramePr>
        <p:xfrm>
          <a:off x="1259632" y="2780928"/>
          <a:ext cx="6840760" cy="3672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 smtClean="0">
                <a:solidFill>
                  <a:srgbClr val="FF0000"/>
                </a:solidFill>
              </a:rPr>
              <a:t>Enfeksiyonun Bulaşması</a:t>
            </a:r>
            <a:endParaRPr lang="tr-TR" sz="40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 smtClean="0"/>
              <a:t>Bakteriler ve diğer mikroorganizmalar içinde yaşadıkları çevreye , insana ve hayvana uyum sağlarlar</a:t>
            </a:r>
          </a:p>
          <a:p>
            <a:r>
              <a:rPr lang="tr-TR" sz="2000" dirty="0" smtClean="0"/>
              <a:t>Böylece yaşamlarını ve bulaşma kapasitelerini korurlar</a:t>
            </a:r>
          </a:p>
          <a:p>
            <a:r>
              <a:rPr lang="tr-TR" sz="2000" dirty="0" smtClean="0"/>
              <a:t>İnsanda yaşayan mikroorganizmalar öldürücü enfeksiyon yapıp kendi konağını öldürmek yerine, </a:t>
            </a:r>
            <a:r>
              <a:rPr lang="tr-TR" sz="2000" dirty="0" err="1" smtClean="0"/>
              <a:t>asemptomatik</a:t>
            </a:r>
            <a:r>
              <a:rPr lang="tr-TR" sz="2000" dirty="0" smtClean="0"/>
              <a:t> veya hafif enfeksiyon oluşturarak insandan insana bulaşmayı sürdürmeye çalışırlar</a:t>
            </a:r>
          </a:p>
          <a:p>
            <a:r>
              <a:rPr lang="tr-TR" sz="2000" dirty="0" smtClean="0"/>
              <a:t>İnsanda hastalık oluşturan bakterilerin bazıları öncelikle hayvanlarda yaşar ve rastlantı sonucu insanda enfeksiyon yaparlar (örn. </a:t>
            </a:r>
            <a:r>
              <a:rPr lang="tr-TR" sz="2000" i="1" dirty="0" err="1" smtClean="0"/>
              <a:t>Salmonella</a:t>
            </a:r>
            <a:r>
              <a:rPr lang="tr-TR" sz="2000" dirty="0" smtClean="0"/>
              <a:t>, </a:t>
            </a:r>
            <a:r>
              <a:rPr lang="tr-TR" sz="2000" i="1" dirty="0" err="1" smtClean="0"/>
              <a:t>Campylobacter</a:t>
            </a:r>
            <a:r>
              <a:rPr lang="tr-TR" sz="2000" dirty="0" smtClean="0"/>
              <a:t> →besinlerle insanlara bulaşır)</a:t>
            </a:r>
            <a:endParaRPr lang="tr-T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000" dirty="0" smtClean="0"/>
              <a:t>Bazı bakteriler yaşam döngülerindeki bir hata sonucu yanlışlıkla insanda enfeksiyon yapar</a:t>
            </a:r>
          </a:p>
          <a:p>
            <a:r>
              <a:rPr lang="tr-TR" sz="2000" dirty="0" smtClean="0"/>
              <a:t>Bu bakterilerin insanlara adaptasyonu oluşmamıştır, yaptıkları enfeksiyon ciddi seyirli olabilir</a:t>
            </a:r>
          </a:p>
          <a:p>
            <a:r>
              <a:rPr lang="tr-TR" sz="2000" dirty="0" smtClean="0"/>
              <a:t>Örn. </a:t>
            </a:r>
            <a:r>
              <a:rPr lang="tr-TR" sz="2000" i="1" dirty="0" err="1" smtClean="0"/>
              <a:t>Yersinia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pestis</a:t>
            </a:r>
            <a:r>
              <a:rPr lang="tr-TR" sz="2000" i="1" dirty="0" smtClean="0"/>
              <a:t> </a:t>
            </a:r>
            <a:r>
              <a:rPr lang="tr-TR" sz="2000" dirty="0" smtClean="0"/>
              <a:t>yaşam döngüsünü kemiricilerde ve kemiricilerin pirelerinde tamamlamaya adapte olmuştur, fakat pireler aracılığı ile insanlara bulaşır</a:t>
            </a:r>
          </a:p>
          <a:p>
            <a:r>
              <a:rPr lang="tr-TR" sz="2000" i="1" dirty="0" err="1" smtClean="0"/>
              <a:t>Bacillus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anthracis</a:t>
            </a:r>
            <a:r>
              <a:rPr lang="tr-TR" sz="2000" i="1" dirty="0" smtClean="0"/>
              <a:t> </a:t>
            </a:r>
            <a:r>
              <a:rPr lang="tr-TR" sz="2000" dirty="0" smtClean="0"/>
              <a:t>çevrede yaşar bazen hayvanları </a:t>
            </a:r>
            <a:r>
              <a:rPr lang="tr-TR" sz="2000" dirty="0" err="1" smtClean="0"/>
              <a:t>enfekte</a:t>
            </a:r>
            <a:r>
              <a:rPr lang="tr-TR" sz="2000" dirty="0" smtClean="0"/>
              <a:t> eder, </a:t>
            </a:r>
            <a:r>
              <a:rPr lang="tr-TR" sz="2000" dirty="0" err="1" smtClean="0"/>
              <a:t>enfekte</a:t>
            </a:r>
            <a:r>
              <a:rPr lang="tr-TR" sz="2000" dirty="0" smtClean="0"/>
              <a:t> hayvandan insana bulaşır</a:t>
            </a:r>
          </a:p>
          <a:p>
            <a:r>
              <a:rPr lang="tr-TR" sz="2000" i="1" dirty="0" err="1" smtClean="0"/>
              <a:t>Clostridium</a:t>
            </a:r>
            <a:r>
              <a:rPr lang="tr-TR" sz="2000" dirty="0" smtClean="0"/>
              <a:t> türleri çevrede yaygındır ve insana besinlerle (</a:t>
            </a:r>
            <a:r>
              <a:rPr lang="tr-TR" sz="2000" i="1" dirty="0" smtClean="0"/>
              <a:t>C.</a:t>
            </a:r>
            <a:r>
              <a:rPr lang="tr-TR" sz="2000" i="1" dirty="0" err="1" smtClean="0"/>
              <a:t>perfringens</a:t>
            </a:r>
            <a:r>
              <a:rPr lang="tr-TR" sz="2000" i="1" dirty="0" smtClean="0"/>
              <a:t> </a:t>
            </a:r>
            <a:r>
              <a:rPr lang="tr-TR" sz="2000" dirty="0" smtClean="0"/>
              <a:t>ile </a:t>
            </a:r>
            <a:r>
              <a:rPr lang="tr-TR" sz="2000" dirty="0" err="1" smtClean="0"/>
              <a:t>gastroenterit</a:t>
            </a:r>
            <a:r>
              <a:rPr lang="tr-TR" sz="2000" dirty="0" smtClean="0"/>
              <a:t>, </a:t>
            </a:r>
            <a:r>
              <a:rPr lang="tr-TR" sz="2000" i="1" dirty="0" smtClean="0"/>
              <a:t>C.</a:t>
            </a:r>
            <a:r>
              <a:rPr lang="tr-TR" sz="2000" i="1" dirty="0" err="1" smtClean="0"/>
              <a:t>botulinum</a:t>
            </a:r>
            <a:r>
              <a:rPr lang="tr-TR" sz="2000" dirty="0" smtClean="0"/>
              <a:t> ile </a:t>
            </a:r>
            <a:r>
              <a:rPr lang="tr-TR" sz="2000" dirty="0" err="1" smtClean="0"/>
              <a:t>botulizm</a:t>
            </a:r>
            <a:r>
              <a:rPr lang="tr-TR" sz="2000" dirty="0" smtClean="0"/>
              <a:t>) ya da yaraların toprakla </a:t>
            </a:r>
            <a:r>
              <a:rPr lang="tr-TR" sz="2000" dirty="0" err="1" smtClean="0"/>
              <a:t>kontaminasyonu</a:t>
            </a:r>
            <a:r>
              <a:rPr lang="tr-TR" sz="2000" dirty="0" smtClean="0"/>
              <a:t> sonucu (</a:t>
            </a:r>
            <a:r>
              <a:rPr lang="tr-TR" sz="2000" i="1" dirty="0" smtClean="0"/>
              <a:t>C.</a:t>
            </a:r>
            <a:r>
              <a:rPr lang="tr-TR" sz="2000" i="1" dirty="0" err="1" smtClean="0"/>
              <a:t>perfringens</a:t>
            </a:r>
            <a:r>
              <a:rPr lang="tr-TR" sz="2000" i="1" dirty="0" smtClean="0"/>
              <a:t> </a:t>
            </a:r>
            <a:r>
              <a:rPr lang="tr-TR" sz="2000" dirty="0" smtClean="0"/>
              <a:t>ile gazlı </a:t>
            </a:r>
            <a:r>
              <a:rPr lang="tr-TR" sz="2000" dirty="0" err="1" smtClean="0"/>
              <a:t>gangren</a:t>
            </a:r>
            <a:r>
              <a:rPr lang="tr-TR" sz="2000" dirty="0" smtClean="0"/>
              <a:t>, </a:t>
            </a:r>
            <a:r>
              <a:rPr lang="tr-TR" sz="2000" i="1" dirty="0" smtClean="0"/>
              <a:t>C.</a:t>
            </a:r>
            <a:r>
              <a:rPr lang="tr-TR" sz="2000" i="1" dirty="0" err="1" smtClean="0"/>
              <a:t>tetani</a:t>
            </a:r>
            <a:r>
              <a:rPr lang="tr-TR" sz="2000" i="1" dirty="0" smtClean="0"/>
              <a:t> </a:t>
            </a:r>
            <a:r>
              <a:rPr lang="tr-TR" sz="2000" dirty="0" smtClean="0"/>
              <a:t>ile </a:t>
            </a:r>
            <a:r>
              <a:rPr lang="tr-TR" sz="2000" dirty="0" err="1" smtClean="0"/>
              <a:t>tetanoz</a:t>
            </a:r>
            <a:r>
              <a:rPr lang="tr-TR" sz="2000" dirty="0" smtClean="0"/>
              <a:t>) bulaşır</a:t>
            </a:r>
            <a:endParaRPr lang="tr-T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smtClean="0"/>
          </a:p>
        </p:txBody>
      </p:sp>
      <p:sp>
        <p:nvSpPr>
          <p:cNvPr id="512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 smtClean="0"/>
              <a:t>Bir çok patojen için hastalık oluşturan temel nedenler üç ana başlık altında incelenebilir</a:t>
            </a:r>
          </a:p>
          <a:p>
            <a:pPr>
              <a:buNone/>
            </a:pPr>
            <a:r>
              <a:rPr lang="tr-TR" sz="2400" dirty="0" smtClean="0"/>
              <a:t>1. Epidemiyoloji (hastalığın sıklığını ve dağılımını belirleyen faktörlerin belirlenmesi)</a:t>
            </a:r>
          </a:p>
          <a:p>
            <a:pPr>
              <a:buNone/>
            </a:pPr>
            <a:r>
              <a:rPr lang="tr-TR" sz="2400" dirty="0" smtClean="0"/>
              <a:t>2. </a:t>
            </a:r>
            <a:r>
              <a:rPr lang="tr-TR" sz="2400" dirty="0" err="1" smtClean="0"/>
              <a:t>Patogenez</a:t>
            </a:r>
            <a:r>
              <a:rPr lang="tr-TR" sz="2400" dirty="0" smtClean="0"/>
              <a:t> (bir hastalığın kaynağı ve gelişmesi sırasında organizmada meydana gelen değişiklikler)</a:t>
            </a:r>
          </a:p>
          <a:p>
            <a:pPr>
              <a:buNone/>
            </a:pPr>
            <a:r>
              <a:rPr lang="tr-TR" sz="2400" dirty="0" smtClean="0"/>
              <a:t>3. Konak savunması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49263" lvl="1" indent="7938">
              <a:buNone/>
            </a:pPr>
            <a:r>
              <a:rPr lang="tr-TR" sz="2400" dirty="0" smtClean="0"/>
              <a:t>Bir çok bakterinin bulaşması ellerle olur, hastane enfeksiyonu yapan çoğu fırsatçı patojen personelin elleri ile bir hastadan diğerine taşınır, el yıkama enfeksiyon kontrolünün önemli bir parçasıdır </a:t>
            </a:r>
          </a:p>
          <a:p>
            <a:pPr marL="971550" lvl="1" indent="-514350">
              <a:buNone/>
            </a:pPr>
            <a:r>
              <a:rPr lang="tr-TR" sz="2400" dirty="0" smtClean="0"/>
              <a:t>Patojen bakterilerin vücuda en sık giriş kapıları </a:t>
            </a:r>
          </a:p>
          <a:p>
            <a:pPr marL="623888" lvl="1" indent="-166688"/>
            <a:r>
              <a:rPr lang="tr-TR" sz="2400" dirty="0" smtClean="0"/>
              <a:t>	</a:t>
            </a:r>
            <a:r>
              <a:rPr lang="tr-TR" sz="2200" dirty="0" smtClean="0"/>
              <a:t>Solunum yolu</a:t>
            </a:r>
          </a:p>
          <a:p>
            <a:pPr marL="623888" lvl="1" indent="-166688"/>
            <a:r>
              <a:rPr lang="tr-TR" sz="2200" dirty="0" smtClean="0"/>
              <a:t>	GİS</a:t>
            </a:r>
          </a:p>
          <a:p>
            <a:pPr marL="623888" lvl="1" indent="-166688"/>
            <a:r>
              <a:rPr lang="tr-TR" sz="2200" dirty="0" smtClean="0"/>
              <a:t>	</a:t>
            </a:r>
            <a:r>
              <a:rPr lang="tr-TR" sz="2200" dirty="0" err="1" smtClean="0"/>
              <a:t>Genital</a:t>
            </a:r>
            <a:r>
              <a:rPr lang="tr-TR" sz="2200" dirty="0" smtClean="0"/>
              <a:t> yol</a:t>
            </a:r>
          </a:p>
          <a:p>
            <a:pPr marL="623888" lvl="1" indent="-166688"/>
            <a:r>
              <a:rPr lang="tr-TR" sz="2200" dirty="0" smtClean="0"/>
              <a:t>	</a:t>
            </a:r>
            <a:r>
              <a:rPr lang="tr-TR" sz="2200" dirty="0" err="1" smtClean="0"/>
              <a:t>Üriner</a:t>
            </a:r>
            <a:r>
              <a:rPr lang="tr-TR" sz="2200" dirty="0" smtClean="0"/>
              <a:t> yol</a:t>
            </a:r>
          </a:p>
          <a:p>
            <a:pPr marL="623888" lvl="1" indent="-166688"/>
            <a:r>
              <a:rPr lang="tr-TR" sz="2200" dirty="0" smtClean="0"/>
              <a:t>	Deri ve mukoza bütünlüğünün bozulduğu bölgeler</a:t>
            </a:r>
          </a:p>
          <a:p>
            <a:pPr marL="971550" lvl="1" indent="-514350">
              <a:buNone/>
            </a:pPr>
            <a:r>
              <a:rPr lang="tr-TR" sz="2400" dirty="0" smtClean="0"/>
              <a:t>	(normal deri ve mukozalar enfeksiyona karşı ilk savunmayı oluştururlar, hastalık oluşturmak için patojenler bu engelleri aşmak zorundadır)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Bakteri </a:t>
            </a:r>
            <a:r>
              <a:rPr lang="tr-TR" b="1" dirty="0" err="1" smtClean="0">
                <a:solidFill>
                  <a:srgbClr val="FF0000"/>
                </a:solidFill>
              </a:rPr>
              <a:t>Virülans</a:t>
            </a:r>
            <a:r>
              <a:rPr lang="tr-TR" b="1" dirty="0" smtClean="0">
                <a:solidFill>
                  <a:srgbClr val="FF0000"/>
                </a:solidFill>
              </a:rPr>
              <a:t> Faktörleri</a:t>
            </a:r>
            <a:br>
              <a:rPr lang="tr-TR" b="1" dirty="0" smtClean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>1. </a:t>
            </a:r>
            <a:r>
              <a:rPr lang="tr-TR" dirty="0" err="1" smtClean="0">
                <a:solidFill>
                  <a:srgbClr val="FF0000"/>
                </a:solidFill>
              </a:rPr>
              <a:t>Adherans</a:t>
            </a:r>
            <a:r>
              <a:rPr lang="tr-TR" dirty="0" smtClean="0">
                <a:solidFill>
                  <a:srgbClr val="FF0000"/>
                </a:solidFill>
              </a:rPr>
              <a:t> Faktörleri 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 smtClean="0"/>
              <a:t>Bakteri konağa girdikten sonra bir dokunun yüzey hücrelerine tutunmak zorundadır</a:t>
            </a:r>
          </a:p>
          <a:p>
            <a:r>
              <a:rPr lang="tr-TR" sz="2000" dirty="0" smtClean="0"/>
              <a:t>Tutunmazsa doku yüzeyini yıkayan mukus ve diğer sıvılar tarafından sürüklenip atılır </a:t>
            </a:r>
          </a:p>
          <a:p>
            <a:r>
              <a:rPr lang="tr-TR" sz="2000" dirty="0" smtClean="0"/>
              <a:t>Sonraki adım </a:t>
            </a:r>
            <a:r>
              <a:rPr lang="tr-TR" sz="2000" dirty="0" err="1" smtClean="0"/>
              <a:t>mikrokolonilerin</a:t>
            </a:r>
            <a:r>
              <a:rPr lang="tr-TR" sz="2000" dirty="0" smtClean="0"/>
              <a:t> oluşumudur</a:t>
            </a:r>
          </a:p>
          <a:p>
            <a:r>
              <a:rPr lang="tr-TR" sz="2000" dirty="0" smtClean="0"/>
              <a:t>Bakteriler ve dokuların yüzey hücreleri arasındaki </a:t>
            </a:r>
            <a:r>
              <a:rPr lang="tr-TR" sz="2000" dirty="0" err="1" smtClean="0"/>
              <a:t>adezyonda</a:t>
            </a:r>
            <a:endParaRPr lang="tr-TR" sz="2000" dirty="0" smtClean="0"/>
          </a:p>
          <a:p>
            <a:pPr lvl="1"/>
            <a:r>
              <a:rPr lang="tr-TR" sz="2000" dirty="0" smtClean="0"/>
              <a:t>Yüzey </a:t>
            </a:r>
            <a:r>
              <a:rPr lang="tr-TR" sz="2000" dirty="0" err="1" smtClean="0"/>
              <a:t>hidrofobluğu</a:t>
            </a:r>
            <a:endParaRPr lang="tr-TR" sz="2000" dirty="0" smtClean="0"/>
          </a:p>
          <a:p>
            <a:pPr lvl="1"/>
            <a:r>
              <a:rPr lang="tr-TR" sz="2000" dirty="0" smtClean="0"/>
              <a:t>Net yüzey yükü</a:t>
            </a:r>
          </a:p>
          <a:p>
            <a:pPr lvl="1"/>
            <a:r>
              <a:rPr lang="tr-TR" sz="2000" dirty="0" smtClean="0"/>
              <a:t>Bakterilerdeki bağlanma molekülleri (</a:t>
            </a:r>
            <a:r>
              <a:rPr lang="tr-TR" sz="2000" dirty="0" err="1" smtClean="0"/>
              <a:t>ligand</a:t>
            </a:r>
            <a:r>
              <a:rPr lang="tr-TR" sz="2000" dirty="0" smtClean="0"/>
              <a:t>)</a:t>
            </a:r>
          </a:p>
          <a:p>
            <a:pPr lvl="1"/>
            <a:r>
              <a:rPr lang="tr-TR" sz="2000" dirty="0" smtClean="0"/>
              <a:t>Konak hücresi reseptör etkileşimleri gibi bir çok faktörün rolü vardır</a:t>
            </a:r>
            <a:endParaRPr lang="tr-T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smtClean="0"/>
              <a:t>Bakteri ve konak hücrelerinin yüzeyi genellikle negatif yüklüdür ve birbirini iter</a:t>
            </a:r>
          </a:p>
          <a:p>
            <a:r>
              <a:rPr lang="tr-TR" dirty="0" err="1" smtClean="0"/>
              <a:t>Hidrofobik</a:t>
            </a:r>
            <a:r>
              <a:rPr lang="tr-TR" dirty="0" smtClean="0"/>
              <a:t> ve diğer özgül etkileşimler bu itme gücünün üstesinden gelir</a:t>
            </a:r>
          </a:p>
          <a:p>
            <a:r>
              <a:rPr lang="tr-TR" dirty="0" smtClean="0"/>
              <a:t>Bakteri hücre yüzeyi ne kadar </a:t>
            </a:r>
            <a:r>
              <a:rPr lang="tr-TR" dirty="0" err="1" smtClean="0"/>
              <a:t>hidrofob</a:t>
            </a:r>
            <a:r>
              <a:rPr lang="tr-TR" dirty="0" smtClean="0"/>
              <a:t> ise konak hücreye </a:t>
            </a:r>
            <a:r>
              <a:rPr lang="tr-TR" dirty="0" err="1" smtClean="0"/>
              <a:t>adheransı</a:t>
            </a:r>
            <a:r>
              <a:rPr lang="tr-TR" dirty="0" smtClean="0"/>
              <a:t> o kadar güçlü olur</a:t>
            </a:r>
          </a:p>
          <a:p>
            <a:r>
              <a:rPr lang="tr-TR" dirty="0" smtClean="0"/>
              <a:t>Bakterilerdeki bağlanma molekülleri hücre yüzeyinden dışarıya doğru uzanır, bunlara </a:t>
            </a:r>
            <a:r>
              <a:rPr lang="tr-TR" b="1" dirty="0" err="1" smtClean="0"/>
              <a:t>pilus</a:t>
            </a:r>
            <a:r>
              <a:rPr lang="tr-TR" dirty="0" smtClean="0"/>
              <a:t> denir</a:t>
            </a:r>
          </a:p>
          <a:p>
            <a:pPr lvl="1"/>
            <a:r>
              <a:rPr lang="tr-TR" dirty="0" smtClean="0"/>
              <a:t>Örn.,bazı </a:t>
            </a:r>
            <a:r>
              <a:rPr lang="tr-TR" i="1" dirty="0" smtClean="0"/>
              <a:t>E.</a:t>
            </a:r>
            <a:r>
              <a:rPr lang="tr-TR" i="1" dirty="0" err="1" smtClean="0"/>
              <a:t>coli</a:t>
            </a:r>
            <a:r>
              <a:rPr lang="tr-TR" dirty="0" err="1" smtClean="0"/>
              <a:t>’lerde</a:t>
            </a:r>
            <a:r>
              <a:rPr lang="tr-TR" dirty="0" smtClean="0"/>
              <a:t> </a:t>
            </a:r>
            <a:r>
              <a:rPr lang="tr-TR" b="1" dirty="0" smtClean="0"/>
              <a:t>tip 1 </a:t>
            </a:r>
            <a:r>
              <a:rPr lang="tr-TR" b="1" dirty="0" err="1" smtClean="0"/>
              <a:t>piluslar</a:t>
            </a:r>
            <a:r>
              <a:rPr lang="tr-TR" b="1" dirty="0" smtClean="0"/>
              <a:t> </a:t>
            </a:r>
            <a:r>
              <a:rPr lang="tr-TR" dirty="0" smtClean="0"/>
              <a:t>bulunur (bunlar D-</a:t>
            </a:r>
            <a:r>
              <a:rPr lang="tr-TR" dirty="0" err="1" smtClean="0"/>
              <a:t>mannoz</a:t>
            </a:r>
            <a:r>
              <a:rPr lang="tr-TR" dirty="0" smtClean="0"/>
              <a:t> içeren </a:t>
            </a:r>
            <a:r>
              <a:rPr lang="tr-TR" dirty="0" err="1" smtClean="0"/>
              <a:t>epitel</a:t>
            </a:r>
            <a:r>
              <a:rPr lang="tr-TR" dirty="0" smtClean="0"/>
              <a:t> hücre reseptörlerine yapışır)</a:t>
            </a:r>
          </a:p>
          <a:p>
            <a:pPr lvl="1"/>
            <a:r>
              <a:rPr lang="tr-TR" dirty="0" err="1" smtClean="0"/>
              <a:t>Üriner</a:t>
            </a:r>
            <a:r>
              <a:rPr lang="tr-TR" dirty="0" smtClean="0"/>
              <a:t> enfeksiyon yapan </a:t>
            </a:r>
            <a:r>
              <a:rPr lang="tr-TR" i="1" dirty="0" smtClean="0"/>
              <a:t>E.</a:t>
            </a:r>
            <a:r>
              <a:rPr lang="tr-TR" i="1" dirty="0" err="1" smtClean="0"/>
              <a:t>coli</a:t>
            </a:r>
            <a:r>
              <a:rPr lang="tr-TR" dirty="0" err="1" smtClean="0"/>
              <a:t>’lerde</a:t>
            </a:r>
            <a:r>
              <a:rPr lang="tr-TR" dirty="0" smtClean="0"/>
              <a:t> P-kan grubu antijeninin bir bölümüne tutunan P pili mekanizması geçerlidir</a:t>
            </a:r>
          </a:p>
          <a:p>
            <a:pPr lvl="1"/>
            <a:r>
              <a:rPr lang="tr-TR" dirty="0" err="1" smtClean="0"/>
              <a:t>Diyare</a:t>
            </a:r>
            <a:r>
              <a:rPr lang="tr-TR" dirty="0" smtClean="0"/>
              <a:t> yapan </a:t>
            </a:r>
            <a:r>
              <a:rPr lang="tr-TR" i="1" dirty="0" smtClean="0"/>
              <a:t>E.</a:t>
            </a:r>
            <a:r>
              <a:rPr lang="tr-TR" i="1" dirty="0" err="1" smtClean="0"/>
              <a:t>coli</a:t>
            </a:r>
            <a:r>
              <a:rPr lang="tr-TR" dirty="0" err="1" smtClean="0"/>
              <a:t>’lerde</a:t>
            </a:r>
            <a:r>
              <a:rPr lang="tr-TR" dirty="0" smtClean="0"/>
              <a:t> </a:t>
            </a:r>
            <a:r>
              <a:rPr lang="tr-TR" dirty="0" err="1" smtClean="0"/>
              <a:t>intestinal</a:t>
            </a:r>
            <a:r>
              <a:rPr lang="tr-TR" dirty="0" smtClean="0"/>
              <a:t> </a:t>
            </a:r>
            <a:r>
              <a:rPr lang="tr-TR" dirty="0" err="1" smtClean="0"/>
              <a:t>epitel</a:t>
            </a:r>
            <a:r>
              <a:rPr lang="tr-TR" dirty="0" smtClean="0"/>
              <a:t> hücrelerine </a:t>
            </a:r>
            <a:r>
              <a:rPr lang="tr-TR" dirty="0" err="1" smtClean="0"/>
              <a:t>adheransı</a:t>
            </a:r>
            <a:r>
              <a:rPr lang="tr-TR" dirty="0" smtClean="0"/>
              <a:t> </a:t>
            </a:r>
            <a:r>
              <a:rPr lang="tr-TR" dirty="0" err="1" smtClean="0"/>
              <a:t>pilusa</a:t>
            </a:r>
            <a:r>
              <a:rPr lang="tr-TR" dirty="0" smtClean="0"/>
              <a:t> bağımlıdır</a:t>
            </a:r>
            <a:endParaRPr lang="tr-TR" dirty="0"/>
          </a:p>
        </p:txBody>
      </p:sp>
      <p:sp>
        <p:nvSpPr>
          <p:cNvPr id="4" name="3 Dikdörtgen"/>
          <p:cNvSpPr/>
          <p:nvPr/>
        </p:nvSpPr>
        <p:spPr>
          <a:xfrm>
            <a:off x="899592" y="5733256"/>
            <a:ext cx="7200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Suşa</a:t>
            </a:r>
            <a:r>
              <a:rPr lang="tr-TR" dirty="0" smtClean="0"/>
              <a:t> göre, </a:t>
            </a:r>
            <a:r>
              <a:rPr lang="tr-TR" dirty="0" err="1" smtClean="0"/>
              <a:t>piluslar</a:t>
            </a:r>
            <a:r>
              <a:rPr lang="tr-TR" dirty="0" smtClean="0"/>
              <a:t> ve özgül moleküler </a:t>
            </a:r>
            <a:r>
              <a:rPr lang="tr-TR" dirty="0" err="1" smtClean="0"/>
              <a:t>adherans</a:t>
            </a:r>
            <a:r>
              <a:rPr lang="tr-TR" dirty="0" smtClean="0"/>
              <a:t> mekanizmaları değişir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 smtClean="0"/>
              <a:t>Bakteriler konak hücrelerine </a:t>
            </a:r>
            <a:r>
              <a:rPr lang="tr-TR" sz="2000" dirty="0" err="1" smtClean="0"/>
              <a:t>adheransı</a:t>
            </a:r>
            <a:r>
              <a:rPr lang="tr-TR" sz="2000" dirty="0" smtClean="0"/>
              <a:t> sağlayan bir çok özgül </a:t>
            </a:r>
            <a:r>
              <a:rPr lang="tr-TR" sz="2000" dirty="0" err="1" smtClean="0"/>
              <a:t>ligand</a:t>
            </a:r>
            <a:r>
              <a:rPr lang="tr-TR" sz="2000" dirty="0" smtClean="0"/>
              <a:t>-reseptör mekanizmaları geliştirmiştir</a:t>
            </a:r>
          </a:p>
          <a:p>
            <a:r>
              <a:rPr lang="tr-TR" sz="2000" dirty="0" smtClean="0"/>
              <a:t>Örn., Grup A streptokoklarda </a:t>
            </a:r>
            <a:r>
              <a:rPr lang="tr-TR" sz="2000" dirty="0" err="1" smtClean="0">
                <a:solidFill>
                  <a:srgbClr val="FF0000"/>
                </a:solidFill>
              </a:rPr>
              <a:t>fimbriya</a:t>
            </a:r>
            <a:r>
              <a:rPr lang="tr-TR" sz="2000" dirty="0" smtClean="0"/>
              <a:t> adı verilen çıkıntılar vardır, </a:t>
            </a:r>
            <a:r>
              <a:rPr lang="tr-TR" sz="2000" dirty="0" err="1" smtClean="0"/>
              <a:t>fimbriya</a:t>
            </a:r>
            <a:r>
              <a:rPr lang="tr-TR" sz="2000" dirty="0" smtClean="0"/>
              <a:t> üzerinde </a:t>
            </a:r>
            <a:r>
              <a:rPr lang="tr-TR" sz="2000" b="1" dirty="0" err="1" smtClean="0"/>
              <a:t>lipoteikoik</a:t>
            </a:r>
            <a:r>
              <a:rPr lang="tr-TR" sz="2000" dirty="0" smtClean="0"/>
              <a:t> </a:t>
            </a:r>
            <a:r>
              <a:rPr lang="tr-TR" sz="2000" b="1" dirty="0" smtClean="0"/>
              <a:t>asit</a:t>
            </a:r>
            <a:r>
              <a:rPr lang="tr-TR" sz="2000" dirty="0" smtClean="0"/>
              <a:t>, </a:t>
            </a:r>
            <a:r>
              <a:rPr lang="tr-TR" sz="2000" b="1" dirty="0" smtClean="0"/>
              <a:t>F protein </a:t>
            </a:r>
            <a:r>
              <a:rPr lang="tr-TR" sz="2000" dirty="0" smtClean="0"/>
              <a:t>ve </a:t>
            </a:r>
            <a:r>
              <a:rPr lang="tr-TR" sz="2000" b="1" dirty="0" smtClean="0"/>
              <a:t>M protein </a:t>
            </a:r>
            <a:r>
              <a:rPr lang="tr-TR" sz="2000" dirty="0" smtClean="0"/>
              <a:t>bulunur</a:t>
            </a:r>
          </a:p>
          <a:p>
            <a:pPr lvl="1"/>
            <a:r>
              <a:rPr lang="tr-TR" sz="2000" dirty="0" err="1" smtClean="0"/>
              <a:t>Lipoteikoik</a:t>
            </a:r>
            <a:r>
              <a:rPr lang="tr-TR" sz="2000" dirty="0" smtClean="0"/>
              <a:t> asit ve F proteini </a:t>
            </a:r>
            <a:r>
              <a:rPr lang="tr-TR" sz="2000" dirty="0" err="1" smtClean="0"/>
              <a:t>sreptokokun</a:t>
            </a:r>
            <a:r>
              <a:rPr lang="tr-TR" sz="2000" dirty="0" smtClean="0"/>
              <a:t> </a:t>
            </a:r>
            <a:r>
              <a:rPr lang="tr-TR" sz="2000" dirty="0" err="1" smtClean="0"/>
              <a:t>epitel</a:t>
            </a:r>
            <a:r>
              <a:rPr lang="tr-TR" sz="2000" dirty="0" smtClean="0"/>
              <a:t> hücrelerine </a:t>
            </a:r>
            <a:r>
              <a:rPr lang="tr-TR" sz="2000" dirty="0" err="1" smtClean="0"/>
              <a:t>adheransını</a:t>
            </a:r>
            <a:r>
              <a:rPr lang="tr-TR" sz="2000" dirty="0" smtClean="0"/>
              <a:t> sağlar</a:t>
            </a:r>
            <a:r>
              <a:rPr lang="tr-TR" sz="2000" dirty="0" smtClean="0">
                <a:latin typeface="Calibri"/>
                <a:cs typeface="Calibri"/>
              </a:rPr>
              <a:t>→bu </a:t>
            </a:r>
            <a:r>
              <a:rPr lang="tr-TR" sz="2000" dirty="0" err="1" smtClean="0">
                <a:latin typeface="Calibri"/>
                <a:cs typeface="Calibri"/>
              </a:rPr>
              <a:t>adherans</a:t>
            </a:r>
            <a:r>
              <a:rPr lang="tr-TR" sz="2000" dirty="0" smtClean="0">
                <a:latin typeface="Calibri"/>
                <a:cs typeface="Calibri"/>
              </a:rPr>
              <a:t> konak hücre reseptör molekülü olarak görev yapan </a:t>
            </a:r>
            <a:r>
              <a:rPr lang="tr-TR" sz="2000" dirty="0" err="1" smtClean="0">
                <a:latin typeface="Calibri"/>
                <a:cs typeface="Calibri"/>
              </a:rPr>
              <a:t>fibronektin</a:t>
            </a:r>
            <a:r>
              <a:rPr lang="tr-TR" sz="2000" dirty="0" smtClean="0">
                <a:latin typeface="Calibri"/>
                <a:cs typeface="Calibri"/>
              </a:rPr>
              <a:t> aracılığı ile oluşur</a:t>
            </a:r>
          </a:p>
          <a:p>
            <a:pPr lvl="1"/>
            <a:r>
              <a:rPr lang="tr-TR" sz="2000" dirty="0" smtClean="0">
                <a:latin typeface="Calibri"/>
                <a:cs typeface="Calibri"/>
              </a:rPr>
              <a:t>M proteini ise </a:t>
            </a:r>
            <a:r>
              <a:rPr lang="tr-TR" sz="2000" dirty="0" err="1" smtClean="0">
                <a:latin typeface="Calibri"/>
                <a:cs typeface="Calibri"/>
              </a:rPr>
              <a:t>antifagositik</a:t>
            </a:r>
            <a:r>
              <a:rPr lang="tr-TR" sz="2000" dirty="0" smtClean="0">
                <a:latin typeface="Calibri"/>
                <a:cs typeface="Calibri"/>
              </a:rPr>
              <a:t> molekül olarak görev yapar ve başlıca </a:t>
            </a:r>
            <a:r>
              <a:rPr lang="tr-TR" sz="2000" dirty="0" err="1" smtClean="0">
                <a:latin typeface="Calibri"/>
                <a:cs typeface="Calibri"/>
              </a:rPr>
              <a:t>virülans</a:t>
            </a:r>
            <a:r>
              <a:rPr lang="tr-TR" sz="2000" dirty="0" smtClean="0">
                <a:latin typeface="Calibri"/>
                <a:cs typeface="Calibri"/>
              </a:rPr>
              <a:t> faktörüdür</a:t>
            </a:r>
          </a:p>
          <a:p>
            <a:r>
              <a:rPr lang="tr-TR" sz="2000" dirty="0" err="1" smtClean="0">
                <a:latin typeface="Calibri"/>
                <a:cs typeface="Calibri"/>
              </a:rPr>
              <a:t>Piluslar</a:t>
            </a:r>
            <a:r>
              <a:rPr lang="tr-TR" sz="2000" dirty="0" smtClean="0">
                <a:latin typeface="Calibri"/>
                <a:cs typeface="Calibri"/>
              </a:rPr>
              <a:t> ve </a:t>
            </a:r>
            <a:r>
              <a:rPr lang="tr-TR" sz="2000" dirty="0" err="1" smtClean="0">
                <a:latin typeface="Calibri"/>
                <a:cs typeface="Calibri"/>
              </a:rPr>
              <a:t>lipoteikoik</a:t>
            </a:r>
            <a:r>
              <a:rPr lang="tr-TR" sz="2000" dirty="0" smtClean="0">
                <a:latin typeface="Calibri"/>
                <a:cs typeface="Calibri"/>
              </a:rPr>
              <a:t> asit gibi </a:t>
            </a:r>
            <a:r>
              <a:rPr lang="tr-TR" sz="2000" dirty="0" err="1" smtClean="0">
                <a:latin typeface="Calibri"/>
                <a:cs typeface="Calibri"/>
              </a:rPr>
              <a:t>adheransta</a:t>
            </a:r>
            <a:r>
              <a:rPr lang="tr-TR" sz="2000" dirty="0" smtClean="0">
                <a:latin typeface="Calibri"/>
                <a:cs typeface="Calibri"/>
              </a:rPr>
              <a:t> rol alan özgül bakteri </a:t>
            </a:r>
            <a:r>
              <a:rPr lang="tr-TR" sz="2000" dirty="0" err="1" smtClean="0">
                <a:latin typeface="Calibri"/>
                <a:cs typeface="Calibri"/>
              </a:rPr>
              <a:t>ligandlarına</a:t>
            </a:r>
            <a:r>
              <a:rPr lang="tr-TR" sz="2000" dirty="0" smtClean="0">
                <a:latin typeface="Calibri"/>
                <a:cs typeface="Calibri"/>
              </a:rPr>
              <a:t> karşı gelişen antikorlar, konak hücrelerine </a:t>
            </a:r>
            <a:r>
              <a:rPr lang="tr-TR" sz="2000" dirty="0" err="1" smtClean="0">
                <a:latin typeface="Calibri"/>
                <a:cs typeface="Calibri"/>
              </a:rPr>
              <a:t>adheransı</a:t>
            </a:r>
            <a:r>
              <a:rPr lang="tr-TR" sz="2000" dirty="0" smtClean="0">
                <a:latin typeface="Calibri"/>
                <a:cs typeface="Calibri"/>
              </a:rPr>
              <a:t> engeller ve böylece konağı enfeksiyondan korur</a:t>
            </a:r>
            <a:endParaRPr lang="tr-T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2. Konak Hücrelerin ve Dokuların </a:t>
            </a:r>
            <a:r>
              <a:rPr lang="tr-TR" dirty="0" err="1" smtClean="0">
                <a:solidFill>
                  <a:srgbClr val="FF0000"/>
                </a:solidFill>
              </a:rPr>
              <a:t>İnvazyonu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 smtClean="0"/>
              <a:t>Konak hücrelerini </a:t>
            </a:r>
            <a:r>
              <a:rPr lang="tr-TR" sz="2000" dirty="0" err="1" smtClean="0"/>
              <a:t>invazyonu</a:t>
            </a:r>
            <a:r>
              <a:rPr lang="tr-TR" sz="2000" dirty="0" smtClean="0"/>
              <a:t> enfeksiyon süreci açısından çok önemlidir</a:t>
            </a:r>
          </a:p>
          <a:p>
            <a:r>
              <a:rPr lang="tr-TR" sz="2000" dirty="0" smtClean="0"/>
              <a:t>Bazı bakteriler (örn., </a:t>
            </a:r>
            <a:r>
              <a:rPr lang="tr-TR" sz="2000" i="1" dirty="0" err="1" smtClean="0"/>
              <a:t>Salmonella</a:t>
            </a:r>
            <a:r>
              <a:rPr lang="tr-TR" sz="2000" dirty="0" smtClean="0"/>
              <a:t> </a:t>
            </a:r>
            <a:r>
              <a:rPr lang="tr-TR" sz="2000" dirty="0" err="1" smtClean="0"/>
              <a:t>spp</a:t>
            </a:r>
            <a:r>
              <a:rPr lang="tr-TR" sz="2000" dirty="0" smtClean="0"/>
              <a:t>) </a:t>
            </a:r>
            <a:r>
              <a:rPr lang="tr-TR" sz="2000" dirty="0" err="1" smtClean="0"/>
              <a:t>epitel</a:t>
            </a:r>
            <a:r>
              <a:rPr lang="tr-TR" sz="2000" dirty="0" smtClean="0"/>
              <a:t> hücrelerinin birleşim yerlerindeki dokuları tutar</a:t>
            </a:r>
          </a:p>
          <a:p>
            <a:r>
              <a:rPr lang="tr-TR" sz="2000" dirty="0" smtClean="0"/>
              <a:t>Bazıları (örn., </a:t>
            </a:r>
            <a:r>
              <a:rPr lang="tr-TR" sz="2000" i="1" dirty="0" err="1" smtClean="0"/>
              <a:t>Yersinia</a:t>
            </a:r>
            <a:r>
              <a:rPr lang="tr-TR" sz="2000" dirty="0" smtClean="0"/>
              <a:t> </a:t>
            </a:r>
            <a:r>
              <a:rPr lang="tr-TR" sz="2000" dirty="0" err="1" smtClean="0"/>
              <a:t>spp</a:t>
            </a:r>
            <a:r>
              <a:rPr lang="tr-TR" sz="2000" dirty="0" smtClean="0"/>
              <a:t>, </a:t>
            </a:r>
            <a:r>
              <a:rPr lang="tr-TR" sz="2000" i="1" dirty="0" smtClean="0"/>
              <a:t>N.</a:t>
            </a:r>
            <a:r>
              <a:rPr lang="tr-TR" sz="2000" i="1" dirty="0" err="1" smtClean="0"/>
              <a:t>gonorrhoeae</a:t>
            </a:r>
            <a:r>
              <a:rPr lang="tr-TR" sz="2000" dirty="0" smtClean="0"/>
              <a:t>, </a:t>
            </a:r>
            <a:r>
              <a:rPr lang="tr-TR" sz="2000" i="1" dirty="0" smtClean="0"/>
              <a:t>C.</a:t>
            </a:r>
            <a:r>
              <a:rPr lang="tr-TR" sz="2000" i="1" dirty="0" err="1" smtClean="0"/>
              <a:t>trachomatis</a:t>
            </a:r>
            <a:r>
              <a:rPr lang="tr-TR" sz="2000" dirty="0" smtClean="0"/>
              <a:t>) konakta önce özgül </a:t>
            </a:r>
            <a:r>
              <a:rPr lang="tr-TR" sz="2000" dirty="0" err="1" smtClean="0"/>
              <a:t>epitel</a:t>
            </a:r>
            <a:r>
              <a:rPr lang="tr-TR" sz="2000" dirty="0" smtClean="0"/>
              <a:t> hücre türlerini tutar, sonra dokuya girer</a:t>
            </a:r>
          </a:p>
          <a:p>
            <a:r>
              <a:rPr lang="tr-TR" sz="2000" dirty="0" smtClean="0"/>
              <a:t>Konak hücresine giren bakteri konak hücre </a:t>
            </a:r>
            <a:r>
              <a:rPr lang="tr-TR" sz="2000" dirty="0" err="1" smtClean="0"/>
              <a:t>membranının</a:t>
            </a:r>
            <a:r>
              <a:rPr lang="tr-TR" sz="2000" dirty="0" smtClean="0"/>
              <a:t> oluşturduğu </a:t>
            </a:r>
            <a:r>
              <a:rPr lang="tr-TR" sz="2000" dirty="0" err="1" smtClean="0"/>
              <a:t>vakuol</a:t>
            </a:r>
            <a:r>
              <a:rPr lang="tr-TR" sz="2000" dirty="0" smtClean="0"/>
              <a:t> içinde kalır, ya da </a:t>
            </a:r>
            <a:r>
              <a:rPr lang="tr-TR" sz="2000" dirty="0" err="1" smtClean="0"/>
              <a:t>vakuol</a:t>
            </a:r>
            <a:r>
              <a:rPr lang="tr-TR" sz="2000" dirty="0" smtClean="0"/>
              <a:t> </a:t>
            </a:r>
            <a:r>
              <a:rPr lang="tr-TR" sz="2000" dirty="0" err="1" smtClean="0"/>
              <a:t>membranı</a:t>
            </a:r>
            <a:r>
              <a:rPr lang="tr-TR" sz="2000" dirty="0" smtClean="0"/>
              <a:t> erir ve bakteri </a:t>
            </a:r>
            <a:r>
              <a:rPr lang="tr-TR" sz="2000" dirty="0" err="1" smtClean="0"/>
              <a:t>stoplazmaya</a:t>
            </a:r>
            <a:r>
              <a:rPr lang="tr-TR" sz="2000" dirty="0" smtClean="0"/>
              <a:t> dağılır</a:t>
            </a:r>
          </a:p>
          <a:p>
            <a:r>
              <a:rPr lang="tr-TR" sz="2000" dirty="0" smtClean="0"/>
              <a:t>Bazı bakteriler konak hücrelerinin içinde ürer ve çoğalır</a:t>
            </a:r>
          </a:p>
          <a:p>
            <a:r>
              <a:rPr lang="tr-TR" sz="2000" b="1" dirty="0" err="1" smtClean="0"/>
              <a:t>İnvazyon</a:t>
            </a:r>
            <a:r>
              <a:rPr lang="tr-TR" sz="2000" dirty="0" smtClean="0"/>
              <a:t>, bakterinin konak hücresine girişini tanımlamada kullanılan terimdir</a:t>
            </a:r>
          </a:p>
          <a:p>
            <a:r>
              <a:rPr lang="tr-TR" sz="2000" dirty="0" smtClean="0"/>
              <a:t>Mikroorganizmanın aktif, konak hücresinin ise pasif olduğu bir durumu ifade eder </a:t>
            </a:r>
            <a:endParaRPr lang="tr-T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Toksin üretimi ve diğer </a:t>
            </a:r>
            <a:r>
              <a:rPr lang="tr-TR" sz="2400" dirty="0" err="1" smtClean="0"/>
              <a:t>virülans</a:t>
            </a:r>
            <a:r>
              <a:rPr lang="tr-TR" sz="2400" dirty="0" smtClean="0"/>
              <a:t> faktörleri, bakterinin doku ve hücre </a:t>
            </a:r>
            <a:r>
              <a:rPr lang="tr-TR" sz="2400" dirty="0" err="1" smtClean="0"/>
              <a:t>invazyonu</a:t>
            </a:r>
            <a:r>
              <a:rPr lang="tr-TR" sz="2400" dirty="0" smtClean="0"/>
              <a:t> kapasitesinden bağımsızdır</a:t>
            </a:r>
          </a:p>
          <a:p>
            <a:r>
              <a:rPr lang="tr-TR" sz="2400" dirty="0" smtClean="0"/>
              <a:t>Örn., </a:t>
            </a:r>
            <a:r>
              <a:rPr lang="tr-TR" sz="2400" dirty="0" err="1" smtClean="0"/>
              <a:t>non</a:t>
            </a:r>
            <a:r>
              <a:rPr lang="tr-TR" sz="2400" dirty="0" smtClean="0"/>
              <a:t>-</a:t>
            </a:r>
            <a:r>
              <a:rPr lang="tr-TR" sz="2400" dirty="0" err="1" smtClean="0"/>
              <a:t>toksijen</a:t>
            </a:r>
            <a:r>
              <a:rPr lang="tr-TR" sz="2400" dirty="0" smtClean="0"/>
              <a:t> </a:t>
            </a:r>
            <a:r>
              <a:rPr lang="tr-TR" sz="2400" i="1" dirty="0" err="1" smtClean="0"/>
              <a:t>Corynebacterium</a:t>
            </a:r>
            <a:r>
              <a:rPr lang="tr-TR" sz="2400" i="1" dirty="0" smtClean="0"/>
              <a:t> </a:t>
            </a:r>
            <a:r>
              <a:rPr lang="tr-TR" sz="2400" i="1" dirty="0" err="1" smtClean="0"/>
              <a:t>diphteriae</a:t>
            </a:r>
            <a:r>
              <a:rPr lang="tr-TR" sz="2400" i="1" dirty="0" smtClean="0"/>
              <a:t> </a:t>
            </a:r>
            <a:r>
              <a:rPr lang="tr-TR" sz="2400" dirty="0" err="1" smtClean="0"/>
              <a:t>suşları</a:t>
            </a:r>
            <a:r>
              <a:rPr lang="tr-TR" sz="2400" dirty="0" smtClean="0"/>
              <a:t> bile </a:t>
            </a:r>
            <a:r>
              <a:rPr lang="tr-TR" sz="2400" dirty="0" err="1" smtClean="0"/>
              <a:t>nazofarenks</a:t>
            </a:r>
            <a:r>
              <a:rPr lang="tr-TR" sz="2400" dirty="0" smtClean="0"/>
              <a:t> </a:t>
            </a:r>
            <a:r>
              <a:rPr lang="tr-TR" sz="2400" dirty="0" err="1" smtClean="0"/>
              <a:t>epiteline</a:t>
            </a:r>
            <a:r>
              <a:rPr lang="tr-TR" sz="2400" dirty="0" smtClean="0"/>
              <a:t> </a:t>
            </a:r>
            <a:r>
              <a:rPr lang="tr-TR" sz="2400" dirty="0" err="1" smtClean="0"/>
              <a:t>invaze</a:t>
            </a:r>
            <a:r>
              <a:rPr lang="tr-TR" sz="2400" dirty="0" smtClean="0"/>
              <a:t> olarak boğaz ağrısına yol açar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4000" dirty="0" smtClean="0">
                <a:solidFill>
                  <a:srgbClr val="FF0000"/>
                </a:solidFill>
              </a:rPr>
              <a:t>3. Toksinler </a:t>
            </a:r>
            <a:r>
              <a:rPr lang="tr-TR" sz="3600" dirty="0" smtClean="0">
                <a:solidFill>
                  <a:srgbClr val="00B0F0"/>
                </a:solidFill>
              </a:rPr>
              <a:t/>
            </a:r>
            <a:br>
              <a:rPr lang="tr-TR" sz="3600" dirty="0" smtClean="0">
                <a:solidFill>
                  <a:srgbClr val="00B0F0"/>
                </a:solidFill>
              </a:rPr>
            </a:br>
            <a:r>
              <a:rPr lang="tr-TR" sz="3600" dirty="0" smtClean="0">
                <a:solidFill>
                  <a:srgbClr val="00B0F0"/>
                </a:solidFill>
              </a:rPr>
              <a:t>A.EKZOTOKSİNLER</a:t>
            </a:r>
            <a:br>
              <a:rPr lang="tr-TR" sz="3600" dirty="0" smtClean="0">
                <a:solidFill>
                  <a:srgbClr val="00B0F0"/>
                </a:solidFill>
              </a:rPr>
            </a:br>
            <a:endParaRPr lang="tr-TR" sz="40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 smtClean="0"/>
              <a:t>Çoğu </a:t>
            </a:r>
            <a:r>
              <a:rPr lang="tr-TR" sz="2000" b="1" dirty="0" smtClean="0"/>
              <a:t>gram-pozitif</a:t>
            </a:r>
            <a:r>
              <a:rPr lang="tr-TR" sz="2000" dirty="0" smtClean="0"/>
              <a:t> ve </a:t>
            </a:r>
            <a:r>
              <a:rPr lang="tr-TR" sz="2000" b="1" dirty="0" smtClean="0"/>
              <a:t>negatif</a:t>
            </a:r>
            <a:r>
              <a:rPr lang="tr-TR" sz="2000" dirty="0" smtClean="0"/>
              <a:t> bakteri tıbbi önemi olan </a:t>
            </a:r>
            <a:r>
              <a:rPr lang="tr-TR" sz="2000" b="1" dirty="0" err="1" smtClean="0"/>
              <a:t>ekzotoksin</a:t>
            </a:r>
            <a:r>
              <a:rPr lang="tr-TR" sz="2000" dirty="0" smtClean="0"/>
              <a:t> üretir</a:t>
            </a:r>
          </a:p>
          <a:p>
            <a:r>
              <a:rPr lang="tr-TR" sz="2000" dirty="0" err="1" smtClean="0"/>
              <a:t>Ekzotoksine</a:t>
            </a:r>
            <a:r>
              <a:rPr lang="tr-TR" sz="2000" dirty="0" smtClean="0"/>
              <a:t> bağlı bazı hastalıklara karşı </a:t>
            </a:r>
            <a:r>
              <a:rPr lang="tr-TR" sz="2000" b="1" dirty="0" err="1" smtClean="0"/>
              <a:t>toksoid</a:t>
            </a:r>
            <a:r>
              <a:rPr lang="tr-TR" sz="2000" dirty="0" smtClean="0"/>
              <a:t> olarak adlandırılan aşılar geliştirilmiştir</a:t>
            </a:r>
          </a:p>
          <a:p>
            <a:r>
              <a:rPr lang="tr-TR" sz="2000" dirty="0" smtClean="0"/>
              <a:t>Bu aşılar </a:t>
            </a:r>
            <a:r>
              <a:rPr lang="tr-TR" sz="2000" dirty="0" err="1" smtClean="0"/>
              <a:t>toksisitesi</a:t>
            </a:r>
            <a:r>
              <a:rPr lang="tr-TR" sz="2000" dirty="0" smtClean="0"/>
              <a:t> yok edilmiş </a:t>
            </a:r>
            <a:r>
              <a:rPr lang="tr-TR" sz="2000" dirty="0" err="1" smtClean="0"/>
              <a:t>modifiye</a:t>
            </a:r>
            <a:r>
              <a:rPr lang="tr-TR" sz="2000" dirty="0" smtClean="0"/>
              <a:t> </a:t>
            </a:r>
            <a:r>
              <a:rPr lang="tr-TR" sz="2000" dirty="0" err="1" smtClean="0"/>
              <a:t>ekzotoksinden</a:t>
            </a:r>
            <a:r>
              <a:rPr lang="tr-TR" sz="2000" dirty="0" smtClean="0"/>
              <a:t> yapılır</a:t>
            </a:r>
          </a:p>
          <a:p>
            <a:r>
              <a:rPr lang="tr-TR" sz="2000" dirty="0" err="1" smtClean="0"/>
              <a:t>Ekzotoksinler</a:t>
            </a:r>
            <a:r>
              <a:rPr lang="tr-TR" sz="2000" dirty="0" smtClean="0"/>
              <a:t> </a:t>
            </a:r>
            <a:r>
              <a:rPr lang="tr-TR" sz="2000" b="1" dirty="0" smtClean="0"/>
              <a:t>A</a:t>
            </a:r>
            <a:r>
              <a:rPr lang="tr-TR" sz="2000" dirty="0" smtClean="0"/>
              <a:t> ve </a:t>
            </a:r>
            <a:r>
              <a:rPr lang="tr-TR" sz="2000" b="1" dirty="0" smtClean="0"/>
              <a:t>B</a:t>
            </a:r>
            <a:r>
              <a:rPr lang="tr-TR" sz="2000" dirty="0" smtClean="0"/>
              <a:t> alt birimlerinden oluşur</a:t>
            </a:r>
          </a:p>
          <a:p>
            <a:r>
              <a:rPr lang="tr-TR" sz="2000" dirty="0" smtClean="0"/>
              <a:t>A alt birimi </a:t>
            </a:r>
            <a:r>
              <a:rPr lang="tr-TR" sz="2000" dirty="0" err="1" smtClean="0"/>
              <a:t>toksik</a:t>
            </a:r>
            <a:r>
              <a:rPr lang="tr-TR" sz="2000" dirty="0" smtClean="0"/>
              <a:t> aktivite gösterir</a:t>
            </a:r>
          </a:p>
          <a:p>
            <a:r>
              <a:rPr lang="tr-TR" sz="2000" dirty="0" smtClean="0"/>
              <a:t>B alt birimi toksin kompleksinin konak hücreye </a:t>
            </a:r>
            <a:r>
              <a:rPr lang="tr-TR" sz="2000" dirty="0" err="1" smtClean="0"/>
              <a:t>adheransını</a:t>
            </a:r>
            <a:r>
              <a:rPr lang="tr-TR" sz="2000" dirty="0" smtClean="0"/>
              <a:t> sağlar ve girişine yardımcı olur</a:t>
            </a:r>
            <a:endParaRPr lang="tr-T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000" i="1" dirty="0" smtClean="0"/>
              <a:t>C.</a:t>
            </a:r>
            <a:r>
              <a:rPr lang="tr-TR" sz="2000" i="1" dirty="0" err="1" smtClean="0"/>
              <a:t>diphteriae</a:t>
            </a:r>
            <a:r>
              <a:rPr lang="tr-TR" sz="2000" i="1" dirty="0" smtClean="0">
                <a:latin typeface="Calibri"/>
                <a:cs typeface="Calibri"/>
              </a:rPr>
              <a:t>→</a:t>
            </a:r>
            <a:r>
              <a:rPr lang="tr-TR" sz="2000" dirty="0" smtClean="0">
                <a:latin typeface="Calibri"/>
                <a:cs typeface="Calibri"/>
              </a:rPr>
              <a:t>difteri toksini</a:t>
            </a:r>
            <a:r>
              <a:rPr lang="tr-TR" sz="2000" i="1" dirty="0" smtClean="0">
                <a:cs typeface="Calibri"/>
              </a:rPr>
              <a:t> → </a:t>
            </a:r>
            <a:r>
              <a:rPr lang="tr-TR" sz="2000" dirty="0" smtClean="0">
                <a:cs typeface="Calibri"/>
              </a:rPr>
              <a:t>difteri hastalığı</a:t>
            </a:r>
          </a:p>
          <a:p>
            <a:r>
              <a:rPr lang="tr-TR" sz="2000" i="1" dirty="0" smtClean="0">
                <a:cs typeface="Calibri"/>
              </a:rPr>
              <a:t>C.</a:t>
            </a:r>
            <a:r>
              <a:rPr lang="tr-TR" sz="2000" i="1" dirty="0" err="1" smtClean="0">
                <a:cs typeface="Calibri"/>
              </a:rPr>
              <a:t>tetani</a:t>
            </a:r>
            <a:r>
              <a:rPr lang="tr-TR" sz="2000" i="1" dirty="0" smtClean="0">
                <a:cs typeface="Calibri"/>
              </a:rPr>
              <a:t> →</a:t>
            </a:r>
            <a:r>
              <a:rPr lang="tr-TR" sz="2000" dirty="0" err="1" smtClean="0">
                <a:cs typeface="Calibri"/>
              </a:rPr>
              <a:t>tetanospazmin</a:t>
            </a:r>
            <a:r>
              <a:rPr lang="tr-TR" sz="2000" dirty="0" smtClean="0">
                <a:cs typeface="Calibri"/>
              </a:rPr>
              <a:t> toksini</a:t>
            </a:r>
            <a:r>
              <a:rPr lang="tr-TR" sz="2000" i="1" dirty="0" smtClean="0">
                <a:cs typeface="Calibri"/>
              </a:rPr>
              <a:t> → </a:t>
            </a:r>
            <a:r>
              <a:rPr lang="tr-TR" sz="2000" dirty="0" err="1" smtClean="0">
                <a:cs typeface="Calibri"/>
              </a:rPr>
              <a:t>tetanoz</a:t>
            </a:r>
            <a:r>
              <a:rPr lang="tr-TR" sz="2000" dirty="0" smtClean="0">
                <a:cs typeface="Calibri"/>
              </a:rPr>
              <a:t> hastalığı (spastik paralizi)</a:t>
            </a:r>
            <a:endParaRPr lang="tr-TR" sz="2000" i="1" dirty="0" smtClean="0"/>
          </a:p>
          <a:p>
            <a:r>
              <a:rPr lang="tr-TR" sz="2000" i="1" dirty="0" smtClean="0">
                <a:cs typeface="Calibri"/>
              </a:rPr>
              <a:t>C.</a:t>
            </a:r>
            <a:r>
              <a:rPr lang="tr-TR" sz="2000" i="1" dirty="0" err="1" smtClean="0">
                <a:cs typeface="Calibri"/>
              </a:rPr>
              <a:t>botulinum</a:t>
            </a:r>
            <a:r>
              <a:rPr lang="tr-TR" sz="2000" i="1" dirty="0" smtClean="0">
                <a:cs typeface="Calibri"/>
              </a:rPr>
              <a:t> →</a:t>
            </a:r>
            <a:r>
              <a:rPr lang="tr-TR" sz="2000" dirty="0" err="1" smtClean="0">
                <a:cs typeface="Calibri"/>
              </a:rPr>
              <a:t>botulinum</a:t>
            </a:r>
            <a:r>
              <a:rPr lang="tr-TR" sz="2000" dirty="0" smtClean="0">
                <a:cs typeface="Calibri"/>
              </a:rPr>
              <a:t> toksin (bilinen en güçlü toksin)</a:t>
            </a:r>
            <a:r>
              <a:rPr lang="tr-TR" sz="2000" i="1" dirty="0" smtClean="0">
                <a:cs typeface="Calibri"/>
              </a:rPr>
              <a:t> → </a:t>
            </a:r>
            <a:r>
              <a:rPr lang="tr-TR" sz="2000" dirty="0" err="1" smtClean="0">
                <a:cs typeface="Calibri"/>
              </a:rPr>
              <a:t>botulizm</a:t>
            </a:r>
            <a:r>
              <a:rPr lang="tr-TR" sz="2000" dirty="0" smtClean="0">
                <a:cs typeface="Calibri"/>
              </a:rPr>
              <a:t> (</a:t>
            </a:r>
            <a:r>
              <a:rPr lang="tr-TR" sz="2000" dirty="0" err="1" smtClean="0">
                <a:cs typeface="Calibri"/>
              </a:rPr>
              <a:t>periferik</a:t>
            </a:r>
            <a:r>
              <a:rPr lang="tr-TR" sz="2000" dirty="0" smtClean="0">
                <a:cs typeface="Calibri"/>
              </a:rPr>
              <a:t> sinir sistemi motor nöronları ve </a:t>
            </a:r>
            <a:r>
              <a:rPr lang="tr-TR" sz="2000" dirty="0" err="1" smtClean="0">
                <a:cs typeface="Calibri"/>
              </a:rPr>
              <a:t>kraniyal</a:t>
            </a:r>
            <a:r>
              <a:rPr lang="tr-TR" sz="2000" dirty="0" smtClean="0">
                <a:cs typeface="Calibri"/>
              </a:rPr>
              <a:t> sinirlerin reseptörlerine bağlanarak </a:t>
            </a:r>
            <a:r>
              <a:rPr lang="tr-TR" sz="2000" dirty="0" err="1" smtClean="0">
                <a:cs typeface="Calibri"/>
              </a:rPr>
              <a:t>sinapslardaki</a:t>
            </a:r>
            <a:r>
              <a:rPr lang="tr-TR" sz="2000" dirty="0" smtClean="0">
                <a:cs typeface="Calibri"/>
              </a:rPr>
              <a:t> </a:t>
            </a:r>
            <a:r>
              <a:rPr lang="tr-TR" sz="2000" dirty="0" err="1" smtClean="0">
                <a:cs typeface="Calibri"/>
              </a:rPr>
              <a:t>asetil</a:t>
            </a:r>
            <a:r>
              <a:rPr lang="tr-TR" sz="2000" dirty="0" smtClean="0">
                <a:cs typeface="Calibri"/>
              </a:rPr>
              <a:t> kolin deşarjını </a:t>
            </a:r>
            <a:r>
              <a:rPr lang="tr-TR" sz="2000" dirty="0" err="1" smtClean="0">
                <a:cs typeface="Calibri"/>
              </a:rPr>
              <a:t>inhibe</a:t>
            </a:r>
            <a:r>
              <a:rPr lang="tr-TR" sz="2000" dirty="0" smtClean="0">
                <a:cs typeface="Calibri"/>
              </a:rPr>
              <a:t> eder)</a:t>
            </a:r>
          </a:p>
          <a:p>
            <a:r>
              <a:rPr lang="tr-TR" sz="2000" i="1" dirty="0" smtClean="0">
                <a:cs typeface="Calibri"/>
              </a:rPr>
              <a:t>C.</a:t>
            </a:r>
            <a:r>
              <a:rPr lang="tr-TR" sz="2000" i="1" dirty="0" err="1" smtClean="0">
                <a:cs typeface="Calibri"/>
              </a:rPr>
              <a:t>perfringens</a:t>
            </a:r>
            <a:r>
              <a:rPr lang="tr-TR" sz="2000" i="1" dirty="0" smtClean="0">
                <a:cs typeface="Calibri"/>
              </a:rPr>
              <a:t> → </a:t>
            </a:r>
            <a:r>
              <a:rPr lang="tr-TR" sz="2000" dirty="0" smtClean="0">
                <a:cs typeface="Calibri"/>
              </a:rPr>
              <a:t>salgıladığı toksinler </a:t>
            </a:r>
            <a:r>
              <a:rPr lang="tr-TR" sz="2000" dirty="0" err="1" smtClean="0">
                <a:cs typeface="Calibri"/>
              </a:rPr>
              <a:t>nekrotizan</a:t>
            </a:r>
            <a:r>
              <a:rPr lang="tr-TR" sz="2000" dirty="0" smtClean="0">
                <a:cs typeface="Calibri"/>
              </a:rPr>
              <a:t> ve </a:t>
            </a:r>
            <a:r>
              <a:rPr lang="tr-TR" sz="2000" dirty="0" err="1" smtClean="0">
                <a:cs typeface="Calibri"/>
              </a:rPr>
              <a:t>hemolitiktir</a:t>
            </a:r>
            <a:endParaRPr lang="tr-TR" sz="2000" dirty="0" smtClean="0">
              <a:cs typeface="Calibri"/>
            </a:endParaRPr>
          </a:p>
          <a:p>
            <a:pPr>
              <a:buNone/>
            </a:pPr>
            <a:r>
              <a:rPr lang="tr-TR" sz="2000" dirty="0" smtClean="0">
                <a:cs typeface="Calibri"/>
              </a:rPr>
              <a:t>Ürettiği </a:t>
            </a:r>
            <a:r>
              <a:rPr lang="tr-TR" sz="2000" b="1" dirty="0" smtClean="0">
                <a:cs typeface="Calibri"/>
              </a:rPr>
              <a:t>alfa toksin ile </a:t>
            </a:r>
            <a:r>
              <a:rPr lang="tr-TR" sz="2000" dirty="0" err="1" smtClean="0">
                <a:cs typeface="Calibri"/>
              </a:rPr>
              <a:t>lesitin</a:t>
            </a:r>
            <a:r>
              <a:rPr lang="tr-TR" sz="2000" i="1" dirty="0" smtClean="0">
                <a:cs typeface="Calibri"/>
              </a:rPr>
              <a:t> →</a:t>
            </a:r>
            <a:r>
              <a:rPr lang="tr-TR" sz="2000" dirty="0" err="1" smtClean="0">
                <a:cs typeface="Calibri"/>
              </a:rPr>
              <a:t>fosforilkolin</a:t>
            </a:r>
            <a:r>
              <a:rPr lang="tr-TR" sz="2000" dirty="0" smtClean="0">
                <a:cs typeface="Calibri"/>
              </a:rPr>
              <a:t>+</a:t>
            </a:r>
            <a:r>
              <a:rPr lang="tr-TR" sz="2000" dirty="0" err="1" smtClean="0">
                <a:cs typeface="Calibri"/>
              </a:rPr>
              <a:t>digliseride</a:t>
            </a:r>
            <a:r>
              <a:rPr lang="tr-TR" sz="2000" dirty="0" smtClean="0">
                <a:cs typeface="Calibri"/>
              </a:rPr>
              <a:t> parçalanır</a:t>
            </a:r>
          </a:p>
          <a:p>
            <a:pPr>
              <a:buNone/>
            </a:pPr>
            <a:endParaRPr lang="tr-TR" sz="2400" dirty="0" smtClean="0">
              <a:cs typeface="Calibri"/>
            </a:endParaRPr>
          </a:p>
          <a:p>
            <a:pPr>
              <a:buNone/>
            </a:pPr>
            <a:r>
              <a:rPr lang="tr-TR" sz="2000" dirty="0" smtClean="0">
                <a:cs typeface="Calibri"/>
              </a:rPr>
              <a:t>Hücre </a:t>
            </a:r>
            <a:r>
              <a:rPr lang="tr-TR" sz="2000" dirty="0" err="1" smtClean="0">
                <a:cs typeface="Calibri"/>
              </a:rPr>
              <a:t>membranını</a:t>
            </a:r>
            <a:r>
              <a:rPr lang="tr-TR" sz="2000" dirty="0" smtClean="0">
                <a:cs typeface="Calibri"/>
              </a:rPr>
              <a:t> parçalar → Gazlı </a:t>
            </a:r>
            <a:r>
              <a:rPr lang="tr-TR" sz="2000" dirty="0" err="1" smtClean="0">
                <a:cs typeface="Calibri"/>
              </a:rPr>
              <a:t>gangren</a:t>
            </a:r>
            <a:endParaRPr lang="tr-TR" sz="2000" dirty="0" smtClean="0">
              <a:cs typeface="Calibri"/>
            </a:endParaRPr>
          </a:p>
          <a:p>
            <a:r>
              <a:rPr lang="tr-TR" sz="2000" i="1" dirty="0" smtClean="0"/>
              <a:t>S.</a:t>
            </a:r>
            <a:r>
              <a:rPr lang="tr-TR" sz="2000" i="1" dirty="0" err="1" smtClean="0"/>
              <a:t>aureus</a:t>
            </a:r>
            <a:r>
              <a:rPr lang="tr-TR" sz="2000" i="1" dirty="0" smtClean="0">
                <a:cs typeface="Calibri"/>
              </a:rPr>
              <a:t>→</a:t>
            </a:r>
            <a:r>
              <a:rPr lang="tr-TR" sz="2000" b="1" dirty="0" smtClean="0">
                <a:cs typeface="Calibri"/>
              </a:rPr>
              <a:t>TSST-1 </a:t>
            </a:r>
            <a:r>
              <a:rPr lang="tr-TR" sz="2000" dirty="0" smtClean="0">
                <a:cs typeface="Calibri"/>
              </a:rPr>
              <a:t>(süper antijen, lenfositlerin IL-1 ve TNF yapımını </a:t>
            </a:r>
            <a:r>
              <a:rPr lang="tr-TR" sz="2000" dirty="0" err="1" smtClean="0">
                <a:cs typeface="Calibri"/>
              </a:rPr>
              <a:t>stimüle</a:t>
            </a:r>
            <a:r>
              <a:rPr lang="tr-TR" sz="2000" dirty="0" smtClean="0">
                <a:cs typeface="Calibri"/>
              </a:rPr>
              <a:t> eder)</a:t>
            </a:r>
            <a:r>
              <a:rPr lang="tr-TR" sz="2000" i="1" dirty="0" smtClean="0">
                <a:cs typeface="Calibri"/>
              </a:rPr>
              <a:t>→ </a:t>
            </a:r>
            <a:r>
              <a:rPr lang="tr-TR" sz="2000" dirty="0" err="1" smtClean="0">
                <a:cs typeface="Calibri"/>
              </a:rPr>
              <a:t>toksik</a:t>
            </a:r>
            <a:r>
              <a:rPr lang="tr-TR" sz="2000" dirty="0" smtClean="0">
                <a:cs typeface="Calibri"/>
              </a:rPr>
              <a:t> şok sendromu</a:t>
            </a:r>
          </a:p>
          <a:p>
            <a:r>
              <a:rPr lang="tr-TR" sz="2000" dirty="0" smtClean="0"/>
              <a:t>Bazı grup A beta </a:t>
            </a:r>
            <a:r>
              <a:rPr lang="tr-TR" sz="2000" dirty="0" err="1" smtClean="0"/>
              <a:t>hemolitik</a:t>
            </a:r>
            <a:r>
              <a:rPr lang="tr-TR" sz="2000" dirty="0" smtClean="0"/>
              <a:t> streptokoklar </a:t>
            </a:r>
            <a:r>
              <a:rPr lang="tr-TR" sz="2000" i="1" dirty="0" smtClean="0">
                <a:cs typeface="Calibri"/>
              </a:rPr>
              <a:t>→</a:t>
            </a:r>
            <a:r>
              <a:rPr lang="tr-TR" sz="2000" b="1" dirty="0" err="1" smtClean="0">
                <a:cs typeface="Calibri"/>
              </a:rPr>
              <a:t>pirojenik</a:t>
            </a:r>
            <a:r>
              <a:rPr lang="tr-TR" sz="2000" b="1" dirty="0" smtClean="0">
                <a:cs typeface="Calibri"/>
              </a:rPr>
              <a:t> </a:t>
            </a:r>
            <a:r>
              <a:rPr lang="tr-TR" sz="2000" b="1" dirty="0" err="1" smtClean="0">
                <a:cs typeface="Calibri"/>
              </a:rPr>
              <a:t>ekzotoksin</a:t>
            </a:r>
            <a:r>
              <a:rPr lang="tr-TR" sz="2000" b="1" dirty="0" smtClean="0">
                <a:cs typeface="Calibri"/>
              </a:rPr>
              <a:t> A </a:t>
            </a:r>
            <a:r>
              <a:rPr lang="tr-TR" sz="2000" dirty="0" smtClean="0">
                <a:cs typeface="Calibri"/>
              </a:rPr>
              <a:t>(süper antijen)</a:t>
            </a:r>
            <a:r>
              <a:rPr lang="tr-TR" sz="2000" i="1" dirty="0" smtClean="0">
                <a:cs typeface="Calibri"/>
              </a:rPr>
              <a:t>→ </a:t>
            </a:r>
            <a:r>
              <a:rPr lang="tr-TR" sz="2000" dirty="0" smtClean="0">
                <a:cs typeface="Calibri"/>
              </a:rPr>
              <a:t>hızlı ilerleyen yumuşak doku enfeksiyonu</a:t>
            </a:r>
          </a:p>
          <a:p>
            <a:pPr>
              <a:buNone/>
            </a:pPr>
            <a:endParaRPr lang="tr-TR" sz="2000" dirty="0" smtClean="0"/>
          </a:p>
        </p:txBody>
      </p:sp>
      <p:sp>
        <p:nvSpPr>
          <p:cNvPr id="4" name="3 Aşağı Ok"/>
          <p:cNvSpPr/>
          <p:nvPr/>
        </p:nvSpPr>
        <p:spPr>
          <a:xfrm>
            <a:off x="2843808" y="3789040"/>
            <a:ext cx="216024" cy="432048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200" dirty="0" smtClean="0">
                <a:solidFill>
                  <a:srgbClr val="00B0F0"/>
                </a:solidFill>
                <a:cs typeface="Calibri"/>
              </a:rPr>
              <a:t>B.İSHAL VE BESİN ZEHİRLENMESİ İLE İLİŞKİLİ EKZOTOKSİNLER (ENTEROTOKSİN)</a:t>
            </a:r>
            <a:br>
              <a:rPr lang="tr-TR" sz="3200" dirty="0" smtClean="0">
                <a:solidFill>
                  <a:srgbClr val="00B0F0"/>
                </a:solidFill>
                <a:cs typeface="Calibri"/>
              </a:rPr>
            </a:br>
            <a:endParaRPr lang="tr-TR" sz="3200" dirty="0">
              <a:solidFill>
                <a:srgbClr val="00B0F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b="1" dirty="0" smtClean="0"/>
              <a:t>Gram-pozitif</a:t>
            </a:r>
            <a:r>
              <a:rPr lang="tr-TR" sz="2000" dirty="0" smtClean="0"/>
              <a:t> ve </a:t>
            </a:r>
            <a:r>
              <a:rPr lang="tr-TR" sz="2000" b="1" dirty="0" smtClean="0"/>
              <a:t>negatif</a:t>
            </a:r>
            <a:r>
              <a:rPr lang="tr-TR" sz="2000" dirty="0" smtClean="0"/>
              <a:t> bakteriler tarafından üretilir</a:t>
            </a:r>
            <a:endParaRPr lang="tr-TR" sz="2000" dirty="0" smtClean="0">
              <a:cs typeface="Calibri"/>
            </a:endParaRPr>
          </a:p>
          <a:p>
            <a:r>
              <a:rPr lang="tr-TR" sz="2000" dirty="0" smtClean="0">
                <a:cs typeface="Calibri"/>
              </a:rPr>
              <a:t>İshalle ilişkili toksinler genellikle </a:t>
            </a:r>
            <a:r>
              <a:rPr lang="tr-TR" sz="2000" b="1" dirty="0" err="1" smtClean="0">
                <a:cs typeface="Calibri"/>
              </a:rPr>
              <a:t>enterotoksin</a:t>
            </a:r>
            <a:r>
              <a:rPr lang="tr-TR" sz="2000" dirty="0" smtClean="0">
                <a:cs typeface="Calibri"/>
              </a:rPr>
              <a:t> olarak adlandırılırlar</a:t>
            </a:r>
          </a:p>
          <a:p>
            <a:r>
              <a:rPr lang="tr-TR" sz="2000" i="1" dirty="0" smtClean="0"/>
              <a:t>V.</a:t>
            </a:r>
            <a:r>
              <a:rPr lang="tr-TR" sz="2000" i="1" dirty="0" err="1" smtClean="0"/>
              <a:t>cholerae</a:t>
            </a:r>
            <a:r>
              <a:rPr lang="tr-TR" sz="2000" i="1" dirty="0" smtClean="0"/>
              <a:t> </a:t>
            </a:r>
            <a:r>
              <a:rPr lang="tr-TR" sz="2000" dirty="0" smtClean="0"/>
              <a:t>(O1 ve O139 </a:t>
            </a:r>
            <a:r>
              <a:rPr lang="tr-TR" sz="2000" dirty="0" err="1" smtClean="0"/>
              <a:t>serotipleri</a:t>
            </a:r>
            <a:r>
              <a:rPr lang="tr-TR" sz="2000" dirty="0" smtClean="0"/>
              <a:t>)</a:t>
            </a:r>
            <a:r>
              <a:rPr lang="tr-TR" sz="2000" i="1" dirty="0" smtClean="0">
                <a:cs typeface="Calibri"/>
              </a:rPr>
              <a:t>→ </a:t>
            </a:r>
            <a:r>
              <a:rPr lang="tr-TR" sz="2000" dirty="0" smtClean="0">
                <a:cs typeface="Calibri"/>
              </a:rPr>
              <a:t>toksin A ve B (B birimi toksini </a:t>
            </a:r>
            <a:r>
              <a:rPr lang="tr-TR" sz="2000" dirty="0" err="1" smtClean="0">
                <a:cs typeface="Calibri"/>
              </a:rPr>
              <a:t>gangliosidlere</a:t>
            </a:r>
            <a:r>
              <a:rPr lang="tr-TR" sz="2000" dirty="0" smtClean="0">
                <a:cs typeface="Calibri"/>
              </a:rPr>
              <a:t> bağlar-A birimi hücre </a:t>
            </a:r>
            <a:r>
              <a:rPr lang="tr-TR" sz="2000" dirty="0" err="1" smtClean="0">
                <a:cs typeface="Calibri"/>
              </a:rPr>
              <a:t>membranına</a:t>
            </a:r>
            <a:r>
              <a:rPr lang="tr-TR" sz="2000" dirty="0" smtClean="0">
                <a:cs typeface="Calibri"/>
              </a:rPr>
              <a:t> girer ve </a:t>
            </a:r>
            <a:r>
              <a:rPr lang="tr-TR" sz="2000" dirty="0" err="1" smtClean="0">
                <a:cs typeface="Calibri"/>
              </a:rPr>
              <a:t>adenil</a:t>
            </a:r>
            <a:r>
              <a:rPr lang="tr-TR" sz="2000" dirty="0" smtClean="0">
                <a:cs typeface="Calibri"/>
              </a:rPr>
              <a:t> </a:t>
            </a:r>
            <a:r>
              <a:rPr lang="tr-TR" sz="2000" dirty="0" err="1" smtClean="0">
                <a:cs typeface="Calibri"/>
              </a:rPr>
              <a:t>siklaz</a:t>
            </a:r>
            <a:r>
              <a:rPr lang="tr-TR" sz="2000" dirty="0" smtClean="0">
                <a:cs typeface="Calibri"/>
              </a:rPr>
              <a:t> aktivitesi ile </a:t>
            </a:r>
            <a:r>
              <a:rPr lang="tr-TR" sz="2000" dirty="0" err="1" smtClean="0">
                <a:cs typeface="Calibri"/>
              </a:rPr>
              <a:t>cAMP</a:t>
            </a:r>
            <a:r>
              <a:rPr lang="tr-TR" sz="2000" dirty="0" smtClean="0">
                <a:latin typeface="Calibri"/>
                <a:cs typeface="Calibri"/>
              </a:rPr>
              <a:t>↑, </a:t>
            </a:r>
            <a:r>
              <a:rPr lang="tr-TR" sz="2000" dirty="0" err="1" smtClean="0">
                <a:latin typeface="Calibri"/>
                <a:cs typeface="Calibri"/>
              </a:rPr>
              <a:t>Na</a:t>
            </a:r>
            <a:r>
              <a:rPr lang="tr-TR" sz="2000" dirty="0" smtClean="0">
                <a:latin typeface="Calibri"/>
                <a:cs typeface="Calibri"/>
              </a:rPr>
              <a:t>, </a:t>
            </a:r>
            <a:r>
              <a:rPr lang="tr-TR" sz="2000" dirty="0" err="1" smtClean="0">
                <a:latin typeface="Calibri"/>
                <a:cs typeface="Calibri"/>
              </a:rPr>
              <a:t>Cl</a:t>
            </a:r>
            <a:r>
              <a:rPr lang="tr-TR" sz="2000" dirty="0" smtClean="0">
                <a:latin typeface="Calibri"/>
                <a:cs typeface="Calibri"/>
              </a:rPr>
              <a:t> emilimi bozulur, bikarbonat kaybı, yaşamı tehdit edecek boyutta yoğun ishal</a:t>
            </a:r>
            <a:r>
              <a:rPr lang="tr-TR" sz="2000" dirty="0" smtClean="0">
                <a:cs typeface="Calibri"/>
              </a:rPr>
              <a:t>)</a:t>
            </a:r>
            <a:r>
              <a:rPr lang="tr-TR" sz="2000" i="1" dirty="0" smtClean="0">
                <a:cs typeface="Calibri"/>
              </a:rPr>
              <a:t>→ </a:t>
            </a:r>
            <a:r>
              <a:rPr lang="tr-TR" sz="2000" dirty="0" err="1" smtClean="0">
                <a:cs typeface="Calibri"/>
              </a:rPr>
              <a:t>epidemik</a:t>
            </a:r>
            <a:r>
              <a:rPr lang="tr-TR" sz="2000" dirty="0" smtClean="0">
                <a:cs typeface="Calibri"/>
              </a:rPr>
              <a:t> ishal (kolera)</a:t>
            </a:r>
          </a:p>
          <a:p>
            <a:r>
              <a:rPr lang="tr-TR" sz="2000" i="1" dirty="0" smtClean="0">
                <a:cs typeface="Calibri"/>
              </a:rPr>
              <a:t>S.</a:t>
            </a:r>
            <a:r>
              <a:rPr lang="tr-TR" sz="2000" i="1" dirty="0" err="1" smtClean="0">
                <a:cs typeface="Calibri"/>
              </a:rPr>
              <a:t>aureus</a:t>
            </a:r>
            <a:r>
              <a:rPr lang="tr-TR" sz="2000" i="1" dirty="0" smtClean="0">
                <a:cs typeface="Calibri"/>
              </a:rPr>
              <a:t> →</a:t>
            </a:r>
            <a:r>
              <a:rPr lang="tr-TR" sz="2000" dirty="0" err="1" smtClean="0">
                <a:cs typeface="Calibri"/>
              </a:rPr>
              <a:t>stafilokoksik</a:t>
            </a:r>
            <a:r>
              <a:rPr lang="tr-TR" sz="2000" dirty="0" smtClean="0">
                <a:cs typeface="Calibri"/>
              </a:rPr>
              <a:t> </a:t>
            </a:r>
            <a:r>
              <a:rPr lang="tr-TR" sz="2000" dirty="0" err="1" smtClean="0">
                <a:cs typeface="Calibri"/>
              </a:rPr>
              <a:t>enterotoksinler</a:t>
            </a:r>
            <a:r>
              <a:rPr lang="tr-TR" sz="2000" dirty="0" smtClean="0">
                <a:cs typeface="Calibri"/>
              </a:rPr>
              <a:t> (süper antijenlerdir) en az altı farklı tiptedir ve en sık görülen besin zehirlenmesi etkenidir (kusma ön planda)</a:t>
            </a:r>
          </a:p>
          <a:p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err="1" smtClean="0"/>
              <a:t>Enterotoksinler</a:t>
            </a:r>
            <a:r>
              <a:rPr lang="tr-TR" sz="2400" dirty="0" smtClean="0"/>
              <a:t> ayrıca  </a:t>
            </a:r>
          </a:p>
          <a:p>
            <a:pPr lvl="1"/>
            <a:r>
              <a:rPr lang="tr-TR" sz="2000" i="1" dirty="0" smtClean="0"/>
              <a:t>Y.</a:t>
            </a:r>
            <a:r>
              <a:rPr lang="tr-TR" sz="2000" i="1" dirty="0" err="1" smtClean="0"/>
              <a:t>enterocolitica</a:t>
            </a:r>
            <a:endParaRPr lang="tr-TR" sz="2000" i="1" dirty="0" smtClean="0"/>
          </a:p>
          <a:p>
            <a:pPr lvl="1"/>
            <a:r>
              <a:rPr lang="tr-TR" sz="2000" i="1" dirty="0" smtClean="0"/>
              <a:t>V. </a:t>
            </a:r>
            <a:r>
              <a:rPr lang="tr-TR" sz="2000" i="1" dirty="0" err="1" smtClean="0"/>
              <a:t>parahaemolyticus</a:t>
            </a:r>
            <a:r>
              <a:rPr lang="tr-TR" sz="2000" i="1" dirty="0" smtClean="0"/>
              <a:t> </a:t>
            </a:r>
          </a:p>
          <a:p>
            <a:pPr lvl="1"/>
            <a:r>
              <a:rPr lang="tr-TR" sz="2000" i="1" dirty="0" err="1" smtClean="0"/>
              <a:t>Aeromonas</a:t>
            </a:r>
            <a:r>
              <a:rPr lang="tr-TR" sz="2000" dirty="0" smtClean="0"/>
              <a:t> türleri</a:t>
            </a:r>
          </a:p>
          <a:p>
            <a:pPr lvl="1"/>
            <a:r>
              <a:rPr lang="tr-TR" sz="2000" i="1" dirty="0" smtClean="0">
                <a:cs typeface="Calibri"/>
              </a:rPr>
              <a:t>C.</a:t>
            </a:r>
            <a:r>
              <a:rPr lang="tr-TR" sz="2000" i="1" dirty="0" err="1" smtClean="0">
                <a:cs typeface="Calibri"/>
              </a:rPr>
              <a:t>perfringens</a:t>
            </a:r>
            <a:r>
              <a:rPr lang="tr-TR" sz="2000" i="1" dirty="0" smtClean="0">
                <a:cs typeface="Calibri"/>
              </a:rPr>
              <a:t> </a:t>
            </a:r>
            <a:r>
              <a:rPr lang="tr-TR" sz="2000" dirty="0" smtClean="0">
                <a:cs typeface="Calibri"/>
              </a:rPr>
              <a:t>tarafından da üretilir</a:t>
            </a:r>
          </a:p>
          <a:p>
            <a:pPr lvl="1"/>
            <a:endParaRPr lang="tr-TR" sz="2000" dirty="0" smtClean="0">
              <a:cs typeface="Calibri"/>
            </a:endParaRPr>
          </a:p>
          <a:p>
            <a:pPr lvl="1"/>
            <a:endParaRPr lang="tr-T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Epidemiyoloji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</p:txBody>
      </p:sp>
      <p:sp>
        <p:nvSpPr>
          <p:cNvPr id="614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 smtClean="0"/>
              <a:t>Bir patojenin başarılı bir biçimde hastalık oluşturabilmesi için;</a:t>
            </a:r>
          </a:p>
          <a:p>
            <a:pPr lvl="1"/>
            <a:r>
              <a:rPr lang="tr-TR" sz="2000" dirty="0" smtClean="0"/>
              <a:t>Öncelikle vücuda veya hücreye girmesi gerekir </a:t>
            </a:r>
          </a:p>
          <a:p>
            <a:pPr lvl="1"/>
            <a:r>
              <a:rPr lang="tr-TR" sz="2000" dirty="0" smtClean="0"/>
              <a:t>Sonra konak savunmasını alt ederek orada tutunması ve konağa zarar vermesi</a:t>
            </a:r>
          </a:p>
          <a:p>
            <a:pPr lvl="1"/>
            <a:r>
              <a:rPr lang="tr-TR" sz="2000" dirty="0" smtClean="0"/>
              <a:t>Son olarak da enfeksiyonu devam ettirebilmek için yeni bir konağa aktarılması gerekir</a:t>
            </a:r>
          </a:p>
          <a:p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600" dirty="0" smtClean="0">
                <a:solidFill>
                  <a:srgbClr val="00B0F0"/>
                </a:solidFill>
              </a:rPr>
              <a:t>C.GRAM NEGATİF BAKTERİLERİN LİPOPOLİSAKKARİTLERİ (ENDOTOKSİN)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b="1" dirty="0" smtClean="0"/>
              <a:t>Gram-negatif</a:t>
            </a:r>
            <a:r>
              <a:rPr lang="tr-TR" sz="2400" dirty="0" smtClean="0"/>
              <a:t> bakterilerin hücre duvarından köken alır</a:t>
            </a:r>
          </a:p>
          <a:p>
            <a:r>
              <a:rPr lang="tr-TR" sz="2400" dirty="0" smtClean="0"/>
              <a:t>Bakteri parçalanması sırasında serbestleşir</a:t>
            </a:r>
          </a:p>
          <a:p>
            <a:r>
              <a:rPr lang="tr-TR" sz="2400" dirty="0" smtClean="0"/>
              <a:t>Isıya dayanıklıdırlar</a:t>
            </a:r>
          </a:p>
          <a:p>
            <a:r>
              <a:rPr lang="tr-TR" sz="2400" dirty="0" smtClean="0"/>
              <a:t>Hücreden </a:t>
            </a:r>
            <a:r>
              <a:rPr lang="tr-TR" sz="2400" dirty="0" err="1" smtClean="0"/>
              <a:t>ekstraksiyonları</a:t>
            </a:r>
            <a:r>
              <a:rPr lang="tr-TR" sz="2400" dirty="0" smtClean="0"/>
              <a:t> (örn. fenol-su) mümkündür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4" name="3 Dikdörtgen"/>
          <p:cNvSpPr/>
          <p:nvPr/>
        </p:nvSpPr>
        <p:spPr>
          <a:xfrm>
            <a:off x="467544" y="4653136"/>
            <a:ext cx="4320480" cy="127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tr-TR" sz="2400" dirty="0" smtClean="0">
                <a:solidFill>
                  <a:prstClr val="black"/>
                </a:solidFill>
              </a:rPr>
              <a:t>Düşük molekül ağırlıklılar (MA 3000-5000)</a:t>
            </a:r>
          </a:p>
          <a:p>
            <a:pPr marL="342900" lvl="0" indent="-342900">
              <a:spcBef>
                <a:spcPct val="20000"/>
              </a:spcBef>
            </a:pPr>
            <a:r>
              <a:rPr lang="tr-TR" sz="2400" dirty="0" err="1" smtClean="0">
                <a:solidFill>
                  <a:prstClr val="black"/>
                </a:solidFill>
              </a:rPr>
              <a:t>Lipooligosakkarit</a:t>
            </a:r>
            <a:r>
              <a:rPr lang="tr-TR" sz="2400" dirty="0" smtClean="0">
                <a:solidFill>
                  <a:prstClr val="black"/>
                </a:solidFill>
              </a:rPr>
              <a:t>,LOS</a:t>
            </a:r>
          </a:p>
        </p:txBody>
      </p:sp>
      <p:sp>
        <p:nvSpPr>
          <p:cNvPr id="5" name="4 Dikdörtgen"/>
          <p:cNvSpPr/>
          <p:nvPr/>
        </p:nvSpPr>
        <p:spPr>
          <a:xfrm>
            <a:off x="4823520" y="4653136"/>
            <a:ext cx="4320480" cy="127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tr-TR" sz="2400" dirty="0" smtClean="0">
                <a:solidFill>
                  <a:prstClr val="black"/>
                </a:solidFill>
              </a:rPr>
              <a:t>Yüksek molekül ağırlıklılar ( MA birkaç milyon)</a:t>
            </a:r>
          </a:p>
          <a:p>
            <a:pPr marL="342900" lvl="0" indent="-342900">
              <a:spcBef>
                <a:spcPct val="20000"/>
              </a:spcBef>
            </a:pPr>
            <a:r>
              <a:rPr lang="tr-TR" sz="2400" dirty="0" err="1" smtClean="0">
                <a:solidFill>
                  <a:prstClr val="black"/>
                </a:solidFill>
              </a:rPr>
              <a:t>Lipopolisakkarit</a:t>
            </a:r>
            <a:endParaRPr lang="tr-TR" sz="2400" dirty="0" smtClean="0">
              <a:solidFill>
                <a:prstClr val="black"/>
              </a:solidFill>
            </a:endParaRPr>
          </a:p>
        </p:txBody>
      </p:sp>
      <p:sp>
        <p:nvSpPr>
          <p:cNvPr id="6" name="5 Aşağı Ok"/>
          <p:cNvSpPr/>
          <p:nvPr/>
        </p:nvSpPr>
        <p:spPr>
          <a:xfrm rot="1987509">
            <a:off x="2333282" y="3675601"/>
            <a:ext cx="372983" cy="87785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6 Aşağı Ok"/>
          <p:cNvSpPr/>
          <p:nvPr/>
        </p:nvSpPr>
        <p:spPr>
          <a:xfrm rot="19404456">
            <a:off x="5444060" y="3673800"/>
            <a:ext cx="387372" cy="8795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sz="2400" dirty="0" err="1" smtClean="0"/>
              <a:t>LPS’lerin</a:t>
            </a:r>
            <a:r>
              <a:rPr lang="tr-TR" sz="2400" dirty="0" smtClean="0"/>
              <a:t> </a:t>
            </a:r>
            <a:r>
              <a:rPr lang="tr-TR" sz="2400" dirty="0" err="1" smtClean="0"/>
              <a:t>fizyopatolojik</a:t>
            </a:r>
            <a:r>
              <a:rPr lang="tr-TR" sz="2400" dirty="0" smtClean="0"/>
              <a:t> etkileri birbirine benzer</a:t>
            </a:r>
          </a:p>
          <a:p>
            <a:r>
              <a:rPr lang="tr-TR" sz="2400" dirty="0" smtClean="0"/>
              <a:t>Kan dolaşımı içindeki LPS önce dolaşan proteinlere bağlanır</a:t>
            </a:r>
          </a:p>
          <a:p>
            <a:r>
              <a:rPr lang="tr-TR" sz="2400" dirty="0" smtClean="0"/>
              <a:t>Sonra RES hücrelerinin (</a:t>
            </a:r>
            <a:r>
              <a:rPr lang="tr-TR" sz="2400" dirty="0" err="1" smtClean="0"/>
              <a:t>makrofaj</a:t>
            </a:r>
            <a:r>
              <a:rPr lang="tr-TR" sz="2400" dirty="0" smtClean="0"/>
              <a:t>, </a:t>
            </a:r>
            <a:r>
              <a:rPr lang="tr-TR" sz="2400" dirty="0" err="1" smtClean="0"/>
              <a:t>monosit</a:t>
            </a:r>
            <a:r>
              <a:rPr lang="tr-TR" sz="2400" dirty="0" smtClean="0"/>
              <a:t>, vb) üzerindeki reseptörlerle etkileşir</a:t>
            </a:r>
          </a:p>
          <a:p>
            <a:r>
              <a:rPr lang="tr-TR" sz="2400" dirty="0" err="1" smtClean="0"/>
              <a:t>Sitokinler</a:t>
            </a:r>
            <a:r>
              <a:rPr lang="tr-TR" sz="2400" dirty="0" smtClean="0"/>
              <a:t> salınır (IL-1, TNF ve diğerleri)</a:t>
            </a:r>
          </a:p>
          <a:p>
            <a:r>
              <a:rPr lang="tr-TR" sz="2400" dirty="0" err="1" smtClean="0"/>
              <a:t>Kompleman</a:t>
            </a:r>
            <a:r>
              <a:rPr lang="tr-TR" sz="2400" dirty="0" smtClean="0"/>
              <a:t> ve </a:t>
            </a:r>
            <a:r>
              <a:rPr lang="tr-TR" sz="2400" dirty="0" err="1" smtClean="0"/>
              <a:t>koagülasyon</a:t>
            </a:r>
            <a:r>
              <a:rPr lang="tr-TR" sz="2400" dirty="0" smtClean="0"/>
              <a:t> sistemleri aktive olur</a:t>
            </a:r>
          </a:p>
          <a:p>
            <a:r>
              <a:rPr lang="tr-TR" sz="2400" dirty="0" smtClean="0"/>
              <a:t>Sonuçta; ateş (IL-1 artışı nedeniyle gelişir), </a:t>
            </a:r>
            <a:r>
              <a:rPr lang="tr-TR" sz="2400" dirty="0" err="1" smtClean="0"/>
              <a:t>lökopeni</a:t>
            </a:r>
            <a:r>
              <a:rPr lang="tr-TR" sz="2400" dirty="0" smtClean="0"/>
              <a:t> (zaman </a:t>
            </a:r>
            <a:r>
              <a:rPr lang="tr-TR" sz="2400" dirty="0" err="1" smtClean="0"/>
              <a:t>ilerlediçe</a:t>
            </a:r>
            <a:r>
              <a:rPr lang="tr-TR" sz="2400" dirty="0" smtClean="0"/>
              <a:t> </a:t>
            </a:r>
            <a:r>
              <a:rPr lang="tr-TR" sz="2400" dirty="0" err="1" smtClean="0"/>
              <a:t>sekonder</a:t>
            </a:r>
            <a:r>
              <a:rPr lang="tr-TR" sz="2400" dirty="0" smtClean="0"/>
              <a:t> </a:t>
            </a:r>
            <a:r>
              <a:rPr lang="tr-TR" sz="2400" dirty="0" err="1" smtClean="0"/>
              <a:t>lökositoz</a:t>
            </a:r>
            <a:r>
              <a:rPr lang="tr-TR" sz="2400" dirty="0" smtClean="0"/>
              <a:t> gelişir), hipoglisemi (LPS</a:t>
            </a:r>
            <a:r>
              <a:rPr lang="tr-TR" sz="2400" dirty="0" smtClean="0">
                <a:latin typeface="Calibri"/>
                <a:cs typeface="Calibri"/>
              </a:rPr>
              <a:t>→</a:t>
            </a:r>
            <a:r>
              <a:rPr lang="tr-TR" sz="2400" dirty="0" err="1" smtClean="0">
                <a:latin typeface="Calibri"/>
                <a:cs typeface="Calibri"/>
              </a:rPr>
              <a:t>glikoliz</a:t>
            </a:r>
            <a:r>
              <a:rPr lang="tr-TR" sz="2400" dirty="0" smtClean="0">
                <a:latin typeface="Calibri"/>
                <a:cs typeface="Calibri"/>
              </a:rPr>
              <a:t> yaptığı için</a:t>
            </a:r>
            <a:r>
              <a:rPr lang="tr-TR" sz="2400" dirty="0" smtClean="0"/>
              <a:t>)</a:t>
            </a:r>
          </a:p>
          <a:p>
            <a:r>
              <a:rPr lang="tr-TR" sz="2400" dirty="0" smtClean="0"/>
              <a:t>Beyin, kalp, böbreklerde </a:t>
            </a:r>
            <a:r>
              <a:rPr lang="tr-TR" sz="2400" dirty="0" err="1" smtClean="0"/>
              <a:t>perfüzyon</a:t>
            </a:r>
            <a:r>
              <a:rPr lang="tr-TR" sz="2400" dirty="0" smtClean="0"/>
              <a:t> bozukluğu sonucu hipotansiyon ve şok gelişir</a:t>
            </a:r>
          </a:p>
          <a:p>
            <a:r>
              <a:rPr lang="tr-TR" sz="2400" dirty="0" err="1" smtClean="0"/>
              <a:t>İntravasküler</a:t>
            </a:r>
            <a:r>
              <a:rPr lang="tr-TR" sz="2400" dirty="0" smtClean="0"/>
              <a:t> </a:t>
            </a:r>
            <a:r>
              <a:rPr lang="tr-TR" sz="2400" dirty="0" err="1" smtClean="0"/>
              <a:t>koagülasyon</a:t>
            </a:r>
            <a:endParaRPr lang="tr-TR" sz="2400" dirty="0" smtClean="0"/>
          </a:p>
          <a:p>
            <a:r>
              <a:rPr lang="tr-TR" sz="2400" dirty="0" err="1" smtClean="0"/>
              <a:t>Multipl</a:t>
            </a:r>
            <a:r>
              <a:rPr lang="tr-TR" sz="2400" dirty="0" smtClean="0"/>
              <a:t> organ yetmezliği</a:t>
            </a:r>
          </a:p>
          <a:p>
            <a:r>
              <a:rPr lang="tr-TR" sz="2400" dirty="0" smtClean="0"/>
              <a:t>Ölüm</a:t>
            </a:r>
          </a:p>
          <a:p>
            <a:endParaRPr lang="tr-TR" sz="2400" dirty="0" smtClean="0"/>
          </a:p>
          <a:p>
            <a:endParaRPr lang="tr-TR" sz="2400" dirty="0" smtClean="0"/>
          </a:p>
          <a:p>
            <a:endParaRPr lang="tr-TR" dirty="0"/>
          </a:p>
        </p:txBody>
      </p:sp>
      <p:sp>
        <p:nvSpPr>
          <p:cNvPr id="4" name="3 Aşağı Ok"/>
          <p:cNvSpPr/>
          <p:nvPr/>
        </p:nvSpPr>
        <p:spPr>
          <a:xfrm>
            <a:off x="323528" y="3140968"/>
            <a:ext cx="124592" cy="26642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err="1" smtClean="0"/>
              <a:t>Endotoksin</a:t>
            </a:r>
            <a:r>
              <a:rPr lang="tr-TR" sz="2400" dirty="0" smtClean="0"/>
              <a:t> düzeyleri </a:t>
            </a:r>
            <a:r>
              <a:rPr lang="tr-TR" sz="2400" dirty="0" err="1" smtClean="0"/>
              <a:t>Limulus</a:t>
            </a:r>
            <a:r>
              <a:rPr lang="tr-TR" sz="2400" dirty="0" smtClean="0"/>
              <a:t> testi (jel pıhtı yöntemi) ile ölçülebilir</a:t>
            </a:r>
          </a:p>
          <a:p>
            <a:r>
              <a:rPr lang="tr-TR" sz="2400" dirty="0" err="1" smtClean="0"/>
              <a:t>Atnalı</a:t>
            </a:r>
            <a:r>
              <a:rPr lang="tr-TR" sz="2400" dirty="0" smtClean="0"/>
              <a:t> yengeç </a:t>
            </a:r>
            <a:r>
              <a:rPr lang="tr-TR" sz="2400" dirty="0" err="1" smtClean="0"/>
              <a:t>amebositlerinden</a:t>
            </a:r>
            <a:r>
              <a:rPr lang="tr-TR" sz="2400" dirty="0" smtClean="0"/>
              <a:t> elde edilen bir özüt (</a:t>
            </a:r>
            <a:r>
              <a:rPr lang="tr-TR" sz="2400" dirty="0" err="1" smtClean="0"/>
              <a:t>limulus</a:t>
            </a:r>
            <a:r>
              <a:rPr lang="tr-TR" sz="2400" dirty="0" smtClean="0"/>
              <a:t>) 0,0001 µg/ml </a:t>
            </a:r>
            <a:r>
              <a:rPr lang="tr-TR" sz="2400" dirty="0" err="1" smtClean="0"/>
              <a:t>endotoksin</a:t>
            </a:r>
            <a:r>
              <a:rPr lang="tr-TR" sz="2400" dirty="0" smtClean="0"/>
              <a:t> varlığında jelleşir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smtClean="0">
                <a:solidFill>
                  <a:srgbClr val="00B0F0"/>
                </a:solidFill>
              </a:rPr>
              <a:t>D. GRAM POZİTİF BAKTERİLERİN PEPTİDOGLİKANI</a:t>
            </a:r>
            <a:endParaRPr lang="tr-TR" sz="3200" dirty="0">
              <a:solidFill>
                <a:srgbClr val="00B0F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628800"/>
            <a:ext cx="8229600" cy="4525963"/>
          </a:xfrm>
        </p:spPr>
        <p:txBody>
          <a:bodyPr>
            <a:normAutofit/>
          </a:bodyPr>
          <a:lstStyle/>
          <a:p>
            <a:r>
              <a:rPr lang="tr-TR" sz="2400" dirty="0" smtClean="0"/>
              <a:t>Gram-pozitif bakterilerin </a:t>
            </a:r>
            <a:r>
              <a:rPr lang="tr-TR" sz="2400" dirty="0" err="1" smtClean="0"/>
              <a:t>peptidoglikanı</a:t>
            </a:r>
            <a:r>
              <a:rPr lang="tr-TR" sz="2400" dirty="0" smtClean="0"/>
              <a:t> bakteri hücresini çevreleyen çapraz-bağlı </a:t>
            </a:r>
            <a:r>
              <a:rPr lang="tr-TR" sz="2400" dirty="0" err="1" smtClean="0"/>
              <a:t>makromoleküllerden</a:t>
            </a:r>
            <a:r>
              <a:rPr lang="tr-TR" sz="2400" dirty="0" smtClean="0"/>
              <a:t> oluşur</a:t>
            </a:r>
          </a:p>
          <a:p>
            <a:r>
              <a:rPr lang="tr-TR" sz="2400" dirty="0" smtClean="0"/>
              <a:t>Enfeksiyon sırasında salınan </a:t>
            </a:r>
            <a:r>
              <a:rPr lang="tr-TR" sz="2400" dirty="0" err="1" smtClean="0"/>
              <a:t>peptidoglikan</a:t>
            </a:r>
            <a:r>
              <a:rPr lang="tr-TR" sz="2400" dirty="0" smtClean="0"/>
              <a:t>, LPS benzeri bir çok biyolojik aktivite gösterir (şoka yol açan </a:t>
            </a:r>
            <a:r>
              <a:rPr lang="tr-TR" sz="2400" dirty="0" err="1" smtClean="0"/>
              <a:t>vasküler</a:t>
            </a:r>
            <a:r>
              <a:rPr lang="tr-TR" sz="2400" dirty="0" smtClean="0"/>
              <a:t> değişiklikler) fakat LPS kadar güçlü değildir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4. Enzimler</a:t>
            </a:r>
            <a:br>
              <a:rPr lang="tr-TR" dirty="0" smtClean="0">
                <a:solidFill>
                  <a:srgbClr val="FF0000"/>
                </a:solidFill>
              </a:rPr>
            </a:b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Çoğu bakteri </a:t>
            </a:r>
            <a:r>
              <a:rPr lang="tr-TR" sz="2400" dirty="0" err="1" smtClean="0"/>
              <a:t>toksik</a:t>
            </a:r>
            <a:r>
              <a:rPr lang="tr-TR" sz="2400" dirty="0" smtClean="0"/>
              <a:t> olmayan fakat enfeksiyon sürecinde önemli rol oynayan enzimler üretir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smtClean="0">
                <a:solidFill>
                  <a:srgbClr val="00B050"/>
                </a:solidFill>
              </a:rPr>
              <a:t>A. DOKU PARÇALAYAN ENZİMLER</a:t>
            </a:r>
            <a:br>
              <a:rPr lang="tr-TR" sz="3200" dirty="0" smtClean="0">
                <a:solidFill>
                  <a:srgbClr val="00B050"/>
                </a:solidFill>
              </a:rPr>
            </a:br>
            <a:endParaRPr lang="tr-TR" sz="3200" dirty="0">
              <a:solidFill>
                <a:srgbClr val="00B05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 smtClean="0"/>
              <a:t>En iyi tanımlanmış olanlar</a:t>
            </a:r>
          </a:p>
          <a:p>
            <a:pPr lvl="1"/>
            <a:r>
              <a:rPr lang="tr-TR" sz="2000" i="1" dirty="0" smtClean="0">
                <a:cs typeface="Calibri"/>
              </a:rPr>
              <a:t>C.</a:t>
            </a:r>
            <a:r>
              <a:rPr lang="tr-TR" sz="2000" i="1" dirty="0" err="1" smtClean="0">
                <a:cs typeface="Calibri"/>
              </a:rPr>
              <a:t>perfringens</a:t>
            </a:r>
            <a:endParaRPr lang="tr-TR" sz="2000" i="1" dirty="0" smtClean="0">
              <a:cs typeface="Calibri"/>
            </a:endParaRPr>
          </a:p>
          <a:p>
            <a:pPr lvl="1"/>
            <a:r>
              <a:rPr lang="tr-TR" sz="2000" i="1" dirty="0" smtClean="0">
                <a:cs typeface="Calibri"/>
              </a:rPr>
              <a:t>S.</a:t>
            </a:r>
            <a:r>
              <a:rPr lang="tr-TR" sz="2000" i="1" dirty="0" err="1" smtClean="0">
                <a:cs typeface="Calibri"/>
              </a:rPr>
              <a:t>aureus</a:t>
            </a:r>
            <a:endParaRPr lang="tr-TR" sz="2000" i="1" dirty="0" smtClean="0">
              <a:cs typeface="Calibri"/>
            </a:endParaRPr>
          </a:p>
          <a:p>
            <a:pPr lvl="1"/>
            <a:r>
              <a:rPr lang="tr-TR" sz="2000" dirty="0" smtClean="0">
                <a:cs typeface="Calibri"/>
              </a:rPr>
              <a:t>Grup A streptokok</a:t>
            </a:r>
          </a:p>
          <a:p>
            <a:pPr lvl="1"/>
            <a:r>
              <a:rPr lang="tr-TR" sz="2000" dirty="0" err="1" smtClean="0"/>
              <a:t>Anaerop</a:t>
            </a:r>
            <a:r>
              <a:rPr lang="tr-TR" sz="2000" dirty="0" smtClean="0"/>
              <a:t> bakterilerin enzimleridir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sz="2000" i="1" dirty="0" smtClean="0">
                <a:cs typeface="Calibri"/>
              </a:rPr>
              <a:t>C.</a:t>
            </a:r>
            <a:r>
              <a:rPr lang="tr-TR" sz="2000" i="1" dirty="0" err="1" smtClean="0">
                <a:cs typeface="Calibri"/>
              </a:rPr>
              <a:t>perfringens</a:t>
            </a:r>
            <a:endParaRPr lang="tr-TR" sz="2000" i="1" dirty="0" smtClean="0">
              <a:cs typeface="Calibri"/>
            </a:endParaRPr>
          </a:p>
          <a:p>
            <a:r>
              <a:rPr lang="tr-TR" sz="2000" b="1" dirty="0" err="1" smtClean="0"/>
              <a:t>Lesitinaz</a:t>
            </a:r>
            <a:endParaRPr lang="tr-TR" sz="2000" b="1" dirty="0" smtClean="0"/>
          </a:p>
          <a:p>
            <a:r>
              <a:rPr lang="tr-TR" sz="2000" b="1" dirty="0" err="1" smtClean="0"/>
              <a:t>Kollajenaz</a:t>
            </a:r>
            <a:r>
              <a:rPr lang="tr-TR" sz="2000" dirty="0" smtClean="0"/>
              <a:t>→</a:t>
            </a:r>
            <a:r>
              <a:rPr lang="tr-TR" sz="2000" dirty="0" err="1" smtClean="0"/>
              <a:t>fibröz</a:t>
            </a:r>
            <a:r>
              <a:rPr lang="tr-TR" sz="2000" dirty="0" smtClean="0"/>
              <a:t> </a:t>
            </a:r>
            <a:r>
              <a:rPr lang="tr-TR" sz="2000" dirty="0" err="1" smtClean="0"/>
              <a:t>konnektif</a:t>
            </a:r>
            <a:r>
              <a:rPr lang="tr-TR" sz="2000" dirty="0" smtClean="0"/>
              <a:t> dokudaki </a:t>
            </a:r>
            <a:r>
              <a:rPr lang="tr-TR" sz="2000" dirty="0" err="1" smtClean="0"/>
              <a:t>kollajeni</a:t>
            </a:r>
            <a:r>
              <a:rPr lang="tr-TR" sz="2000" dirty="0" smtClean="0"/>
              <a:t> parçalayarak enfeksiyonun dokuda yayılmasını kolaylaştırır </a:t>
            </a:r>
          </a:p>
          <a:p>
            <a:pPr>
              <a:buNone/>
            </a:pPr>
            <a:r>
              <a:rPr lang="tr-TR" sz="2000" i="1" dirty="0" smtClean="0">
                <a:cs typeface="Calibri"/>
              </a:rPr>
              <a:t>S.</a:t>
            </a:r>
            <a:r>
              <a:rPr lang="tr-TR" sz="2000" i="1" dirty="0" err="1" smtClean="0">
                <a:cs typeface="Calibri"/>
              </a:rPr>
              <a:t>aureus</a:t>
            </a:r>
            <a:endParaRPr lang="tr-TR" sz="2000" i="1" dirty="0" smtClean="0">
              <a:cs typeface="Calibri"/>
            </a:endParaRPr>
          </a:p>
          <a:p>
            <a:r>
              <a:rPr lang="tr-TR" sz="2000" b="1" dirty="0" err="1" smtClean="0"/>
              <a:t>Koagülaz</a:t>
            </a:r>
            <a:r>
              <a:rPr lang="tr-TR" sz="2000" b="1" dirty="0" smtClean="0"/>
              <a:t> </a:t>
            </a:r>
            <a:r>
              <a:rPr lang="tr-TR" sz="2000" dirty="0" smtClean="0"/>
              <a:t>(plazmayı pıhtılaştırır)→ </a:t>
            </a:r>
            <a:r>
              <a:rPr lang="tr-TR" sz="2000" dirty="0" err="1" smtClean="0"/>
              <a:t>stafilokoksik</a:t>
            </a:r>
            <a:r>
              <a:rPr lang="tr-TR" sz="2000" dirty="0" smtClean="0"/>
              <a:t> lezyonların çevresinde fibrin duvarları oluşturmaya böylece dokuda enfeksiyonun devamına yardımcı olur;  ayrıca stafilokok hücrelerinin yüzeyinde fibrin birikimine  neden olur, bu da onları fagositozdan korur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b="1" dirty="0" err="1" smtClean="0"/>
              <a:t>Hyaluronidaz</a:t>
            </a:r>
            <a:r>
              <a:rPr lang="tr-TR" sz="2400" dirty="0" err="1" smtClean="0"/>
              <a:t>lar</a:t>
            </a:r>
            <a:r>
              <a:rPr lang="tr-TR" sz="2400" dirty="0" smtClean="0"/>
              <a:t> →bağ dokusunun temel elemanı olan </a:t>
            </a:r>
            <a:r>
              <a:rPr lang="tr-TR" sz="2400" dirty="0" err="1" smtClean="0"/>
              <a:t>hyalüronik</a:t>
            </a:r>
            <a:r>
              <a:rPr lang="tr-TR" sz="2400" dirty="0" smtClean="0"/>
              <a:t> </a:t>
            </a:r>
            <a:r>
              <a:rPr lang="tr-TR" sz="2400" dirty="0" err="1" smtClean="0"/>
              <a:t>asiti</a:t>
            </a:r>
            <a:r>
              <a:rPr lang="tr-TR" sz="2400" dirty="0" smtClean="0"/>
              <a:t> parçalar</a:t>
            </a:r>
          </a:p>
          <a:p>
            <a:pPr lvl="1"/>
            <a:r>
              <a:rPr lang="tr-TR" sz="2000" dirty="0" smtClean="0"/>
              <a:t>Stafilokok, streptokok, </a:t>
            </a:r>
            <a:r>
              <a:rPr lang="tr-TR" sz="2000" dirty="0" err="1" smtClean="0"/>
              <a:t>anaerop</a:t>
            </a:r>
            <a:r>
              <a:rPr lang="tr-TR" sz="2000" dirty="0" smtClean="0"/>
              <a:t> bakteriler gibi birçok bakteri tarafından üretilip bakterilerin dokuda yayılmasına yardımcı olur</a:t>
            </a:r>
          </a:p>
          <a:p>
            <a:r>
              <a:rPr lang="tr-TR" sz="2400" b="1" dirty="0" err="1" smtClean="0"/>
              <a:t>Streptokinaz</a:t>
            </a:r>
            <a:r>
              <a:rPr lang="tr-TR" sz="2400" dirty="0" smtClean="0"/>
              <a:t> (</a:t>
            </a:r>
            <a:r>
              <a:rPr lang="tr-TR" sz="2400" dirty="0" err="1" smtClean="0"/>
              <a:t>fibrinolizin</a:t>
            </a:r>
            <a:r>
              <a:rPr lang="tr-TR" sz="2400" dirty="0" smtClean="0"/>
              <a:t>) →</a:t>
            </a:r>
            <a:r>
              <a:rPr lang="tr-TR" sz="2400" dirty="0" err="1" smtClean="0"/>
              <a:t>hemolitik</a:t>
            </a:r>
            <a:r>
              <a:rPr lang="tr-TR" sz="2400" dirty="0" smtClean="0"/>
              <a:t> streptokokların çoğu tarafından üretilir, plazmadaki </a:t>
            </a:r>
            <a:r>
              <a:rPr lang="tr-TR" sz="2400" dirty="0" err="1" smtClean="0"/>
              <a:t>proteolitik</a:t>
            </a:r>
            <a:r>
              <a:rPr lang="tr-TR" sz="2400" dirty="0" smtClean="0"/>
              <a:t> bir enzimi aktive eder, bu enzim pıhtılaşmış plazmayı eritir, streptokokların doku içinde daha hızlı yayılmasını sağlar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b="1" dirty="0" err="1" smtClean="0"/>
              <a:t>Sitolizin</a:t>
            </a:r>
            <a:r>
              <a:rPr lang="tr-TR" sz="2400" dirty="0" smtClean="0"/>
              <a:t> (</a:t>
            </a:r>
            <a:r>
              <a:rPr lang="tr-TR" sz="2400" b="1" dirty="0" err="1" smtClean="0"/>
              <a:t>hemolizin</a:t>
            </a:r>
            <a:r>
              <a:rPr lang="tr-TR" sz="2400" b="1" dirty="0" smtClean="0"/>
              <a:t>, lökosidin</a:t>
            </a:r>
            <a:r>
              <a:rPr lang="tr-TR" sz="2400" dirty="0" smtClean="0"/>
              <a:t>) →birçok bakteri tarafından üretilir  (</a:t>
            </a:r>
            <a:r>
              <a:rPr lang="tr-TR" sz="2400" i="1" dirty="0" smtClean="0"/>
              <a:t>S.</a:t>
            </a:r>
            <a:r>
              <a:rPr lang="tr-TR" sz="2400" i="1" dirty="0" err="1" smtClean="0"/>
              <a:t>aureus</a:t>
            </a:r>
            <a:r>
              <a:rPr lang="tr-TR" sz="2400" dirty="0" err="1" smtClean="0"/>
              <a:t>’ta</a:t>
            </a:r>
            <a:r>
              <a:rPr lang="tr-TR" sz="2400" dirty="0" smtClean="0"/>
              <a:t> </a:t>
            </a:r>
            <a:r>
              <a:rPr lang="tr-TR" sz="2400" dirty="0" err="1" smtClean="0"/>
              <a:t>hemolizin</a:t>
            </a:r>
            <a:r>
              <a:rPr lang="tr-TR" sz="2400" dirty="0" smtClean="0"/>
              <a:t>, stafilokokların çoğunda lökosidin, enfeksiyon etkeni gram negatif basillerin çoğu </a:t>
            </a:r>
            <a:r>
              <a:rPr lang="tr-TR" sz="2400" dirty="0" err="1" smtClean="0"/>
              <a:t>hemolizin</a:t>
            </a:r>
            <a:r>
              <a:rPr lang="tr-TR" sz="2400" dirty="0" smtClean="0"/>
              <a:t> üretir)</a:t>
            </a:r>
          </a:p>
          <a:p>
            <a:r>
              <a:rPr lang="tr-TR" sz="2400" b="1" dirty="0" err="1" smtClean="0"/>
              <a:t>Streptolizin</a:t>
            </a:r>
            <a:r>
              <a:rPr lang="tr-TR" sz="2400" b="1" dirty="0" smtClean="0"/>
              <a:t> O </a:t>
            </a:r>
            <a:r>
              <a:rPr lang="tr-TR" sz="2400" dirty="0" smtClean="0"/>
              <a:t>→ grup A streptokoklar tarafından üretilir, fareye </a:t>
            </a:r>
            <a:r>
              <a:rPr lang="tr-TR" sz="2400" dirty="0" err="1" smtClean="0"/>
              <a:t>letal</a:t>
            </a:r>
            <a:r>
              <a:rPr lang="tr-TR" sz="2400" dirty="0" smtClean="0"/>
              <a:t> </a:t>
            </a:r>
            <a:r>
              <a:rPr lang="tr-TR" sz="2400" dirty="0" err="1" smtClean="0"/>
              <a:t>etklilidir</a:t>
            </a:r>
            <a:r>
              <a:rPr lang="tr-TR" sz="2400" dirty="0" smtClean="0"/>
              <a:t>, çoğu hayvanın eritrositlerine </a:t>
            </a:r>
            <a:r>
              <a:rPr lang="tr-TR" sz="2400" dirty="0" err="1" smtClean="0"/>
              <a:t>hemolitik</a:t>
            </a:r>
            <a:r>
              <a:rPr lang="tr-TR" sz="2400" dirty="0" smtClean="0"/>
              <a:t> etki yapar, oksijene dayanıksızdır, okside olduğunda </a:t>
            </a:r>
            <a:r>
              <a:rPr lang="tr-TR" sz="2400" dirty="0" err="1" smtClean="0"/>
              <a:t>inaktive</a:t>
            </a:r>
            <a:r>
              <a:rPr lang="tr-TR" sz="2400" dirty="0" smtClean="0"/>
              <a:t> olur, </a:t>
            </a:r>
            <a:r>
              <a:rPr lang="tr-TR" sz="2400" dirty="0" err="1" smtClean="0"/>
              <a:t>antijeniktir</a:t>
            </a:r>
            <a:endParaRPr lang="tr-TR" sz="2400" dirty="0" smtClean="0"/>
          </a:p>
          <a:p>
            <a:r>
              <a:rPr lang="tr-TR" sz="2400" b="1" dirty="0" err="1" smtClean="0"/>
              <a:t>Steptolizin</a:t>
            </a:r>
            <a:r>
              <a:rPr lang="tr-TR" sz="2400" b="1" dirty="0" smtClean="0"/>
              <a:t> S </a:t>
            </a:r>
            <a:r>
              <a:rPr lang="tr-TR" sz="2400" dirty="0" smtClean="0"/>
              <a:t>→ grup A streptokoklar tarafından üretilir, oksijene dirençli, serumla indüklenir, </a:t>
            </a:r>
            <a:r>
              <a:rPr lang="tr-TR" sz="2400" dirty="0" err="1" smtClean="0"/>
              <a:t>antijenik</a:t>
            </a:r>
            <a:r>
              <a:rPr lang="tr-TR" sz="2400" dirty="0" smtClean="0"/>
              <a:t> değil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smtClean="0">
                <a:solidFill>
                  <a:srgbClr val="00B050"/>
                </a:solidFill>
              </a:rPr>
              <a:t>B. IgA1 PROTEAZLAR</a:t>
            </a:r>
            <a:br>
              <a:rPr lang="tr-TR" sz="3200" dirty="0" smtClean="0">
                <a:solidFill>
                  <a:srgbClr val="00B050"/>
                </a:solidFill>
              </a:rPr>
            </a:br>
            <a:endParaRPr lang="tr-TR" sz="3200" dirty="0">
              <a:solidFill>
                <a:srgbClr val="00B05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err="1" smtClean="0"/>
              <a:t>IgA</a:t>
            </a:r>
            <a:r>
              <a:rPr lang="tr-TR" dirty="0" smtClean="0"/>
              <a:t> </a:t>
            </a:r>
            <a:r>
              <a:rPr lang="tr-TR" dirty="0" err="1" smtClean="0"/>
              <a:t>mukozal</a:t>
            </a:r>
            <a:r>
              <a:rPr lang="tr-TR" dirty="0" smtClean="0"/>
              <a:t> yüzeylerde bulunan salgısal antikordur</a:t>
            </a:r>
          </a:p>
          <a:p>
            <a:r>
              <a:rPr lang="tr-TR" dirty="0" smtClean="0"/>
              <a:t>İki temel formu olan IgA1 ve IgA2, ağır zincirlerin bulunduğu orta ya da menteşe bölgelerinde farklılık gösterirler</a:t>
            </a:r>
          </a:p>
          <a:p>
            <a:pPr lvl="1"/>
            <a:r>
              <a:rPr lang="tr-TR" i="1" dirty="0" smtClean="0"/>
              <a:t>N.</a:t>
            </a:r>
            <a:r>
              <a:rPr lang="tr-TR" i="1" dirty="0" err="1" smtClean="0"/>
              <a:t>gonorrhoeae</a:t>
            </a:r>
            <a:endParaRPr lang="tr-TR" i="1" dirty="0" smtClean="0"/>
          </a:p>
          <a:p>
            <a:pPr lvl="1"/>
            <a:r>
              <a:rPr lang="tr-TR" i="1" dirty="0" smtClean="0"/>
              <a:t>N.</a:t>
            </a:r>
            <a:r>
              <a:rPr lang="tr-TR" i="1" dirty="0" err="1" smtClean="0"/>
              <a:t>meningitidis</a:t>
            </a:r>
            <a:r>
              <a:rPr lang="tr-TR" i="1" dirty="0" smtClean="0"/>
              <a:t> </a:t>
            </a:r>
          </a:p>
          <a:p>
            <a:pPr lvl="1"/>
            <a:r>
              <a:rPr lang="tr-TR" i="1" dirty="0" smtClean="0"/>
              <a:t>H.</a:t>
            </a:r>
            <a:r>
              <a:rPr lang="tr-TR" i="1" dirty="0" err="1" smtClean="0"/>
              <a:t>influenzae</a:t>
            </a:r>
            <a:r>
              <a:rPr lang="tr-TR" i="1" dirty="0" smtClean="0"/>
              <a:t> </a:t>
            </a:r>
          </a:p>
          <a:p>
            <a:pPr lvl="1"/>
            <a:r>
              <a:rPr lang="tr-TR" i="1" dirty="0" smtClean="0"/>
              <a:t>S.</a:t>
            </a:r>
            <a:r>
              <a:rPr lang="tr-TR" i="1" dirty="0" err="1" smtClean="0"/>
              <a:t>pneumoniae</a:t>
            </a:r>
            <a:r>
              <a:rPr lang="tr-TR" i="1" dirty="0" smtClean="0"/>
              <a:t> </a:t>
            </a:r>
          </a:p>
          <a:p>
            <a:pPr lvl="1"/>
            <a:r>
              <a:rPr lang="tr-TR" i="1" dirty="0" err="1" smtClean="0"/>
              <a:t>Prevotella</a:t>
            </a:r>
            <a:r>
              <a:rPr lang="tr-TR" i="1" dirty="0" smtClean="0"/>
              <a:t> </a:t>
            </a:r>
            <a:r>
              <a:rPr lang="tr-TR" i="1" dirty="0" err="1" smtClean="0"/>
              <a:t>melaninogenica</a:t>
            </a:r>
            <a:endParaRPr lang="tr-TR" i="1" dirty="0" smtClean="0"/>
          </a:p>
          <a:p>
            <a:pPr lvl="1"/>
            <a:r>
              <a:rPr lang="tr-TR" dirty="0" err="1" smtClean="0"/>
              <a:t>Dental</a:t>
            </a:r>
            <a:r>
              <a:rPr lang="tr-TR" dirty="0" smtClean="0"/>
              <a:t> hastalıklarla ilgili bazı streptokoklar gibi bazı hastalık etkeni bakterilerde bulunur, aynı bakterilerin patojen olmayan türlerinde ise yoktur</a:t>
            </a:r>
          </a:p>
          <a:p>
            <a:r>
              <a:rPr lang="tr-TR" dirty="0" smtClean="0"/>
              <a:t>Bu bakteriler IgA1 </a:t>
            </a:r>
            <a:r>
              <a:rPr lang="tr-TR" dirty="0" err="1" smtClean="0"/>
              <a:t>proteaz</a:t>
            </a:r>
            <a:r>
              <a:rPr lang="tr-TR" dirty="0" smtClean="0"/>
              <a:t> enzimlerini üretir →menteşe bölgesindeki proteinlerin arasındaki bağları kırarak IgA1’i parçalar ve </a:t>
            </a:r>
            <a:r>
              <a:rPr lang="tr-TR" dirty="0" err="1" smtClean="0"/>
              <a:t>mukozal</a:t>
            </a:r>
            <a:r>
              <a:rPr lang="tr-TR" dirty="0" smtClean="0"/>
              <a:t> yüzeylerdeki </a:t>
            </a:r>
            <a:r>
              <a:rPr lang="tr-TR" dirty="0" err="1" smtClean="0"/>
              <a:t>primer</a:t>
            </a:r>
            <a:r>
              <a:rPr lang="tr-TR" dirty="0" smtClean="0"/>
              <a:t> antikoru </a:t>
            </a:r>
            <a:r>
              <a:rPr lang="tr-TR" dirty="0" err="1" smtClean="0"/>
              <a:t>inaktivite</a:t>
            </a:r>
            <a:r>
              <a:rPr lang="tr-TR" dirty="0" smtClean="0"/>
              <a:t> ederek konağın antikor aracılı korunmasını </a:t>
            </a:r>
            <a:r>
              <a:rPr lang="tr-TR" dirty="0" err="1" smtClean="0"/>
              <a:t>inhibe</a:t>
            </a:r>
            <a:r>
              <a:rPr lang="tr-TR" dirty="0" smtClean="0"/>
              <a:t> ederler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smtClean="0"/>
          </a:p>
        </p:txBody>
      </p:sp>
      <p:sp>
        <p:nvSpPr>
          <p:cNvPr id="717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tr-TR" sz="2000" dirty="0" smtClean="0"/>
          </a:p>
          <a:p>
            <a:pPr lvl="1"/>
            <a:endParaRPr lang="tr-TR" sz="2000" dirty="0" smtClean="0"/>
          </a:p>
          <a:p>
            <a:pPr lvl="1"/>
            <a:r>
              <a:rPr lang="tr-TR" sz="2000" dirty="0" smtClean="0"/>
              <a:t>Hava yoluyla</a:t>
            </a:r>
          </a:p>
          <a:p>
            <a:pPr lvl="1"/>
            <a:r>
              <a:rPr lang="tr-TR" sz="2000" dirty="0" smtClean="0"/>
              <a:t>Kişiden kişiye temas yoluyla </a:t>
            </a:r>
          </a:p>
          <a:p>
            <a:pPr lvl="1"/>
            <a:r>
              <a:rPr lang="tr-TR" sz="2000" dirty="0" smtClean="0"/>
              <a:t>Yiyecek ve su ile </a:t>
            </a:r>
          </a:p>
          <a:p>
            <a:pPr lvl="1"/>
            <a:r>
              <a:rPr lang="tr-TR" sz="2000" dirty="0" smtClean="0"/>
              <a:t>Bazıları ise vektörler aracılığı ile bulaşırlar</a:t>
            </a:r>
          </a:p>
          <a:p>
            <a:pPr lvl="1"/>
            <a:r>
              <a:rPr lang="tr-TR" sz="2000" dirty="0" smtClean="0"/>
              <a:t>Ayrıca coğrafyanın da bulaşıcı hastalıklarda önemli bir rolü bulunmaktadır, bazı patojenler dünyada yaygın olarak bulunurken bazılarına ise sadece sınırlı coğrafi bölgelerde rastlanmaktadır</a:t>
            </a:r>
          </a:p>
          <a:p>
            <a:r>
              <a:rPr lang="tr-TR" sz="2400" dirty="0" smtClean="0"/>
              <a:t>Bir mikroorganizmanın giriş yolunun ve nasıl yayıldığının bilinmesi </a:t>
            </a:r>
            <a:r>
              <a:rPr lang="tr-TR" sz="2400" dirty="0" err="1" smtClean="0"/>
              <a:t>enfekte</a:t>
            </a:r>
            <a:r>
              <a:rPr lang="tr-TR" sz="2400" dirty="0" smtClean="0"/>
              <a:t> bireylerin bakımı ve çevresindekilerin korunması açısından oldukça önemlidir</a:t>
            </a:r>
          </a:p>
          <a:p>
            <a:endParaRPr lang="tr-TR" sz="2400" dirty="0" smtClean="0"/>
          </a:p>
        </p:txBody>
      </p:sp>
      <p:sp>
        <p:nvSpPr>
          <p:cNvPr id="4" name="3 Dikdörtgen"/>
          <p:cNvSpPr/>
          <p:nvPr/>
        </p:nvSpPr>
        <p:spPr>
          <a:xfrm>
            <a:off x="539552" y="1412776"/>
            <a:ext cx="9213924" cy="90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tr-TR" sz="2400" dirty="0" smtClean="0">
                <a:solidFill>
                  <a:prstClr val="black"/>
                </a:solidFill>
                <a:latin typeface="Calibri"/>
                <a:cs typeface="+mn-cs"/>
              </a:rPr>
              <a:t>Epidemiyolojik açıdan bakıldığında her bir patojen bulaşma </a:t>
            </a:r>
          </a:p>
          <a:p>
            <a:pPr marL="342900" lvl="0" indent="12700" eaLnBrk="0" hangingPunct="0">
              <a:spcBef>
                <a:spcPct val="20000"/>
              </a:spcBef>
            </a:pPr>
            <a:r>
              <a:rPr lang="tr-TR" sz="2400" dirty="0" smtClean="0">
                <a:solidFill>
                  <a:prstClr val="black"/>
                </a:solidFill>
                <a:latin typeface="Calibri"/>
                <a:cs typeface="+mn-cs"/>
              </a:rPr>
              <a:t>yollarına göre sınıflandırılmaktadır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-1044624" y="332656"/>
            <a:ext cx="8229600" cy="1143000"/>
          </a:xfrm>
        </p:spPr>
        <p:txBody>
          <a:bodyPr>
            <a:normAutofit/>
          </a:bodyPr>
          <a:lstStyle/>
          <a:p>
            <a:r>
              <a:rPr lang="tr-TR" sz="4000" dirty="0" smtClean="0">
                <a:solidFill>
                  <a:srgbClr val="FF0000"/>
                </a:solidFill>
              </a:rPr>
              <a:t>5. </a:t>
            </a:r>
            <a:r>
              <a:rPr lang="tr-TR" sz="4000" dirty="0" err="1" smtClean="0">
                <a:solidFill>
                  <a:srgbClr val="FF0000"/>
                </a:solidFill>
              </a:rPr>
              <a:t>Antifagositik</a:t>
            </a:r>
            <a:r>
              <a:rPr lang="tr-TR" sz="4000" dirty="0" smtClean="0">
                <a:solidFill>
                  <a:srgbClr val="FF0000"/>
                </a:solidFill>
              </a:rPr>
              <a:t> Faktörler </a:t>
            </a:r>
            <a:endParaRPr lang="tr-TR" sz="40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smtClean="0"/>
              <a:t>Çoğu bakteriyel patojen PNL ve </a:t>
            </a:r>
            <a:r>
              <a:rPr lang="tr-TR" dirty="0" err="1" smtClean="0"/>
              <a:t>makrofajlar</a:t>
            </a:r>
            <a:r>
              <a:rPr lang="tr-TR" dirty="0" smtClean="0"/>
              <a:t> tarafından fagosite edildikten sonra hızla öldürülür</a:t>
            </a:r>
          </a:p>
          <a:p>
            <a:r>
              <a:rPr lang="tr-TR" dirty="0" smtClean="0"/>
              <a:t>Bazı patojenler konağın normal </a:t>
            </a:r>
            <a:r>
              <a:rPr lang="tr-TR" dirty="0" err="1" smtClean="0"/>
              <a:t>komponentlerini</a:t>
            </a:r>
            <a:r>
              <a:rPr lang="tr-TR" dirty="0" smtClean="0"/>
              <a:t> kendi yüzeylerine </a:t>
            </a:r>
            <a:r>
              <a:rPr lang="tr-TR" dirty="0" err="1" smtClean="0"/>
              <a:t>adsorbe</a:t>
            </a:r>
            <a:r>
              <a:rPr lang="tr-TR" dirty="0" smtClean="0"/>
              <a:t> ederek fagositozdan ve lökositlerin </a:t>
            </a:r>
            <a:r>
              <a:rPr lang="tr-TR" dirty="0" err="1" smtClean="0"/>
              <a:t>mikrobisidal</a:t>
            </a:r>
            <a:r>
              <a:rPr lang="tr-TR" dirty="0" smtClean="0"/>
              <a:t> etkilerinden kaçarlar</a:t>
            </a:r>
          </a:p>
          <a:p>
            <a:r>
              <a:rPr lang="tr-TR" dirty="0" smtClean="0"/>
              <a:t>Örn., </a:t>
            </a:r>
            <a:r>
              <a:rPr lang="tr-TR" i="1" dirty="0" smtClean="0"/>
              <a:t>S.</a:t>
            </a:r>
            <a:r>
              <a:rPr lang="tr-TR" i="1" dirty="0" err="1" smtClean="0"/>
              <a:t>aureus</a:t>
            </a:r>
            <a:r>
              <a:rPr lang="tr-TR" dirty="0" smtClean="0"/>
              <a:t> yüzeyindeki </a:t>
            </a:r>
            <a:r>
              <a:rPr lang="tr-TR" b="1" dirty="0" smtClean="0"/>
              <a:t>Protein A </a:t>
            </a:r>
            <a:r>
              <a:rPr lang="tr-TR" dirty="0" err="1" smtClean="0"/>
              <a:t>IgG’nin</a:t>
            </a:r>
            <a:r>
              <a:rPr lang="tr-TR" dirty="0" smtClean="0"/>
              <a:t> </a:t>
            </a:r>
            <a:r>
              <a:rPr lang="tr-TR" dirty="0" err="1" smtClean="0"/>
              <a:t>Fc</a:t>
            </a:r>
            <a:r>
              <a:rPr lang="tr-TR" dirty="0" smtClean="0"/>
              <a:t> bölümüne bağlanır</a:t>
            </a:r>
          </a:p>
          <a:p>
            <a:r>
              <a:rPr lang="tr-TR" dirty="0" smtClean="0"/>
              <a:t>Diğer patojenler de fagositozu önleyen yüzey faktörleri bulunur</a:t>
            </a:r>
          </a:p>
          <a:p>
            <a:r>
              <a:rPr lang="tr-TR" dirty="0" smtClean="0"/>
              <a:t>Örn., </a:t>
            </a:r>
          </a:p>
          <a:p>
            <a:pPr lvl="1"/>
            <a:r>
              <a:rPr lang="tr-TR" i="1" dirty="0" smtClean="0"/>
              <a:t>N.</a:t>
            </a:r>
            <a:r>
              <a:rPr lang="tr-TR" i="1" dirty="0" err="1" smtClean="0"/>
              <a:t>meningitidis</a:t>
            </a:r>
            <a:r>
              <a:rPr lang="tr-TR" i="1" dirty="0" smtClean="0"/>
              <a:t> , S.</a:t>
            </a:r>
            <a:r>
              <a:rPr lang="tr-TR" i="1" dirty="0" err="1" smtClean="0"/>
              <a:t>pneumoniae</a:t>
            </a:r>
            <a:r>
              <a:rPr lang="tr-TR" dirty="0" smtClean="0"/>
              <a:t> ve diğer bir çok bakteride </a:t>
            </a:r>
            <a:r>
              <a:rPr lang="tr-TR" b="1" dirty="0" err="1" smtClean="0"/>
              <a:t>polisakkarit</a:t>
            </a:r>
            <a:r>
              <a:rPr lang="tr-TR" b="1" dirty="0" smtClean="0"/>
              <a:t> kapsül</a:t>
            </a:r>
          </a:p>
          <a:p>
            <a:pPr lvl="1"/>
            <a:r>
              <a:rPr lang="tr-TR" i="1" dirty="0" smtClean="0"/>
              <a:t>S.</a:t>
            </a:r>
            <a:r>
              <a:rPr lang="tr-TR" i="1" dirty="0" err="1" smtClean="0"/>
              <a:t>pyogenes</a:t>
            </a:r>
            <a:r>
              <a:rPr lang="tr-TR" dirty="0" err="1" smtClean="0"/>
              <a:t>’te</a:t>
            </a:r>
            <a:r>
              <a:rPr lang="tr-TR" dirty="0" smtClean="0"/>
              <a:t> (grup A streptokok) </a:t>
            </a:r>
            <a:r>
              <a:rPr lang="tr-TR" b="1" dirty="0" smtClean="0"/>
              <a:t>M proteini</a:t>
            </a:r>
          </a:p>
          <a:p>
            <a:pPr lvl="1"/>
            <a:r>
              <a:rPr lang="tr-TR" i="1" dirty="0" smtClean="0"/>
              <a:t>N.</a:t>
            </a:r>
            <a:r>
              <a:rPr lang="tr-TR" i="1" dirty="0" err="1" smtClean="0"/>
              <a:t>gonorrhoeae</a:t>
            </a:r>
            <a:r>
              <a:rPr lang="tr-TR" dirty="0" err="1" smtClean="0"/>
              <a:t>’de</a:t>
            </a:r>
            <a:r>
              <a:rPr lang="tr-TR" dirty="0" smtClean="0"/>
              <a:t> </a:t>
            </a:r>
            <a:r>
              <a:rPr lang="tr-TR" b="1" dirty="0" err="1" smtClean="0"/>
              <a:t>piluslar</a:t>
            </a:r>
            <a:r>
              <a:rPr lang="tr-TR" dirty="0" smtClean="0"/>
              <a:t> vardır</a:t>
            </a:r>
          </a:p>
          <a:p>
            <a:r>
              <a:rPr lang="tr-TR" dirty="0" smtClean="0"/>
              <a:t>Bu </a:t>
            </a:r>
            <a:r>
              <a:rPr lang="tr-TR" dirty="0" err="1" smtClean="0"/>
              <a:t>antifagositik</a:t>
            </a:r>
            <a:r>
              <a:rPr lang="tr-TR" dirty="0" smtClean="0"/>
              <a:t> yüzey yapıları genellikle </a:t>
            </a:r>
            <a:r>
              <a:rPr lang="tr-TR" dirty="0" err="1" smtClean="0"/>
              <a:t>antijenik</a:t>
            </a:r>
            <a:r>
              <a:rPr lang="tr-TR" dirty="0" smtClean="0"/>
              <a:t> açıdan heterojendir</a:t>
            </a:r>
          </a:p>
          <a:p>
            <a:endParaRPr lang="tr-TR" dirty="0"/>
          </a:p>
        </p:txBody>
      </p:sp>
      <p:sp>
        <p:nvSpPr>
          <p:cNvPr id="14338" name="AutoShape 2" descr="protein A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4340" name="AutoShape 4" descr="protein A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4342" name="AutoShape 6" descr="protein A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4344" name="AutoShape 8" descr="protein A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4346" name="AutoShape 10" descr="protein A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i="1" dirty="0" smtClean="0"/>
              <a:t>S.</a:t>
            </a:r>
            <a:r>
              <a:rPr lang="tr-TR" sz="2000" i="1" dirty="0" err="1" smtClean="0"/>
              <a:t>pneumoniae</a:t>
            </a:r>
            <a:r>
              <a:rPr lang="tr-TR" sz="2000" dirty="0" err="1" smtClean="0"/>
              <a:t>’da</a:t>
            </a:r>
            <a:r>
              <a:rPr lang="tr-TR" sz="2000" dirty="0" smtClean="0"/>
              <a:t> 90’ın üzerinde </a:t>
            </a:r>
            <a:r>
              <a:rPr lang="tr-TR" sz="2000" dirty="0" err="1" smtClean="0"/>
              <a:t>kapsüler</a:t>
            </a:r>
            <a:r>
              <a:rPr lang="tr-TR" sz="2000" dirty="0" smtClean="0"/>
              <a:t> </a:t>
            </a:r>
            <a:r>
              <a:rPr lang="tr-TR" sz="2000" dirty="0" err="1" smtClean="0"/>
              <a:t>polisakkarit</a:t>
            </a:r>
            <a:r>
              <a:rPr lang="tr-TR" sz="2000" dirty="0" smtClean="0"/>
              <a:t> tipi</a:t>
            </a:r>
          </a:p>
          <a:p>
            <a:r>
              <a:rPr lang="tr-TR" sz="2000" dirty="0" smtClean="0"/>
              <a:t>Grup A streptokoklarda 150’nin üzerinde M proteini tipi bulunur</a:t>
            </a:r>
          </a:p>
          <a:p>
            <a:r>
              <a:rPr lang="tr-TR" sz="2000" dirty="0" smtClean="0"/>
              <a:t>Bir tip </a:t>
            </a:r>
            <a:r>
              <a:rPr lang="tr-TR" sz="2000" dirty="0" err="1" smtClean="0"/>
              <a:t>antifagositik</a:t>
            </a:r>
            <a:r>
              <a:rPr lang="tr-TR" sz="2000" dirty="0" smtClean="0"/>
              <a:t> faktöre karşı oluşmuş antikor o tipteki bakteri ile gelişen enfeksiyona karşı korur, aynı faktörün diğer </a:t>
            </a:r>
            <a:r>
              <a:rPr lang="tr-TR" sz="2000" dirty="0" err="1" smtClean="0"/>
              <a:t>antijenik</a:t>
            </a:r>
            <a:r>
              <a:rPr lang="tr-TR" sz="2000" dirty="0" smtClean="0"/>
              <a:t> tiplerine karşı korumaz</a:t>
            </a:r>
            <a:endParaRPr lang="tr-T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tr-TR" sz="4000" dirty="0" smtClean="0">
                <a:solidFill>
                  <a:srgbClr val="FF0000"/>
                </a:solidFill>
              </a:rPr>
              <a:t>6. Hücre içi Patojenlik</a:t>
            </a:r>
            <a:endParaRPr lang="tr-TR" sz="40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-180528" y="836712"/>
            <a:ext cx="8229600" cy="4525963"/>
          </a:xfrm>
        </p:spPr>
        <p:txBody>
          <a:bodyPr>
            <a:normAutofit/>
          </a:bodyPr>
          <a:lstStyle/>
          <a:p>
            <a:r>
              <a:rPr lang="tr-TR" sz="2400" i="1" dirty="0" err="1" smtClean="0"/>
              <a:t>M.tuberculosis</a:t>
            </a:r>
            <a:r>
              <a:rPr lang="tr-TR" sz="2400" i="1" dirty="0" smtClean="0"/>
              <a:t> </a:t>
            </a:r>
            <a:r>
              <a:rPr lang="tr-TR" sz="2400" dirty="0" smtClean="0"/>
              <a:t>kompleks, </a:t>
            </a:r>
            <a:r>
              <a:rPr lang="tr-TR" sz="2400" i="1" dirty="0" err="1" smtClean="0"/>
              <a:t>Brucella</a:t>
            </a:r>
            <a:r>
              <a:rPr lang="tr-TR" sz="2400" dirty="0" smtClean="0"/>
              <a:t> </a:t>
            </a:r>
            <a:r>
              <a:rPr lang="tr-TR" sz="2400" dirty="0" err="1" smtClean="0"/>
              <a:t>spp</a:t>
            </a:r>
            <a:r>
              <a:rPr lang="tr-TR" sz="2400" dirty="0" smtClean="0"/>
              <a:t>., </a:t>
            </a:r>
            <a:r>
              <a:rPr lang="tr-TR" sz="2400" i="1" dirty="0" err="1" smtClean="0"/>
              <a:t>Legionella</a:t>
            </a:r>
            <a:r>
              <a:rPr lang="tr-TR" sz="2400" i="1" dirty="0" smtClean="0"/>
              <a:t> </a:t>
            </a:r>
            <a:r>
              <a:rPr lang="tr-TR" sz="2400" dirty="0" err="1" smtClean="0"/>
              <a:t>spp</a:t>
            </a:r>
            <a:r>
              <a:rPr lang="tr-TR" sz="2400" i="1" dirty="0" smtClean="0"/>
              <a:t>. </a:t>
            </a:r>
            <a:r>
              <a:rPr lang="tr-TR" sz="2400" dirty="0" smtClean="0"/>
              <a:t>gibi bazı bakteriler PNL, </a:t>
            </a:r>
            <a:r>
              <a:rPr lang="tr-TR" sz="2400" dirty="0" err="1" smtClean="0"/>
              <a:t>makrofaj</a:t>
            </a:r>
            <a:r>
              <a:rPr lang="tr-TR" sz="2400" dirty="0" smtClean="0"/>
              <a:t> veya </a:t>
            </a:r>
            <a:r>
              <a:rPr lang="tr-TR" sz="2400" dirty="0" err="1" smtClean="0"/>
              <a:t>monositlerin</a:t>
            </a:r>
            <a:r>
              <a:rPr lang="tr-TR" sz="2400" dirty="0" smtClean="0"/>
              <a:t> içinde yaşar ve ürerler</a:t>
            </a:r>
          </a:p>
          <a:p>
            <a:pPr lvl="1"/>
            <a:r>
              <a:rPr lang="tr-TR" sz="2000" dirty="0" smtClean="0"/>
              <a:t>Bakteriler bunu bir çok mekanizmayla başarırılar: </a:t>
            </a:r>
            <a:r>
              <a:rPr lang="tr-TR" sz="2000" dirty="0" err="1" smtClean="0"/>
              <a:t>fagolizozoma</a:t>
            </a:r>
            <a:r>
              <a:rPr lang="tr-TR" sz="2000" dirty="0" smtClean="0"/>
              <a:t> girmeyip fagositin </a:t>
            </a:r>
            <a:r>
              <a:rPr lang="tr-TR" sz="2000" dirty="0" err="1" smtClean="0"/>
              <a:t>sitozolünde</a:t>
            </a:r>
            <a:endParaRPr lang="tr-TR" sz="2000" dirty="0" smtClean="0"/>
          </a:p>
          <a:p>
            <a:pPr lvl="1"/>
            <a:r>
              <a:rPr lang="tr-TR" sz="2000" dirty="0" err="1" smtClean="0"/>
              <a:t>Fagozom</a:t>
            </a:r>
            <a:r>
              <a:rPr lang="tr-TR" sz="2000" dirty="0" smtClean="0"/>
              <a:t>-</a:t>
            </a:r>
            <a:r>
              <a:rPr lang="tr-TR" sz="2000" dirty="0" err="1" smtClean="0"/>
              <a:t>lizozom</a:t>
            </a:r>
            <a:r>
              <a:rPr lang="tr-TR" sz="2000" dirty="0" smtClean="0"/>
              <a:t> füzyonunu engelleyip </a:t>
            </a:r>
            <a:r>
              <a:rPr lang="tr-TR" sz="2000" dirty="0" err="1" smtClean="0"/>
              <a:t>fagozomda</a:t>
            </a:r>
            <a:r>
              <a:rPr lang="tr-TR" sz="2000" dirty="0" smtClean="0"/>
              <a:t> veya</a:t>
            </a:r>
          </a:p>
          <a:p>
            <a:pPr lvl="1"/>
            <a:r>
              <a:rPr lang="tr-TR" sz="2000" dirty="0" err="1" smtClean="0"/>
              <a:t>Lizozomal</a:t>
            </a:r>
            <a:r>
              <a:rPr lang="tr-TR" sz="2000" dirty="0" smtClean="0"/>
              <a:t> enzimlere direnç gösterip </a:t>
            </a:r>
            <a:r>
              <a:rPr lang="tr-TR" sz="2000" dirty="0" err="1" smtClean="0"/>
              <a:t>fagolizozom</a:t>
            </a:r>
            <a:r>
              <a:rPr lang="tr-TR" sz="2000" dirty="0" smtClean="0"/>
              <a:t> içinde yaşayabilirler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7.</a:t>
            </a:r>
            <a:r>
              <a:rPr lang="tr-TR" dirty="0" err="1" smtClean="0">
                <a:solidFill>
                  <a:srgbClr val="FF0000"/>
                </a:solidFill>
              </a:rPr>
              <a:t>Antijenik</a:t>
            </a:r>
            <a:r>
              <a:rPr lang="tr-TR" dirty="0" smtClean="0">
                <a:solidFill>
                  <a:srgbClr val="FF0000"/>
                </a:solidFill>
              </a:rPr>
              <a:t> Heterojenlik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dirty="0" smtClean="0"/>
              <a:t>Bakterilerin ve diğer birçok mikroorganizmanın yüzey yapıları </a:t>
            </a:r>
            <a:r>
              <a:rPr lang="tr-TR" dirty="0" err="1" smtClean="0"/>
              <a:t>antijenik</a:t>
            </a:r>
            <a:r>
              <a:rPr lang="tr-TR" dirty="0" smtClean="0"/>
              <a:t> olarak heterojendir</a:t>
            </a:r>
          </a:p>
          <a:p>
            <a:r>
              <a:rPr lang="tr-TR" dirty="0" smtClean="0"/>
              <a:t>Bu antijenler genellikle bakterilerin </a:t>
            </a:r>
            <a:r>
              <a:rPr lang="tr-TR" dirty="0" err="1" smtClean="0"/>
              <a:t>serolojik</a:t>
            </a:r>
            <a:r>
              <a:rPr lang="tr-TR" dirty="0" smtClean="0"/>
              <a:t> sınıflandırmasında kullanılırlar</a:t>
            </a:r>
          </a:p>
          <a:p>
            <a:r>
              <a:rPr lang="tr-TR" dirty="0" err="1" smtClean="0"/>
              <a:t>İkibin</a:t>
            </a:r>
            <a:r>
              <a:rPr lang="tr-TR" dirty="0" smtClean="0"/>
              <a:t> kadar </a:t>
            </a:r>
            <a:r>
              <a:rPr lang="tr-TR" i="1" dirty="0" err="1" smtClean="0"/>
              <a:t>Salmonella’</a:t>
            </a:r>
            <a:r>
              <a:rPr lang="tr-TR" dirty="0" err="1" smtClean="0"/>
              <a:t>nın</a:t>
            </a:r>
            <a:r>
              <a:rPr lang="tr-TR" dirty="0" smtClean="0"/>
              <a:t> sınıflandırması O ve H antijeni tipine dayandırılmıştır</a:t>
            </a:r>
          </a:p>
          <a:p>
            <a:r>
              <a:rPr lang="tr-TR" dirty="0" smtClean="0"/>
              <a:t>150’den çok </a:t>
            </a:r>
            <a:r>
              <a:rPr lang="tr-TR" i="1" dirty="0" smtClean="0"/>
              <a:t>E.</a:t>
            </a:r>
            <a:r>
              <a:rPr lang="tr-TR" i="1" dirty="0" err="1" smtClean="0"/>
              <a:t>coli</a:t>
            </a:r>
            <a:r>
              <a:rPr lang="tr-TR" i="1" dirty="0" smtClean="0"/>
              <a:t> </a:t>
            </a:r>
            <a:r>
              <a:rPr lang="tr-TR" dirty="0" smtClean="0"/>
              <a:t>O tipi, 100’den fazla </a:t>
            </a:r>
            <a:r>
              <a:rPr lang="tr-TR" i="1" dirty="0" smtClean="0"/>
              <a:t>E.</a:t>
            </a:r>
            <a:r>
              <a:rPr lang="tr-TR" i="1" dirty="0" err="1" smtClean="0"/>
              <a:t>coli</a:t>
            </a:r>
            <a:r>
              <a:rPr lang="tr-TR" i="1" dirty="0" smtClean="0"/>
              <a:t> </a:t>
            </a:r>
            <a:r>
              <a:rPr lang="tr-TR" dirty="0" smtClean="0"/>
              <a:t>K tipi vardır</a:t>
            </a:r>
          </a:p>
          <a:p>
            <a:r>
              <a:rPr lang="tr-TR" dirty="0" smtClean="0"/>
              <a:t>Bakterinin </a:t>
            </a:r>
            <a:r>
              <a:rPr lang="tr-TR" dirty="0" err="1" smtClean="0"/>
              <a:t>antijenik</a:t>
            </a:r>
            <a:r>
              <a:rPr lang="tr-TR" dirty="0" smtClean="0"/>
              <a:t> tipi, kendisi bir </a:t>
            </a:r>
            <a:r>
              <a:rPr lang="tr-TR" dirty="0" err="1" smtClean="0"/>
              <a:t>virülans</a:t>
            </a:r>
            <a:r>
              <a:rPr lang="tr-TR" dirty="0" smtClean="0"/>
              <a:t> faktörü olmasa bile, patojenin </a:t>
            </a:r>
            <a:r>
              <a:rPr lang="tr-TR" dirty="0" err="1" smtClean="0"/>
              <a:t>klonal</a:t>
            </a:r>
            <a:r>
              <a:rPr lang="tr-TR" dirty="0" smtClean="0"/>
              <a:t> özelliklerine bağlı olarak bir </a:t>
            </a:r>
            <a:r>
              <a:rPr lang="tr-TR" dirty="0" err="1" smtClean="0"/>
              <a:t>virülans</a:t>
            </a:r>
            <a:r>
              <a:rPr lang="tr-TR" dirty="0" smtClean="0"/>
              <a:t> göstergesi olabilir</a:t>
            </a:r>
          </a:p>
          <a:p>
            <a:r>
              <a:rPr lang="tr-TR" i="1" dirty="0" smtClean="0"/>
              <a:t>V.</a:t>
            </a:r>
            <a:r>
              <a:rPr lang="tr-TR" i="1" dirty="0" err="1" smtClean="0"/>
              <a:t>cholerae</a:t>
            </a:r>
            <a:r>
              <a:rPr lang="tr-TR" i="1" dirty="0" smtClean="0"/>
              <a:t> </a:t>
            </a:r>
            <a:r>
              <a:rPr lang="tr-TR" dirty="0" smtClean="0"/>
              <a:t>O antijen tip 1 ve O antijen 139 tipik olarak kolera toksini üretir; diğer O tiplerinde toksin genellikle üretilmez</a:t>
            </a:r>
          </a:p>
          <a:p>
            <a:r>
              <a:rPr lang="tr-TR" dirty="0" err="1" smtClean="0"/>
              <a:t>GAS’un</a:t>
            </a:r>
            <a:r>
              <a:rPr lang="tr-TR" dirty="0" smtClean="0"/>
              <a:t> M protein tipleri; </a:t>
            </a:r>
            <a:r>
              <a:rPr lang="tr-TR" dirty="0" err="1" smtClean="0"/>
              <a:t>poststreptokoksik</a:t>
            </a:r>
            <a:r>
              <a:rPr lang="tr-TR" dirty="0" smtClean="0"/>
              <a:t> GN;</a:t>
            </a:r>
          </a:p>
          <a:p>
            <a:r>
              <a:rPr lang="tr-TR" i="1" dirty="0" smtClean="0"/>
              <a:t>N.</a:t>
            </a:r>
            <a:r>
              <a:rPr lang="tr-TR" i="1" dirty="0" err="1" smtClean="0"/>
              <a:t>meningitidis</a:t>
            </a:r>
            <a:r>
              <a:rPr lang="tr-TR" dirty="0" smtClean="0"/>
              <a:t> </a:t>
            </a:r>
            <a:r>
              <a:rPr lang="tr-TR" dirty="0" err="1" smtClean="0"/>
              <a:t>kapsüler</a:t>
            </a:r>
            <a:r>
              <a:rPr lang="tr-TR" dirty="0" smtClean="0"/>
              <a:t> </a:t>
            </a:r>
            <a:r>
              <a:rPr lang="tr-TR" dirty="0" err="1" smtClean="0"/>
              <a:t>polisakkarit</a:t>
            </a:r>
            <a:r>
              <a:rPr lang="tr-TR" dirty="0" smtClean="0"/>
              <a:t> tip A ve C; </a:t>
            </a:r>
            <a:r>
              <a:rPr lang="tr-TR" dirty="0" err="1" smtClean="0"/>
              <a:t>epidemik</a:t>
            </a:r>
            <a:r>
              <a:rPr lang="tr-TR" dirty="0" smtClean="0"/>
              <a:t> menenjit ile ilişkilidir</a:t>
            </a:r>
          </a:p>
          <a:p>
            <a:r>
              <a:rPr lang="tr-TR" dirty="0" smtClean="0"/>
              <a:t>Bu </a:t>
            </a:r>
            <a:r>
              <a:rPr lang="tr-TR" dirty="0" err="1" smtClean="0"/>
              <a:t>antijenik</a:t>
            </a:r>
            <a:r>
              <a:rPr lang="tr-TR" dirty="0" smtClean="0"/>
              <a:t> tipler enfeksiyon sırasında </a:t>
            </a:r>
            <a:r>
              <a:rPr lang="tr-TR" b="1" dirty="0" smtClean="0"/>
              <a:t>sabit</a:t>
            </a:r>
            <a:r>
              <a:rPr lang="tr-TR" dirty="0" smtClean="0"/>
              <a:t> kalır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 smtClean="0"/>
              <a:t>Bazı bakteriler ve diğer mikroorganizmalar ise in </a:t>
            </a:r>
            <a:r>
              <a:rPr lang="tr-TR" sz="2000" dirty="0" err="1" smtClean="0"/>
              <a:t>vitro</a:t>
            </a:r>
            <a:r>
              <a:rPr lang="tr-TR" sz="2000" dirty="0" smtClean="0"/>
              <a:t> (ve muhtemelen in </a:t>
            </a:r>
            <a:r>
              <a:rPr lang="tr-TR" sz="2000" dirty="0" err="1" smtClean="0"/>
              <a:t>vivo</a:t>
            </a:r>
            <a:r>
              <a:rPr lang="tr-TR" sz="2000" dirty="0" smtClean="0"/>
              <a:t>) yüzeylerindeki antijen yapılarında sık kaymalar oluşturma yeteneğine sahiptirler</a:t>
            </a:r>
          </a:p>
          <a:p>
            <a:r>
              <a:rPr lang="tr-TR" sz="2000" dirty="0" smtClean="0"/>
              <a:t>Örn., </a:t>
            </a:r>
            <a:r>
              <a:rPr lang="tr-TR" sz="2000" i="1" dirty="0" err="1" smtClean="0"/>
              <a:t>Borrelia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recurrentis</a:t>
            </a:r>
            <a:r>
              <a:rPr lang="tr-TR" sz="2000" i="1" dirty="0" smtClean="0"/>
              <a:t> </a:t>
            </a:r>
            <a:r>
              <a:rPr lang="tr-TR" sz="2000" dirty="0" smtClean="0"/>
              <a:t>(</a:t>
            </a:r>
            <a:r>
              <a:rPr lang="tr-TR" sz="2000" dirty="0" err="1" smtClean="0"/>
              <a:t>relapsing</a:t>
            </a:r>
            <a:r>
              <a:rPr lang="tr-TR" sz="2000" dirty="0" smtClean="0"/>
              <a:t> </a:t>
            </a:r>
            <a:r>
              <a:rPr lang="tr-TR" sz="2000" dirty="0" err="1" smtClean="0"/>
              <a:t>fever</a:t>
            </a:r>
            <a:r>
              <a:rPr lang="tr-TR" sz="2000" dirty="0" smtClean="0"/>
              <a:t>)</a:t>
            </a:r>
          </a:p>
          <a:p>
            <a:r>
              <a:rPr lang="tr-TR" sz="2000" i="1" dirty="0" smtClean="0"/>
              <a:t>N.</a:t>
            </a:r>
            <a:r>
              <a:rPr lang="tr-TR" sz="2000" i="1" dirty="0" err="1" smtClean="0"/>
              <a:t>gonorrhoeae</a:t>
            </a:r>
            <a:r>
              <a:rPr lang="tr-TR" sz="2000" dirty="0" smtClean="0">
                <a:cs typeface="Calibri"/>
              </a:rPr>
              <a:t>→her </a:t>
            </a:r>
            <a:r>
              <a:rPr lang="tr-TR" sz="2000" dirty="0" err="1" smtClean="0">
                <a:cs typeface="Calibri"/>
              </a:rPr>
              <a:t>suşunda</a:t>
            </a:r>
            <a:r>
              <a:rPr lang="tr-TR" sz="2000" dirty="0" smtClean="0">
                <a:cs typeface="Calibri"/>
              </a:rPr>
              <a:t> binde bir oranında form değiştiren 3 yüzey antijeni vardır (</a:t>
            </a:r>
            <a:r>
              <a:rPr lang="tr-TR" sz="2000" b="1" dirty="0" smtClean="0">
                <a:cs typeface="Calibri"/>
              </a:rPr>
              <a:t>LOS-</a:t>
            </a:r>
            <a:r>
              <a:rPr lang="tr-TR" sz="2000" dirty="0" err="1" smtClean="0"/>
              <a:t>lipooligosaccharide</a:t>
            </a:r>
            <a:r>
              <a:rPr lang="tr-TR" sz="2000" dirty="0" smtClean="0">
                <a:cs typeface="Calibri"/>
              </a:rPr>
              <a:t>, </a:t>
            </a:r>
            <a:r>
              <a:rPr lang="tr-TR" sz="2000" b="1" dirty="0" err="1" smtClean="0">
                <a:cs typeface="Calibri"/>
              </a:rPr>
              <a:t>pilus</a:t>
            </a:r>
            <a:r>
              <a:rPr lang="tr-TR" sz="2000" dirty="0" smtClean="0">
                <a:cs typeface="Calibri"/>
              </a:rPr>
              <a:t>,</a:t>
            </a:r>
            <a:r>
              <a:rPr lang="tr-TR" sz="2000" b="1" dirty="0" err="1" smtClean="0">
                <a:cs typeface="Calibri"/>
              </a:rPr>
              <a:t>Opa</a:t>
            </a:r>
            <a:r>
              <a:rPr lang="tr-TR" sz="2000" b="1" dirty="0" smtClean="0">
                <a:cs typeface="Calibri"/>
              </a:rPr>
              <a:t>-</a:t>
            </a:r>
            <a:r>
              <a:rPr lang="tr-TR" sz="2000" dirty="0" err="1" smtClean="0"/>
              <a:t>opacity</a:t>
            </a:r>
            <a:r>
              <a:rPr lang="tr-TR" sz="2000" dirty="0" smtClean="0"/>
              <a:t>-</a:t>
            </a:r>
            <a:r>
              <a:rPr lang="tr-TR" sz="2000" dirty="0" err="1" smtClean="0"/>
              <a:t>associated</a:t>
            </a:r>
            <a:r>
              <a:rPr lang="tr-TR" sz="2000" dirty="0" smtClean="0"/>
              <a:t> </a:t>
            </a:r>
            <a:r>
              <a:rPr lang="tr-TR" sz="2000" dirty="0" err="1" smtClean="0"/>
              <a:t>proteins</a:t>
            </a:r>
            <a:r>
              <a:rPr lang="tr-TR" sz="2000" dirty="0" smtClean="0">
                <a:cs typeface="Calibri"/>
              </a:rPr>
              <a:t>)</a:t>
            </a:r>
          </a:p>
          <a:p>
            <a:r>
              <a:rPr lang="tr-TR" sz="2000" dirty="0" smtClean="0">
                <a:cs typeface="Calibri"/>
              </a:rPr>
              <a:t>→</a:t>
            </a:r>
            <a:r>
              <a:rPr lang="tr-TR" sz="2000" dirty="0" err="1" smtClean="0">
                <a:cs typeface="Calibri"/>
              </a:rPr>
              <a:t>Antijenik</a:t>
            </a:r>
            <a:r>
              <a:rPr lang="tr-TR" sz="2000" dirty="0" smtClean="0">
                <a:cs typeface="Calibri"/>
              </a:rPr>
              <a:t> form sayısı o kadar çoktur ki, her </a:t>
            </a:r>
            <a:r>
              <a:rPr lang="tr-TR" sz="2000" dirty="0" err="1" smtClean="0">
                <a:cs typeface="Calibri"/>
              </a:rPr>
              <a:t>suşu</a:t>
            </a:r>
            <a:r>
              <a:rPr lang="tr-TR" sz="2000" dirty="0" smtClean="0">
                <a:cs typeface="Calibri"/>
              </a:rPr>
              <a:t> diğerinden </a:t>
            </a:r>
            <a:r>
              <a:rPr lang="tr-TR" sz="2000" dirty="0" err="1" smtClean="0">
                <a:cs typeface="Calibri"/>
              </a:rPr>
              <a:t>antijenik</a:t>
            </a:r>
            <a:r>
              <a:rPr lang="tr-TR" sz="2000" dirty="0" smtClean="0">
                <a:cs typeface="Calibri"/>
              </a:rPr>
              <a:t> olarak farklı görünür</a:t>
            </a:r>
          </a:p>
          <a:p>
            <a:r>
              <a:rPr lang="tr-TR" sz="2000" dirty="0" smtClean="0">
                <a:cs typeface="Calibri"/>
              </a:rPr>
              <a:t>→ Bu 3 antijendeki değişiklikler farklı genetik mekanizmaların kontrolündedir, böylece konak </a:t>
            </a:r>
            <a:r>
              <a:rPr lang="tr-TR" sz="2000" dirty="0" err="1" smtClean="0">
                <a:cs typeface="Calibri"/>
              </a:rPr>
              <a:t>immün</a:t>
            </a:r>
            <a:r>
              <a:rPr lang="tr-TR" sz="2000" dirty="0" smtClean="0">
                <a:cs typeface="Calibri"/>
              </a:rPr>
              <a:t> sisteminden kaçabilir ve canlı kalarak hastalığa yol açarlar</a:t>
            </a:r>
            <a:endParaRPr lang="tr-TR" sz="2000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 smtClean="0">
                <a:solidFill>
                  <a:srgbClr val="FF0000"/>
                </a:solidFill>
              </a:rPr>
              <a:t>8. Demir Gereksinimi</a:t>
            </a:r>
            <a:endParaRPr lang="tr-TR" sz="40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 smtClean="0"/>
              <a:t>Patojen bakteriler besin için </a:t>
            </a:r>
            <a:r>
              <a:rPr lang="tr-TR" sz="2000" dirty="0" err="1" smtClean="0"/>
              <a:t>non</a:t>
            </a:r>
            <a:r>
              <a:rPr lang="tr-TR" sz="2000" dirty="0" smtClean="0"/>
              <a:t>-patojen olanlarla ve konak hücreleriyle yarışmak zorundadır, yoksa ihtiyaçlarını karşılayabilmeleri için çevre değiştirmeleri gerekir</a:t>
            </a:r>
          </a:p>
          <a:p>
            <a:r>
              <a:rPr lang="tr-TR" sz="2000" dirty="0" smtClean="0"/>
              <a:t>Enfeksiyon süreci açısından zorunlu madde olan </a:t>
            </a:r>
            <a:r>
              <a:rPr lang="tr-TR" sz="2000" b="1" dirty="0" smtClean="0"/>
              <a:t>demir</a:t>
            </a:r>
            <a:r>
              <a:rPr lang="tr-TR" sz="2000" dirty="0" smtClean="0"/>
              <a:t>, en geniş ölçekli çalışılmış besindir</a:t>
            </a:r>
          </a:p>
          <a:p>
            <a:r>
              <a:rPr lang="tr-TR" sz="2000" dirty="0" smtClean="0"/>
              <a:t>Yüksek </a:t>
            </a:r>
            <a:r>
              <a:rPr lang="tr-TR" sz="2000" dirty="0" err="1" smtClean="0"/>
              <a:t>oks</a:t>
            </a:r>
            <a:r>
              <a:rPr lang="tr-TR" sz="2000" dirty="0" smtClean="0"/>
              <a:t>-</a:t>
            </a:r>
            <a:r>
              <a:rPr lang="tr-TR" sz="2000" dirty="0" err="1" smtClean="0"/>
              <a:t>red</a:t>
            </a:r>
            <a:r>
              <a:rPr lang="tr-TR" sz="2000" dirty="0" smtClean="0"/>
              <a:t> potansiyeli ile </a:t>
            </a:r>
            <a:r>
              <a:rPr lang="tr-TR" sz="2000" dirty="0" err="1" smtClean="0"/>
              <a:t>metabolik</a:t>
            </a:r>
            <a:r>
              <a:rPr lang="tr-TR" sz="2000" dirty="0" smtClean="0"/>
              <a:t> fonksiyonlarda önemli görev yapar</a:t>
            </a:r>
          </a:p>
          <a:p>
            <a:r>
              <a:rPr lang="tr-TR" sz="2000" dirty="0" smtClean="0"/>
              <a:t>Diğer hücreler gibi bakterilerin de üremesi için </a:t>
            </a:r>
            <a:r>
              <a:rPr lang="tr-TR" sz="2000" b="1" dirty="0" smtClean="0"/>
              <a:t>0,4-4 µ</a:t>
            </a:r>
            <a:r>
              <a:rPr lang="tr-TR" sz="2000" b="1" dirty="0" err="1" smtClean="0"/>
              <a:t>mol</a:t>
            </a:r>
            <a:r>
              <a:rPr lang="tr-TR" sz="2000" b="1" dirty="0" smtClean="0"/>
              <a:t>/L </a:t>
            </a:r>
            <a:r>
              <a:rPr lang="tr-TR" sz="2000" dirty="0" smtClean="0"/>
              <a:t>demir gerekir</a:t>
            </a:r>
          </a:p>
          <a:p>
            <a:r>
              <a:rPr lang="tr-TR" sz="2000" dirty="0" smtClean="0"/>
              <a:t>Demir insanlarda ve hayvanlarda boldur, fakat çoğu hücre içindedir (</a:t>
            </a:r>
            <a:r>
              <a:rPr lang="tr-TR" sz="2000" dirty="0" err="1" smtClean="0"/>
              <a:t>hg</a:t>
            </a:r>
            <a:r>
              <a:rPr lang="tr-TR" sz="2000" dirty="0" smtClean="0"/>
              <a:t>, </a:t>
            </a:r>
            <a:r>
              <a:rPr lang="tr-TR" sz="2000" dirty="0" err="1" smtClean="0"/>
              <a:t>miyoglobin</a:t>
            </a:r>
            <a:r>
              <a:rPr lang="tr-TR" sz="2000" dirty="0" smtClean="0"/>
              <a:t> vs)</a:t>
            </a:r>
            <a:r>
              <a:rPr lang="tr-TR" sz="2000" dirty="0" smtClean="0">
                <a:cs typeface="Calibri"/>
              </a:rPr>
              <a:t>→bakteri ulaşamaz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 smtClean="0"/>
              <a:t>Konağın demir içeren proteinleri</a:t>
            </a:r>
          </a:p>
          <a:p>
            <a:pPr lvl="1"/>
            <a:r>
              <a:rPr lang="tr-TR" sz="2000" dirty="0" err="1" smtClean="0"/>
              <a:t>Transferrin</a:t>
            </a:r>
            <a:endParaRPr lang="tr-TR" sz="2000" dirty="0" smtClean="0"/>
          </a:p>
          <a:p>
            <a:pPr lvl="1"/>
            <a:r>
              <a:rPr lang="tr-TR" sz="2000" dirty="0" err="1" smtClean="0"/>
              <a:t>Laktoferrin</a:t>
            </a:r>
            <a:endParaRPr lang="tr-TR" sz="2000" dirty="0" smtClean="0"/>
          </a:p>
          <a:p>
            <a:pPr lvl="1"/>
            <a:r>
              <a:rPr lang="tr-TR" sz="2000" dirty="0" err="1" smtClean="0"/>
              <a:t>Ferritin</a:t>
            </a:r>
            <a:endParaRPr lang="tr-TR" sz="2000" dirty="0" smtClean="0"/>
          </a:p>
          <a:p>
            <a:pPr lvl="1"/>
            <a:r>
              <a:rPr lang="tr-TR" sz="2000" dirty="0" err="1" smtClean="0"/>
              <a:t>Hg</a:t>
            </a:r>
            <a:endParaRPr lang="tr-TR" sz="2000" dirty="0" smtClean="0"/>
          </a:p>
          <a:p>
            <a:r>
              <a:rPr lang="tr-TR" sz="2000" dirty="0" smtClean="0">
                <a:cs typeface="Calibri"/>
              </a:rPr>
              <a:t>Hayati </a:t>
            </a:r>
            <a:r>
              <a:rPr lang="tr-TR" sz="2000" dirty="0" err="1" smtClean="0">
                <a:cs typeface="Calibri"/>
              </a:rPr>
              <a:t>metabolik</a:t>
            </a:r>
            <a:r>
              <a:rPr lang="tr-TR" sz="2000" dirty="0" smtClean="0">
                <a:cs typeface="Calibri"/>
              </a:rPr>
              <a:t> aktivitelerine demir sağlamak için bakteriler çeşitli yöntemler geliştirmişlerdir</a:t>
            </a:r>
          </a:p>
          <a:p>
            <a:r>
              <a:rPr lang="tr-TR" sz="2000" dirty="0" smtClean="0">
                <a:cs typeface="Calibri"/>
              </a:rPr>
              <a:t>Bazı bakterilerde bakteri hücrelerine demir sağlayan küçük </a:t>
            </a:r>
            <a:r>
              <a:rPr lang="tr-TR" sz="2000" dirty="0" err="1" smtClean="0">
                <a:cs typeface="Calibri"/>
              </a:rPr>
              <a:t>ligandlar</a:t>
            </a:r>
            <a:r>
              <a:rPr lang="tr-TR" sz="2000" dirty="0" smtClean="0">
                <a:cs typeface="Calibri"/>
              </a:rPr>
              <a:t>=</a:t>
            </a:r>
            <a:r>
              <a:rPr lang="tr-TR" sz="2000" b="1" dirty="0" err="1" smtClean="0">
                <a:cs typeface="Calibri"/>
              </a:rPr>
              <a:t>siderofor</a:t>
            </a:r>
            <a:r>
              <a:rPr lang="tr-TR" sz="2000" dirty="0" err="1" smtClean="0">
                <a:cs typeface="Calibri"/>
              </a:rPr>
              <a:t>ları</a:t>
            </a:r>
            <a:r>
              <a:rPr lang="tr-TR" sz="2000" dirty="0" smtClean="0">
                <a:cs typeface="Calibri"/>
              </a:rPr>
              <a:t> vardır</a:t>
            </a:r>
            <a:endParaRPr lang="tr-TR" sz="2000" dirty="0"/>
          </a:p>
        </p:txBody>
      </p:sp>
      <p:sp>
        <p:nvSpPr>
          <p:cNvPr id="4" name="3 Aşağı Ok"/>
          <p:cNvSpPr/>
          <p:nvPr/>
        </p:nvSpPr>
        <p:spPr>
          <a:xfrm rot="1987509">
            <a:off x="2860179" y="5011127"/>
            <a:ext cx="183283" cy="64150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Aşağı Ok"/>
          <p:cNvSpPr/>
          <p:nvPr/>
        </p:nvSpPr>
        <p:spPr>
          <a:xfrm rot="19816107">
            <a:off x="5567300" y="5025781"/>
            <a:ext cx="205780" cy="58373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Dikdörtgen"/>
          <p:cNvSpPr/>
          <p:nvPr/>
        </p:nvSpPr>
        <p:spPr>
          <a:xfrm>
            <a:off x="215008" y="5805264"/>
            <a:ext cx="89289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b="1" dirty="0" err="1" smtClean="0">
                <a:solidFill>
                  <a:prstClr val="black"/>
                </a:solidFill>
                <a:cs typeface="Calibri"/>
              </a:rPr>
              <a:t>Enterobaktin</a:t>
            </a:r>
            <a:r>
              <a:rPr lang="tr-TR" sz="2000" dirty="0" smtClean="0">
                <a:solidFill>
                  <a:prstClr val="black"/>
                </a:solidFill>
                <a:cs typeface="Calibri"/>
              </a:rPr>
              <a:t> (</a:t>
            </a:r>
            <a:r>
              <a:rPr lang="tr-TR" sz="2000" dirty="0" err="1" smtClean="0">
                <a:solidFill>
                  <a:prstClr val="black"/>
                </a:solidFill>
                <a:cs typeface="Calibri"/>
              </a:rPr>
              <a:t>Enterobacteriaceae’de</a:t>
            </a:r>
            <a:r>
              <a:rPr lang="tr-TR" sz="2000" dirty="0" smtClean="0">
                <a:solidFill>
                  <a:prstClr val="black"/>
                </a:solidFill>
                <a:cs typeface="Calibri"/>
              </a:rPr>
              <a:t>)         </a:t>
            </a:r>
            <a:r>
              <a:rPr lang="tr-TR" sz="2000" b="1" dirty="0" err="1" smtClean="0">
                <a:solidFill>
                  <a:prstClr val="black"/>
                </a:solidFill>
                <a:cs typeface="Calibri"/>
              </a:rPr>
              <a:t>Hidroksamat</a:t>
            </a:r>
            <a:r>
              <a:rPr lang="tr-TR" sz="2000" dirty="0" smtClean="0">
                <a:solidFill>
                  <a:prstClr val="black"/>
                </a:solidFill>
                <a:cs typeface="Calibri"/>
              </a:rPr>
              <a:t> (mantarlarda)</a:t>
            </a:r>
            <a:endParaRPr lang="tr-T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 smtClean="0"/>
              <a:t>Bazı bakterilerde </a:t>
            </a:r>
            <a:r>
              <a:rPr lang="tr-TR" sz="2000" dirty="0" err="1" smtClean="0"/>
              <a:t>siderofor</a:t>
            </a:r>
            <a:r>
              <a:rPr lang="tr-TR" sz="2000" dirty="0" smtClean="0"/>
              <a:t> gösterilemez</a:t>
            </a:r>
          </a:p>
          <a:p>
            <a:r>
              <a:rPr lang="tr-TR" sz="2000" dirty="0" smtClean="0"/>
              <a:t>Örn., </a:t>
            </a:r>
            <a:r>
              <a:rPr lang="tr-TR" sz="2000" i="1" dirty="0" smtClean="0"/>
              <a:t>Y.</a:t>
            </a:r>
            <a:r>
              <a:rPr lang="tr-TR" sz="2000" i="1" dirty="0" err="1" smtClean="0"/>
              <a:t>pestis</a:t>
            </a:r>
            <a:r>
              <a:rPr lang="tr-TR" sz="2000" dirty="0" smtClean="0">
                <a:cs typeface="Calibri"/>
              </a:rPr>
              <a:t>→</a:t>
            </a:r>
            <a:r>
              <a:rPr lang="tr-TR" sz="2000" dirty="0" err="1" smtClean="0">
                <a:cs typeface="Calibri"/>
              </a:rPr>
              <a:t>heminden</a:t>
            </a:r>
            <a:r>
              <a:rPr lang="tr-TR" sz="2000" dirty="0" smtClean="0">
                <a:cs typeface="Calibri"/>
              </a:rPr>
              <a:t> demir alarak pirenin bağırsağında enfeksiyon başlatır</a:t>
            </a:r>
          </a:p>
          <a:p>
            <a:r>
              <a:rPr lang="tr-TR" sz="2000" i="1" dirty="0" smtClean="0"/>
              <a:t>N.</a:t>
            </a:r>
            <a:r>
              <a:rPr lang="tr-TR" sz="2000" i="1" dirty="0" err="1" smtClean="0"/>
              <a:t>gonorrhoeae</a:t>
            </a:r>
            <a:r>
              <a:rPr lang="tr-TR" sz="2000" dirty="0" smtClean="0">
                <a:cs typeface="Calibri"/>
              </a:rPr>
              <a:t>→demir ile düzenlenen dış </a:t>
            </a:r>
            <a:r>
              <a:rPr lang="tr-TR" sz="2000" dirty="0" err="1" smtClean="0">
                <a:cs typeface="Calibri"/>
              </a:rPr>
              <a:t>membran</a:t>
            </a:r>
            <a:r>
              <a:rPr lang="tr-TR" sz="2000" dirty="0" smtClean="0">
                <a:cs typeface="Calibri"/>
              </a:rPr>
              <a:t> proteinleri yapar</a:t>
            </a:r>
          </a:p>
          <a:p>
            <a:r>
              <a:rPr lang="tr-TR" sz="2000" i="1" dirty="0" err="1" smtClean="0">
                <a:cs typeface="Calibri"/>
              </a:rPr>
              <a:t>L.pneumophila</a:t>
            </a:r>
            <a:r>
              <a:rPr lang="tr-TR" sz="2000" dirty="0" smtClean="0">
                <a:cs typeface="Calibri"/>
              </a:rPr>
              <a:t>,</a:t>
            </a:r>
            <a:r>
              <a:rPr lang="tr-TR" sz="2000" i="1" dirty="0" smtClean="0">
                <a:cs typeface="Calibri"/>
              </a:rPr>
              <a:t> </a:t>
            </a:r>
            <a:r>
              <a:rPr lang="tr-TR" sz="2000" i="1" dirty="0" err="1" smtClean="0">
                <a:cs typeface="Calibri"/>
              </a:rPr>
              <a:t>Listeria</a:t>
            </a:r>
            <a:r>
              <a:rPr lang="tr-TR" sz="2000" i="1" dirty="0" smtClean="0">
                <a:cs typeface="Calibri"/>
              </a:rPr>
              <a:t> </a:t>
            </a:r>
            <a:r>
              <a:rPr lang="tr-TR" sz="2000" dirty="0" err="1" smtClean="0">
                <a:cs typeface="Calibri"/>
              </a:rPr>
              <a:t>spp</a:t>
            </a:r>
            <a:r>
              <a:rPr lang="tr-TR" sz="2000" dirty="0" smtClean="0">
                <a:cs typeface="Calibri"/>
              </a:rPr>
              <a:t>., </a:t>
            </a:r>
            <a:r>
              <a:rPr lang="tr-TR" sz="2000" i="1" dirty="0" err="1" smtClean="0">
                <a:cs typeface="Calibri"/>
              </a:rPr>
              <a:t>Salmonella</a:t>
            </a:r>
            <a:r>
              <a:rPr lang="tr-TR" sz="2000" dirty="0" smtClean="0">
                <a:cs typeface="Calibri"/>
              </a:rPr>
              <a:t> </a:t>
            </a:r>
            <a:r>
              <a:rPr lang="tr-TR" sz="2000" dirty="0" err="1" smtClean="0">
                <a:cs typeface="Calibri"/>
              </a:rPr>
              <a:t>spp</a:t>
            </a:r>
            <a:r>
              <a:rPr lang="tr-TR" sz="2000" dirty="0" smtClean="0">
                <a:cs typeface="Calibri"/>
              </a:rPr>
              <a:t> ve diğer bakteriler konağın hücre içi demir havuzundan yararlanır</a:t>
            </a:r>
          </a:p>
          <a:p>
            <a:r>
              <a:rPr lang="tr-TR" sz="2000" dirty="0" smtClean="0">
                <a:cs typeface="Calibri"/>
              </a:rPr>
              <a:t>Demire ulaşabilme bakterilerin </a:t>
            </a:r>
            <a:r>
              <a:rPr lang="tr-TR" sz="2000" dirty="0" err="1" smtClean="0">
                <a:cs typeface="Calibri"/>
              </a:rPr>
              <a:t>virülansını</a:t>
            </a:r>
            <a:r>
              <a:rPr lang="tr-TR" sz="2000" dirty="0" smtClean="0">
                <a:cs typeface="Calibri"/>
              </a:rPr>
              <a:t> etkiler</a:t>
            </a:r>
          </a:p>
          <a:p>
            <a:r>
              <a:rPr lang="tr-TR" sz="2000" dirty="0" smtClean="0">
                <a:cs typeface="Calibri"/>
              </a:rPr>
              <a:t>Demir varlığında üretilen </a:t>
            </a:r>
            <a:r>
              <a:rPr lang="tr-TR" sz="2000" i="1" dirty="0" smtClean="0"/>
              <a:t>N.</a:t>
            </a:r>
            <a:r>
              <a:rPr lang="tr-TR" sz="2000" i="1" dirty="0" err="1" smtClean="0"/>
              <a:t>meningitidis’in</a:t>
            </a:r>
            <a:r>
              <a:rPr lang="tr-TR" sz="2000" dirty="0" smtClean="0"/>
              <a:t> fareye </a:t>
            </a:r>
            <a:r>
              <a:rPr lang="tr-TR" sz="2000" dirty="0" err="1" smtClean="0"/>
              <a:t>virülansı</a:t>
            </a:r>
            <a:r>
              <a:rPr lang="tr-TR" sz="2000" dirty="0" smtClean="0"/>
              <a:t> en az 1000 kat artar</a:t>
            </a:r>
            <a:endParaRPr lang="tr-T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 smtClean="0">
                <a:solidFill>
                  <a:srgbClr val="FF0000"/>
                </a:solidFill>
              </a:rPr>
              <a:t>9.Bakteri </a:t>
            </a:r>
            <a:r>
              <a:rPr lang="tr-TR" sz="4000" dirty="0" err="1" smtClean="0">
                <a:solidFill>
                  <a:srgbClr val="FF0000"/>
                </a:solidFill>
              </a:rPr>
              <a:t>Biyofilmlerinin</a:t>
            </a:r>
            <a:r>
              <a:rPr lang="tr-TR" sz="4000" dirty="0" smtClean="0">
                <a:solidFill>
                  <a:srgbClr val="FF0000"/>
                </a:solidFill>
              </a:rPr>
              <a:t> Rolü</a:t>
            </a:r>
            <a:endParaRPr lang="tr-TR" sz="40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dirty="0" smtClean="0"/>
              <a:t>Katı bir yüzeye veya birbirlerine tutunmuş ve </a:t>
            </a:r>
            <a:r>
              <a:rPr lang="tr-TR" dirty="0" err="1" smtClean="0"/>
              <a:t>polisakkarit</a:t>
            </a:r>
            <a:r>
              <a:rPr lang="tr-TR" dirty="0" smtClean="0"/>
              <a:t> yapıda bir </a:t>
            </a:r>
            <a:r>
              <a:rPr lang="tr-TR" dirty="0" err="1" smtClean="0"/>
              <a:t>matriks</a:t>
            </a:r>
            <a:r>
              <a:rPr lang="tr-TR" dirty="0" smtClean="0"/>
              <a:t> ile kaplanmış, birbirleri ile etkileşen bakteri topluluğudur</a:t>
            </a:r>
          </a:p>
          <a:p>
            <a:r>
              <a:rPr lang="tr-TR" dirty="0" err="1" smtClean="0"/>
              <a:t>Biyofilm</a:t>
            </a:r>
            <a:r>
              <a:rPr lang="tr-TR" dirty="0" smtClean="0"/>
              <a:t> katı yüzeylerde </a:t>
            </a:r>
            <a:r>
              <a:rPr lang="tr-TR" dirty="0" err="1" smtClean="0"/>
              <a:t>mukoid</a:t>
            </a:r>
            <a:r>
              <a:rPr lang="tr-TR" dirty="0" smtClean="0"/>
              <a:t> bir örtü oluşturur ve doğada yaygın olarak bulunur</a:t>
            </a:r>
          </a:p>
          <a:p>
            <a:r>
              <a:rPr lang="tr-TR" dirty="0" smtClean="0"/>
              <a:t>Tek veya birçok türden </a:t>
            </a:r>
            <a:r>
              <a:rPr lang="tr-TR" b="1" dirty="0" smtClean="0"/>
              <a:t>bakteriler</a:t>
            </a:r>
            <a:r>
              <a:rPr lang="tr-TR" dirty="0" smtClean="0"/>
              <a:t> ve bazen de </a:t>
            </a:r>
            <a:r>
              <a:rPr lang="tr-TR" b="1" dirty="0" smtClean="0"/>
              <a:t>mantarlar</a:t>
            </a:r>
            <a:r>
              <a:rPr lang="tr-TR" dirty="0" smtClean="0"/>
              <a:t> </a:t>
            </a:r>
            <a:r>
              <a:rPr lang="tr-TR" dirty="0" err="1" smtClean="0"/>
              <a:t>biyofilmde</a:t>
            </a:r>
            <a:r>
              <a:rPr lang="tr-TR" dirty="0" smtClean="0"/>
              <a:t> yer alırlar</a:t>
            </a:r>
          </a:p>
          <a:p>
            <a:r>
              <a:rPr lang="tr-TR" dirty="0" err="1" smtClean="0"/>
              <a:t>Antimikrobiyal</a:t>
            </a:r>
            <a:r>
              <a:rPr lang="tr-TR" dirty="0" smtClean="0"/>
              <a:t> ajanlar ve mikroorganizmalar için </a:t>
            </a:r>
            <a:r>
              <a:rPr lang="tr-TR" dirty="0" err="1" smtClean="0"/>
              <a:t>toksik</a:t>
            </a:r>
            <a:r>
              <a:rPr lang="tr-TR" dirty="0" smtClean="0"/>
              <a:t> olan diğer moleküllerin girişini zorlaştırabilir veya tamamen engelleyebilir</a:t>
            </a:r>
          </a:p>
          <a:p>
            <a:r>
              <a:rPr lang="tr-TR" dirty="0" err="1" smtClean="0"/>
              <a:t>Biyofilmlerin</a:t>
            </a:r>
            <a:r>
              <a:rPr lang="tr-TR" dirty="0" smtClean="0"/>
              <a:t> ortadan kaldırılabilmesi çok zordur, sağlık ekipmanlarının temizlenmesi konusunda özen gerektirmektedir</a:t>
            </a:r>
          </a:p>
          <a:p>
            <a:endParaRPr lang="tr-TR" dirty="0" smtClean="0"/>
          </a:p>
          <a:p>
            <a:r>
              <a:rPr lang="tr-TR" dirty="0" smtClean="0"/>
              <a:t>İnatçı ve tedavisi zor enfeksiyonlarda </a:t>
            </a:r>
            <a:r>
              <a:rPr lang="tr-TR" dirty="0" err="1" smtClean="0"/>
              <a:t>biyofilmlerin</a:t>
            </a:r>
            <a:r>
              <a:rPr lang="tr-TR" dirty="0" smtClean="0"/>
              <a:t> rolü olduğu gösterilmiştir</a:t>
            </a:r>
          </a:p>
          <a:p>
            <a:pPr lvl="1"/>
            <a:r>
              <a:rPr lang="tr-TR" i="1" dirty="0" smtClean="0"/>
              <a:t>S.</a:t>
            </a:r>
            <a:r>
              <a:rPr lang="tr-TR" i="1" dirty="0" err="1" smtClean="0"/>
              <a:t>aureus</a:t>
            </a:r>
            <a:r>
              <a:rPr lang="tr-TR" i="1" dirty="0" smtClean="0"/>
              <a:t> </a:t>
            </a:r>
            <a:r>
              <a:rPr lang="tr-TR" dirty="0" smtClean="0"/>
              <a:t>ve </a:t>
            </a:r>
            <a:r>
              <a:rPr lang="tr-TR" i="1" dirty="0" smtClean="0"/>
              <a:t>S.</a:t>
            </a:r>
            <a:r>
              <a:rPr lang="tr-TR" i="1" dirty="0" err="1" smtClean="0"/>
              <a:t>epidermis</a:t>
            </a:r>
            <a:r>
              <a:rPr lang="tr-TR" dirty="0" err="1" smtClean="0"/>
              <a:t>’in</a:t>
            </a:r>
            <a:r>
              <a:rPr lang="tr-TR" dirty="0" smtClean="0"/>
              <a:t> neden olduğu santral </a:t>
            </a:r>
            <a:r>
              <a:rPr lang="tr-TR" dirty="0" err="1" smtClean="0"/>
              <a:t>venöz</a:t>
            </a:r>
            <a:r>
              <a:rPr lang="tr-TR" dirty="0" smtClean="0"/>
              <a:t> </a:t>
            </a:r>
            <a:r>
              <a:rPr lang="tr-TR" dirty="0" err="1" smtClean="0"/>
              <a:t>kateter</a:t>
            </a:r>
            <a:r>
              <a:rPr lang="tr-TR" dirty="0" smtClean="0"/>
              <a:t> enfeksiyonları </a:t>
            </a:r>
          </a:p>
          <a:p>
            <a:pPr lvl="1"/>
            <a:r>
              <a:rPr lang="tr-TR" dirty="0" err="1" smtClean="0"/>
              <a:t>Kontakt</a:t>
            </a:r>
            <a:r>
              <a:rPr lang="tr-TR" dirty="0" smtClean="0"/>
              <a:t>/</a:t>
            </a:r>
            <a:r>
              <a:rPr lang="tr-TR" dirty="0" err="1" smtClean="0"/>
              <a:t>intraoküler</a:t>
            </a:r>
            <a:r>
              <a:rPr lang="tr-TR" dirty="0" smtClean="0"/>
              <a:t> lens ile ilişkili göz enfeksiyonu </a:t>
            </a:r>
          </a:p>
          <a:p>
            <a:pPr lvl="1"/>
            <a:r>
              <a:rPr lang="tr-TR" dirty="0" err="1" smtClean="0"/>
              <a:t>Kistik</a:t>
            </a:r>
            <a:r>
              <a:rPr lang="tr-TR" dirty="0" smtClean="0"/>
              <a:t> </a:t>
            </a:r>
            <a:r>
              <a:rPr lang="tr-TR" dirty="0" err="1" smtClean="0"/>
              <a:t>fibrozlu</a:t>
            </a:r>
            <a:r>
              <a:rPr lang="tr-TR" dirty="0" smtClean="0"/>
              <a:t> hastalarda </a:t>
            </a:r>
            <a:r>
              <a:rPr lang="tr-TR" i="1" dirty="0" smtClean="0"/>
              <a:t>P.</a:t>
            </a:r>
            <a:r>
              <a:rPr lang="tr-TR" i="1" dirty="0" err="1" smtClean="0"/>
              <a:t>aeruginosa</a:t>
            </a:r>
            <a:r>
              <a:rPr lang="tr-TR" i="1" dirty="0" smtClean="0"/>
              <a:t> </a:t>
            </a:r>
            <a:r>
              <a:rPr lang="tr-TR" dirty="0" smtClean="0"/>
              <a:t>ile solunum yolu enfeksiyonu</a:t>
            </a:r>
          </a:p>
          <a:p>
            <a:pPr lvl="1"/>
            <a:r>
              <a:rPr lang="tr-TR" dirty="0" err="1" smtClean="0"/>
              <a:t>Dental</a:t>
            </a:r>
            <a:r>
              <a:rPr lang="tr-TR" dirty="0" smtClean="0"/>
              <a:t> plak oluşumu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 err="1" smtClean="0"/>
              <a:t>Ekzopolisakkarit</a:t>
            </a:r>
            <a:r>
              <a:rPr lang="tr-TR" sz="2000" dirty="0" smtClean="0"/>
              <a:t> </a:t>
            </a:r>
            <a:r>
              <a:rPr lang="tr-TR" sz="2000" dirty="0" err="1" smtClean="0"/>
              <a:t>matriks</a:t>
            </a:r>
            <a:r>
              <a:rPr lang="tr-TR" sz="2000" dirty="0" smtClean="0"/>
              <a:t> içindeki bakteri konağın </a:t>
            </a:r>
            <a:r>
              <a:rPr lang="tr-TR" sz="2000" dirty="0" err="1" smtClean="0"/>
              <a:t>immün</a:t>
            </a:r>
            <a:r>
              <a:rPr lang="tr-TR" sz="2000" dirty="0" smtClean="0"/>
              <a:t> mekanizmalarından </a:t>
            </a:r>
            <a:r>
              <a:rPr lang="tr-TR" sz="2000" dirty="0" err="1" smtClean="0"/>
              <a:t>özelllikle</a:t>
            </a:r>
            <a:r>
              <a:rPr lang="tr-TR" sz="2000" dirty="0" smtClean="0"/>
              <a:t> de fagositozdan korunur</a:t>
            </a:r>
          </a:p>
          <a:p>
            <a:endParaRPr lang="tr-TR" sz="2000" dirty="0" smtClean="0"/>
          </a:p>
          <a:p>
            <a:r>
              <a:rPr lang="tr-TR" sz="2000" dirty="0" err="1" smtClean="0"/>
              <a:t>Matriks</a:t>
            </a:r>
            <a:r>
              <a:rPr lang="tr-TR" sz="2000" dirty="0" smtClean="0"/>
              <a:t> bazı </a:t>
            </a:r>
            <a:r>
              <a:rPr lang="tr-TR" sz="2000" dirty="0" err="1" smtClean="0"/>
              <a:t>antimikrobiyallerin</a:t>
            </a:r>
            <a:r>
              <a:rPr lang="tr-TR" sz="2000" dirty="0" smtClean="0"/>
              <a:t> difüzyonunu önleyen bir engel oluşturur</a:t>
            </a:r>
          </a:p>
          <a:p>
            <a:r>
              <a:rPr lang="tr-TR" sz="2000" dirty="0" smtClean="0"/>
              <a:t>Bazı </a:t>
            </a:r>
            <a:r>
              <a:rPr lang="tr-TR" sz="2000" dirty="0" err="1" smtClean="0"/>
              <a:t>antimikrobiyaller</a:t>
            </a:r>
            <a:r>
              <a:rPr lang="tr-TR" sz="2000" dirty="0" smtClean="0"/>
              <a:t> </a:t>
            </a:r>
            <a:r>
              <a:rPr lang="tr-TR" sz="2000" dirty="0" err="1" smtClean="0"/>
              <a:t>biyofilme</a:t>
            </a:r>
            <a:r>
              <a:rPr lang="tr-TR" sz="2000" dirty="0" smtClean="0"/>
              <a:t> bağlanabilir</a:t>
            </a:r>
          </a:p>
          <a:p>
            <a:r>
              <a:rPr lang="tr-TR" sz="2000" dirty="0" smtClean="0"/>
              <a:t>Sıvı ortamda serbest üreyen bakterilere oranla </a:t>
            </a:r>
            <a:r>
              <a:rPr lang="tr-TR" sz="2000" dirty="0" err="1" smtClean="0"/>
              <a:t>biyofilm</a:t>
            </a:r>
            <a:r>
              <a:rPr lang="tr-TR" sz="2000" dirty="0" smtClean="0"/>
              <a:t> içindeki bakteriler </a:t>
            </a:r>
            <a:r>
              <a:rPr lang="tr-TR" sz="2000" dirty="0" err="1" smtClean="0"/>
              <a:t>antimikrobiyallere</a:t>
            </a:r>
            <a:r>
              <a:rPr lang="tr-TR" sz="2000" dirty="0" smtClean="0"/>
              <a:t> önemli ölçüde direnç gösterirler </a:t>
            </a:r>
            <a:endParaRPr lang="tr-T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smtClean="0"/>
          </a:p>
        </p:txBody>
      </p:sp>
      <p:sp>
        <p:nvSpPr>
          <p:cNvPr id="819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 smtClean="0"/>
              <a:t>Salgın hastalıkları geliştiren faktörler arasında </a:t>
            </a:r>
          </a:p>
          <a:p>
            <a:pPr lvl="1"/>
            <a:r>
              <a:rPr lang="tr-TR" sz="2000" dirty="0" smtClean="0"/>
              <a:t>Kötü </a:t>
            </a:r>
            <a:r>
              <a:rPr lang="tr-TR" sz="2000" dirty="0" err="1" smtClean="0"/>
              <a:t>sosyo</a:t>
            </a:r>
            <a:r>
              <a:rPr lang="tr-TR" sz="2000" dirty="0" smtClean="0"/>
              <a:t>-ekonomik koşullar</a:t>
            </a:r>
          </a:p>
          <a:p>
            <a:pPr lvl="1"/>
            <a:r>
              <a:rPr lang="tr-TR" sz="2000" dirty="0" smtClean="0"/>
              <a:t>Hijyen</a:t>
            </a:r>
          </a:p>
          <a:p>
            <a:pPr lvl="1"/>
            <a:r>
              <a:rPr lang="tr-TR" sz="2000" dirty="0" smtClean="0"/>
              <a:t>Enfeksiyon etkeni konusundaki bilgisizlik ve </a:t>
            </a:r>
          </a:p>
          <a:p>
            <a:pPr lvl="1"/>
            <a:r>
              <a:rPr lang="tr-TR" sz="2000" dirty="0" smtClean="0"/>
              <a:t>Doğal afetler sayılabilir</a:t>
            </a:r>
          </a:p>
          <a:p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4000" dirty="0" smtClean="0">
                <a:solidFill>
                  <a:srgbClr val="FF0000"/>
                </a:solidFill>
              </a:rPr>
              <a:t>Yeterli Çoğunluğu Algılama (</a:t>
            </a:r>
            <a:r>
              <a:rPr lang="tr-TR" sz="4000" dirty="0" err="1" smtClean="0">
                <a:solidFill>
                  <a:srgbClr val="FF0000"/>
                </a:solidFill>
              </a:rPr>
              <a:t>Quorum</a:t>
            </a:r>
            <a:r>
              <a:rPr lang="tr-TR" sz="4000" dirty="0" smtClean="0">
                <a:solidFill>
                  <a:srgbClr val="FF0000"/>
                </a:solidFill>
              </a:rPr>
              <a:t> </a:t>
            </a:r>
            <a:r>
              <a:rPr lang="tr-TR" sz="4000" dirty="0" err="1" smtClean="0">
                <a:solidFill>
                  <a:srgbClr val="FF0000"/>
                </a:solidFill>
              </a:rPr>
              <a:t>Sensing</a:t>
            </a:r>
            <a:r>
              <a:rPr lang="tr-TR" sz="4000" dirty="0" smtClean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2560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000" dirty="0" smtClean="0"/>
              <a:t>Bazı </a:t>
            </a:r>
            <a:r>
              <a:rPr lang="tr-TR" sz="2000" dirty="0" err="1" smtClean="0"/>
              <a:t>virülans</a:t>
            </a:r>
            <a:r>
              <a:rPr lang="tr-TR" sz="2000" dirty="0" smtClean="0"/>
              <a:t> genleri bir tür ortam algılama mekanizması olan çoğunluğu algılama (QS) ile düzenlenir</a:t>
            </a:r>
          </a:p>
          <a:p>
            <a:r>
              <a:rPr lang="tr-TR" sz="2000" dirty="0" smtClean="0"/>
              <a:t>QS sırasında patojen bakteride algılayıcı proteinler adı verilen uzman proteinler, hücre ortamına ilişkin bilgileri, </a:t>
            </a:r>
            <a:r>
              <a:rPr lang="tr-TR" sz="2000" dirty="0" err="1" smtClean="0"/>
              <a:t>virülans</a:t>
            </a:r>
            <a:r>
              <a:rPr lang="tr-TR" sz="2000" dirty="0" smtClean="0"/>
              <a:t> genlerinin transkripsiyonunu kontrol eden genleri düzenleyen diğer proteinlere iletmektedir</a:t>
            </a:r>
          </a:p>
          <a:p>
            <a:r>
              <a:rPr lang="tr-TR" sz="2000" dirty="0" smtClean="0"/>
              <a:t>Bu ortam algılama mekanizmasına hücre </a:t>
            </a:r>
            <a:r>
              <a:rPr lang="tr-TR" sz="2000" dirty="0" err="1" smtClean="0"/>
              <a:t>populasyonunun</a:t>
            </a:r>
            <a:r>
              <a:rPr lang="tr-TR" sz="2000" dirty="0" smtClean="0"/>
              <a:t> yoğunluğuna bağlı olarak </a:t>
            </a:r>
            <a:r>
              <a:rPr lang="tr-TR" sz="2000" dirty="0" err="1" smtClean="0"/>
              <a:t>Quorum</a:t>
            </a:r>
            <a:r>
              <a:rPr lang="tr-TR" sz="2000" dirty="0" smtClean="0"/>
              <a:t> </a:t>
            </a:r>
            <a:r>
              <a:rPr lang="tr-TR" sz="2000" dirty="0" err="1" smtClean="0"/>
              <a:t>Sensing</a:t>
            </a:r>
            <a:r>
              <a:rPr lang="tr-TR" sz="2000" dirty="0" smtClean="0"/>
              <a:t> adı verilir</a:t>
            </a:r>
          </a:p>
          <a:p>
            <a:r>
              <a:rPr lang="tr-TR" sz="2000" dirty="0" smtClean="0"/>
              <a:t>Belirli genler yeterli </a:t>
            </a:r>
            <a:r>
              <a:rPr lang="tr-TR" sz="2000" dirty="0" err="1" smtClean="0"/>
              <a:t>populasyon</a:t>
            </a:r>
            <a:r>
              <a:rPr lang="tr-TR" sz="2000" dirty="0" smtClean="0"/>
              <a:t> yoğunluğu olduğunda ifade edilir</a:t>
            </a:r>
          </a:p>
          <a:p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smtClean="0"/>
          </a:p>
        </p:txBody>
      </p:sp>
      <p:sp>
        <p:nvSpPr>
          <p:cNvPr id="26627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 smtClean="0"/>
              <a:t>Örn., gıda zehirlenmesine yol açan </a:t>
            </a:r>
            <a:r>
              <a:rPr lang="tr-TR" sz="2000" i="1" dirty="0" err="1" smtClean="0"/>
              <a:t>Salmonalla</a:t>
            </a:r>
            <a:r>
              <a:rPr lang="tr-TR" sz="2000" dirty="0" smtClean="0"/>
              <a:t> türleri konakta yeterli sayıda </a:t>
            </a:r>
            <a:r>
              <a:rPr lang="tr-TR" sz="2000" i="1" dirty="0" err="1" smtClean="0"/>
              <a:t>Salmonella</a:t>
            </a:r>
            <a:r>
              <a:rPr lang="tr-TR" sz="2000" dirty="0" smtClean="0"/>
              <a:t> bulunan dek gıda zehirlenmesinden sorumlu olan toksinleri salgılamaz</a:t>
            </a:r>
          </a:p>
          <a:p>
            <a:r>
              <a:rPr lang="tr-TR" sz="2000" dirty="0" smtClean="0"/>
              <a:t>Bunun nedeni toksinlerini boşa harcamamaktır, az sayıda iken toksin salgılarlarsa konak tarafından elimine edilebilirler ve üretimleri boşa gider)</a:t>
            </a:r>
          </a:p>
          <a:p>
            <a:r>
              <a:rPr lang="tr-TR" sz="2000" dirty="0" smtClean="0"/>
              <a:t>QS, bir konaktaki bakteriler, konak dolaşımına diğer bakteriler tarafından algılanabilen küçük </a:t>
            </a:r>
            <a:r>
              <a:rPr lang="tr-TR" sz="2000" dirty="0" err="1" smtClean="0"/>
              <a:t>molekküler</a:t>
            </a:r>
            <a:r>
              <a:rPr lang="tr-TR" sz="2000" dirty="0" smtClean="0"/>
              <a:t> yaydığında ortaya çıkar (N-</a:t>
            </a:r>
            <a:r>
              <a:rPr lang="tr-TR" sz="2000" dirty="0" err="1" smtClean="0"/>
              <a:t>acyl</a:t>
            </a:r>
            <a:r>
              <a:rPr lang="tr-TR" sz="2000" dirty="0" smtClean="0"/>
              <a:t>-</a:t>
            </a:r>
            <a:r>
              <a:rPr lang="tr-TR" sz="2000" dirty="0" err="1" smtClean="0"/>
              <a:t>homoserin</a:t>
            </a:r>
            <a:r>
              <a:rPr lang="tr-TR" sz="2000" dirty="0" smtClean="0"/>
              <a:t> </a:t>
            </a:r>
            <a:r>
              <a:rPr lang="tr-TR" sz="2000" dirty="0" err="1" smtClean="0"/>
              <a:t>laktonlar</a:t>
            </a:r>
            <a:r>
              <a:rPr lang="tr-TR" sz="2000" dirty="0" smtClean="0"/>
              <a:t>, </a:t>
            </a:r>
            <a:r>
              <a:rPr lang="tr-TR" sz="2000" dirty="0" err="1" smtClean="0"/>
              <a:t>peptitler</a:t>
            </a:r>
            <a:r>
              <a:rPr lang="tr-TR" sz="2000" dirty="0" smtClean="0"/>
              <a:t>)</a:t>
            </a:r>
          </a:p>
          <a:p>
            <a:r>
              <a:rPr lang="tr-TR" sz="2000" dirty="0" smtClean="0"/>
              <a:t>Oto-indüksiyon adı verilen bu süreçte diğer bakteriler, yeterli sayı sağlanan dek toksin genlerinin </a:t>
            </a:r>
            <a:r>
              <a:rPr lang="tr-TR" sz="2000" dirty="0" err="1" smtClean="0"/>
              <a:t>tarnskripsiyonunu</a:t>
            </a:r>
            <a:r>
              <a:rPr lang="tr-TR" sz="2000" dirty="0" smtClean="0"/>
              <a:t> başlatmamaktadır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smtClean="0"/>
          </a:p>
        </p:txBody>
      </p:sp>
      <p:sp>
        <p:nvSpPr>
          <p:cNvPr id="27651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 smtClean="0"/>
              <a:t>Zorunlu ve fırsatçı patojenler arasında çoğunluk algılamaya genetik katılım açısından fark vardır</a:t>
            </a:r>
          </a:p>
          <a:p>
            <a:r>
              <a:rPr lang="tr-TR" sz="2000" dirty="0" smtClean="0"/>
              <a:t>Örn., fırsatçı bir patojen olan </a:t>
            </a:r>
            <a:r>
              <a:rPr lang="tr-TR" sz="2000" i="1" dirty="0" err="1" smtClean="0"/>
              <a:t>Pseudomonas</a:t>
            </a:r>
            <a:r>
              <a:rPr lang="tr-TR" sz="2000" dirty="0" smtClean="0"/>
              <a:t> </a:t>
            </a:r>
            <a:r>
              <a:rPr lang="tr-TR" sz="2000" i="1" dirty="0" err="1" smtClean="0"/>
              <a:t>aeruginosa’</a:t>
            </a:r>
            <a:r>
              <a:rPr lang="tr-TR" sz="2000" dirty="0" err="1" smtClean="0"/>
              <a:t>da</a:t>
            </a:r>
            <a:r>
              <a:rPr lang="tr-TR" sz="2000" dirty="0" smtClean="0"/>
              <a:t> çoğunluk algılama, </a:t>
            </a:r>
            <a:r>
              <a:rPr lang="tr-TR" sz="2000" dirty="0" err="1" smtClean="0"/>
              <a:t>virülans</a:t>
            </a:r>
            <a:r>
              <a:rPr lang="tr-TR" sz="2000" dirty="0" smtClean="0"/>
              <a:t> genlerinin sadece %5-20’inin kontrolü için kullanılır</a:t>
            </a:r>
          </a:p>
          <a:p>
            <a:r>
              <a:rPr lang="tr-TR" sz="2000" dirty="0" smtClean="0"/>
              <a:t>Zorunlu bir patojen olan </a:t>
            </a:r>
            <a:r>
              <a:rPr lang="tr-TR" sz="2000" i="1" dirty="0" err="1" smtClean="0"/>
              <a:t>Staphylococcus</a:t>
            </a:r>
            <a:r>
              <a:rPr lang="tr-TR" sz="2000" dirty="0" smtClean="0"/>
              <a:t> </a:t>
            </a:r>
            <a:r>
              <a:rPr lang="tr-TR" sz="2000" i="1" dirty="0" err="1" smtClean="0"/>
              <a:t>aureus</a:t>
            </a:r>
            <a:r>
              <a:rPr lang="tr-TR" sz="2000" dirty="0" err="1" smtClean="0"/>
              <a:t>’da</a:t>
            </a:r>
            <a:r>
              <a:rPr lang="tr-TR" sz="2000" dirty="0" smtClean="0"/>
              <a:t> çoğunluk algılama, tüm </a:t>
            </a:r>
            <a:r>
              <a:rPr lang="tr-TR" sz="2000" dirty="0" err="1" smtClean="0"/>
              <a:t>virülans</a:t>
            </a:r>
            <a:r>
              <a:rPr lang="tr-TR" sz="2000" dirty="0" smtClean="0"/>
              <a:t> genlerinin kontrolü için kullanılır</a:t>
            </a:r>
          </a:p>
          <a:p>
            <a:r>
              <a:rPr lang="tr-TR" sz="2000" dirty="0" err="1" smtClean="0"/>
              <a:t>Biyofilm</a:t>
            </a:r>
            <a:r>
              <a:rPr lang="tr-TR" sz="2000" dirty="0" smtClean="0"/>
              <a:t> oluşturma düzenlemesi de yeterli çoğunluk algılamaya tabidir</a:t>
            </a:r>
          </a:p>
          <a:p>
            <a:endParaRPr lang="tr-T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</a:rPr>
              <a:t>Patogenez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</p:txBody>
      </p:sp>
      <p:sp>
        <p:nvSpPr>
          <p:cNvPr id="921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 smtClean="0"/>
              <a:t>Patojenlerin insanlarda hastalık oluşturması kolay değildir, bu yüzden çok az organizma başarılı bir patojendir</a:t>
            </a:r>
          </a:p>
          <a:p>
            <a:r>
              <a:rPr lang="tr-TR" sz="2400" b="1" dirty="0" err="1" smtClean="0"/>
              <a:t>Virülans</a:t>
            </a:r>
            <a:r>
              <a:rPr lang="tr-TR" sz="2400" b="1" dirty="0" smtClean="0"/>
              <a:t> faktörleri</a:t>
            </a:r>
            <a:endParaRPr lang="tr-TR" sz="2400" dirty="0" smtClean="0"/>
          </a:p>
          <a:p>
            <a:pPr lvl="1"/>
            <a:r>
              <a:rPr lang="tr-TR" sz="2400" dirty="0" smtClean="0"/>
              <a:t>Organizmanın konakçıda kalabilmesi</a:t>
            </a:r>
          </a:p>
          <a:p>
            <a:pPr lvl="1"/>
            <a:r>
              <a:rPr lang="tr-TR" sz="2400" dirty="0" smtClean="0"/>
              <a:t>Hastalık oluşturabilmesi</a:t>
            </a:r>
          </a:p>
          <a:p>
            <a:pPr lvl="1"/>
            <a:r>
              <a:rPr lang="tr-TR" sz="2400" dirty="0" smtClean="0"/>
              <a:t>Konakçının savunma mekanizmalarından kaçarak enfeksiyonu devam ettirebilmesi için gereklidir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smtClean="0"/>
          </a:p>
        </p:txBody>
      </p:sp>
      <p:sp>
        <p:nvSpPr>
          <p:cNvPr id="1024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000" dirty="0" smtClean="0"/>
              <a:t>Patojenler konakçı hücrelerine ve dokularına hasar vermek için çeşitli yöntemler kullanmaktadır</a:t>
            </a:r>
          </a:p>
          <a:p>
            <a:pPr lvl="1"/>
            <a:r>
              <a:rPr lang="tr-TR" sz="1600" dirty="0" smtClean="0"/>
              <a:t>Bakteriyel patojenler bu amaçla sindirim enzimleri ve toksinler üretmekte</a:t>
            </a:r>
          </a:p>
          <a:p>
            <a:pPr lvl="1"/>
            <a:r>
              <a:rPr lang="tr-TR" sz="1600" dirty="0" smtClean="0"/>
              <a:t>Virüsler yoğun miktarda </a:t>
            </a:r>
            <a:r>
              <a:rPr lang="tr-TR" sz="1600" dirty="0" err="1" smtClean="0"/>
              <a:t>viral</a:t>
            </a:r>
            <a:r>
              <a:rPr lang="tr-TR" sz="1600" dirty="0" smtClean="0"/>
              <a:t> partikül üreterek </a:t>
            </a:r>
            <a:r>
              <a:rPr lang="tr-TR" sz="1600" dirty="0" err="1" smtClean="0"/>
              <a:t>enfekte</a:t>
            </a:r>
            <a:r>
              <a:rPr lang="tr-TR" sz="1600" dirty="0" smtClean="0"/>
              <a:t> hücrenin ölümüne neden olmaktadır</a:t>
            </a:r>
          </a:p>
          <a:p>
            <a:r>
              <a:rPr lang="tr-TR" sz="2000" dirty="0" smtClean="0"/>
              <a:t>Aslında enfeksiyon ile oluşan bazı zararlar konakçının savunma mekanizmasının aşırı tepkisi ile ilişkilidir</a:t>
            </a:r>
          </a:p>
          <a:p>
            <a:pPr lvl="1"/>
            <a:r>
              <a:rPr lang="tr-TR" sz="1600" dirty="0" smtClean="0"/>
              <a:t>Örn., </a:t>
            </a:r>
            <a:r>
              <a:rPr lang="tr-TR" sz="1600" dirty="0" err="1" smtClean="0"/>
              <a:t>inflamasyonun</a:t>
            </a:r>
            <a:r>
              <a:rPr lang="tr-TR" sz="1600" dirty="0" smtClean="0"/>
              <a:t> evrensel belirtileri olan kızarıklık, ağrı, ateş, şişlik ve fonksiyon kaybı enfeksiyonla mücadele için meydana gelen konak savunma reaksiyonlarıdır</a:t>
            </a:r>
          </a:p>
          <a:p>
            <a:pPr lvl="1"/>
            <a:r>
              <a:rPr lang="tr-TR" sz="1600" dirty="0" smtClean="0"/>
              <a:t>Bu reaksiyonların çok şiddetli olması konakçı için zararlı olabilmektedir</a:t>
            </a:r>
          </a:p>
          <a:p>
            <a:endParaRPr lang="tr-TR" sz="2000" dirty="0" smtClean="0"/>
          </a:p>
          <a:p>
            <a:endParaRPr lang="tr-T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Konak Savunması</a:t>
            </a:r>
          </a:p>
        </p:txBody>
      </p:sp>
      <p:sp>
        <p:nvSpPr>
          <p:cNvPr id="1126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 smtClean="0"/>
              <a:t>Enfeksiyonlar aslında karmaşık bir rekabettir</a:t>
            </a:r>
          </a:p>
          <a:p>
            <a:r>
              <a:rPr lang="tr-TR" sz="2400" dirty="0" smtClean="0"/>
              <a:t>Patojenler hayatta kalmak ve gelişimini tamamlamak için birden fazla yöntem kullanırlar</a:t>
            </a:r>
          </a:p>
          <a:p>
            <a:r>
              <a:rPr lang="tr-TR" sz="2400" dirty="0" smtClean="0"/>
              <a:t>Konak savunma mekanizması (bağışıklık sistemi) ise hemen olaya dahil olarak patojenleri ortamdan uzaklaştırmak veya öldürmek için gerekli girişimlerde bulunur</a:t>
            </a:r>
          </a:p>
          <a:p>
            <a:r>
              <a:rPr lang="tr-TR" sz="2400" dirty="0" smtClean="0"/>
              <a:t>Sonuç ise konak savunma mekanizmasının başarılı olup olmamasına göre değişir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11408</TotalTime>
  <Words>3556</Words>
  <Application>Microsoft Office PowerPoint</Application>
  <PresentationFormat>Ekran Gösterisi (4:3)</PresentationFormat>
  <Paragraphs>358</Paragraphs>
  <Slides>62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62</vt:i4>
      </vt:variant>
    </vt:vector>
  </HeadingPairs>
  <TitlesOfParts>
    <vt:vector size="63" baseType="lpstr">
      <vt:lpstr>Ofis Teması</vt:lpstr>
      <vt:lpstr>FLORA KAVRAMI, PATOJENİTE VE VİRULANS</vt:lpstr>
      <vt:lpstr>PowerPoint Sunusu</vt:lpstr>
      <vt:lpstr>PowerPoint Sunusu</vt:lpstr>
      <vt:lpstr>Epidemiyoloji </vt:lpstr>
      <vt:lpstr>PowerPoint Sunusu</vt:lpstr>
      <vt:lpstr>PowerPoint Sunusu</vt:lpstr>
      <vt:lpstr>Patogenez </vt:lpstr>
      <vt:lpstr>PowerPoint Sunusu</vt:lpstr>
      <vt:lpstr>Konak Savunması</vt:lpstr>
      <vt:lpstr>PowerPoint Sunusu</vt:lpstr>
      <vt:lpstr>PowerPoint Sunusu</vt:lpstr>
      <vt:lpstr>Konak-Patojen İlişkileri</vt:lpstr>
      <vt:lpstr>Patojenite </vt:lpstr>
      <vt:lpstr>Hastalık Yapan Bakterilerin Tanımlanması </vt:lpstr>
      <vt:lpstr>PowerPoint Sunusu</vt:lpstr>
      <vt:lpstr>PowerPoint Sunusu</vt:lpstr>
      <vt:lpstr>PowerPoint Sunusu</vt:lpstr>
      <vt:lpstr>PowerPoint Sunusu</vt:lpstr>
      <vt:lpstr>PowerPoint Sunusu</vt:lpstr>
      <vt:lpstr>Hastalık ve Bulaşıcılık</vt:lpstr>
      <vt:lpstr>PowerPoint Sunusu</vt:lpstr>
      <vt:lpstr>PowerPoint Sunusu</vt:lpstr>
      <vt:lpstr>Patojenite ve Virülans</vt:lpstr>
      <vt:lpstr>PowerPoint Sunusu</vt:lpstr>
      <vt:lpstr>PowerPoint Sunusu</vt:lpstr>
      <vt:lpstr>PowerPoint Sunusu</vt:lpstr>
      <vt:lpstr>PowerPoint Sunusu</vt:lpstr>
      <vt:lpstr>Enfeksiyonun Bulaşması</vt:lpstr>
      <vt:lpstr>PowerPoint Sunusu</vt:lpstr>
      <vt:lpstr>PowerPoint Sunusu</vt:lpstr>
      <vt:lpstr>Bakteri Virülans Faktörleri 1. Adherans Faktörleri </vt:lpstr>
      <vt:lpstr>PowerPoint Sunusu</vt:lpstr>
      <vt:lpstr>PowerPoint Sunusu</vt:lpstr>
      <vt:lpstr>2. Konak Hücrelerin ve Dokuların İnvazyonu</vt:lpstr>
      <vt:lpstr>PowerPoint Sunusu</vt:lpstr>
      <vt:lpstr>3. Toksinler  A.EKZOTOKSİNLER </vt:lpstr>
      <vt:lpstr>PowerPoint Sunusu</vt:lpstr>
      <vt:lpstr>B.İSHAL VE BESİN ZEHİRLENMESİ İLE İLİŞKİLİ EKZOTOKSİNLER (ENTEROTOKSİN) </vt:lpstr>
      <vt:lpstr>PowerPoint Sunusu</vt:lpstr>
      <vt:lpstr>C.GRAM NEGATİF BAKTERİLERİN LİPOPOLİSAKKARİTLERİ (ENDOTOKSİN) </vt:lpstr>
      <vt:lpstr>PowerPoint Sunusu</vt:lpstr>
      <vt:lpstr>PowerPoint Sunusu</vt:lpstr>
      <vt:lpstr>D. GRAM POZİTİF BAKTERİLERİN PEPTİDOGLİKANI</vt:lpstr>
      <vt:lpstr>4. Enzimler </vt:lpstr>
      <vt:lpstr>A. DOKU PARÇALAYAN ENZİMLER </vt:lpstr>
      <vt:lpstr>PowerPoint Sunusu</vt:lpstr>
      <vt:lpstr>PowerPoint Sunusu</vt:lpstr>
      <vt:lpstr>PowerPoint Sunusu</vt:lpstr>
      <vt:lpstr>B. IgA1 PROTEAZLAR </vt:lpstr>
      <vt:lpstr>5. Antifagositik Faktörler </vt:lpstr>
      <vt:lpstr>PowerPoint Sunusu</vt:lpstr>
      <vt:lpstr>6. Hücre içi Patojenlik</vt:lpstr>
      <vt:lpstr>7.Antijenik Heterojenlik </vt:lpstr>
      <vt:lpstr>PowerPoint Sunusu</vt:lpstr>
      <vt:lpstr>8. Demir Gereksinimi</vt:lpstr>
      <vt:lpstr>PowerPoint Sunusu</vt:lpstr>
      <vt:lpstr>PowerPoint Sunusu</vt:lpstr>
      <vt:lpstr>9.Bakteri Biyofilmlerinin Rolü</vt:lpstr>
      <vt:lpstr>PowerPoint Sunusu</vt:lpstr>
      <vt:lpstr>Yeterli Çoğunluğu Algılama (Quorum Sensing)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İnsan vücudunun normal mikrobiyal florası</dc:title>
  <dc:creator>ebru-kağan-kemal</dc:creator>
  <cp:lastModifiedBy>user</cp:lastModifiedBy>
  <cp:revision>422</cp:revision>
  <dcterms:created xsi:type="dcterms:W3CDTF">2011-03-09T02:31:36Z</dcterms:created>
  <dcterms:modified xsi:type="dcterms:W3CDTF">2018-08-28T15:57:53Z</dcterms:modified>
</cp:coreProperties>
</file>