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56" r:id="rId2"/>
    <p:sldId id="391" r:id="rId3"/>
    <p:sldId id="392" r:id="rId4"/>
    <p:sldId id="382" r:id="rId5"/>
    <p:sldId id="387" r:id="rId6"/>
    <p:sldId id="388" r:id="rId7"/>
    <p:sldId id="407" r:id="rId8"/>
    <p:sldId id="386" r:id="rId9"/>
    <p:sldId id="383" r:id="rId10"/>
    <p:sldId id="398" r:id="rId11"/>
    <p:sldId id="404" r:id="rId12"/>
    <p:sldId id="400" r:id="rId13"/>
    <p:sldId id="401" r:id="rId14"/>
    <p:sldId id="402" r:id="rId15"/>
    <p:sldId id="389" r:id="rId16"/>
    <p:sldId id="390" r:id="rId17"/>
    <p:sldId id="399" r:id="rId18"/>
    <p:sldId id="403" r:id="rId19"/>
    <p:sldId id="394" r:id="rId20"/>
    <p:sldId id="395" r:id="rId21"/>
    <p:sldId id="393" r:id="rId22"/>
    <p:sldId id="397" r:id="rId23"/>
    <p:sldId id="396" r:id="rId24"/>
    <p:sldId id="405" r:id="rId25"/>
    <p:sldId id="406" r:id="rId26"/>
    <p:sldId id="323" r:id="rId27"/>
    <p:sldId id="315" r:id="rId28"/>
    <p:sldId id="408" r:id="rId29"/>
    <p:sldId id="410" r:id="rId30"/>
    <p:sldId id="411" r:id="rId31"/>
    <p:sldId id="412" r:id="rId32"/>
    <p:sldId id="413" r:id="rId33"/>
    <p:sldId id="415" r:id="rId34"/>
    <p:sldId id="416" r:id="rId35"/>
    <p:sldId id="417"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272" r:id="rId52"/>
    <p:sldId id="288" r:id="rId53"/>
    <p:sldId id="289" r:id="rId54"/>
    <p:sldId id="347" r:id="rId55"/>
    <p:sldId id="296" r:id="rId56"/>
    <p:sldId id="324" r:id="rId57"/>
    <p:sldId id="326" r:id="rId58"/>
    <p:sldId id="327" r:id="rId59"/>
    <p:sldId id="335" r:id="rId60"/>
    <p:sldId id="329" r:id="rId61"/>
    <p:sldId id="330" r:id="rId62"/>
    <p:sldId id="332" r:id="rId63"/>
    <p:sldId id="333" r:id="rId64"/>
    <p:sldId id="334" r:id="rId65"/>
    <p:sldId id="279" r:id="rId66"/>
    <p:sldId id="280" r:id="rId67"/>
    <p:sldId id="281" r:id="rId68"/>
    <p:sldId id="316" r:id="rId69"/>
    <p:sldId id="337" r:id="rId70"/>
    <p:sldId id="317" r:id="rId71"/>
    <p:sldId id="282" r:id="rId72"/>
    <p:sldId id="342" r:id="rId73"/>
    <p:sldId id="343" r:id="rId74"/>
    <p:sldId id="345" r:id="rId75"/>
    <p:sldId id="346" r:id="rId76"/>
    <p:sldId id="283" r:id="rId77"/>
    <p:sldId id="339" r:id="rId78"/>
    <p:sldId id="340" r:id="rId79"/>
    <p:sldId id="344" r:id="rId80"/>
    <p:sldId id="338" r:id="rId81"/>
    <p:sldId id="285" r:id="rId82"/>
    <p:sldId id="286" r:id="rId83"/>
    <p:sldId id="265" r:id="rId84"/>
    <p:sldId id="348" r:id="rId85"/>
    <p:sldId id="349" r:id="rId86"/>
    <p:sldId id="350" r:id="rId87"/>
    <p:sldId id="351" r:id="rId88"/>
    <p:sldId id="352" r:id="rId89"/>
    <p:sldId id="356" r:id="rId90"/>
    <p:sldId id="368" r:id="rId91"/>
    <p:sldId id="373" r:id="rId92"/>
    <p:sldId id="374" r:id="rId93"/>
    <p:sldId id="376" r:id="rId94"/>
    <p:sldId id="377" r:id="rId95"/>
    <p:sldId id="378" r:id="rId96"/>
    <p:sldId id="379" r:id="rId97"/>
    <p:sldId id="380" r:id="rId98"/>
    <p:sldId id="381" r:id="rId99"/>
    <p:sldId id="318" r:id="rId100"/>
    <p:sldId id="336" r:id="rId101"/>
    <p:sldId id="319"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2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6AB0BBC-13FE-4B72-84B5-927AE0F64F4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9586C2-4FD0-4E7E-8A8D-ADA022C9B9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363E1AB-F9EA-4527-AF3F-608F85AE2A5E}" type="slidenum">
              <a:rPr lang="en-US" smtClean="0"/>
              <a:pPr/>
              <a:t>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DCFA4A1-C11D-4D6F-859C-932A1AFFE63A}" type="slidenum">
              <a:rPr lang="en-US" smtClean="0"/>
              <a:pPr/>
              <a:t>65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57D814-8AAF-46A0-ABE6-71A5E48329A8}" type="slidenum">
              <a:rPr lang="en-US" smtClean="0"/>
              <a:pPr/>
              <a:t>66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78518AC-5DA5-4585-B9F4-3BBFC6985099}" type="slidenum">
              <a:rPr lang="en-US" smtClean="0"/>
              <a:pPr/>
              <a:t>67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6804319-1044-4A25-A4BF-6D924454D894}" type="slidenum">
              <a:rPr lang="en-US" smtClean="0">
                <a:cs typeface="Arial" charset="0"/>
              </a:rPr>
              <a:pPr/>
              <a:t>8</a:t>
            </a:fld>
            <a:endParaRPr lang="en-US" smtClean="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48" tIns="0" rIns="19048" bIns="0" anchor="b"/>
          <a:lstStyle/>
          <a:p>
            <a:pPr algn="r" eaLnBrk="0" hangingPunct="0"/>
            <a:fld id="{6D1046C1-ED14-467C-9093-E394429F174F}" type="slidenum">
              <a:rPr lang="en-US" sz="1000" i="1">
                <a:latin typeface="Times New Roman" pitchFamily="18" charset="0"/>
              </a:rPr>
              <a:pPr algn="r" eaLnBrk="0" hangingPunct="0"/>
              <a:t>68</a:t>
            </a:fld>
            <a:endParaRPr lang="en-US" sz="1000" i="1">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lnSpc>
                <a:spcPct val="90000"/>
              </a:lnSpc>
            </a:pPr>
            <a:r>
              <a:rPr lang="en-US" sz="500" smtClean="0"/>
              <a:t>1. What environmental factors are affecting the organization?</a:t>
            </a:r>
            <a:br>
              <a:rPr lang="en-US" sz="500" smtClean="0"/>
            </a:br>
            <a:r>
              <a:rPr lang="en-US" sz="500" smtClean="0"/>
              <a:t>2. Which of these are the most important at the present time?</a:t>
            </a:r>
            <a:br>
              <a:rPr lang="en-US" sz="500" smtClean="0"/>
            </a:br>
            <a:r>
              <a:rPr lang="en-US" sz="500" smtClean="0"/>
              <a:t>3. Which of these are the most important in the next few years?</a:t>
            </a:r>
            <a:endParaRPr lang="en-GB" sz="1300" smtClean="0">
              <a:latin typeface="Palatino Linotype" pitchFamily="18" charset="0"/>
            </a:endParaRPr>
          </a:p>
          <a:p>
            <a:pPr eaLnBrk="1" hangingPunct="1">
              <a:lnSpc>
                <a:spcPct val="90000"/>
              </a:lnSpc>
            </a:pPr>
            <a:r>
              <a:rPr lang="en-GB" sz="1300" smtClean="0">
                <a:latin typeface="Palatino Linotype" pitchFamily="18" charset="0"/>
              </a:rPr>
              <a:t>PESTEL-analysis is a tool – not a key.</a:t>
            </a:r>
          </a:p>
          <a:p>
            <a:pPr eaLnBrk="1" hangingPunct="1">
              <a:lnSpc>
                <a:spcPct val="90000"/>
              </a:lnSpc>
            </a:pPr>
            <a:endParaRPr lang="en-US" sz="900" b="1" smtClean="0"/>
          </a:p>
          <a:p>
            <a:pPr eaLnBrk="1" hangingPunct="1">
              <a:lnSpc>
                <a:spcPct val="90000"/>
              </a:lnSpc>
            </a:pPr>
            <a:r>
              <a:rPr lang="en-US" sz="900" b="1" smtClean="0"/>
              <a:t>PESTEL </a:t>
            </a:r>
            <a:r>
              <a:rPr lang="en-US" sz="900" smtClean="0"/>
              <a:t>stands for </a:t>
            </a:r>
            <a:r>
              <a:rPr lang="en-US" sz="900" b="1" smtClean="0"/>
              <a:t>P</a:t>
            </a:r>
            <a:r>
              <a:rPr lang="en-US" sz="900" smtClean="0"/>
              <a:t>olitical, </a:t>
            </a:r>
            <a:r>
              <a:rPr lang="en-US" sz="900" b="1" smtClean="0"/>
              <a:t>E</a:t>
            </a:r>
            <a:r>
              <a:rPr lang="en-US" sz="900" smtClean="0"/>
              <a:t>conomic, </a:t>
            </a:r>
            <a:r>
              <a:rPr lang="en-US" sz="900" b="1" smtClean="0"/>
              <a:t>S</a:t>
            </a:r>
            <a:r>
              <a:rPr lang="en-US" sz="900" smtClean="0"/>
              <a:t>ocial, </a:t>
            </a:r>
            <a:r>
              <a:rPr lang="en-US" sz="900" b="1" smtClean="0"/>
              <a:t>T</a:t>
            </a:r>
            <a:r>
              <a:rPr lang="en-US" sz="900" smtClean="0"/>
              <a:t>echnical, </a:t>
            </a:r>
            <a:r>
              <a:rPr lang="en-US" sz="900" b="1" smtClean="0"/>
              <a:t>E</a:t>
            </a:r>
            <a:r>
              <a:rPr lang="en-US" sz="900" smtClean="0"/>
              <a:t>nvironment</a:t>
            </a:r>
          </a:p>
          <a:p>
            <a:pPr eaLnBrk="1" hangingPunct="1">
              <a:lnSpc>
                <a:spcPct val="90000"/>
              </a:lnSpc>
            </a:pPr>
            <a:r>
              <a:rPr lang="en-US" sz="900" smtClean="0"/>
              <a:t>and </a:t>
            </a:r>
            <a:r>
              <a:rPr lang="en-US" sz="900" b="1" smtClean="0"/>
              <a:t>L</a:t>
            </a:r>
            <a:r>
              <a:rPr lang="en-US" sz="900" smtClean="0"/>
              <a:t>egislative.</a:t>
            </a:r>
          </a:p>
          <a:p>
            <a:pPr eaLnBrk="1" hangingPunct="1">
              <a:lnSpc>
                <a:spcPct val="90000"/>
              </a:lnSpc>
            </a:pPr>
            <a:r>
              <a:rPr lang="en-US" sz="900" smtClean="0"/>
              <a:t>It is a strategic planning technique that provides a useful framework for</a:t>
            </a:r>
          </a:p>
          <a:p>
            <a:pPr eaLnBrk="1" hangingPunct="1">
              <a:lnSpc>
                <a:spcPct val="90000"/>
              </a:lnSpc>
            </a:pPr>
            <a:r>
              <a:rPr lang="en-US" sz="900" smtClean="0"/>
              <a:t>analysing the environmental pressures on a team or an organisation</a:t>
            </a:r>
          </a:p>
          <a:p>
            <a:pPr eaLnBrk="1" hangingPunct="1">
              <a:lnSpc>
                <a:spcPct val="90000"/>
              </a:lnSpc>
            </a:pPr>
            <a:endParaRPr lang="en-US" sz="900" smtClean="0"/>
          </a:p>
          <a:p>
            <a:pPr eaLnBrk="1" hangingPunct="1">
              <a:lnSpc>
                <a:spcPct val="90000"/>
              </a:lnSpc>
            </a:pPr>
            <a:r>
              <a:rPr lang="en-US" sz="900" smtClean="0"/>
              <a:t>A PESTEL Analysis can be particularly useful for groups who have become too</a:t>
            </a:r>
          </a:p>
          <a:p>
            <a:pPr eaLnBrk="1" hangingPunct="1">
              <a:lnSpc>
                <a:spcPct val="90000"/>
              </a:lnSpc>
            </a:pPr>
            <a:r>
              <a:rPr lang="en-US" sz="900" smtClean="0"/>
              <a:t>inward-looking. They may be in danger of forgetting the power and effect of</a:t>
            </a:r>
          </a:p>
          <a:p>
            <a:pPr eaLnBrk="1" hangingPunct="1">
              <a:lnSpc>
                <a:spcPct val="90000"/>
              </a:lnSpc>
            </a:pPr>
            <a:r>
              <a:rPr lang="en-US" sz="900" smtClean="0"/>
              <a:t>external pressures for change because they are focused on internal pressures.</a:t>
            </a:r>
          </a:p>
          <a:p>
            <a:pPr eaLnBrk="1" hangingPunct="1">
              <a:lnSpc>
                <a:spcPct val="90000"/>
              </a:lnSpc>
            </a:pPr>
            <a:endParaRPr lang="en-US" sz="900" smtClean="0"/>
          </a:p>
          <a:p>
            <a:pPr eaLnBrk="1" hangingPunct="1">
              <a:lnSpc>
                <a:spcPct val="90000"/>
              </a:lnSpc>
            </a:pPr>
            <a:r>
              <a:rPr lang="en-US" sz="900" smtClean="0"/>
              <a:t>Help people make their assumptions explicit</a:t>
            </a:r>
          </a:p>
          <a:p>
            <a:pPr eaLnBrk="1" hangingPunct="1">
              <a:lnSpc>
                <a:spcPct val="90000"/>
              </a:lnSpc>
            </a:pPr>
            <a:endParaRPr lang="sv-SE" sz="900" smtClean="0"/>
          </a:p>
          <a:p>
            <a:pPr eaLnBrk="1" hangingPunct="1">
              <a:lnSpc>
                <a:spcPct val="90000"/>
              </a:lnSpc>
            </a:pPr>
            <a:r>
              <a:rPr lang="sv-SE" sz="900" smtClean="0"/>
              <a:t>Important to look forward and at future impact of envtal factors which may be different from past impact. Usually will be combined effect of some of these separate factors that will be important rather than any single factor</a:t>
            </a:r>
            <a:endParaRPr lang="en-US" sz="900" smtClean="0"/>
          </a:p>
          <a:p>
            <a:pPr eaLnBrk="1" hangingPunct="1">
              <a:lnSpc>
                <a:spcPct val="90000"/>
              </a:lnSpc>
            </a:pPr>
            <a:endParaRPr lang="sv-SE" sz="900" smtClean="0"/>
          </a:p>
          <a:p>
            <a:pPr eaLnBrk="1" hangingPunct="1">
              <a:lnSpc>
                <a:spcPct val="90000"/>
              </a:lnSpc>
            </a:pPr>
            <a:r>
              <a:rPr lang="sv-SE" sz="900" smtClean="0"/>
              <a:t>Plays role in focusing organizations on choices open to them and the constraints and risks involved in these choices.</a:t>
            </a:r>
            <a:endParaRPr lang="en-US" sz="900" smtClean="0"/>
          </a:p>
          <a:p>
            <a:pPr eaLnBrk="1" hangingPunct="1">
              <a:lnSpc>
                <a:spcPct val="90000"/>
              </a:lnSpc>
            </a:pPr>
            <a:endParaRPr lang="en-US" sz="900" smtClean="0"/>
          </a:p>
          <a:p>
            <a:pPr eaLnBrk="1" hangingPunct="1">
              <a:lnSpc>
                <a:spcPct val="90000"/>
              </a:lnSpc>
            </a:pPr>
            <a:r>
              <a:rPr lang="en-US" sz="900" smtClean="0"/>
              <a:t>Political – threat of terrorism, </a:t>
            </a:r>
          </a:p>
          <a:p>
            <a:pPr eaLnBrk="1" hangingPunct="1">
              <a:lnSpc>
                <a:spcPct val="90000"/>
              </a:lnSpc>
            </a:pPr>
            <a:r>
              <a:rPr lang="en-US" sz="900" smtClean="0"/>
              <a:t>Economic – unemployment levels</a:t>
            </a:r>
          </a:p>
          <a:p>
            <a:pPr eaLnBrk="1" hangingPunct="1">
              <a:lnSpc>
                <a:spcPct val="90000"/>
              </a:lnSpc>
            </a:pPr>
            <a:r>
              <a:rPr lang="en-US" sz="900" smtClean="0"/>
              <a:t>Social – demographic changes</a:t>
            </a:r>
          </a:p>
          <a:p>
            <a:pPr eaLnBrk="1" hangingPunct="1">
              <a:lnSpc>
                <a:spcPct val="90000"/>
              </a:lnSpc>
            </a:pPr>
            <a:r>
              <a:rPr lang="en-US" sz="900" smtClean="0"/>
              <a:t>Tech – development of new/subst products</a:t>
            </a:r>
          </a:p>
          <a:p>
            <a:pPr eaLnBrk="1" hangingPunct="1">
              <a:lnSpc>
                <a:spcPct val="90000"/>
              </a:lnSpc>
            </a:pPr>
            <a:r>
              <a:rPr lang="en-US" sz="900" smtClean="0"/>
              <a:t>Environmental – antipollution</a:t>
            </a:r>
          </a:p>
          <a:p>
            <a:pPr eaLnBrk="1" hangingPunct="1">
              <a:lnSpc>
                <a:spcPct val="90000"/>
              </a:lnSpc>
            </a:pPr>
            <a:r>
              <a:rPr lang="en-US" sz="900" smtClean="0"/>
              <a:t>Legal - antitrust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txBox="1">
            <a:spLocks noGrp="1" noChangeArrowheads="1"/>
          </p:cNvSpPr>
          <p:nvPr/>
        </p:nvSpPr>
        <p:spPr bwMode="auto">
          <a:xfrm>
            <a:off x="3886200" y="8686800"/>
            <a:ext cx="2971800" cy="457200"/>
          </a:xfrm>
          <a:prstGeom prst="rect">
            <a:avLst/>
          </a:prstGeom>
          <a:noFill/>
          <a:ln w="9525">
            <a:noFill/>
            <a:miter lim="800000"/>
            <a:headEnd/>
            <a:tailEnd/>
          </a:ln>
        </p:spPr>
        <p:txBody>
          <a:bodyPr lIns="19048" tIns="0" rIns="19048" bIns="0" anchor="b"/>
          <a:lstStyle/>
          <a:p>
            <a:pPr algn="r" eaLnBrk="0" hangingPunct="0"/>
            <a:fld id="{FF951226-5A70-4C80-A401-5E4B11792A4D}" type="slidenum">
              <a:rPr lang="en-US" sz="1000" i="1">
                <a:latin typeface="Times New Roman" pitchFamily="18" charset="0"/>
              </a:rPr>
              <a:pPr algn="r" eaLnBrk="0" hangingPunct="0"/>
              <a:t>70</a:t>
            </a:fld>
            <a:endParaRPr lang="en-US" sz="1000" i="1">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GB" sz="1700" smtClean="0">
                <a:latin typeface="Palatino Linotype" pitchFamily="18" charset="0"/>
              </a:rPr>
              <a:t>PESTEL-analysis is a tool – not a key.</a:t>
            </a:r>
            <a:endParaRPr lang="en-US" sz="1700" smtClean="0">
              <a:latin typeface="Palatino Linotype"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CE244E4-6FB6-4FB2-A26F-3E8692A16123}" type="slidenum">
              <a:rPr lang="en-US" smtClean="0"/>
              <a:pPr/>
              <a:t>71</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0A750FF-89A6-4BF7-AD8F-E653BAB3A887}" type="slidenum">
              <a:rPr lang="en-US" smtClean="0"/>
              <a:pPr/>
              <a:t>76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3311FE4-09F9-4DE0-ACB7-3832C366ED79}" type="slidenum">
              <a:rPr lang="en-US" smtClean="0"/>
              <a:pPr/>
              <a:t>81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9F1DCAA-A06C-476A-902C-89097E2B922C}" type="slidenum">
              <a:rPr lang="en-US" smtClean="0"/>
              <a:pPr/>
              <a:t>82</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1602CE9-FBDD-427A-BA0B-D1F1D3B7FA46}" type="slidenum">
              <a:rPr lang="en-US" smtClean="0"/>
              <a:pPr/>
              <a:t>83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spcBef>
                <a:spcPct val="40000"/>
              </a:spcBef>
            </a:pPr>
            <a:r>
              <a:rPr lang="en-US" smtClean="0"/>
              <a:t>Ownership (O): Better management and coordination internationally</a:t>
            </a:r>
          </a:p>
          <a:p>
            <a:pPr eaLnBrk="1" hangingPunct="1">
              <a:spcBef>
                <a:spcPct val="40000"/>
              </a:spcBef>
            </a:pPr>
            <a:r>
              <a:rPr lang="en-US" smtClean="0"/>
              <a:t>Location (L): Location, location, location! (see “Where to enter” section)</a:t>
            </a:r>
          </a:p>
          <a:p>
            <a:pPr eaLnBrk="1" hangingPunct="1">
              <a:spcBef>
                <a:spcPct val="40000"/>
              </a:spcBef>
            </a:pPr>
            <a:r>
              <a:rPr lang="en-US" smtClean="0"/>
              <a:t>Internalization (I): Replacing arm’s-length market transactions, which usually have high transaction costs internationally, with internal relationships among MNE subsidiaries in different countries</a:t>
            </a:r>
          </a:p>
          <a:p>
            <a:pPr eaLnBrk="1" hangingPunct="1">
              <a:spcBef>
                <a:spcPct val="40000"/>
              </a:spcBef>
            </a:pPr>
            <a:r>
              <a:rPr lang="en-US" smtClean="0"/>
              <a:t>Relative to the non-MNE, the MNE has a powerful set of OLI advantages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8ECCFC9-B4E2-43FD-907D-D619ED135563}" type="slidenum">
              <a:rPr lang="en-US" smtClean="0"/>
              <a:pPr/>
              <a:t>22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r>
              <a:rPr lang="en-US" smtClean="0"/>
              <a:t>200 nation-states  </a:t>
            </a:r>
          </a:p>
          <a:p>
            <a:pPr eaLnBrk="1" hangingPunct="1"/>
            <a:r>
              <a:rPr lang="en-US" smtClean="0"/>
              <a:t>Different long-run profit potential for firms</a:t>
            </a:r>
          </a:p>
          <a:p>
            <a:pPr lvl="1" eaLnBrk="1" hangingPunct="1"/>
            <a:r>
              <a:rPr lang="en-US" smtClean="0"/>
              <a:t>Size of market </a:t>
            </a:r>
          </a:p>
          <a:p>
            <a:pPr lvl="1" eaLnBrk="1" hangingPunct="1"/>
            <a:r>
              <a:rPr lang="en-US" smtClean="0"/>
              <a:t>Purchasing power (present wealth)</a:t>
            </a:r>
          </a:p>
          <a:p>
            <a:pPr lvl="1" eaLnBrk="1" hangingPunct="1"/>
            <a:r>
              <a:rPr lang="en-US" smtClean="0"/>
              <a:t>Future wealth</a:t>
            </a:r>
          </a:p>
          <a:p>
            <a:pPr eaLnBrk="1" hangingPunct="1"/>
            <a:endParaRPr lang="en-US" smtClean="0"/>
          </a:p>
          <a:p>
            <a:pPr eaLnBrk="1" hangingPunct="1"/>
            <a:r>
              <a:rPr lang="en-US" smtClean="0"/>
              <a:t>Balance cost &amp; risks – rank markets</a:t>
            </a:r>
          </a:p>
          <a:p>
            <a:pPr lvl="1" eaLnBrk="1" hangingPunct="1"/>
            <a:r>
              <a:rPr lang="en-US" smtClean="0"/>
              <a:t>Future economic growth rates</a:t>
            </a:r>
          </a:p>
          <a:p>
            <a:pPr lvl="1" eaLnBrk="1" hangingPunct="1"/>
            <a:r>
              <a:rPr lang="en-US" smtClean="0"/>
              <a:t>Free market system &amp; country’s capacity for growth</a:t>
            </a:r>
          </a:p>
          <a:p>
            <a:pPr lvl="1" eaLnBrk="1" hangingPunct="1"/>
            <a:r>
              <a:rPr lang="en-US" smtClean="0"/>
              <a:t>Favorable = Stable and developing markets without upsurge in inflation rates or private-sector debt</a:t>
            </a:r>
          </a:p>
          <a:p>
            <a:pPr lvl="1" eaLnBrk="1" hangingPunct="1"/>
            <a:endParaRPr lang="en-US" smtClean="0"/>
          </a:p>
          <a:p>
            <a:pPr eaLnBrk="1" hangingPunct="1"/>
            <a:r>
              <a:rPr lang="en-US" smtClean="0"/>
              <a:t>Value an international business can create in a market</a:t>
            </a:r>
          </a:p>
          <a:p>
            <a:pPr lvl="1" eaLnBrk="1" hangingPunct="1"/>
            <a:r>
              <a:rPr lang="en-US" smtClean="0"/>
              <a:t>Suitability of product for market </a:t>
            </a:r>
          </a:p>
          <a:p>
            <a:pPr lvl="1" eaLnBrk="1" hangingPunct="1"/>
            <a:r>
              <a:rPr lang="en-US" smtClean="0"/>
              <a:t>Nature of indigenous competition</a:t>
            </a:r>
          </a:p>
          <a:p>
            <a:pPr lvl="1" eaLnBrk="1" hangingPunct="1"/>
            <a:r>
              <a:rPr lang="en-US" smtClean="0"/>
              <a:t>Not widely available &amp; satisfies an unmet need</a:t>
            </a:r>
          </a:p>
          <a:p>
            <a:pPr lvl="1" eaLnBrk="1" hangingPunct="1"/>
            <a:r>
              <a:rPr lang="en-US" smtClean="0"/>
              <a:t>Greater value = ability to charge higher prices &amp; build sales volume more rapidly</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836D3D3-8E32-4B08-8324-168E0D625500}" type="slidenum">
              <a:rPr lang="en-US" smtClean="0"/>
              <a:pPr/>
              <a:t>51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803321A-D278-4F8E-8CDC-F8A06A73D9FE}" type="slidenum">
              <a:rPr lang="en-US" smtClean="0"/>
              <a:pPr/>
              <a:t>52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42FB47B-DBD1-4111-9933-ADA0B1F21E04}" type="slidenum">
              <a:rPr lang="en-US" smtClean="0"/>
              <a:pPr/>
              <a:t>53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5DE88E5-1CE0-4318-9D88-18D6954E5B46}" type="slidenum">
              <a:rPr lang="en-US" smtClean="0"/>
              <a:pPr/>
              <a:t>55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3CE7A-512E-498F-9CE6-6A5A9237F5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B233CE-5364-4BBE-A863-EAD3D1C0A9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83D80A-A1BA-41D5-B80C-859035A68C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DEB8D5-082B-408D-B59F-84E7F0A261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CE58A-42E0-42EF-AADC-10AF41F5B3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AA5FC-C37B-4A95-978F-717047FF28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2AEE9C-0148-4739-AA1C-2A63F2A08B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9C24A0-183A-43F9-AA05-94C39ED16A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E9E897-B4A8-4F7B-AAA8-5A4CF3E08D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8598A6-96E5-47C1-A985-0246590E72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CFB64-B6BC-489E-8AB0-2BCFF6745F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72A691-DE4D-406B-8718-ED7266720B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BDF8B4-2279-47F0-99DE-341A34229C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co/qaGG10bePw"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Dove"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ndrew.cmu.edu/user/jp87/URED/readings/Shift_Share.pdf" TargetMode="External"/><Relationship Id="rId2" Type="http://schemas.openxmlformats.org/officeDocument/2006/relationships/hyperlink" Target="http://www.beri.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trademap.net/" TargetMode="External"/><Relationship Id="rId13" Type="http://schemas.openxmlformats.org/officeDocument/2006/relationships/hyperlink" Target="http://www.ita.doc.gov/" TargetMode="External"/><Relationship Id="rId18" Type="http://schemas.openxmlformats.org/officeDocument/2006/relationships/hyperlink" Target="http://www.un.org/" TargetMode="External"/><Relationship Id="rId3" Type="http://schemas.openxmlformats.org/officeDocument/2006/relationships/hyperlink" Target="http://www.igeme.gov.tr/KKS/GTIP" TargetMode="External"/><Relationship Id="rId21" Type="http://schemas.openxmlformats.org/officeDocument/2006/relationships/hyperlink" Target="http://www.infoexport.gc.ca/" TargetMode="External"/><Relationship Id="rId7" Type="http://schemas.openxmlformats.org/officeDocument/2006/relationships/hyperlink" Target="http://www.intracen.org.tr/" TargetMode="External"/><Relationship Id="rId12" Type="http://schemas.openxmlformats.org/officeDocument/2006/relationships/hyperlink" Target="http://www.euromonitor.com/" TargetMode="External"/><Relationship Id="rId17" Type="http://schemas.openxmlformats.org/officeDocument/2006/relationships/hyperlink" Target="http://www.oecd.org/" TargetMode="External"/><Relationship Id="rId25" Type="http://schemas.openxmlformats.org/officeDocument/2006/relationships/hyperlink" Target="http://www.austrade.gov.au/" TargetMode="External"/><Relationship Id="rId2" Type="http://schemas.openxmlformats.org/officeDocument/2006/relationships/hyperlink" Target="http://www.gumrukler.gov.tr/" TargetMode="External"/><Relationship Id="rId16" Type="http://schemas.openxmlformats.org/officeDocument/2006/relationships/hyperlink" Target="http://www.statusa.gov/" TargetMode="External"/><Relationship Id="rId20" Type="http://schemas.openxmlformats.org/officeDocument/2006/relationships/hyperlink" Target="http://www.tradepartners.gov.uk/" TargetMode="External"/><Relationship Id="rId1" Type="http://schemas.openxmlformats.org/officeDocument/2006/relationships/slideLayout" Target="../slideLayouts/slideLayout7.xml"/><Relationship Id="rId6" Type="http://schemas.openxmlformats.org/officeDocument/2006/relationships/hyperlink" Target="http://www.musavirlikler.gov.tr/" TargetMode="External"/><Relationship Id="rId11" Type="http://schemas.openxmlformats.org/officeDocument/2006/relationships/hyperlink" Target="http://www.eiu.com/" TargetMode="External"/><Relationship Id="rId24" Type="http://schemas.openxmlformats.org/officeDocument/2006/relationships/hyperlink" Target="http://www.stats.gov.cn/" TargetMode="External"/><Relationship Id="rId5" Type="http://schemas.openxmlformats.org/officeDocument/2006/relationships/hyperlink" Target="http://www.dtm.gov.tr/pazaragiris" TargetMode="External"/><Relationship Id="rId15" Type="http://schemas.openxmlformats.org/officeDocument/2006/relationships/hyperlink" Target="http://dataweb.usitc.gov/" TargetMode="External"/><Relationship Id="rId23" Type="http://schemas.openxmlformats.org/officeDocument/2006/relationships/hyperlink" Target="http://www.bisnis.doc.gov/" TargetMode="External"/><Relationship Id="rId10" Type="http://schemas.openxmlformats.org/officeDocument/2006/relationships/hyperlink" Target="http://www.deik.org.tr/" TargetMode="External"/><Relationship Id="rId19" Type="http://schemas.openxmlformats.org/officeDocument/2006/relationships/hyperlink" Target="http://www.cbi.nl/" TargetMode="External"/><Relationship Id="rId4" Type="http://schemas.openxmlformats.org/officeDocument/2006/relationships/hyperlink" Target="http://www.igeme.org.tr/" TargetMode="External"/><Relationship Id="rId9" Type="http://schemas.openxmlformats.org/officeDocument/2006/relationships/hyperlink" Target="http://www.gtis.com/gta" TargetMode="External"/><Relationship Id="rId14" Type="http://schemas.openxmlformats.org/officeDocument/2006/relationships/hyperlink" Target="http://www.fas.usda.gov/" TargetMode="External"/><Relationship Id="rId22" Type="http://schemas.openxmlformats.org/officeDocument/2006/relationships/hyperlink" Target="http://www.jetro.go.jp/"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setc.gov.cn/" TargetMode="External"/><Relationship Id="rId13" Type="http://schemas.openxmlformats.org/officeDocument/2006/relationships/hyperlink" Target="http://www.cenelec.be/" TargetMode="External"/><Relationship Id="rId3" Type="http://schemas.openxmlformats.org/officeDocument/2006/relationships/hyperlink" Target="http://www.mkaccdb.eu.int/" TargetMode="External"/><Relationship Id="rId7" Type="http://schemas.openxmlformats.org/officeDocument/2006/relationships/hyperlink" Target="http://www.apectariff.org/" TargetMode="External"/><Relationship Id="rId12" Type="http://schemas.openxmlformats.org/officeDocument/2006/relationships/hyperlink" Target="http://www.cenorm.be/" TargetMode="External"/><Relationship Id="rId2" Type="http://schemas.openxmlformats.org/officeDocument/2006/relationships/hyperlink" Target="http://www.dtm.gov.tr/pazaragiris" TargetMode="External"/><Relationship Id="rId1" Type="http://schemas.openxmlformats.org/officeDocument/2006/relationships/slideLayout" Target="../slideLayouts/slideLayout7.xml"/><Relationship Id="rId6" Type="http://schemas.openxmlformats.org/officeDocument/2006/relationships/hyperlink" Target="http://www.jetro.go.jp/" TargetMode="External"/><Relationship Id="rId11" Type="http://schemas.openxmlformats.org/officeDocument/2006/relationships/hyperlink" Target="http://europa.eu.int/business" TargetMode="External"/><Relationship Id="rId5" Type="http://schemas.openxmlformats.org/officeDocument/2006/relationships/hyperlink" Target="http://www.turkishline.ru/" TargetMode="External"/><Relationship Id="rId15" Type="http://schemas.openxmlformats.org/officeDocument/2006/relationships/hyperlink" Target="http://www.pmaps.org/mns" TargetMode="External"/><Relationship Id="rId10" Type="http://schemas.openxmlformats.org/officeDocument/2006/relationships/hyperlink" Target="http://www.ansi.org/" TargetMode="External"/><Relationship Id="rId4" Type="http://schemas.openxmlformats.org/officeDocument/2006/relationships/hyperlink" Target="http://dataweb.usitc.gov/" TargetMode="External"/><Relationship Id="rId9" Type="http://schemas.openxmlformats.org/officeDocument/2006/relationships/hyperlink" Target="http://www.iso.ch/" TargetMode="External"/><Relationship Id="rId14" Type="http://schemas.openxmlformats.org/officeDocument/2006/relationships/hyperlink" Target="http://www.etsi.or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thomasnet.com/" TargetMode="External"/><Relationship Id="rId13" Type="http://schemas.openxmlformats.org/officeDocument/2006/relationships/hyperlink" Target="http://www.mac.doc.gov/" TargetMode="External"/><Relationship Id="rId18" Type="http://schemas.openxmlformats.org/officeDocument/2006/relationships/hyperlink" Target="http://www.cetra.org.tw/" TargetMode="External"/><Relationship Id="rId3" Type="http://schemas.openxmlformats.org/officeDocument/2006/relationships/hyperlink" Target="http://www.expodatabase.com/" TargetMode="External"/><Relationship Id="rId7" Type="http://schemas.openxmlformats.org/officeDocument/2006/relationships/hyperlink" Target="http://www.europages.com/" TargetMode="External"/><Relationship Id="rId12" Type="http://schemas.openxmlformats.org/officeDocument/2006/relationships/hyperlink" Target="http://www.bisnis.doc.gov/" TargetMode="External"/><Relationship Id="rId17" Type="http://schemas.openxmlformats.org/officeDocument/2006/relationships/hyperlink" Target="http://www.bfai.de/" TargetMode="External"/><Relationship Id="rId2" Type="http://schemas.openxmlformats.org/officeDocument/2006/relationships/hyperlink" Target="http://www.expocentral.com/" TargetMode="External"/><Relationship Id="rId16" Type="http://schemas.openxmlformats.org/officeDocument/2006/relationships/hyperlink" Target="http://www.china.globalsources.com/" TargetMode="External"/><Relationship Id="rId1" Type="http://schemas.openxmlformats.org/officeDocument/2006/relationships/slideLayout" Target="../slideLayouts/slideLayout7.xml"/><Relationship Id="rId6" Type="http://schemas.openxmlformats.org/officeDocument/2006/relationships/hyperlink" Target="http://www.bizeeurope.com/" TargetMode="External"/><Relationship Id="rId11" Type="http://schemas.openxmlformats.org/officeDocument/2006/relationships/hyperlink" Target="http://www.ameinfo.com/" TargetMode="External"/><Relationship Id="rId5" Type="http://schemas.openxmlformats.org/officeDocument/2006/relationships/hyperlink" Target="http://www.kompass.com/" TargetMode="External"/><Relationship Id="rId15" Type="http://schemas.openxmlformats.org/officeDocument/2006/relationships/hyperlink" Target="http://www.businesschina.com/" TargetMode="External"/><Relationship Id="rId10" Type="http://schemas.openxmlformats.org/officeDocument/2006/relationships/hyperlink" Target="http://www.arabia.com/" TargetMode="External"/><Relationship Id="rId19" Type="http://schemas.openxmlformats.org/officeDocument/2006/relationships/hyperlink" Target="http://www.iranyellowpages.net/" TargetMode="External"/><Relationship Id="rId4" Type="http://schemas.openxmlformats.org/officeDocument/2006/relationships/hyperlink" Target="http://www.aumamessen.de/" TargetMode="External"/><Relationship Id="rId9" Type="http://schemas.openxmlformats.org/officeDocument/2006/relationships/hyperlink" Target="http://www.thomasglobal.com/" TargetMode="External"/><Relationship Id="rId14" Type="http://schemas.openxmlformats.org/officeDocument/2006/relationships/hyperlink" Target="http://www.nationalpinkpage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dtm.gov.tr/Rehberler/turkihr/menu.htm"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www.ibp.gov.tr/pg/section-pg-sektor.cfm" TargetMode="External"/><Relationship Id="rId3" Type="http://schemas.openxmlformats.org/officeDocument/2006/relationships/hyperlink" Target="http://mkaccdb.eu.int/" TargetMode="External"/><Relationship Id="rId7" Type="http://schemas.openxmlformats.org/officeDocument/2006/relationships/hyperlink" Target="http://www.ibp.gov.tr/pg/section-pg-hedef-int.cfm" TargetMode="External"/><Relationship Id="rId2" Type="http://schemas.openxmlformats.org/officeDocument/2006/relationships/hyperlink" Target="http://www.ibp.gov.tr/pg/section-pg-ulke-ndx.cfm" TargetMode="External"/><Relationship Id="rId1" Type="http://schemas.openxmlformats.org/officeDocument/2006/relationships/slideLayout" Target="../slideLayouts/slideLayout7.xml"/><Relationship Id="rId6" Type="http://schemas.openxmlformats.org/officeDocument/2006/relationships/hyperlink" Target="http://www.ufinet.org/" TargetMode="External"/><Relationship Id="rId11" Type="http://schemas.openxmlformats.org/officeDocument/2006/relationships/hyperlink" Target="http://www.ibp.gov.tr/pg/section-pg-tbkr.cfm" TargetMode="External"/><Relationship Id="rId5" Type="http://schemas.openxmlformats.org/officeDocument/2006/relationships/hyperlink" Target="http://www.expodatabase.com/" TargetMode="External"/><Relationship Id="rId10" Type="http://schemas.openxmlformats.org/officeDocument/2006/relationships/hyperlink" Target="http://www.ibp.gov.tr/KKS/Mevzuat/PBS/section-pg-pazar.cfm" TargetMode="External"/><Relationship Id="rId4" Type="http://schemas.openxmlformats.org/officeDocument/2006/relationships/hyperlink" Target="http://www.auma.de/" TargetMode="External"/><Relationship Id="rId9" Type="http://schemas.openxmlformats.org/officeDocument/2006/relationships/hyperlink" Target="http://www.ibp.gov.tr/assets/diger/gts_gsp_kilavuzu.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tr-TR" dirty="0" smtClean="0"/>
              <a:t>ULUSLARARASI  PAZARLAMA</a:t>
            </a:r>
            <a:br>
              <a:rPr lang="tr-TR" dirty="0" smtClean="0"/>
            </a:br>
            <a:r>
              <a:rPr lang="tr-TR" dirty="0" smtClean="0"/>
              <a:t/>
            </a:r>
            <a:br>
              <a:rPr lang="tr-TR" dirty="0" smtClean="0"/>
            </a:br>
            <a:r>
              <a:rPr lang="tr-TR" dirty="0" smtClean="0"/>
              <a:t>HEDEF PAZAR SEÇİMİ</a:t>
            </a:r>
            <a:br>
              <a:rPr lang="tr-TR" dirty="0" smtClean="0"/>
            </a:br>
            <a:r>
              <a:rPr lang="tr-TR" dirty="0" smtClean="0"/>
              <a:t>2017 Ekim</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Fırsatlar:</a:t>
            </a:r>
            <a:endParaRPr lang="tr-TR" dirty="0"/>
          </a:p>
        </p:txBody>
      </p:sp>
      <p:sp>
        <p:nvSpPr>
          <p:cNvPr id="3" name="2 İçerik Yer Tutucusu"/>
          <p:cNvSpPr>
            <a:spLocks noGrp="1"/>
          </p:cNvSpPr>
          <p:nvPr>
            <p:ph idx="1"/>
          </p:nvPr>
        </p:nvSpPr>
        <p:spPr/>
        <p:txBody>
          <a:bodyPr/>
          <a:lstStyle/>
          <a:p>
            <a:r>
              <a:rPr lang="tr-TR" sz="2400" dirty="0" smtClean="0"/>
              <a:t>Sağlık, iletişim, internet, sibernetik gibi alanlarda yaşanacak hızlı gelişmeler ve özellikle “çevresel sürdürülebilirlik” kavramına odaklanmış yeni teknolojiler, önümüzdeki dönemin “Yeşil ekonomi” dönemi olacağını haber veriyor.</a:t>
            </a:r>
          </a:p>
          <a:p>
            <a:r>
              <a:rPr lang="tr-TR" sz="2400" dirty="0" smtClean="0"/>
              <a:t>Kişiselleştirme (</a:t>
            </a:r>
            <a:r>
              <a:rPr lang="tr-TR" sz="2400" dirty="0" err="1" smtClean="0"/>
              <a:t>customization</a:t>
            </a:r>
            <a:r>
              <a:rPr lang="tr-TR" sz="2400" dirty="0" smtClean="0"/>
              <a:t>) önemini daha da artıracak</a:t>
            </a:r>
          </a:p>
          <a:p>
            <a:r>
              <a:rPr lang="tr-TR" sz="2400" dirty="0" smtClean="0"/>
              <a:t>Web 3.0 döneminde “zenginleştirilmiş gerçeklik” (</a:t>
            </a:r>
            <a:r>
              <a:rPr lang="tr-TR" sz="2400" dirty="0" err="1" smtClean="0"/>
              <a:t>Augmented</a:t>
            </a:r>
            <a:r>
              <a:rPr lang="tr-TR" sz="2400" dirty="0" smtClean="0"/>
              <a:t> </a:t>
            </a:r>
            <a:r>
              <a:rPr lang="tr-TR" sz="2400" dirty="0" err="1" smtClean="0"/>
              <a:t>reality</a:t>
            </a:r>
            <a:r>
              <a:rPr lang="tr-TR" sz="2400" dirty="0" smtClean="0"/>
              <a:t>), hayatımızın içine iyiden iyiye nüfuz etmeye başlayacak. Daha fazla online ortam </a:t>
            </a:r>
          </a:p>
          <a:p>
            <a:r>
              <a:rPr lang="tr-TR" sz="2400" dirty="0" smtClean="0"/>
              <a:t>Yaşam süresinin uzamasıyla üretici olmaktan çıkan yaşlı nüfus</a:t>
            </a:r>
            <a:endParaRPr lang="tr-TR"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50825" y="-387350"/>
            <a:ext cx="8540750" cy="1143000"/>
          </a:xfrm>
        </p:spPr>
        <p:txBody>
          <a:bodyPr/>
          <a:lstStyle/>
          <a:p>
            <a:pPr eaLnBrk="1" hangingPunct="1"/>
            <a:r>
              <a:rPr lang="tr-TR" sz="1600" smtClean="0"/>
              <a:t>Uluslararası Pazarlara Girme Kararı Almada Kullanılan Kontrol Listesi</a:t>
            </a:r>
            <a:r>
              <a:rPr lang="tr-TR" smtClean="0"/>
              <a:t> </a:t>
            </a:r>
          </a:p>
        </p:txBody>
      </p:sp>
      <p:pic>
        <p:nvPicPr>
          <p:cNvPr id="103427" name="Picture 3"/>
          <p:cNvPicPr>
            <a:picLocks noGrp="1" noChangeAspect="1" noChangeArrowheads="1"/>
          </p:cNvPicPr>
          <p:nvPr>
            <p:ph type="body" idx="1"/>
          </p:nvPr>
        </p:nvPicPr>
        <p:blipFill>
          <a:blip r:embed="rId2" cstate="print"/>
          <a:srcRect/>
          <a:stretch>
            <a:fillRect/>
          </a:stretch>
        </p:blipFill>
        <p:spPr>
          <a:xfrm>
            <a:off x="-396875" y="981075"/>
            <a:ext cx="10117138" cy="5380038"/>
          </a:xfrm>
          <a:noFill/>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2800" smtClean="0">
                <a:solidFill>
                  <a:srgbClr val="000000"/>
                </a:solidFill>
              </a:rPr>
              <a:t>A hierarchical model of entry choice modes</a:t>
            </a:r>
          </a:p>
        </p:txBody>
      </p:sp>
      <p:pic>
        <p:nvPicPr>
          <p:cNvPr id="349188" name="Picture 4"/>
          <p:cNvPicPr>
            <a:picLocks noChangeAspect="1" noChangeArrowheads="1"/>
          </p:cNvPicPr>
          <p:nvPr/>
        </p:nvPicPr>
        <p:blipFill>
          <a:blip r:embed="rId3" cstate="print"/>
          <a:srcRect/>
          <a:stretch>
            <a:fillRect/>
          </a:stretch>
        </p:blipFill>
        <p:spPr bwMode="auto">
          <a:xfrm>
            <a:off x="838200" y="1139825"/>
            <a:ext cx="7396163" cy="4684713"/>
          </a:xfrm>
          <a:prstGeom prst="rect">
            <a:avLst/>
          </a:prstGeom>
          <a:noFill/>
          <a:ln w="9525">
            <a:noFill/>
            <a:miter lim="800000"/>
            <a:headEnd/>
            <a:tailEnd/>
          </a:ln>
        </p:spPr>
      </p:pic>
      <p:sp>
        <p:nvSpPr>
          <p:cNvPr id="104452" name="Rectangle 5"/>
          <p:cNvSpPr>
            <a:spLocks noChangeArrowheads="1"/>
          </p:cNvSpPr>
          <p:nvPr/>
        </p:nvSpPr>
        <p:spPr bwMode="auto">
          <a:xfrm>
            <a:off x="838200" y="6340475"/>
            <a:ext cx="5638800" cy="457200"/>
          </a:xfrm>
          <a:prstGeom prst="rect">
            <a:avLst/>
          </a:prstGeom>
          <a:noFill/>
          <a:ln w="9525">
            <a:noFill/>
            <a:miter lim="800000"/>
            <a:headEnd/>
            <a:tailEnd/>
          </a:ln>
        </p:spPr>
        <p:txBody>
          <a:bodyPr>
            <a:spAutoFit/>
          </a:bodyPr>
          <a:lstStyle/>
          <a:p>
            <a:r>
              <a:rPr lang="en-US" sz="1200">
                <a:solidFill>
                  <a:schemeClr val="bg1"/>
                </a:solidFill>
              </a:rPr>
              <a:t>Adapted from Y. Pan &amp; D. Tse, 2000, The hierarchical model of market entry modes (p. 538),</a:t>
            </a:r>
            <a:r>
              <a:rPr lang="en-US" sz="1200" i="1">
                <a:solidFill>
                  <a:schemeClr val="bg1"/>
                </a:solidFill>
              </a:rPr>
              <a:t> Journal of International Business Studies</a:t>
            </a:r>
            <a:r>
              <a:rPr lang="en-US" sz="1200">
                <a:solidFill>
                  <a:schemeClr val="bg1"/>
                </a:solidFill>
              </a:rPr>
              <a:t>, 31: 535–554.</a:t>
            </a:r>
          </a:p>
        </p:txBody>
      </p:sp>
      <p:sp>
        <p:nvSpPr>
          <p:cNvPr id="104453" name="Line 6"/>
          <p:cNvSpPr>
            <a:spLocks noChangeShapeType="1"/>
          </p:cNvSpPr>
          <p:nvPr/>
        </p:nvSpPr>
        <p:spPr bwMode="auto">
          <a:xfrm>
            <a:off x="990600" y="6019800"/>
            <a:ext cx="7467600" cy="0"/>
          </a:xfrm>
          <a:prstGeom prst="line">
            <a:avLst/>
          </a:prstGeom>
          <a:noFill/>
          <a:ln w="76200">
            <a:solidFill>
              <a:srgbClr val="CC0000"/>
            </a:solidFill>
            <a:miter lim="800000"/>
            <a:headEnd/>
            <a:tailEnd type="triangle" w="med" len="med"/>
          </a:ln>
        </p:spPr>
        <p:txBody>
          <a:bodyPr wrap="none"/>
          <a:lstStyle/>
          <a:p>
            <a:endParaRPr lang="tr-TR"/>
          </a:p>
        </p:txBody>
      </p:sp>
      <p:sp>
        <p:nvSpPr>
          <p:cNvPr id="104454" name="Text Box 7"/>
          <p:cNvSpPr txBox="1">
            <a:spLocks noChangeArrowheads="1"/>
          </p:cNvSpPr>
          <p:nvPr/>
        </p:nvSpPr>
        <p:spPr bwMode="auto">
          <a:xfrm>
            <a:off x="6781800" y="5410200"/>
            <a:ext cx="1901825" cy="457200"/>
          </a:xfrm>
          <a:prstGeom prst="rect">
            <a:avLst/>
          </a:prstGeom>
          <a:noFill/>
          <a:ln w="9525">
            <a:noFill/>
            <a:miter lim="800000"/>
            <a:headEnd/>
            <a:tailEnd/>
          </a:ln>
        </p:spPr>
        <p:txBody>
          <a:bodyPr wrap="none">
            <a:spAutoFit/>
          </a:bodyPr>
          <a:lstStyle/>
          <a:p>
            <a:r>
              <a:rPr lang="en-US">
                <a:solidFill>
                  <a:srgbClr val="CC0000"/>
                </a:solidFill>
              </a:rPr>
              <a:t>Commitment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wipe(up)">
                                      <p:cBhvr>
                                        <p:cTn id="7" dur="500"/>
                                        <p:tgtEl>
                                          <p:spTgt spid="349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81000" y="751344"/>
            <a:ext cx="7924800" cy="6001643"/>
          </a:xfrm>
          <a:prstGeom prst="rect">
            <a:avLst/>
          </a:prstGeom>
        </p:spPr>
        <p:txBody>
          <a:bodyPr wrap="square">
            <a:spAutoFit/>
          </a:bodyPr>
          <a:lstStyle/>
          <a:p>
            <a:r>
              <a:rPr lang="tr-TR" sz="2400" dirty="0" smtClean="0"/>
              <a:t>Uluslararası taşımacılık, telekomünikasyon ve mali işlemlerin hızla gelişmesi sonucu dünya ticareti ve yatırımının hızla büyümesi</a:t>
            </a:r>
          </a:p>
          <a:p>
            <a:r>
              <a:rPr lang="tr-TR" sz="2400" dirty="0" smtClean="0"/>
              <a:t> • Uzak Asya ülkelerinin ekonomik güçlerin artışı</a:t>
            </a:r>
          </a:p>
          <a:p>
            <a:r>
              <a:rPr lang="tr-TR" sz="2400" dirty="0" smtClean="0"/>
              <a:t> • AB ve NAFTA gibi ticari birleşmelerin hızla yaygınlaşması </a:t>
            </a:r>
          </a:p>
          <a:p>
            <a:r>
              <a:rPr lang="tr-TR" sz="2400" dirty="0" smtClean="0"/>
              <a:t>• Bazı ülkelerin yaşadıkları ekonomik krizler ve artan borçları nedeniyle uluslararası mali sistemin sarsılması</a:t>
            </a:r>
          </a:p>
          <a:p>
            <a:r>
              <a:rPr lang="tr-TR" sz="2400" dirty="0" smtClean="0"/>
              <a:t> • Dünyada hızla yaygınlaşan özelleştirme faaliyetleri </a:t>
            </a:r>
          </a:p>
          <a:p>
            <a:r>
              <a:rPr lang="tr-TR" sz="2400" dirty="0" smtClean="0"/>
              <a:t>• Globalleşen dünya ile birlikte, küresel hayat tarzlarının hızla yaygınlaşması • Çin, Hindistan, Doğu Avrupa, Ortadoğu ülkeleri gibi yeni pazarların dünyaya açılması</a:t>
            </a:r>
          </a:p>
          <a:p>
            <a:r>
              <a:rPr lang="tr-TR" sz="2400" dirty="0" smtClean="0"/>
              <a:t> • Çokuluslu şirketlerin her ülke için yerel stratejiler üretmeleri ve yerel kimlik kazanma çabaları</a:t>
            </a:r>
          </a:p>
          <a:p>
            <a:r>
              <a:rPr lang="tr-TR" sz="2400" dirty="0" smtClean="0"/>
              <a:t> • Etnik ve dini çekişme çatışmaların artması</a:t>
            </a:r>
          </a:p>
          <a:p>
            <a:r>
              <a:rPr lang="tr-TR" sz="2400" dirty="0" smtClean="0"/>
              <a:t> • Küresel markaların artışı</a:t>
            </a:r>
            <a:endParaRPr lang="tr-T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5800" y="1443840"/>
            <a:ext cx="8229600" cy="4524315"/>
          </a:xfrm>
          <a:prstGeom prst="rect">
            <a:avLst/>
          </a:prstGeom>
        </p:spPr>
        <p:txBody>
          <a:bodyPr wrap="square">
            <a:spAutoFit/>
          </a:bodyPr>
          <a:lstStyle/>
          <a:p>
            <a:r>
              <a:rPr lang="tr-TR" sz="2400" dirty="0" smtClean="0"/>
              <a:t>Örneğin nüfusun artma trendi göstermesi orta vadede pazarın büyüme potansiyeline sahip olduğuna işaret etmektedir, ya da nüfusun yaş ortalamasına bakıldığından çoğunluğun gençlerden oluşuyor olması, gençlere yönelik ürünlerin daha çok talep göreceğine yönelik güçlü bir veridir.</a:t>
            </a:r>
          </a:p>
          <a:p>
            <a:endParaRPr lang="tr-TR" sz="2400" dirty="0" smtClean="0"/>
          </a:p>
          <a:p>
            <a:r>
              <a:rPr lang="tr-TR" sz="2400" dirty="0" smtClean="0"/>
              <a:t>Bir başka örnek olarak Türkiye’de Avrupa ülkelerine göre bebek doğum oranlarının yüksek olması, çocuk bezi, oyuncak, bebek arabası ve biberon gibi ürünlerin ve bebek hastalıklarına ilişkin sağlık hizmetlerinin artmasında önemli bir fırsat olarak değerlendirilebilir. </a:t>
            </a:r>
            <a:endParaRPr lang="tr-T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62000" y="914400"/>
            <a:ext cx="7162800" cy="6001643"/>
          </a:xfrm>
          <a:prstGeom prst="rect">
            <a:avLst/>
          </a:prstGeom>
        </p:spPr>
        <p:txBody>
          <a:bodyPr wrap="square">
            <a:spAutoFit/>
          </a:bodyPr>
          <a:lstStyle/>
          <a:p>
            <a:r>
              <a:rPr lang="tr-TR" sz="2400" b="1" dirty="0" smtClean="0"/>
              <a:t>Teknoloji pazarlamayı üç yoldan etkileyebilmektedir </a:t>
            </a:r>
          </a:p>
          <a:p>
            <a:r>
              <a:rPr lang="tr-TR" sz="2400" dirty="0" smtClean="0"/>
              <a:t>• Tamamen yeni endüstriler ortaya koyarak (Örneğin: daha önce olmayan lazerlerin ortaya çıkışı) </a:t>
            </a:r>
          </a:p>
          <a:p>
            <a:r>
              <a:rPr lang="tr-TR" sz="2400" dirty="0" smtClean="0"/>
              <a:t>• Var olan endüstrileri radikal bir şekilde değiştirerek ya da ortadan kaldırarak (Örneğin: Bilgisayarın ortaya çıkması ile daktiloların üretimlerinin bir anda kesilmesi ve daktiloların işlevselliğini kaybetmesi) </a:t>
            </a:r>
          </a:p>
          <a:p>
            <a:r>
              <a:rPr lang="tr-TR" sz="2400" dirty="0" smtClean="0"/>
              <a:t>• Yeni teknoloji ile ilgili olmayan pazar ya da endüstrileri teşvik ederek (Örneğin Mikro dalga ışınlarının kullanımı ile mikro dalga fırınların üretilmesi ve normalde bu konuda ilgisi olmayan ev kadınlarının da bu yeni ürün ile konuya dâhil olması) </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0"/>
            <a:ext cx="8229600" cy="1143000"/>
          </a:xfrm>
        </p:spPr>
        <p:txBody>
          <a:bodyPr/>
          <a:lstStyle/>
          <a:p>
            <a:r>
              <a:rPr lang="tr-TR" sz="2400" dirty="0" smtClean="0">
                <a:solidFill>
                  <a:srgbClr val="FF0000"/>
                </a:solidFill>
              </a:rPr>
              <a:t>İşletmelerin faaliyet gösterdikleri ulusal ve uluslararası pazarlarla ilişkili politik gelişmeler ve yasal düzenlemeler</a:t>
            </a:r>
            <a:endParaRPr lang="tr-TR" sz="2400" dirty="0">
              <a:solidFill>
                <a:srgbClr val="FF0000"/>
              </a:solidFill>
            </a:endParaRPr>
          </a:p>
        </p:txBody>
      </p:sp>
      <p:sp>
        <p:nvSpPr>
          <p:cNvPr id="3" name="2 İçerik Yer Tutucusu"/>
          <p:cNvSpPr>
            <a:spLocks noGrp="1"/>
          </p:cNvSpPr>
          <p:nvPr>
            <p:ph idx="1"/>
          </p:nvPr>
        </p:nvSpPr>
        <p:spPr>
          <a:xfrm>
            <a:off x="381000" y="1066800"/>
            <a:ext cx="8229600" cy="4525963"/>
          </a:xfrm>
        </p:spPr>
        <p:txBody>
          <a:bodyPr/>
          <a:lstStyle/>
          <a:p>
            <a:r>
              <a:rPr lang="tr-TR" sz="2400" dirty="0" smtClean="0"/>
              <a:t>Bir ülkedeki politik gelişme ve değişimler ile yasal düzenlemeler çoğu zaman pazarların yapısına, hammadde maliyetlerine, kurlara, vergilere, gelir paylaşımına, yatırımlara ve ekonomik büyümeye önemli etki yapacağından dolayı pazarlamacılar açısından iyi takip edilmesi ve değerlendirilmesi gerekmektedir.</a:t>
            </a:r>
          </a:p>
          <a:p>
            <a:endParaRPr lang="tr-TR" sz="2400" dirty="0" smtClean="0"/>
          </a:p>
          <a:p>
            <a:r>
              <a:rPr lang="tr-TR" sz="2400" dirty="0" smtClean="0"/>
              <a:t>ABD, 2016'da yapılan 6.62 milyar dolarlık ihracatla en çok ihracat yapılan beşinci ülke. Vize sorunu, ABD'de yatırım yapmak isteyen iş insanlarını, eğitim almak isteyen öğrencileri ve turistik amaçlı ABD'yi ziyaret etmek için başvuranları olumsuz etkileyebilir. </a:t>
            </a:r>
          </a:p>
          <a:p>
            <a:endParaRPr lang="tr-TR" sz="2400" dirty="0" smtClean="0"/>
          </a:p>
          <a:p>
            <a:r>
              <a:rPr lang="tr-TR" sz="2400" dirty="0" smtClean="0"/>
              <a:t> Türkiye'den ayda 2 bine yakın turist Amerika'ya gitmek için paket tur satın almaktadır.</a:t>
            </a:r>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410" name="Picture 2" descr="F:\IMG_2177.JPG"/>
          <p:cNvPicPr>
            <a:picLocks noChangeAspect="1" noChangeArrowheads="1"/>
          </p:cNvPicPr>
          <p:nvPr/>
        </p:nvPicPr>
        <p:blipFill>
          <a:blip r:embed="rId2" cstate="print"/>
          <a:srcRect/>
          <a:stretch>
            <a:fillRect/>
          </a:stretch>
        </p:blipFill>
        <p:spPr bwMode="auto">
          <a:xfrm>
            <a:off x="2123728" y="116632"/>
            <a:ext cx="4953000" cy="660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dubai havaalanında pink taxi ile ilgili görsel sonucu"/>
          <p:cNvPicPr>
            <a:picLocks noChangeAspect="1" noChangeArrowheads="1"/>
          </p:cNvPicPr>
          <p:nvPr/>
        </p:nvPicPr>
        <p:blipFill>
          <a:blip r:embed="rId2" cstate="print"/>
          <a:srcRect/>
          <a:stretch>
            <a:fillRect/>
          </a:stretch>
        </p:blipFill>
        <p:spPr bwMode="auto">
          <a:xfrm>
            <a:off x="539552" y="1556792"/>
            <a:ext cx="7940989" cy="5040560"/>
          </a:xfrm>
          <a:prstGeom prst="rect">
            <a:avLst/>
          </a:prstGeom>
          <a:noFill/>
        </p:spPr>
      </p:pic>
      <p:sp>
        <p:nvSpPr>
          <p:cNvPr id="3" name="2 Dikdörtgen"/>
          <p:cNvSpPr/>
          <p:nvPr/>
        </p:nvSpPr>
        <p:spPr>
          <a:xfrm>
            <a:off x="1331640" y="692696"/>
            <a:ext cx="5904656" cy="646331"/>
          </a:xfrm>
          <a:prstGeom prst="rect">
            <a:avLst/>
          </a:prstGeom>
        </p:spPr>
        <p:txBody>
          <a:bodyPr wrap="square">
            <a:spAutoFit/>
          </a:bodyPr>
          <a:lstStyle/>
          <a:p>
            <a:r>
              <a:rPr lang="tr-TR" b="1" dirty="0" smtClean="0"/>
              <a:t>Pembe</a:t>
            </a:r>
            <a:r>
              <a:rPr lang="tr-TR" dirty="0" smtClean="0"/>
              <a:t> renkli tabelası olanlar kadın taksisi, yalnızca kadınlar ve çocuklar binebiliyor.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Tehditler</a:t>
            </a:r>
            <a:endParaRPr lang="tr-TR" dirty="0"/>
          </a:p>
        </p:txBody>
      </p:sp>
      <p:sp>
        <p:nvSpPr>
          <p:cNvPr id="3" name="2 İçerik Yer Tutucusu"/>
          <p:cNvSpPr>
            <a:spLocks noGrp="1"/>
          </p:cNvSpPr>
          <p:nvPr>
            <p:ph idx="1"/>
          </p:nvPr>
        </p:nvSpPr>
        <p:spPr>
          <a:xfrm>
            <a:off x="228600" y="1600200"/>
            <a:ext cx="8458200" cy="5029200"/>
          </a:xfrm>
        </p:spPr>
        <p:txBody>
          <a:bodyPr/>
          <a:lstStyle/>
          <a:p>
            <a:pPr>
              <a:buNone/>
            </a:pPr>
            <a:r>
              <a:rPr lang="tr-TR" sz="1800" b="1" dirty="0" smtClean="0"/>
              <a:t>	1- Çevresel felaketler:</a:t>
            </a:r>
            <a:r>
              <a:rPr lang="tr-TR" sz="1800" dirty="0" smtClean="0"/>
              <a:t> Küresel ısınmaya bağlı doğal felaketler ve kıtlık</a:t>
            </a:r>
          </a:p>
          <a:p>
            <a:pPr>
              <a:buNone/>
            </a:pPr>
            <a:r>
              <a:rPr lang="tr-TR" sz="1800" b="1" dirty="0" smtClean="0"/>
              <a:t>	2- Ekonomik sarsıntılar:</a:t>
            </a:r>
            <a:r>
              <a:rPr lang="tr-TR" sz="1800" dirty="0" smtClean="0"/>
              <a:t> Finansal krizin derinleşmesi, bölgesel ekonomik çöküntüler ve buna bağlı içe kapanma eğilimleri</a:t>
            </a:r>
          </a:p>
          <a:p>
            <a:pPr>
              <a:buNone/>
            </a:pPr>
            <a:r>
              <a:rPr lang="tr-TR" sz="1800" b="1" dirty="0" smtClean="0"/>
              <a:t>	3- Sosyal patlamalar ve savaşlar:</a:t>
            </a:r>
            <a:r>
              <a:rPr lang="tr-TR" sz="1800" dirty="0" smtClean="0"/>
              <a:t> Eşitsizlik ve sosyal politikaların yetersizliği karşısında ortaya çıkabilecek sosyal patlamalar. Bunun yanında küresel çıkar çatışmaları sonucunda bölgesel veya küresel savaş tehditleri.</a:t>
            </a:r>
          </a:p>
          <a:p>
            <a:pPr>
              <a:buNone/>
            </a:pPr>
            <a:r>
              <a:rPr lang="tr-TR" sz="1800" b="1" dirty="0" smtClean="0"/>
              <a:t>	4- Eğitimsizlik–cahillik:</a:t>
            </a:r>
            <a:r>
              <a:rPr lang="tr-TR" sz="1800" dirty="0" smtClean="0"/>
              <a:t> Sosyal dengesizliklerin bir sonucu olarak özellikle Türkiye gibi gelişen ekonomilerde niteliksiz insan nüfusunun artması, bu eğitimsizlik ve niteliksizliğe bağlı olarak yoksulluğun ve şiddet eğiliminin tırmanması, rekabet gücünün düşmesi.</a:t>
            </a:r>
          </a:p>
          <a:p>
            <a:pPr>
              <a:buNone/>
            </a:pPr>
            <a:r>
              <a:rPr lang="tr-TR" sz="1800" b="1" dirty="0" smtClean="0"/>
              <a:t>	5- Nüfus artışı ve yaşlanma:</a:t>
            </a:r>
            <a:r>
              <a:rPr lang="tr-TR" sz="1800" dirty="0" smtClean="0"/>
              <a:t> Kısa süre içinde 7 milyar kişiyi aşacak dünya nüfusunun yarattığı tehlikeler. Gıda ve su sorunu başta olmak üzere artan nüfusun tüketim beklentilerinin neden olacağı sosyal sorunlar yanında, tüketici nüfusun artmasıyla derinleşen çevresel sorunlar. </a:t>
            </a:r>
          </a:p>
          <a:p>
            <a:endParaRPr lang="tr-T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228600"/>
            <a:ext cx="7772400" cy="6124754"/>
          </a:xfrm>
          <a:prstGeom prst="rect">
            <a:avLst/>
          </a:prstGeom>
        </p:spPr>
        <p:txBody>
          <a:bodyPr wrap="square">
            <a:spAutoFit/>
          </a:bodyPr>
          <a:lstStyle/>
          <a:p>
            <a:r>
              <a:rPr lang="tr-TR" sz="2800" dirty="0" smtClean="0"/>
              <a:t>Değişen iklim şartları ve küresel ısınma karşısında pazarlamacılar yeni pazar alanları geliştirerek bu tehditleri birer fırsata dönüştürme şansına sahiptirler. Nitekim sahil kenarlarında tatil yapmaya alternatif olarak ormanlık bölgelerde ahşap evlerde doğayla iç içe tatil anlayışının gelişmeye başlaması bunun somut örneklerinden birisidir.</a:t>
            </a:r>
          </a:p>
          <a:p>
            <a:endParaRPr lang="tr-TR" sz="2800" dirty="0" smtClean="0"/>
          </a:p>
          <a:p>
            <a:r>
              <a:rPr lang="tr-TR" sz="2800" dirty="0" smtClean="0"/>
              <a:t>Uluslararası pazarlama yapan firmalar açısından ise çevresel değişimlerin her bir firma için farklı etkiler yaratabileceği ve buna göre de her bir firmanın farklı stratejiler ve çözüm önerileri getirmesi gerekliliği ortaya çıkmaktadır</a:t>
            </a:r>
            <a:endParaRPr lang="tr-T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s://scontent-frt3-1.xx.fbcdn.net/v/t1.0-0/p526x296/22310226_1662304177153273_4511175166792864139_n.jpg?oh=5a8de75f759380ca1570e42d13d5e378&amp;oe=5A42849C"/>
          <p:cNvPicPr>
            <a:picLocks noChangeAspect="1" noChangeArrowheads="1"/>
          </p:cNvPicPr>
          <p:nvPr/>
        </p:nvPicPr>
        <p:blipFill>
          <a:blip r:embed="rId2"/>
          <a:srcRect/>
          <a:stretch>
            <a:fillRect/>
          </a:stretch>
        </p:blipFill>
        <p:spPr bwMode="auto">
          <a:xfrm>
            <a:off x="1371600" y="0"/>
            <a:ext cx="6858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Pazar</a:t>
            </a:r>
            <a:endParaRPr lang="tr-TR" dirty="0"/>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buNone/>
            </a:pPr>
            <a:r>
              <a:rPr lang="tr-TR" dirty="0" smtClean="0"/>
              <a:t>			Nedir?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Resmi Twitter'da görüntüle"/>
          <p:cNvPicPr>
            <a:picLocks noChangeAspect="1" noChangeArrowheads="1"/>
          </p:cNvPicPr>
          <p:nvPr/>
        </p:nvPicPr>
        <p:blipFill>
          <a:blip r:embed="rId2"/>
          <a:srcRect/>
          <a:stretch>
            <a:fillRect/>
          </a:stretch>
        </p:blipFill>
        <p:spPr bwMode="auto">
          <a:xfrm>
            <a:off x="0" y="-3258"/>
            <a:ext cx="5334000" cy="6861258"/>
          </a:xfrm>
          <a:prstGeom prst="rect">
            <a:avLst/>
          </a:prstGeom>
          <a:noFill/>
        </p:spPr>
      </p:pic>
      <p:sp>
        <p:nvSpPr>
          <p:cNvPr id="131075" name="Rectangle 3"/>
          <p:cNvSpPr>
            <a:spLocks noChangeArrowheads="1"/>
          </p:cNvSpPr>
          <p:nvPr/>
        </p:nvSpPr>
        <p:spPr bwMode="auto">
          <a:xfrm>
            <a:off x="5334000" y="1600200"/>
            <a:ext cx="3429000" cy="20621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err="1" smtClean="0">
                <a:ln>
                  <a:noFill/>
                </a:ln>
                <a:solidFill>
                  <a:srgbClr val="1C2022"/>
                </a:solidFill>
                <a:effectLst/>
                <a:latin typeface="Helvetica"/>
                <a:cs typeface="Arial" pitchFamily="34" charset="0"/>
              </a:rPr>
              <a:t>You</a:t>
            </a:r>
            <a:r>
              <a:rPr kumimoji="0" lang="tr-TR" sz="3200" b="0" i="0" u="none" strike="noStrike" cap="none" normalizeH="0" baseline="0" dirty="0" smtClean="0">
                <a:ln>
                  <a:noFill/>
                </a:ln>
                <a:solidFill>
                  <a:srgbClr val="1C2022"/>
                </a:solidFill>
                <a:effectLst/>
                <a:latin typeface="Helvetica"/>
                <a:cs typeface="Arial" pitchFamily="34" charset="0"/>
              </a:rPr>
              <a:t> </a:t>
            </a:r>
            <a:r>
              <a:rPr kumimoji="0" lang="tr-TR" sz="3200" b="0" i="0" u="none" strike="noStrike" cap="none" normalizeH="0" baseline="0" dirty="0" err="1" smtClean="0">
                <a:ln>
                  <a:noFill/>
                </a:ln>
                <a:solidFill>
                  <a:srgbClr val="1C2022"/>
                </a:solidFill>
                <a:effectLst/>
                <a:latin typeface="Helvetica"/>
                <a:cs typeface="Arial" pitchFamily="34" charset="0"/>
              </a:rPr>
              <a:t>have</a:t>
            </a:r>
            <a:r>
              <a:rPr kumimoji="0" lang="tr-TR" sz="3200" b="0" i="0" u="none" strike="noStrike" cap="none" normalizeH="0" baseline="0" dirty="0" smtClean="0">
                <a:ln>
                  <a:noFill/>
                </a:ln>
                <a:solidFill>
                  <a:srgbClr val="1C2022"/>
                </a:solidFill>
                <a:effectLst/>
                <a:latin typeface="Helvetica"/>
                <a:cs typeface="Arial" pitchFamily="34" charset="0"/>
              </a:rPr>
              <a:t> done it in </a:t>
            </a:r>
            <a:r>
              <a:rPr kumimoji="0" lang="tr-TR" sz="3200" b="0" i="0" u="none" strike="noStrike" cap="none" normalizeH="0" baseline="0" dirty="0" err="1" smtClean="0">
                <a:ln>
                  <a:noFill/>
                </a:ln>
                <a:solidFill>
                  <a:srgbClr val="1C2022"/>
                </a:solidFill>
                <a:effectLst/>
                <a:latin typeface="Helvetica"/>
                <a:cs typeface="Arial" pitchFamily="34" charset="0"/>
              </a:rPr>
              <a:t>the</a:t>
            </a:r>
            <a:r>
              <a:rPr kumimoji="0" lang="tr-TR" sz="3200" b="0" i="0" u="none" strike="noStrike" cap="none" normalizeH="0" baseline="0" dirty="0" smtClean="0">
                <a:ln>
                  <a:noFill/>
                </a:ln>
                <a:solidFill>
                  <a:srgbClr val="1C2022"/>
                </a:solidFill>
                <a:effectLst/>
                <a:latin typeface="Helvetica"/>
                <a:cs typeface="Arial" pitchFamily="34" charset="0"/>
              </a:rPr>
              <a:t> </a:t>
            </a:r>
            <a:r>
              <a:rPr kumimoji="0" lang="tr-TR" sz="3200" b="0" i="0" u="none" strike="noStrike" cap="none" normalizeH="0" baseline="0" dirty="0" err="1" smtClean="0">
                <a:ln>
                  <a:noFill/>
                </a:ln>
                <a:solidFill>
                  <a:srgbClr val="1C2022"/>
                </a:solidFill>
                <a:effectLst/>
                <a:latin typeface="Helvetica"/>
                <a:cs typeface="Arial" pitchFamily="34" charset="0"/>
              </a:rPr>
              <a:t>past</a:t>
            </a:r>
            <a:r>
              <a:rPr kumimoji="0" lang="tr-TR" sz="3200" b="0" i="0" u="none" strike="noStrike" cap="none" normalizeH="0" baseline="0" dirty="0" smtClean="0">
                <a:ln>
                  <a:noFill/>
                </a:ln>
                <a:solidFill>
                  <a:srgbClr val="1C2022"/>
                </a:solidFill>
                <a:effectLst/>
                <a:latin typeface="Helvetica"/>
                <a:cs typeface="Arial" pitchFamily="34" charset="0"/>
              </a:rPr>
              <a:t>.</a:t>
            </a:r>
            <a:r>
              <a:rPr kumimoji="0" lang="tr-TR" sz="32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latin typeface="Arial" pitchFamily="34" charset="0"/>
                <a:cs typeface="Arial" pitchFamily="34" charset="0"/>
              </a:rPr>
              <a:t> </a:t>
            </a:r>
            <a:r>
              <a:rPr kumimoji="0" lang="tr-TR" sz="3200" b="0" i="0" u="none" strike="noStrike" cap="none" normalizeH="0" baseline="0" dirty="0" smtClean="0">
                <a:ln>
                  <a:noFill/>
                </a:ln>
                <a:solidFill>
                  <a:srgbClr val="1C2022"/>
                </a:solidFill>
                <a:effectLst/>
                <a:latin typeface="Helvetica"/>
                <a:cs typeface="Arial" pitchFamily="34" charset="0"/>
              </a:rPr>
              <a:t> </a:t>
            </a:r>
            <a:r>
              <a:rPr kumimoji="0" lang="tr-TR" sz="3200" b="0" i="0" u="none" strike="noStrike" cap="none" normalizeH="0" baseline="0" dirty="0" err="1" smtClean="0">
                <a:ln>
                  <a:noFill/>
                </a:ln>
                <a:solidFill>
                  <a:srgbClr val="2B7BB9"/>
                </a:solidFill>
                <a:effectLst/>
                <a:latin typeface="Helvetica"/>
                <a:cs typeface="Arial" pitchFamily="34" charset="0"/>
                <a:hlinkClick r:id="rId3"/>
              </a:rPr>
              <a:t>pic</a:t>
            </a:r>
            <a:r>
              <a:rPr kumimoji="0" lang="tr-TR" sz="3200" b="0" i="0" u="none" strike="noStrike" cap="none" normalizeH="0" baseline="0" dirty="0" smtClean="0">
                <a:ln>
                  <a:noFill/>
                </a:ln>
                <a:solidFill>
                  <a:srgbClr val="2B7BB9"/>
                </a:solidFill>
                <a:effectLst/>
                <a:latin typeface="Helvetica"/>
                <a:cs typeface="Arial" pitchFamily="34" charset="0"/>
                <a:hlinkClick r:id="rId3"/>
              </a:rPr>
              <a:t>.</a:t>
            </a:r>
            <a:r>
              <a:rPr kumimoji="0" lang="tr-TR" sz="3200" b="0" i="0" u="none" strike="noStrike" cap="none" normalizeH="0" baseline="0" dirty="0" err="1" smtClean="0">
                <a:ln>
                  <a:noFill/>
                </a:ln>
                <a:solidFill>
                  <a:srgbClr val="2B7BB9"/>
                </a:solidFill>
                <a:effectLst/>
                <a:latin typeface="Helvetica"/>
                <a:cs typeface="Arial" pitchFamily="34" charset="0"/>
                <a:hlinkClick r:id="rId3"/>
              </a:rPr>
              <a:t>twitter</a:t>
            </a:r>
            <a:r>
              <a:rPr kumimoji="0" lang="tr-TR" sz="3200" b="0" i="0" u="none" strike="noStrike" cap="none" normalizeH="0" baseline="0" dirty="0" smtClean="0">
                <a:ln>
                  <a:noFill/>
                </a:ln>
                <a:solidFill>
                  <a:srgbClr val="2B7BB9"/>
                </a:solidFill>
                <a:effectLst/>
                <a:latin typeface="Helvetica"/>
                <a:cs typeface="Arial" pitchFamily="34" charset="0"/>
                <a:hlinkClick r:id="rId3"/>
              </a:rPr>
              <a:t>.com/qaGG10bePw</a:t>
            </a:r>
            <a:r>
              <a:rPr kumimoji="0" lang="tr-TR" sz="3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31076" name="Picture 4" descr="🙄"/>
          <p:cNvPicPr>
            <a:picLocks noChangeAspect="1" noChangeArrowheads="1"/>
          </p:cNvPicPr>
          <p:nvPr/>
        </p:nvPicPr>
        <p:blipFill>
          <a:blip r:embed="rId4"/>
          <a:srcRect/>
          <a:stretch>
            <a:fillRect/>
          </a:stretch>
        </p:blipFill>
        <p:spPr bwMode="auto">
          <a:xfrm>
            <a:off x="6019800" y="0"/>
            <a:ext cx="685800" cy="685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roßbritannien Werbekampagne von Dove - Vorwurf Rassismus (Getty Images/AFP/D. Sorabji)"/>
          <p:cNvPicPr>
            <a:picLocks noChangeAspect="1" noChangeArrowheads="1"/>
          </p:cNvPicPr>
          <p:nvPr/>
        </p:nvPicPr>
        <p:blipFill>
          <a:blip r:embed="rId2"/>
          <a:srcRect/>
          <a:stretch>
            <a:fillRect/>
          </a:stretch>
        </p:blipFill>
        <p:spPr bwMode="auto">
          <a:xfrm>
            <a:off x="615017" y="2057400"/>
            <a:ext cx="8528983" cy="4800600"/>
          </a:xfrm>
          <a:prstGeom prst="rect">
            <a:avLst/>
          </a:prstGeom>
          <a:noFill/>
        </p:spPr>
      </p:pic>
      <p:sp>
        <p:nvSpPr>
          <p:cNvPr id="22531" name="Rectangle 3"/>
          <p:cNvSpPr>
            <a:spLocks noChangeArrowheads="1"/>
          </p:cNvSpPr>
          <p:nvPr/>
        </p:nvSpPr>
        <p:spPr bwMode="auto">
          <a:xfrm>
            <a:off x="0" y="0"/>
            <a:ext cx="9144000"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1C2022"/>
                </a:solidFill>
                <a:effectLst/>
                <a:latin typeface="Helvetica"/>
                <a:cs typeface="Arial" pitchFamily="34" charset="0"/>
                <a:hlinkClick r:id="rId3"/>
              </a:rPr>
              <a:t>  </a:t>
            </a:r>
            <a:r>
              <a:rPr kumimoji="0" lang="tr-TR" sz="2800" b="0" i="0" u="none" strike="noStrike" cap="none" normalizeH="0" baseline="0" dirty="0" smtClean="0">
                <a:ln>
                  <a:noFill/>
                </a:ln>
                <a:solidFill>
                  <a:srgbClr val="1C2022"/>
                </a:solidFill>
                <a:effectLst/>
                <a:latin typeface="Helvetica"/>
                <a:cs typeface="Arial" pitchFamily="34" charset="0"/>
              </a:rPr>
              <a:t> </a:t>
            </a:r>
            <a:r>
              <a:rPr kumimoji="0" lang="tr-TR" sz="1200" b="0" i="0" u="none" strike="noStrike" cap="none" normalizeH="0" baseline="0" dirty="0" smtClean="0">
                <a:ln>
                  <a:noFill/>
                </a:ln>
                <a:solidFill>
                  <a:srgbClr val="1C2022"/>
                </a:solidFill>
                <a:effectLst/>
                <a:latin typeface="Helvetica"/>
                <a:cs typeface="Arial" pitchFamily="34" charset="0"/>
              </a:rPr>
              <a:t>         </a:t>
            </a:r>
            <a:r>
              <a:rPr kumimoji="0" lang="tr-TR" sz="1200" b="1" i="0" u="none" strike="noStrike" cap="none" normalizeH="0" baseline="0" dirty="0" err="1" smtClean="0">
                <a:ln>
                  <a:noFill/>
                </a:ln>
                <a:solidFill>
                  <a:srgbClr val="1C2022"/>
                </a:solidFill>
                <a:effectLst/>
                <a:latin typeface="Helvetica"/>
                <a:cs typeface="Arial" pitchFamily="34" charset="0"/>
              </a:rPr>
              <a:t>Do</a:t>
            </a:r>
            <a:r>
              <a:rPr kumimoji="0" lang="tr-TR" sz="1200" b="1" i="0" u="none" strike="noStrike" cap="none" normalizeH="0" baseline="0" dirty="0" err="1" smtClean="0">
                <a:ln>
                  <a:noFill/>
                </a:ln>
                <a:solidFill>
                  <a:srgbClr val="1C2022"/>
                </a:solidFill>
                <a:effectLst/>
                <a:latin typeface="Helvetica"/>
                <a:cs typeface="Arial" pitchFamily="34" charset="0"/>
                <a:hlinkClick r:id="rId3"/>
              </a:rPr>
              <a:t>ve</a:t>
            </a:r>
            <a:r>
              <a:rPr kumimoji="0" lang="tr-TR" sz="1200" b="0" i="0" u="none" strike="noStrike" cap="none" normalizeH="0" baseline="0" dirty="0" smtClean="0">
                <a:ln>
                  <a:noFill/>
                </a:ln>
                <a:solidFill>
                  <a:srgbClr val="1C2022"/>
                </a:solidFill>
                <a:effectLst/>
                <a:latin typeface="Helvetica"/>
                <a:cs typeface="Arial" pitchFamily="34" charset="0"/>
                <a:hlinkClick r:id="rId3"/>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1C2022"/>
                </a:solidFill>
                <a:effectLst/>
                <a:latin typeface="Helvetica"/>
                <a:cs typeface="Arial" pitchFamily="34" charset="0"/>
                <a:hlinkClick r:id="rId3"/>
              </a:rPr>
              <a:t>✔</a:t>
            </a:r>
            <a:r>
              <a:rPr kumimoji="0" lang="tr-TR" sz="2400" b="0" i="0" u="none" strike="noStrike" cap="none" normalizeH="0" baseline="0" dirty="0" smtClean="0">
                <a:ln>
                  <a:noFill/>
                </a:ln>
                <a:solidFill>
                  <a:srgbClr val="697882"/>
                </a:solidFill>
                <a:effectLst/>
                <a:latin typeface="Helvetica"/>
                <a:cs typeface="Arial" pitchFamily="34" charset="0"/>
                <a:hlinkClick r:id="rId3"/>
              </a:rPr>
              <a:t>@</a:t>
            </a:r>
            <a:r>
              <a:rPr kumimoji="0" lang="tr-TR" sz="2400" b="0" i="0" u="none" strike="noStrike" cap="none" normalizeH="0" baseline="0" dirty="0" err="1" smtClean="0">
                <a:ln>
                  <a:noFill/>
                </a:ln>
                <a:solidFill>
                  <a:srgbClr val="697882"/>
                </a:solidFill>
                <a:effectLst/>
                <a:latin typeface="Helvetica"/>
                <a:cs typeface="Arial" pitchFamily="34" charset="0"/>
                <a:hlinkClick r:id="rId3"/>
              </a:rPr>
              <a:t>Dove</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1C2022"/>
                </a:solidFill>
                <a:effectLst/>
                <a:latin typeface="Helvetica"/>
                <a:cs typeface="Arial" pitchFamily="34" charset="0"/>
              </a:rPr>
              <a:t>An </a:t>
            </a:r>
            <a:r>
              <a:rPr kumimoji="0" lang="tr-TR" sz="2400" b="0" i="0" u="none" strike="noStrike" cap="none" normalizeH="0" baseline="0" dirty="0" err="1" smtClean="0">
                <a:ln>
                  <a:noFill/>
                </a:ln>
                <a:solidFill>
                  <a:srgbClr val="1C2022"/>
                </a:solidFill>
                <a:effectLst/>
                <a:latin typeface="Helvetica"/>
                <a:cs typeface="Arial" pitchFamily="34" charset="0"/>
              </a:rPr>
              <a:t>image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we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recently</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posted</a:t>
            </a:r>
            <a:r>
              <a:rPr kumimoji="0" lang="tr-TR" sz="2400" b="0" i="0" u="none" strike="noStrike" cap="none" normalizeH="0" baseline="0" dirty="0" smtClean="0">
                <a:ln>
                  <a:noFill/>
                </a:ln>
                <a:solidFill>
                  <a:srgbClr val="1C2022"/>
                </a:solidFill>
                <a:effectLst/>
                <a:latin typeface="Helvetica"/>
                <a:cs typeface="Arial" pitchFamily="34" charset="0"/>
              </a:rPr>
              <a:t> on </a:t>
            </a:r>
            <a:r>
              <a:rPr kumimoji="0" lang="tr-TR" sz="2400" b="0" i="0" u="none" strike="noStrike" cap="none" normalizeH="0" baseline="0" dirty="0" err="1" smtClean="0">
                <a:ln>
                  <a:noFill/>
                </a:ln>
                <a:solidFill>
                  <a:srgbClr val="1C2022"/>
                </a:solidFill>
                <a:effectLst/>
                <a:latin typeface="Helvetica"/>
                <a:cs typeface="Arial" pitchFamily="34" charset="0"/>
              </a:rPr>
              <a:t>Facebook</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missed</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the</a:t>
            </a:r>
            <a:r>
              <a:rPr kumimoji="0" lang="tr-TR" sz="2400" b="0" i="0" u="none" strike="noStrike" cap="none" normalizeH="0" baseline="0" dirty="0" smtClean="0">
                <a:ln>
                  <a:noFill/>
                </a:ln>
                <a:solidFill>
                  <a:srgbClr val="1C2022"/>
                </a:solidFill>
                <a:effectLst/>
                <a:latin typeface="Helvetica"/>
                <a:cs typeface="Arial" pitchFamily="34" charset="0"/>
              </a:rPr>
              <a:t> mark in </a:t>
            </a:r>
            <a:r>
              <a:rPr kumimoji="0" lang="tr-TR" sz="2400" b="0" i="0" u="none" strike="noStrike" cap="none" normalizeH="0" baseline="0" dirty="0" err="1" smtClean="0">
                <a:ln>
                  <a:noFill/>
                </a:ln>
                <a:solidFill>
                  <a:srgbClr val="1C2022"/>
                </a:solidFill>
                <a:effectLst/>
                <a:latin typeface="Helvetica"/>
                <a:cs typeface="Arial" pitchFamily="34" charset="0"/>
              </a:rPr>
              <a:t>representing</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women</a:t>
            </a:r>
            <a:r>
              <a:rPr kumimoji="0" lang="tr-TR" sz="2400" b="0" i="0" u="none" strike="noStrike" cap="none" normalizeH="0" baseline="0" dirty="0" smtClean="0">
                <a:ln>
                  <a:noFill/>
                </a:ln>
                <a:solidFill>
                  <a:srgbClr val="1C2022"/>
                </a:solidFill>
                <a:effectLst/>
                <a:latin typeface="Helvetica"/>
                <a:cs typeface="Arial" pitchFamily="34" charset="0"/>
              </a:rPr>
              <a:t> of </a:t>
            </a:r>
            <a:r>
              <a:rPr kumimoji="0" lang="tr-TR" sz="2400" b="0" i="0" u="none" strike="noStrike" cap="none" normalizeH="0" baseline="0" dirty="0" err="1" smtClean="0">
                <a:ln>
                  <a:noFill/>
                </a:ln>
                <a:solidFill>
                  <a:srgbClr val="1C2022"/>
                </a:solidFill>
                <a:effectLst/>
                <a:latin typeface="Helvetica"/>
                <a:cs typeface="Arial" pitchFamily="34" charset="0"/>
              </a:rPr>
              <a:t>color</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thoughtfully</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We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deeply</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regret</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the</a:t>
            </a:r>
            <a:r>
              <a:rPr kumimoji="0" lang="tr-TR" sz="2400" b="0" i="0" u="none" strike="noStrike" cap="none" normalizeH="0" baseline="0" dirty="0" smtClean="0">
                <a:ln>
                  <a:noFill/>
                </a:ln>
                <a:solidFill>
                  <a:srgbClr val="1C2022"/>
                </a:solidFill>
                <a:effectLst/>
                <a:latin typeface="Helvetica"/>
                <a:cs typeface="Arial" pitchFamily="34" charset="0"/>
              </a:rPr>
              <a:t> </a:t>
            </a:r>
            <a:r>
              <a:rPr kumimoji="0" lang="tr-TR" sz="2400" b="0" i="0" u="none" strike="noStrike" cap="none" normalizeH="0" baseline="0" dirty="0" err="1" smtClean="0">
                <a:ln>
                  <a:noFill/>
                </a:ln>
                <a:solidFill>
                  <a:srgbClr val="1C2022"/>
                </a:solidFill>
                <a:effectLst/>
                <a:latin typeface="Helvetica"/>
                <a:cs typeface="Arial" pitchFamily="34" charset="0"/>
              </a:rPr>
              <a:t>offense</a:t>
            </a:r>
            <a:r>
              <a:rPr kumimoji="0" lang="tr-TR" sz="2400" b="0" i="0" u="none" strike="noStrike" cap="none" normalizeH="0" baseline="0" dirty="0" smtClean="0">
                <a:ln>
                  <a:noFill/>
                </a:ln>
                <a:solidFill>
                  <a:srgbClr val="1C2022"/>
                </a:solidFill>
                <a:effectLst/>
                <a:latin typeface="Helvetica"/>
                <a:cs typeface="Arial" pitchFamily="34" charset="0"/>
              </a:rPr>
              <a:t> it </a:t>
            </a:r>
            <a:r>
              <a:rPr kumimoji="0" lang="tr-TR" sz="2400" b="0" i="0" u="none" strike="noStrike" cap="none" normalizeH="0" baseline="0" dirty="0" err="1" smtClean="0">
                <a:ln>
                  <a:noFill/>
                </a:ln>
                <a:solidFill>
                  <a:srgbClr val="1C2022"/>
                </a:solidFill>
                <a:effectLst/>
                <a:latin typeface="Helvetica"/>
                <a:cs typeface="Arial" pitchFamily="34" charset="0"/>
              </a:rPr>
              <a:t>caused</a:t>
            </a:r>
            <a:r>
              <a:rPr kumimoji="0" lang="tr-TR" sz="2400" b="0" i="0" u="none" strike="noStrike" cap="none" normalizeH="0" baseline="0" dirty="0" smtClean="0">
                <a:ln>
                  <a:noFill/>
                </a:ln>
                <a:solidFill>
                  <a:srgbClr val="1C2022"/>
                </a:solidFill>
                <a:effectLst/>
                <a:latin typeface="Helvetica"/>
                <a:cs typeface="Arial" pitchFamily="34" charset="0"/>
              </a:rPr>
              <a:t>.</a:t>
            </a:r>
          </a:p>
        </p:txBody>
      </p:sp>
      <p:pic>
        <p:nvPicPr>
          <p:cNvPr id="22532" name="Picture 4" descr="https://pbs.twimg.com/profile_images/453648330757636096/EMl9DbdA_normal.png">
            <a:hlinkClick r:id="rId3"/>
          </p:cNvPr>
          <p:cNvPicPr>
            <a:picLocks noChangeAspect="1" noChangeArrowheads="1"/>
          </p:cNvPicPr>
          <p:nvPr/>
        </p:nvPicPr>
        <p:blipFill>
          <a:blip r:embed="rId4"/>
          <a:srcRect/>
          <a:stretch>
            <a:fillRect/>
          </a:stretch>
        </p:blipFill>
        <p:spPr bwMode="auto">
          <a:xfrm>
            <a:off x="1295400" y="304800"/>
            <a:ext cx="457200" cy="457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74638"/>
            <a:ext cx="8077200" cy="944562"/>
          </a:xfrm>
        </p:spPr>
        <p:txBody>
          <a:bodyPr/>
          <a:lstStyle/>
          <a:p>
            <a:pPr eaLnBrk="1" hangingPunct="1"/>
            <a:r>
              <a:rPr lang="tr-TR" sz="4000" b="1" smtClean="0"/>
              <a:t>Kültürel İklim</a:t>
            </a:r>
            <a:r>
              <a:rPr lang="en-US" sz="4000" b="1" smtClean="0"/>
              <a:t/>
            </a:r>
            <a:br>
              <a:rPr lang="en-US" sz="4000" b="1" smtClean="0"/>
            </a:br>
            <a:endParaRPr lang="en-US" sz="4000" b="1" smtClean="0"/>
          </a:p>
        </p:txBody>
      </p:sp>
      <p:sp>
        <p:nvSpPr>
          <p:cNvPr id="62467" name="Rectangle 3"/>
          <p:cNvSpPr>
            <a:spLocks noGrp="1" noChangeArrowheads="1"/>
          </p:cNvSpPr>
          <p:nvPr>
            <p:ph type="body" idx="1"/>
          </p:nvPr>
        </p:nvSpPr>
        <p:spPr/>
        <p:txBody>
          <a:bodyPr/>
          <a:lstStyle/>
          <a:p>
            <a:pPr eaLnBrk="1" hangingPunct="1">
              <a:lnSpc>
                <a:spcPct val="80000"/>
              </a:lnSpc>
            </a:pPr>
            <a:r>
              <a:rPr lang="tr-TR" sz="2400" dirty="0" smtClean="0"/>
              <a:t>Dünyada 300'den fazla ülkede, birçok insan kendi diline, gelenek ve kültürüne sahip. Hedef pazarların kültürü ve değerleri konusunda eğitimli olmak, uluslararası pazarda da başarısını artıracaktır.</a:t>
            </a:r>
          </a:p>
          <a:p>
            <a:pPr eaLnBrk="1" hangingPunct="1">
              <a:lnSpc>
                <a:spcPct val="80000"/>
              </a:lnSpc>
            </a:pPr>
            <a:r>
              <a:rPr lang="tr-TR" sz="2400" dirty="0" smtClean="0"/>
              <a:t/>
            </a:r>
            <a:br>
              <a:rPr lang="tr-TR" sz="2400" dirty="0" smtClean="0"/>
            </a:br>
            <a:r>
              <a:rPr lang="tr-TR" sz="2400" dirty="0" smtClean="0"/>
              <a:t>Uluslararası iş dili İngilizce olmasına rağmen, uzun süre bu şekilde olmayabilir. Müşteri anadilini  bilmek, daha etkin iletişim kurmak için gerekebilir. </a:t>
            </a:r>
            <a:br>
              <a:rPr lang="tr-TR" sz="2400" dirty="0" smtClean="0"/>
            </a:br>
            <a:r>
              <a:rPr lang="tr-TR" sz="2400" dirty="0" smtClean="0"/>
              <a:t>Gümrük ve kültür, malların tüketimini etkiler. Renkler, sayılar, ve iletişim gibi faktörler. Örneğin, ürün veya promosyonda hediye renkler göz önüne alındığında, beyaz rengi Çin ve Kore'de ölüm rengi iken, mor İspanya'da aynıdır. Hedef pazarların kendi kültürel farklılıklarını inceleyin. ABD pazarı tarafından tam olarak kabul edilen bir ürünün yabancı pazar tarafından reddedilmesi sürpriz olabilir.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Kuzey Kore lideri Kim Jong-un"/>
          <p:cNvPicPr>
            <a:picLocks noChangeAspect="1" noChangeArrowheads="1"/>
          </p:cNvPicPr>
          <p:nvPr/>
        </p:nvPicPr>
        <p:blipFill>
          <a:blip r:embed="rId2"/>
          <a:srcRect/>
          <a:stretch>
            <a:fillRect/>
          </a:stretch>
        </p:blipFill>
        <p:spPr bwMode="auto">
          <a:xfrm>
            <a:off x="990600" y="0"/>
            <a:ext cx="7696200" cy="4163645"/>
          </a:xfrm>
          <a:prstGeom prst="rect">
            <a:avLst/>
          </a:prstGeom>
          <a:noFill/>
        </p:spPr>
      </p:pic>
      <p:sp>
        <p:nvSpPr>
          <p:cNvPr id="3" name="2 Dikdörtgen"/>
          <p:cNvSpPr/>
          <p:nvPr/>
        </p:nvSpPr>
        <p:spPr>
          <a:xfrm>
            <a:off x="1371600" y="4272677"/>
            <a:ext cx="7239000" cy="2585323"/>
          </a:xfrm>
          <a:prstGeom prst="rect">
            <a:avLst/>
          </a:prstGeom>
        </p:spPr>
        <p:txBody>
          <a:bodyPr wrap="square">
            <a:spAutoFit/>
          </a:bodyPr>
          <a:lstStyle/>
          <a:p>
            <a:r>
              <a:rPr lang="tr-TR" b="1" dirty="0" err="1" smtClean="0"/>
              <a:t>Unilever'ın</a:t>
            </a:r>
            <a:r>
              <a:rPr lang="tr-TR" b="1" dirty="0" smtClean="0"/>
              <a:t> yeni vücut sabunu markası </a:t>
            </a:r>
            <a:r>
              <a:rPr lang="tr-TR" b="1" dirty="0" err="1" smtClean="0"/>
              <a:t>KJU'nun</a:t>
            </a:r>
            <a:r>
              <a:rPr lang="tr-TR" b="1" dirty="0" smtClean="0"/>
              <a:t>, Kuzey Kore lideri Kim'in isminin kısa biçimi olduğunu bir hayli geç fark etti.</a:t>
            </a:r>
          </a:p>
          <a:p>
            <a:r>
              <a:rPr lang="tr-TR" b="1" dirty="0" smtClean="0"/>
              <a:t>KJU, </a:t>
            </a:r>
            <a:r>
              <a:rPr lang="tr-TR" b="1" dirty="0" err="1" smtClean="0"/>
              <a:t>Unilever'in</a:t>
            </a:r>
            <a:r>
              <a:rPr lang="tr-TR" b="1" dirty="0" smtClean="0"/>
              <a:t>, 'Y kuşağı' olarak da bilinen milenyum kuşağı için ürettiği yeni bir vücut sabunu serisi. Çin pazarı için Koreli bir tasarımcı tarafından hazırlanan ürünün serisinin hazırlanması 6 ay sürmüş.</a:t>
            </a:r>
          </a:p>
          <a:p>
            <a:r>
              <a:rPr lang="tr-TR" b="1" dirty="0" smtClean="0"/>
              <a:t>Fakat markanın isminin aynı zamanda Kuzey Kore lideri Kim </a:t>
            </a:r>
            <a:r>
              <a:rPr lang="tr-TR" b="1" dirty="0" err="1" smtClean="0"/>
              <a:t>Jong</a:t>
            </a:r>
            <a:r>
              <a:rPr lang="tr-TR" b="1" dirty="0" smtClean="0"/>
              <a:t>-un'un kısa biçimi olduğu bir hayli geç fark edilmiş.</a:t>
            </a:r>
          </a:p>
          <a:p>
            <a:endParaRPr lang="tr-T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ulas\Desktop\IMG_2253.JPG"/>
          <p:cNvPicPr>
            <a:picLocks noChangeAspect="1" noChangeArrowheads="1"/>
          </p:cNvPicPr>
          <p:nvPr/>
        </p:nvPicPr>
        <p:blipFill>
          <a:blip r:embed="rId2"/>
          <a:srcRect/>
          <a:stretch>
            <a:fillRect/>
          </a:stretch>
        </p:blipFill>
        <p:spPr bwMode="auto">
          <a:xfrm>
            <a:off x="1219200" y="-1066800"/>
            <a:ext cx="6248400" cy="8331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3000"/>
          </a:xfrm>
        </p:spPr>
        <p:txBody>
          <a:bodyPr/>
          <a:lstStyle/>
          <a:p>
            <a:r>
              <a:rPr lang="tr-TR" sz="3200" dirty="0" smtClean="0">
                <a:solidFill>
                  <a:srgbClr val="FF0000"/>
                </a:solidFill>
              </a:rPr>
              <a:t>Pazar Fırsatları Değerlendirme Aşamaları</a:t>
            </a:r>
            <a:endParaRPr lang="tr-TR" sz="3200" dirty="0">
              <a:solidFill>
                <a:srgbClr val="FF0000"/>
              </a:solidFill>
            </a:endParaRPr>
          </a:p>
        </p:txBody>
      </p:sp>
      <p:sp>
        <p:nvSpPr>
          <p:cNvPr id="3" name="2 İçerik Yer Tutucusu"/>
          <p:cNvSpPr>
            <a:spLocks noGrp="1"/>
          </p:cNvSpPr>
          <p:nvPr>
            <p:ph idx="1"/>
          </p:nvPr>
        </p:nvSpPr>
        <p:spPr>
          <a:xfrm>
            <a:off x="457200" y="1066800"/>
            <a:ext cx="8229600" cy="4525963"/>
          </a:xfrm>
        </p:spPr>
        <p:txBody>
          <a:bodyPr/>
          <a:lstStyle/>
          <a:p>
            <a:r>
              <a:rPr lang="tr-TR" sz="2000" dirty="0" smtClean="0"/>
              <a:t>Pazar fırsatları analizi için öncelikle çekici pazarların ve pazar bölümlerinin tespit edilmesi ve çerçevesinin çizilmesi; ana hatlarıyla profilinin belirlenmesi gerekmektedir.</a:t>
            </a:r>
          </a:p>
          <a:p>
            <a:r>
              <a:rPr lang="tr-TR" sz="2000" dirty="0" smtClean="0"/>
              <a:t>Pazar fırsatlarının analizinin ikinci aşaması olan endüstri kolunun analiz edilmesinde, firmanın ilgilendiği endüstrideki rekabet şartlarının değerlendirilmesi gerekmektedir. Bu aşamada, endüstriye yeni girişlerin, mevcut firmaların güçleri, alıcı ve tedarikçi firmaların güçleri ve ikame ürünlerin durumları analiz edilerek endüstrinin çekiciliği ve rekabet şartları hakkında bir durum tespiti yapılmaya çalışılır.</a:t>
            </a:r>
          </a:p>
          <a:p>
            <a:r>
              <a:rPr lang="tr-TR" sz="2000" dirty="0" smtClean="0"/>
              <a:t>Pazar fırsatlarının ölçümünde özellikle pazarın büyüklüğü ve potansiyel müşteriler ile pazardaki mevcut talep ve pazarın karlılığı belirlenmeye çalışılır.</a:t>
            </a:r>
          </a:p>
          <a:p>
            <a:r>
              <a:rPr lang="tr-TR" sz="2000" dirty="0" smtClean="0"/>
              <a:t>Hedef pazar belirlendikten sonra hedef pazarın yapısına ve fırsatların durumuna göre uygun pazar stratejileri (Niş- Pazar, Kitle-Pazar vb) oluşturulur.</a:t>
            </a:r>
          </a:p>
          <a:p>
            <a:r>
              <a:rPr lang="tr-TR" sz="2000" dirty="0" smtClean="0"/>
              <a:t>Son olarak da müşteri istek ve ihtiyaçları ile rekabet durumu dikkate alınarak farklılaştırma ve konumlandırma kararları verilir</a:t>
            </a:r>
            <a:endParaRPr lang="tr-T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smtClean="0"/>
              <a:t>.</a:t>
            </a:r>
          </a:p>
        </p:txBody>
      </p:sp>
      <p:pic>
        <p:nvPicPr>
          <p:cNvPr id="3075" name="Picture 3"/>
          <p:cNvPicPr>
            <a:picLocks noGrp="1" noChangeAspect="1" noChangeArrowheads="1"/>
          </p:cNvPicPr>
          <p:nvPr>
            <p:ph type="body" idx="1"/>
          </p:nvPr>
        </p:nvPicPr>
        <p:blipFill>
          <a:blip r:embed="rId2" cstate="print"/>
          <a:srcRect/>
          <a:stretch>
            <a:fillRect/>
          </a:stretch>
        </p:blipFill>
        <p:spPr>
          <a:xfrm>
            <a:off x="755650" y="333375"/>
            <a:ext cx="7993063" cy="5719763"/>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smtClean="0"/>
              <a:t>Where?</a:t>
            </a:r>
          </a:p>
        </p:txBody>
      </p:sp>
      <p:grpSp>
        <p:nvGrpSpPr>
          <p:cNvPr id="4099" name="Group 8"/>
          <p:cNvGrpSpPr>
            <a:grpSpLocks/>
          </p:cNvGrpSpPr>
          <p:nvPr/>
        </p:nvGrpSpPr>
        <p:grpSpPr bwMode="auto">
          <a:xfrm>
            <a:off x="609600" y="1600200"/>
            <a:ext cx="8077200" cy="4343400"/>
            <a:chOff x="1269" y="1200"/>
            <a:chExt cx="4444" cy="2649"/>
          </a:xfrm>
        </p:grpSpPr>
        <p:sp>
          <p:nvSpPr>
            <p:cNvPr id="4115" name="Freeform 9"/>
            <p:cNvSpPr>
              <a:spLocks/>
            </p:cNvSpPr>
            <p:nvPr/>
          </p:nvSpPr>
          <p:spPr bwMode="auto">
            <a:xfrm>
              <a:off x="3506" y="1945"/>
              <a:ext cx="25" cy="35"/>
            </a:xfrm>
            <a:custGeom>
              <a:avLst/>
              <a:gdLst>
                <a:gd name="T0" fmla="*/ 24 w 25"/>
                <a:gd name="T1" fmla="*/ 2 h 35"/>
                <a:gd name="T2" fmla="*/ 24 w 25"/>
                <a:gd name="T3" fmla="*/ 32 h 35"/>
                <a:gd name="T4" fmla="*/ 16 w 25"/>
                <a:gd name="T5" fmla="*/ 34 h 35"/>
                <a:gd name="T6" fmla="*/ 0 w 25"/>
                <a:gd name="T7" fmla="*/ 7 h 35"/>
                <a:gd name="T8" fmla="*/ 10 w 25"/>
                <a:gd name="T9" fmla="*/ 0 h 35"/>
                <a:gd name="T10" fmla="*/ 24 w 25"/>
                <a:gd name="T11" fmla="*/ 2 h 35"/>
                <a:gd name="T12" fmla="*/ 0 60000 65536"/>
                <a:gd name="T13" fmla="*/ 0 60000 65536"/>
                <a:gd name="T14" fmla="*/ 0 60000 65536"/>
                <a:gd name="T15" fmla="*/ 0 60000 65536"/>
                <a:gd name="T16" fmla="*/ 0 60000 65536"/>
                <a:gd name="T17" fmla="*/ 0 60000 65536"/>
                <a:gd name="T18" fmla="*/ 0 w 25"/>
                <a:gd name="T19" fmla="*/ 0 h 35"/>
                <a:gd name="T20" fmla="*/ 25 w 2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5" h="35">
                  <a:moveTo>
                    <a:pt x="24" y="2"/>
                  </a:moveTo>
                  <a:lnTo>
                    <a:pt x="24" y="32"/>
                  </a:lnTo>
                  <a:lnTo>
                    <a:pt x="16" y="34"/>
                  </a:lnTo>
                  <a:lnTo>
                    <a:pt x="0" y="7"/>
                  </a:lnTo>
                  <a:lnTo>
                    <a:pt x="10" y="0"/>
                  </a:lnTo>
                  <a:lnTo>
                    <a:pt x="24" y="2"/>
                  </a:lnTo>
                </a:path>
              </a:pathLst>
            </a:custGeom>
            <a:solidFill>
              <a:srgbClr val="003399"/>
            </a:solidFill>
            <a:ln w="12700" cap="rnd">
              <a:solidFill>
                <a:srgbClr val="000000"/>
              </a:solidFill>
              <a:round/>
              <a:headEnd/>
              <a:tailEnd/>
            </a:ln>
          </p:spPr>
          <p:txBody>
            <a:bodyPr/>
            <a:lstStyle/>
            <a:p>
              <a:endParaRPr lang="tr-TR"/>
            </a:p>
          </p:txBody>
        </p:sp>
        <p:sp>
          <p:nvSpPr>
            <p:cNvPr id="4116" name="Freeform 10"/>
            <p:cNvSpPr>
              <a:spLocks/>
            </p:cNvSpPr>
            <p:nvPr/>
          </p:nvSpPr>
          <p:spPr bwMode="auto">
            <a:xfrm>
              <a:off x="3463" y="1887"/>
              <a:ext cx="20" cy="50"/>
            </a:xfrm>
            <a:custGeom>
              <a:avLst/>
              <a:gdLst>
                <a:gd name="T0" fmla="*/ 19 w 20"/>
                <a:gd name="T1" fmla="*/ 0 h 50"/>
                <a:gd name="T2" fmla="*/ 0 w 20"/>
                <a:gd name="T3" fmla="*/ 9 h 50"/>
                <a:gd name="T4" fmla="*/ 3 w 20"/>
                <a:gd name="T5" fmla="*/ 49 h 50"/>
                <a:gd name="T6" fmla="*/ 16 w 20"/>
                <a:gd name="T7" fmla="*/ 45 h 50"/>
                <a:gd name="T8" fmla="*/ 19 w 20"/>
                <a:gd name="T9" fmla="*/ 0 h 50"/>
                <a:gd name="T10" fmla="*/ 0 60000 65536"/>
                <a:gd name="T11" fmla="*/ 0 60000 65536"/>
                <a:gd name="T12" fmla="*/ 0 60000 65536"/>
                <a:gd name="T13" fmla="*/ 0 60000 65536"/>
                <a:gd name="T14" fmla="*/ 0 60000 65536"/>
                <a:gd name="T15" fmla="*/ 0 w 20"/>
                <a:gd name="T16" fmla="*/ 0 h 50"/>
                <a:gd name="T17" fmla="*/ 20 w 20"/>
                <a:gd name="T18" fmla="*/ 50 h 50"/>
              </a:gdLst>
              <a:ahLst/>
              <a:cxnLst>
                <a:cxn ang="T10">
                  <a:pos x="T0" y="T1"/>
                </a:cxn>
                <a:cxn ang="T11">
                  <a:pos x="T2" y="T3"/>
                </a:cxn>
                <a:cxn ang="T12">
                  <a:pos x="T4" y="T5"/>
                </a:cxn>
                <a:cxn ang="T13">
                  <a:pos x="T6" y="T7"/>
                </a:cxn>
                <a:cxn ang="T14">
                  <a:pos x="T8" y="T9"/>
                </a:cxn>
              </a:cxnLst>
              <a:rect l="T15" t="T16" r="T17" b="T18"/>
              <a:pathLst>
                <a:path w="20" h="50">
                  <a:moveTo>
                    <a:pt x="19" y="0"/>
                  </a:moveTo>
                  <a:lnTo>
                    <a:pt x="0" y="9"/>
                  </a:lnTo>
                  <a:lnTo>
                    <a:pt x="3" y="49"/>
                  </a:lnTo>
                  <a:lnTo>
                    <a:pt x="16" y="45"/>
                  </a:lnTo>
                  <a:lnTo>
                    <a:pt x="19" y="0"/>
                  </a:lnTo>
                </a:path>
              </a:pathLst>
            </a:custGeom>
            <a:solidFill>
              <a:srgbClr val="003399"/>
            </a:solidFill>
            <a:ln w="12700" cap="rnd">
              <a:solidFill>
                <a:srgbClr val="000000"/>
              </a:solidFill>
              <a:round/>
              <a:headEnd/>
              <a:tailEnd/>
            </a:ln>
          </p:spPr>
          <p:txBody>
            <a:bodyPr/>
            <a:lstStyle/>
            <a:p>
              <a:endParaRPr lang="tr-TR"/>
            </a:p>
          </p:txBody>
        </p:sp>
        <p:grpSp>
          <p:nvGrpSpPr>
            <p:cNvPr id="4117" name="Group 11"/>
            <p:cNvGrpSpPr>
              <a:grpSpLocks/>
            </p:cNvGrpSpPr>
            <p:nvPr/>
          </p:nvGrpSpPr>
          <p:grpSpPr bwMode="auto">
            <a:xfrm>
              <a:off x="5320" y="3396"/>
              <a:ext cx="393" cy="269"/>
              <a:chOff x="5320" y="3396"/>
              <a:chExt cx="393" cy="269"/>
            </a:xfrm>
          </p:grpSpPr>
          <p:sp>
            <p:nvSpPr>
              <p:cNvPr id="4146" name="Freeform 12"/>
              <p:cNvSpPr>
                <a:spLocks/>
              </p:cNvSpPr>
              <p:nvPr/>
            </p:nvSpPr>
            <p:spPr bwMode="auto">
              <a:xfrm>
                <a:off x="5650" y="3396"/>
                <a:ext cx="63" cy="166"/>
              </a:xfrm>
              <a:custGeom>
                <a:avLst/>
                <a:gdLst>
                  <a:gd name="T0" fmla="*/ 20 w 63"/>
                  <a:gd name="T1" fmla="*/ 2 h 166"/>
                  <a:gd name="T2" fmla="*/ 26 w 63"/>
                  <a:gd name="T3" fmla="*/ 0 h 166"/>
                  <a:gd name="T4" fmla="*/ 37 w 63"/>
                  <a:gd name="T5" fmla="*/ 18 h 166"/>
                  <a:gd name="T6" fmla="*/ 36 w 63"/>
                  <a:gd name="T7" fmla="*/ 69 h 166"/>
                  <a:gd name="T8" fmla="*/ 43 w 63"/>
                  <a:gd name="T9" fmla="*/ 69 h 166"/>
                  <a:gd name="T10" fmla="*/ 45 w 63"/>
                  <a:gd name="T11" fmla="*/ 76 h 166"/>
                  <a:gd name="T12" fmla="*/ 48 w 63"/>
                  <a:gd name="T13" fmla="*/ 87 h 166"/>
                  <a:gd name="T14" fmla="*/ 50 w 63"/>
                  <a:gd name="T15" fmla="*/ 94 h 166"/>
                  <a:gd name="T16" fmla="*/ 56 w 63"/>
                  <a:gd name="T17" fmla="*/ 91 h 166"/>
                  <a:gd name="T18" fmla="*/ 60 w 63"/>
                  <a:gd name="T19" fmla="*/ 80 h 166"/>
                  <a:gd name="T20" fmla="*/ 62 w 63"/>
                  <a:gd name="T21" fmla="*/ 87 h 166"/>
                  <a:gd name="T22" fmla="*/ 59 w 63"/>
                  <a:gd name="T23" fmla="*/ 96 h 166"/>
                  <a:gd name="T24" fmla="*/ 56 w 63"/>
                  <a:gd name="T25" fmla="*/ 103 h 166"/>
                  <a:gd name="T26" fmla="*/ 54 w 63"/>
                  <a:gd name="T27" fmla="*/ 116 h 166"/>
                  <a:gd name="T28" fmla="*/ 47 w 63"/>
                  <a:gd name="T29" fmla="*/ 123 h 166"/>
                  <a:gd name="T30" fmla="*/ 42 w 63"/>
                  <a:gd name="T31" fmla="*/ 125 h 166"/>
                  <a:gd name="T32" fmla="*/ 36 w 63"/>
                  <a:gd name="T33" fmla="*/ 132 h 166"/>
                  <a:gd name="T34" fmla="*/ 34 w 63"/>
                  <a:gd name="T35" fmla="*/ 138 h 166"/>
                  <a:gd name="T36" fmla="*/ 36 w 63"/>
                  <a:gd name="T37" fmla="*/ 145 h 166"/>
                  <a:gd name="T38" fmla="*/ 37 w 63"/>
                  <a:gd name="T39" fmla="*/ 156 h 166"/>
                  <a:gd name="T40" fmla="*/ 29 w 63"/>
                  <a:gd name="T41" fmla="*/ 161 h 166"/>
                  <a:gd name="T42" fmla="*/ 25 w 63"/>
                  <a:gd name="T43" fmla="*/ 163 h 166"/>
                  <a:gd name="T44" fmla="*/ 20 w 63"/>
                  <a:gd name="T45" fmla="*/ 165 h 166"/>
                  <a:gd name="T46" fmla="*/ 17 w 63"/>
                  <a:gd name="T47" fmla="*/ 163 h 166"/>
                  <a:gd name="T48" fmla="*/ 9 w 63"/>
                  <a:gd name="T49" fmla="*/ 161 h 166"/>
                  <a:gd name="T50" fmla="*/ 6 w 63"/>
                  <a:gd name="T51" fmla="*/ 156 h 166"/>
                  <a:gd name="T52" fmla="*/ 9 w 63"/>
                  <a:gd name="T53" fmla="*/ 147 h 166"/>
                  <a:gd name="T54" fmla="*/ 16 w 63"/>
                  <a:gd name="T55" fmla="*/ 145 h 166"/>
                  <a:gd name="T56" fmla="*/ 20 w 63"/>
                  <a:gd name="T57" fmla="*/ 134 h 166"/>
                  <a:gd name="T58" fmla="*/ 20 w 63"/>
                  <a:gd name="T59" fmla="*/ 129 h 166"/>
                  <a:gd name="T60" fmla="*/ 16 w 63"/>
                  <a:gd name="T61" fmla="*/ 125 h 166"/>
                  <a:gd name="T62" fmla="*/ 9 w 63"/>
                  <a:gd name="T63" fmla="*/ 118 h 166"/>
                  <a:gd name="T64" fmla="*/ 5 w 63"/>
                  <a:gd name="T65" fmla="*/ 118 h 166"/>
                  <a:gd name="T66" fmla="*/ 2 w 63"/>
                  <a:gd name="T67" fmla="*/ 116 h 166"/>
                  <a:gd name="T68" fmla="*/ 0 w 63"/>
                  <a:gd name="T69" fmla="*/ 109 h 166"/>
                  <a:gd name="T70" fmla="*/ 2 w 63"/>
                  <a:gd name="T71" fmla="*/ 105 h 166"/>
                  <a:gd name="T72" fmla="*/ 5 w 63"/>
                  <a:gd name="T73" fmla="*/ 105 h 166"/>
                  <a:gd name="T74" fmla="*/ 9 w 63"/>
                  <a:gd name="T75" fmla="*/ 103 h 166"/>
                  <a:gd name="T76" fmla="*/ 16 w 63"/>
                  <a:gd name="T77" fmla="*/ 96 h 166"/>
                  <a:gd name="T78" fmla="*/ 19 w 63"/>
                  <a:gd name="T79" fmla="*/ 94 h 166"/>
                  <a:gd name="T80" fmla="*/ 22 w 63"/>
                  <a:gd name="T81" fmla="*/ 69 h 166"/>
                  <a:gd name="T82" fmla="*/ 19 w 63"/>
                  <a:gd name="T83" fmla="*/ 62 h 166"/>
                  <a:gd name="T84" fmla="*/ 14 w 63"/>
                  <a:gd name="T85" fmla="*/ 58 h 166"/>
                  <a:gd name="T86" fmla="*/ 12 w 63"/>
                  <a:gd name="T87" fmla="*/ 45 h 166"/>
                  <a:gd name="T88" fmla="*/ 14 w 63"/>
                  <a:gd name="T89" fmla="*/ 31 h 166"/>
                  <a:gd name="T90" fmla="*/ 16 w 63"/>
                  <a:gd name="T91" fmla="*/ 22 h 166"/>
                  <a:gd name="T92" fmla="*/ 20 w 63"/>
                  <a:gd name="T93" fmla="*/ 2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
                  <a:gd name="T142" fmla="*/ 0 h 166"/>
                  <a:gd name="T143" fmla="*/ 63 w 63"/>
                  <a:gd name="T144" fmla="*/ 166 h 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 h="166">
                    <a:moveTo>
                      <a:pt x="20" y="2"/>
                    </a:moveTo>
                    <a:lnTo>
                      <a:pt x="26" y="0"/>
                    </a:lnTo>
                    <a:lnTo>
                      <a:pt x="37" y="18"/>
                    </a:lnTo>
                    <a:lnTo>
                      <a:pt x="36" y="69"/>
                    </a:lnTo>
                    <a:lnTo>
                      <a:pt x="43" y="69"/>
                    </a:lnTo>
                    <a:lnTo>
                      <a:pt x="45" y="76"/>
                    </a:lnTo>
                    <a:lnTo>
                      <a:pt x="48" y="87"/>
                    </a:lnTo>
                    <a:lnTo>
                      <a:pt x="50" y="94"/>
                    </a:lnTo>
                    <a:lnTo>
                      <a:pt x="56" y="91"/>
                    </a:lnTo>
                    <a:lnTo>
                      <a:pt x="60" y="80"/>
                    </a:lnTo>
                    <a:lnTo>
                      <a:pt x="62" y="87"/>
                    </a:lnTo>
                    <a:lnTo>
                      <a:pt x="59" y="96"/>
                    </a:lnTo>
                    <a:lnTo>
                      <a:pt x="56" y="103"/>
                    </a:lnTo>
                    <a:lnTo>
                      <a:pt x="54" y="116"/>
                    </a:lnTo>
                    <a:lnTo>
                      <a:pt x="47" y="123"/>
                    </a:lnTo>
                    <a:lnTo>
                      <a:pt x="42" y="125"/>
                    </a:lnTo>
                    <a:lnTo>
                      <a:pt x="36" y="132"/>
                    </a:lnTo>
                    <a:lnTo>
                      <a:pt x="34" y="138"/>
                    </a:lnTo>
                    <a:lnTo>
                      <a:pt x="36" y="145"/>
                    </a:lnTo>
                    <a:lnTo>
                      <a:pt x="37" y="156"/>
                    </a:lnTo>
                    <a:lnTo>
                      <a:pt x="29" y="161"/>
                    </a:lnTo>
                    <a:lnTo>
                      <a:pt x="25" y="163"/>
                    </a:lnTo>
                    <a:lnTo>
                      <a:pt x="20" y="165"/>
                    </a:lnTo>
                    <a:lnTo>
                      <a:pt x="17" y="163"/>
                    </a:lnTo>
                    <a:lnTo>
                      <a:pt x="9" y="161"/>
                    </a:lnTo>
                    <a:lnTo>
                      <a:pt x="6" y="156"/>
                    </a:lnTo>
                    <a:lnTo>
                      <a:pt x="9" y="147"/>
                    </a:lnTo>
                    <a:lnTo>
                      <a:pt x="16" y="145"/>
                    </a:lnTo>
                    <a:lnTo>
                      <a:pt x="20" y="134"/>
                    </a:lnTo>
                    <a:lnTo>
                      <a:pt x="20" y="129"/>
                    </a:lnTo>
                    <a:lnTo>
                      <a:pt x="16" y="125"/>
                    </a:lnTo>
                    <a:lnTo>
                      <a:pt x="9" y="118"/>
                    </a:lnTo>
                    <a:lnTo>
                      <a:pt x="5" y="118"/>
                    </a:lnTo>
                    <a:lnTo>
                      <a:pt x="2" y="116"/>
                    </a:lnTo>
                    <a:lnTo>
                      <a:pt x="0" y="109"/>
                    </a:lnTo>
                    <a:lnTo>
                      <a:pt x="2" y="105"/>
                    </a:lnTo>
                    <a:lnTo>
                      <a:pt x="5" y="105"/>
                    </a:lnTo>
                    <a:lnTo>
                      <a:pt x="9" y="103"/>
                    </a:lnTo>
                    <a:lnTo>
                      <a:pt x="16" y="96"/>
                    </a:lnTo>
                    <a:lnTo>
                      <a:pt x="19" y="94"/>
                    </a:lnTo>
                    <a:lnTo>
                      <a:pt x="22" y="69"/>
                    </a:lnTo>
                    <a:lnTo>
                      <a:pt x="19" y="62"/>
                    </a:lnTo>
                    <a:lnTo>
                      <a:pt x="14" y="58"/>
                    </a:lnTo>
                    <a:lnTo>
                      <a:pt x="12" y="45"/>
                    </a:lnTo>
                    <a:lnTo>
                      <a:pt x="14" y="31"/>
                    </a:lnTo>
                    <a:lnTo>
                      <a:pt x="16" y="22"/>
                    </a:lnTo>
                    <a:lnTo>
                      <a:pt x="20" y="2"/>
                    </a:lnTo>
                  </a:path>
                </a:pathLst>
              </a:custGeom>
              <a:solidFill>
                <a:srgbClr val="003399"/>
              </a:solidFill>
              <a:ln w="12700" cap="rnd">
                <a:solidFill>
                  <a:srgbClr val="000000"/>
                </a:solidFill>
                <a:round/>
                <a:headEnd/>
                <a:tailEnd/>
              </a:ln>
            </p:spPr>
            <p:txBody>
              <a:bodyPr/>
              <a:lstStyle/>
              <a:p>
                <a:endParaRPr lang="tr-TR"/>
              </a:p>
            </p:txBody>
          </p:sp>
          <p:sp>
            <p:nvSpPr>
              <p:cNvPr id="4147" name="Freeform 13"/>
              <p:cNvSpPr>
                <a:spLocks/>
              </p:cNvSpPr>
              <p:nvPr/>
            </p:nvSpPr>
            <p:spPr bwMode="auto">
              <a:xfrm>
                <a:off x="5530" y="3525"/>
                <a:ext cx="116" cy="140"/>
              </a:xfrm>
              <a:custGeom>
                <a:avLst/>
                <a:gdLst>
                  <a:gd name="T0" fmla="*/ 81 w 116"/>
                  <a:gd name="T1" fmla="*/ 0 h 140"/>
                  <a:gd name="T2" fmla="*/ 95 w 116"/>
                  <a:gd name="T3" fmla="*/ 0 h 140"/>
                  <a:gd name="T4" fmla="*/ 115 w 116"/>
                  <a:gd name="T5" fmla="*/ 40 h 140"/>
                  <a:gd name="T6" fmla="*/ 93 w 116"/>
                  <a:gd name="T7" fmla="*/ 71 h 140"/>
                  <a:gd name="T8" fmla="*/ 93 w 116"/>
                  <a:gd name="T9" fmla="*/ 84 h 140"/>
                  <a:gd name="T10" fmla="*/ 89 w 116"/>
                  <a:gd name="T11" fmla="*/ 88 h 140"/>
                  <a:gd name="T12" fmla="*/ 76 w 116"/>
                  <a:gd name="T13" fmla="*/ 88 h 140"/>
                  <a:gd name="T14" fmla="*/ 61 w 116"/>
                  <a:gd name="T15" fmla="*/ 106 h 140"/>
                  <a:gd name="T16" fmla="*/ 47 w 116"/>
                  <a:gd name="T17" fmla="*/ 124 h 140"/>
                  <a:gd name="T18" fmla="*/ 37 w 116"/>
                  <a:gd name="T19" fmla="*/ 139 h 140"/>
                  <a:gd name="T20" fmla="*/ 37 w 116"/>
                  <a:gd name="T21" fmla="*/ 126 h 140"/>
                  <a:gd name="T22" fmla="*/ 20 w 116"/>
                  <a:gd name="T23" fmla="*/ 128 h 140"/>
                  <a:gd name="T24" fmla="*/ 12 w 116"/>
                  <a:gd name="T25" fmla="*/ 128 h 140"/>
                  <a:gd name="T26" fmla="*/ 0 w 116"/>
                  <a:gd name="T27" fmla="*/ 128 h 140"/>
                  <a:gd name="T28" fmla="*/ 17 w 116"/>
                  <a:gd name="T29" fmla="*/ 106 h 140"/>
                  <a:gd name="T30" fmla="*/ 23 w 116"/>
                  <a:gd name="T31" fmla="*/ 95 h 140"/>
                  <a:gd name="T32" fmla="*/ 30 w 116"/>
                  <a:gd name="T33" fmla="*/ 95 h 140"/>
                  <a:gd name="T34" fmla="*/ 42 w 116"/>
                  <a:gd name="T35" fmla="*/ 77 h 140"/>
                  <a:gd name="T36" fmla="*/ 47 w 116"/>
                  <a:gd name="T37" fmla="*/ 77 h 140"/>
                  <a:gd name="T38" fmla="*/ 47 w 116"/>
                  <a:gd name="T39" fmla="*/ 75 h 140"/>
                  <a:gd name="T40" fmla="*/ 53 w 116"/>
                  <a:gd name="T41" fmla="*/ 68 h 140"/>
                  <a:gd name="T42" fmla="*/ 61 w 116"/>
                  <a:gd name="T43" fmla="*/ 68 h 140"/>
                  <a:gd name="T44" fmla="*/ 58 w 116"/>
                  <a:gd name="T45" fmla="*/ 49 h 140"/>
                  <a:gd name="T46" fmla="*/ 59 w 116"/>
                  <a:gd name="T47" fmla="*/ 49 h 140"/>
                  <a:gd name="T48" fmla="*/ 67 w 116"/>
                  <a:gd name="T49" fmla="*/ 38 h 140"/>
                  <a:gd name="T50" fmla="*/ 70 w 116"/>
                  <a:gd name="T51" fmla="*/ 46 h 140"/>
                  <a:gd name="T52" fmla="*/ 82 w 116"/>
                  <a:gd name="T53" fmla="*/ 31 h 140"/>
                  <a:gd name="T54" fmla="*/ 81 w 116"/>
                  <a:gd name="T55" fmla="*/ 0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6"/>
                  <a:gd name="T85" fmla="*/ 0 h 140"/>
                  <a:gd name="T86" fmla="*/ 116 w 116"/>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6" h="140">
                    <a:moveTo>
                      <a:pt x="81" y="0"/>
                    </a:moveTo>
                    <a:lnTo>
                      <a:pt x="95" y="0"/>
                    </a:lnTo>
                    <a:lnTo>
                      <a:pt x="115" y="40"/>
                    </a:lnTo>
                    <a:lnTo>
                      <a:pt x="93" y="71"/>
                    </a:lnTo>
                    <a:lnTo>
                      <a:pt x="93" y="84"/>
                    </a:lnTo>
                    <a:lnTo>
                      <a:pt x="89" y="88"/>
                    </a:lnTo>
                    <a:lnTo>
                      <a:pt x="76" y="88"/>
                    </a:lnTo>
                    <a:lnTo>
                      <a:pt x="61" y="106"/>
                    </a:lnTo>
                    <a:lnTo>
                      <a:pt x="47" y="124"/>
                    </a:lnTo>
                    <a:lnTo>
                      <a:pt x="37" y="139"/>
                    </a:lnTo>
                    <a:lnTo>
                      <a:pt x="37" y="126"/>
                    </a:lnTo>
                    <a:lnTo>
                      <a:pt x="20" y="128"/>
                    </a:lnTo>
                    <a:lnTo>
                      <a:pt x="12" y="128"/>
                    </a:lnTo>
                    <a:lnTo>
                      <a:pt x="0" y="128"/>
                    </a:lnTo>
                    <a:lnTo>
                      <a:pt x="17" y="106"/>
                    </a:lnTo>
                    <a:lnTo>
                      <a:pt x="23" y="95"/>
                    </a:lnTo>
                    <a:lnTo>
                      <a:pt x="30" y="95"/>
                    </a:lnTo>
                    <a:lnTo>
                      <a:pt x="42" y="77"/>
                    </a:lnTo>
                    <a:lnTo>
                      <a:pt x="47" y="77"/>
                    </a:lnTo>
                    <a:lnTo>
                      <a:pt x="47" y="75"/>
                    </a:lnTo>
                    <a:lnTo>
                      <a:pt x="53" y="68"/>
                    </a:lnTo>
                    <a:lnTo>
                      <a:pt x="61" y="68"/>
                    </a:lnTo>
                    <a:lnTo>
                      <a:pt x="58" y="49"/>
                    </a:lnTo>
                    <a:lnTo>
                      <a:pt x="59" y="49"/>
                    </a:lnTo>
                    <a:lnTo>
                      <a:pt x="67" y="38"/>
                    </a:lnTo>
                    <a:lnTo>
                      <a:pt x="70" y="46"/>
                    </a:lnTo>
                    <a:lnTo>
                      <a:pt x="82" y="31"/>
                    </a:lnTo>
                    <a:lnTo>
                      <a:pt x="81" y="0"/>
                    </a:lnTo>
                  </a:path>
                </a:pathLst>
              </a:custGeom>
              <a:solidFill>
                <a:srgbClr val="003399"/>
              </a:solidFill>
              <a:ln w="12700" cap="rnd">
                <a:solidFill>
                  <a:srgbClr val="000000"/>
                </a:solidFill>
                <a:round/>
                <a:headEnd/>
                <a:tailEnd/>
              </a:ln>
            </p:spPr>
            <p:txBody>
              <a:bodyPr/>
              <a:lstStyle/>
              <a:p>
                <a:endParaRPr lang="tr-TR"/>
              </a:p>
            </p:txBody>
          </p:sp>
          <p:sp>
            <p:nvSpPr>
              <p:cNvPr id="4148" name="Freeform 14"/>
              <p:cNvSpPr>
                <a:spLocks/>
              </p:cNvSpPr>
              <p:nvPr/>
            </p:nvSpPr>
            <p:spPr bwMode="auto">
              <a:xfrm>
                <a:off x="5320" y="3535"/>
                <a:ext cx="44" cy="75"/>
              </a:xfrm>
              <a:custGeom>
                <a:avLst/>
                <a:gdLst>
                  <a:gd name="T0" fmla="*/ 0 w 44"/>
                  <a:gd name="T1" fmla="*/ 0 h 75"/>
                  <a:gd name="T2" fmla="*/ 9 w 44"/>
                  <a:gd name="T3" fmla="*/ 0 h 75"/>
                  <a:gd name="T4" fmla="*/ 20 w 44"/>
                  <a:gd name="T5" fmla="*/ 9 h 75"/>
                  <a:gd name="T6" fmla="*/ 43 w 44"/>
                  <a:gd name="T7" fmla="*/ 9 h 75"/>
                  <a:gd name="T8" fmla="*/ 40 w 44"/>
                  <a:gd name="T9" fmla="*/ 24 h 75"/>
                  <a:gd name="T10" fmla="*/ 43 w 44"/>
                  <a:gd name="T11" fmla="*/ 37 h 75"/>
                  <a:gd name="T12" fmla="*/ 35 w 44"/>
                  <a:gd name="T13" fmla="*/ 37 h 75"/>
                  <a:gd name="T14" fmla="*/ 34 w 44"/>
                  <a:gd name="T15" fmla="*/ 39 h 75"/>
                  <a:gd name="T16" fmla="*/ 29 w 44"/>
                  <a:gd name="T17" fmla="*/ 41 h 75"/>
                  <a:gd name="T18" fmla="*/ 34 w 44"/>
                  <a:gd name="T19" fmla="*/ 74 h 75"/>
                  <a:gd name="T20" fmla="*/ 20 w 44"/>
                  <a:gd name="T21" fmla="*/ 72 h 75"/>
                  <a:gd name="T22" fmla="*/ 8 w 44"/>
                  <a:gd name="T23" fmla="*/ 61 h 75"/>
                  <a:gd name="T24" fmla="*/ 8 w 44"/>
                  <a:gd name="T25" fmla="*/ 39 h 75"/>
                  <a:gd name="T26" fmla="*/ 8 w 44"/>
                  <a:gd name="T27" fmla="*/ 30 h 75"/>
                  <a:gd name="T28" fmla="*/ 0 w 44"/>
                  <a:gd name="T29" fmla="*/ 24 h 75"/>
                  <a:gd name="T30" fmla="*/ 0 w 44"/>
                  <a:gd name="T31" fmla="*/ 0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75"/>
                  <a:gd name="T50" fmla="*/ 44 w 44"/>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75">
                    <a:moveTo>
                      <a:pt x="0" y="0"/>
                    </a:moveTo>
                    <a:lnTo>
                      <a:pt x="9" y="0"/>
                    </a:lnTo>
                    <a:lnTo>
                      <a:pt x="20" y="9"/>
                    </a:lnTo>
                    <a:lnTo>
                      <a:pt x="43" y="9"/>
                    </a:lnTo>
                    <a:lnTo>
                      <a:pt x="40" y="24"/>
                    </a:lnTo>
                    <a:lnTo>
                      <a:pt x="43" y="37"/>
                    </a:lnTo>
                    <a:lnTo>
                      <a:pt x="35" y="37"/>
                    </a:lnTo>
                    <a:lnTo>
                      <a:pt x="34" y="39"/>
                    </a:lnTo>
                    <a:lnTo>
                      <a:pt x="29" y="41"/>
                    </a:lnTo>
                    <a:lnTo>
                      <a:pt x="34" y="74"/>
                    </a:lnTo>
                    <a:lnTo>
                      <a:pt x="20" y="72"/>
                    </a:lnTo>
                    <a:lnTo>
                      <a:pt x="8" y="61"/>
                    </a:lnTo>
                    <a:lnTo>
                      <a:pt x="8" y="39"/>
                    </a:lnTo>
                    <a:lnTo>
                      <a:pt x="8" y="30"/>
                    </a:lnTo>
                    <a:lnTo>
                      <a:pt x="0" y="24"/>
                    </a:lnTo>
                    <a:lnTo>
                      <a:pt x="0" y="0"/>
                    </a:lnTo>
                  </a:path>
                </a:pathLst>
              </a:custGeom>
              <a:solidFill>
                <a:srgbClr val="003399"/>
              </a:solidFill>
              <a:ln w="12700" cap="rnd">
                <a:solidFill>
                  <a:srgbClr val="000000"/>
                </a:solidFill>
                <a:round/>
                <a:headEnd/>
                <a:tailEnd/>
              </a:ln>
            </p:spPr>
            <p:txBody>
              <a:bodyPr/>
              <a:lstStyle/>
              <a:p>
                <a:endParaRPr lang="tr-TR"/>
              </a:p>
            </p:txBody>
          </p:sp>
        </p:grpSp>
        <p:sp>
          <p:nvSpPr>
            <p:cNvPr id="4118" name="Freeform 15"/>
            <p:cNvSpPr>
              <a:spLocks/>
            </p:cNvSpPr>
            <p:nvPr/>
          </p:nvSpPr>
          <p:spPr bwMode="auto">
            <a:xfrm>
              <a:off x="5399" y="2767"/>
              <a:ext cx="72" cy="79"/>
            </a:xfrm>
            <a:custGeom>
              <a:avLst/>
              <a:gdLst>
                <a:gd name="T0" fmla="*/ 12 w 72"/>
                <a:gd name="T1" fmla="*/ 29 h 79"/>
                <a:gd name="T2" fmla="*/ 0 w 72"/>
                <a:gd name="T3" fmla="*/ 62 h 79"/>
                <a:gd name="T4" fmla="*/ 5 w 72"/>
                <a:gd name="T5" fmla="*/ 76 h 79"/>
                <a:gd name="T6" fmla="*/ 25 w 72"/>
                <a:gd name="T7" fmla="*/ 78 h 79"/>
                <a:gd name="T8" fmla="*/ 42 w 72"/>
                <a:gd name="T9" fmla="*/ 78 h 79"/>
                <a:gd name="T10" fmla="*/ 48 w 72"/>
                <a:gd name="T11" fmla="*/ 65 h 79"/>
                <a:gd name="T12" fmla="*/ 52 w 72"/>
                <a:gd name="T13" fmla="*/ 51 h 79"/>
                <a:gd name="T14" fmla="*/ 71 w 72"/>
                <a:gd name="T15" fmla="*/ 51 h 79"/>
                <a:gd name="T16" fmla="*/ 68 w 72"/>
                <a:gd name="T17" fmla="*/ 31 h 79"/>
                <a:gd name="T18" fmla="*/ 68 w 72"/>
                <a:gd name="T19" fmla="*/ 11 h 79"/>
                <a:gd name="T20" fmla="*/ 49 w 72"/>
                <a:gd name="T21" fmla="*/ 0 h 79"/>
                <a:gd name="T22" fmla="*/ 46 w 72"/>
                <a:gd name="T23" fmla="*/ 22 h 79"/>
                <a:gd name="T24" fmla="*/ 59 w 72"/>
                <a:gd name="T25" fmla="*/ 36 h 79"/>
                <a:gd name="T26" fmla="*/ 40 w 72"/>
                <a:gd name="T27" fmla="*/ 36 h 79"/>
                <a:gd name="T28" fmla="*/ 34 w 72"/>
                <a:gd name="T29" fmla="*/ 45 h 79"/>
                <a:gd name="T30" fmla="*/ 12 w 72"/>
                <a:gd name="T31" fmla="*/ 29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79"/>
                <a:gd name="T50" fmla="*/ 72 w 72"/>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79">
                  <a:moveTo>
                    <a:pt x="12" y="29"/>
                  </a:moveTo>
                  <a:lnTo>
                    <a:pt x="0" y="62"/>
                  </a:lnTo>
                  <a:lnTo>
                    <a:pt x="5" y="76"/>
                  </a:lnTo>
                  <a:lnTo>
                    <a:pt x="25" y="78"/>
                  </a:lnTo>
                  <a:lnTo>
                    <a:pt x="42" y="78"/>
                  </a:lnTo>
                  <a:lnTo>
                    <a:pt x="48" y="65"/>
                  </a:lnTo>
                  <a:lnTo>
                    <a:pt x="52" y="51"/>
                  </a:lnTo>
                  <a:lnTo>
                    <a:pt x="71" y="51"/>
                  </a:lnTo>
                  <a:lnTo>
                    <a:pt x="68" y="31"/>
                  </a:lnTo>
                  <a:lnTo>
                    <a:pt x="68" y="11"/>
                  </a:lnTo>
                  <a:lnTo>
                    <a:pt x="49" y="0"/>
                  </a:lnTo>
                  <a:lnTo>
                    <a:pt x="46" y="22"/>
                  </a:lnTo>
                  <a:lnTo>
                    <a:pt x="59" y="36"/>
                  </a:lnTo>
                  <a:lnTo>
                    <a:pt x="40" y="36"/>
                  </a:lnTo>
                  <a:lnTo>
                    <a:pt x="34" y="45"/>
                  </a:lnTo>
                  <a:lnTo>
                    <a:pt x="12" y="29"/>
                  </a:lnTo>
                </a:path>
              </a:pathLst>
            </a:custGeom>
            <a:solidFill>
              <a:srgbClr val="003399"/>
            </a:solidFill>
            <a:ln w="12700" cap="rnd">
              <a:solidFill>
                <a:srgbClr val="000000"/>
              </a:solidFill>
              <a:round/>
              <a:headEnd/>
              <a:tailEnd/>
            </a:ln>
          </p:spPr>
          <p:txBody>
            <a:bodyPr/>
            <a:lstStyle/>
            <a:p>
              <a:endParaRPr lang="tr-TR"/>
            </a:p>
          </p:txBody>
        </p:sp>
        <p:grpSp>
          <p:nvGrpSpPr>
            <p:cNvPr id="4119" name="Group 16"/>
            <p:cNvGrpSpPr>
              <a:grpSpLocks/>
            </p:cNvGrpSpPr>
            <p:nvPr/>
          </p:nvGrpSpPr>
          <p:grpSpPr bwMode="auto">
            <a:xfrm>
              <a:off x="4757" y="1787"/>
              <a:ext cx="185" cy="576"/>
              <a:chOff x="4757" y="1787"/>
              <a:chExt cx="185" cy="576"/>
            </a:xfrm>
          </p:grpSpPr>
          <p:sp>
            <p:nvSpPr>
              <p:cNvPr id="4143" name="Freeform 17"/>
              <p:cNvSpPr>
                <a:spLocks/>
              </p:cNvSpPr>
              <p:nvPr/>
            </p:nvSpPr>
            <p:spPr bwMode="auto">
              <a:xfrm>
                <a:off x="4757" y="2304"/>
                <a:ext cx="44" cy="59"/>
              </a:xfrm>
              <a:custGeom>
                <a:avLst/>
                <a:gdLst>
                  <a:gd name="T0" fmla="*/ 0 w 44"/>
                  <a:gd name="T1" fmla="*/ 45 h 59"/>
                  <a:gd name="T2" fmla="*/ 8 w 44"/>
                  <a:gd name="T3" fmla="*/ 56 h 59"/>
                  <a:gd name="T4" fmla="*/ 17 w 44"/>
                  <a:gd name="T5" fmla="*/ 54 h 59"/>
                  <a:gd name="T6" fmla="*/ 31 w 44"/>
                  <a:gd name="T7" fmla="*/ 58 h 59"/>
                  <a:gd name="T8" fmla="*/ 41 w 44"/>
                  <a:gd name="T9" fmla="*/ 58 h 59"/>
                  <a:gd name="T10" fmla="*/ 43 w 44"/>
                  <a:gd name="T11" fmla="*/ 38 h 59"/>
                  <a:gd name="T12" fmla="*/ 40 w 44"/>
                  <a:gd name="T13" fmla="*/ 25 h 59"/>
                  <a:gd name="T14" fmla="*/ 32 w 44"/>
                  <a:gd name="T15" fmla="*/ 9 h 59"/>
                  <a:gd name="T16" fmla="*/ 25 w 44"/>
                  <a:gd name="T17" fmla="*/ 9 h 59"/>
                  <a:gd name="T18" fmla="*/ 22 w 44"/>
                  <a:gd name="T19" fmla="*/ 0 h 59"/>
                  <a:gd name="T20" fmla="*/ 11 w 44"/>
                  <a:gd name="T21" fmla="*/ 0 h 59"/>
                  <a:gd name="T22" fmla="*/ 11 w 44"/>
                  <a:gd name="T23" fmla="*/ 18 h 59"/>
                  <a:gd name="T24" fmla="*/ 0 w 44"/>
                  <a:gd name="T25" fmla="*/ 4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9"/>
                  <a:gd name="T41" fmla="*/ 44 w 44"/>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9">
                    <a:moveTo>
                      <a:pt x="0" y="45"/>
                    </a:moveTo>
                    <a:lnTo>
                      <a:pt x="8" y="56"/>
                    </a:lnTo>
                    <a:lnTo>
                      <a:pt x="17" y="54"/>
                    </a:lnTo>
                    <a:lnTo>
                      <a:pt x="31" y="58"/>
                    </a:lnTo>
                    <a:lnTo>
                      <a:pt x="41" y="58"/>
                    </a:lnTo>
                    <a:lnTo>
                      <a:pt x="43" y="38"/>
                    </a:lnTo>
                    <a:lnTo>
                      <a:pt x="40" y="25"/>
                    </a:lnTo>
                    <a:lnTo>
                      <a:pt x="32" y="9"/>
                    </a:lnTo>
                    <a:lnTo>
                      <a:pt x="25" y="9"/>
                    </a:lnTo>
                    <a:lnTo>
                      <a:pt x="22" y="0"/>
                    </a:lnTo>
                    <a:lnTo>
                      <a:pt x="11" y="0"/>
                    </a:lnTo>
                    <a:lnTo>
                      <a:pt x="11" y="18"/>
                    </a:lnTo>
                    <a:lnTo>
                      <a:pt x="0" y="45"/>
                    </a:lnTo>
                  </a:path>
                </a:pathLst>
              </a:custGeom>
              <a:solidFill>
                <a:srgbClr val="003399"/>
              </a:solidFill>
              <a:ln w="12700" cap="rnd">
                <a:solidFill>
                  <a:srgbClr val="000000"/>
                </a:solidFill>
                <a:round/>
                <a:headEnd/>
                <a:tailEnd/>
              </a:ln>
            </p:spPr>
            <p:txBody>
              <a:bodyPr/>
              <a:lstStyle/>
              <a:p>
                <a:endParaRPr lang="tr-TR"/>
              </a:p>
            </p:txBody>
          </p:sp>
          <p:sp>
            <p:nvSpPr>
              <p:cNvPr id="4144" name="Freeform 18"/>
              <p:cNvSpPr>
                <a:spLocks/>
              </p:cNvSpPr>
              <p:nvPr/>
            </p:nvSpPr>
            <p:spPr bwMode="auto">
              <a:xfrm>
                <a:off x="4874" y="2203"/>
                <a:ext cx="43" cy="73"/>
              </a:xfrm>
              <a:custGeom>
                <a:avLst/>
                <a:gdLst>
                  <a:gd name="T0" fmla="*/ 9 w 43"/>
                  <a:gd name="T1" fmla="*/ 0 h 73"/>
                  <a:gd name="T2" fmla="*/ 28 w 43"/>
                  <a:gd name="T3" fmla="*/ 2 h 73"/>
                  <a:gd name="T4" fmla="*/ 34 w 43"/>
                  <a:gd name="T5" fmla="*/ 22 h 73"/>
                  <a:gd name="T6" fmla="*/ 42 w 43"/>
                  <a:gd name="T7" fmla="*/ 33 h 73"/>
                  <a:gd name="T8" fmla="*/ 36 w 43"/>
                  <a:gd name="T9" fmla="*/ 41 h 73"/>
                  <a:gd name="T10" fmla="*/ 42 w 43"/>
                  <a:gd name="T11" fmla="*/ 52 h 73"/>
                  <a:gd name="T12" fmla="*/ 39 w 43"/>
                  <a:gd name="T13" fmla="*/ 65 h 73"/>
                  <a:gd name="T14" fmla="*/ 33 w 43"/>
                  <a:gd name="T15" fmla="*/ 72 h 73"/>
                  <a:gd name="T16" fmla="*/ 20 w 43"/>
                  <a:gd name="T17" fmla="*/ 70 h 73"/>
                  <a:gd name="T18" fmla="*/ 12 w 43"/>
                  <a:gd name="T19" fmla="*/ 70 h 73"/>
                  <a:gd name="T20" fmla="*/ 8 w 43"/>
                  <a:gd name="T21" fmla="*/ 61 h 73"/>
                  <a:gd name="T22" fmla="*/ 3 w 43"/>
                  <a:gd name="T23" fmla="*/ 50 h 73"/>
                  <a:gd name="T24" fmla="*/ 3 w 43"/>
                  <a:gd name="T25" fmla="*/ 39 h 73"/>
                  <a:gd name="T26" fmla="*/ 0 w 43"/>
                  <a:gd name="T27" fmla="*/ 24 h 73"/>
                  <a:gd name="T28" fmla="*/ 9 w 43"/>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3"/>
                  <a:gd name="T47" fmla="*/ 43 w 43"/>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3">
                    <a:moveTo>
                      <a:pt x="9" y="0"/>
                    </a:moveTo>
                    <a:lnTo>
                      <a:pt x="28" y="2"/>
                    </a:lnTo>
                    <a:lnTo>
                      <a:pt x="34" y="22"/>
                    </a:lnTo>
                    <a:lnTo>
                      <a:pt x="42" y="33"/>
                    </a:lnTo>
                    <a:lnTo>
                      <a:pt x="36" y="41"/>
                    </a:lnTo>
                    <a:lnTo>
                      <a:pt x="42" y="52"/>
                    </a:lnTo>
                    <a:lnTo>
                      <a:pt x="39" y="65"/>
                    </a:lnTo>
                    <a:lnTo>
                      <a:pt x="33" y="72"/>
                    </a:lnTo>
                    <a:lnTo>
                      <a:pt x="20" y="70"/>
                    </a:lnTo>
                    <a:lnTo>
                      <a:pt x="12" y="70"/>
                    </a:lnTo>
                    <a:lnTo>
                      <a:pt x="8" y="61"/>
                    </a:lnTo>
                    <a:lnTo>
                      <a:pt x="3" y="50"/>
                    </a:lnTo>
                    <a:lnTo>
                      <a:pt x="3" y="39"/>
                    </a:lnTo>
                    <a:lnTo>
                      <a:pt x="0" y="24"/>
                    </a:lnTo>
                    <a:lnTo>
                      <a:pt x="9" y="0"/>
                    </a:lnTo>
                  </a:path>
                </a:pathLst>
              </a:custGeom>
              <a:solidFill>
                <a:srgbClr val="003399"/>
              </a:solidFill>
              <a:ln w="12700" cap="rnd">
                <a:solidFill>
                  <a:srgbClr val="000000"/>
                </a:solidFill>
                <a:round/>
                <a:headEnd/>
                <a:tailEnd/>
              </a:ln>
            </p:spPr>
            <p:txBody>
              <a:bodyPr/>
              <a:lstStyle/>
              <a:p>
                <a:endParaRPr lang="tr-TR"/>
              </a:p>
            </p:txBody>
          </p:sp>
          <p:sp>
            <p:nvSpPr>
              <p:cNvPr id="4145" name="Freeform 19"/>
              <p:cNvSpPr>
                <a:spLocks/>
              </p:cNvSpPr>
              <p:nvPr/>
            </p:nvSpPr>
            <p:spPr bwMode="auto">
              <a:xfrm>
                <a:off x="4867" y="1787"/>
                <a:ext cx="75" cy="70"/>
              </a:xfrm>
              <a:custGeom>
                <a:avLst/>
                <a:gdLst>
                  <a:gd name="T0" fmla="*/ 11 w 75"/>
                  <a:gd name="T1" fmla="*/ 0 h 70"/>
                  <a:gd name="T2" fmla="*/ 20 w 75"/>
                  <a:gd name="T3" fmla="*/ 11 h 70"/>
                  <a:gd name="T4" fmla="*/ 29 w 75"/>
                  <a:gd name="T5" fmla="*/ 9 h 70"/>
                  <a:gd name="T6" fmla="*/ 43 w 75"/>
                  <a:gd name="T7" fmla="*/ 11 h 70"/>
                  <a:gd name="T8" fmla="*/ 56 w 75"/>
                  <a:gd name="T9" fmla="*/ 11 h 70"/>
                  <a:gd name="T10" fmla="*/ 62 w 75"/>
                  <a:gd name="T11" fmla="*/ 18 h 70"/>
                  <a:gd name="T12" fmla="*/ 69 w 75"/>
                  <a:gd name="T13" fmla="*/ 33 h 70"/>
                  <a:gd name="T14" fmla="*/ 74 w 75"/>
                  <a:gd name="T15" fmla="*/ 40 h 70"/>
                  <a:gd name="T16" fmla="*/ 57 w 75"/>
                  <a:gd name="T17" fmla="*/ 45 h 70"/>
                  <a:gd name="T18" fmla="*/ 52 w 75"/>
                  <a:gd name="T19" fmla="*/ 49 h 70"/>
                  <a:gd name="T20" fmla="*/ 57 w 75"/>
                  <a:gd name="T21" fmla="*/ 58 h 70"/>
                  <a:gd name="T22" fmla="*/ 57 w 75"/>
                  <a:gd name="T23" fmla="*/ 67 h 70"/>
                  <a:gd name="T24" fmla="*/ 40 w 75"/>
                  <a:gd name="T25" fmla="*/ 58 h 70"/>
                  <a:gd name="T26" fmla="*/ 26 w 75"/>
                  <a:gd name="T27" fmla="*/ 51 h 70"/>
                  <a:gd name="T28" fmla="*/ 20 w 75"/>
                  <a:gd name="T29" fmla="*/ 53 h 70"/>
                  <a:gd name="T30" fmla="*/ 20 w 75"/>
                  <a:gd name="T31" fmla="*/ 67 h 70"/>
                  <a:gd name="T32" fmla="*/ 11 w 75"/>
                  <a:gd name="T33" fmla="*/ 69 h 70"/>
                  <a:gd name="T34" fmla="*/ 6 w 75"/>
                  <a:gd name="T35" fmla="*/ 58 h 70"/>
                  <a:gd name="T36" fmla="*/ 5 w 75"/>
                  <a:gd name="T37" fmla="*/ 45 h 70"/>
                  <a:gd name="T38" fmla="*/ 0 w 75"/>
                  <a:gd name="T39" fmla="*/ 42 h 70"/>
                  <a:gd name="T40" fmla="*/ 5 w 75"/>
                  <a:gd name="T41" fmla="*/ 29 h 70"/>
                  <a:gd name="T42" fmla="*/ 12 w 75"/>
                  <a:gd name="T43" fmla="*/ 24 h 70"/>
                  <a:gd name="T44" fmla="*/ 11 w 75"/>
                  <a:gd name="T45" fmla="*/ 0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
                  <a:gd name="T70" fmla="*/ 0 h 70"/>
                  <a:gd name="T71" fmla="*/ 75 w 75"/>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 h="70">
                    <a:moveTo>
                      <a:pt x="11" y="0"/>
                    </a:moveTo>
                    <a:lnTo>
                      <a:pt x="20" y="11"/>
                    </a:lnTo>
                    <a:lnTo>
                      <a:pt x="29" y="9"/>
                    </a:lnTo>
                    <a:lnTo>
                      <a:pt x="43" y="11"/>
                    </a:lnTo>
                    <a:lnTo>
                      <a:pt x="56" y="11"/>
                    </a:lnTo>
                    <a:lnTo>
                      <a:pt x="62" y="18"/>
                    </a:lnTo>
                    <a:lnTo>
                      <a:pt x="69" y="33"/>
                    </a:lnTo>
                    <a:lnTo>
                      <a:pt x="74" y="40"/>
                    </a:lnTo>
                    <a:lnTo>
                      <a:pt x="57" y="45"/>
                    </a:lnTo>
                    <a:lnTo>
                      <a:pt x="52" y="49"/>
                    </a:lnTo>
                    <a:lnTo>
                      <a:pt x="57" y="58"/>
                    </a:lnTo>
                    <a:lnTo>
                      <a:pt x="57" y="67"/>
                    </a:lnTo>
                    <a:lnTo>
                      <a:pt x="40" y="58"/>
                    </a:lnTo>
                    <a:lnTo>
                      <a:pt x="26" y="51"/>
                    </a:lnTo>
                    <a:lnTo>
                      <a:pt x="20" y="53"/>
                    </a:lnTo>
                    <a:lnTo>
                      <a:pt x="20" y="67"/>
                    </a:lnTo>
                    <a:lnTo>
                      <a:pt x="11" y="69"/>
                    </a:lnTo>
                    <a:lnTo>
                      <a:pt x="6" y="58"/>
                    </a:lnTo>
                    <a:lnTo>
                      <a:pt x="5" y="45"/>
                    </a:lnTo>
                    <a:lnTo>
                      <a:pt x="0" y="42"/>
                    </a:lnTo>
                    <a:lnTo>
                      <a:pt x="5" y="29"/>
                    </a:lnTo>
                    <a:lnTo>
                      <a:pt x="12" y="24"/>
                    </a:lnTo>
                    <a:lnTo>
                      <a:pt x="11" y="0"/>
                    </a:lnTo>
                  </a:path>
                </a:pathLst>
              </a:custGeom>
              <a:solidFill>
                <a:srgbClr val="003399"/>
              </a:solidFill>
              <a:ln w="12700" cap="rnd">
                <a:solidFill>
                  <a:srgbClr val="000000"/>
                </a:solidFill>
                <a:round/>
                <a:headEnd/>
                <a:tailEnd/>
              </a:ln>
            </p:spPr>
            <p:txBody>
              <a:bodyPr/>
              <a:lstStyle/>
              <a:p>
                <a:endParaRPr lang="tr-TR"/>
              </a:p>
            </p:txBody>
          </p:sp>
        </p:grpSp>
        <p:sp>
          <p:nvSpPr>
            <p:cNvPr id="4120" name="Freeform 20"/>
            <p:cNvSpPr>
              <a:spLocks/>
            </p:cNvSpPr>
            <p:nvPr/>
          </p:nvSpPr>
          <p:spPr bwMode="auto">
            <a:xfrm>
              <a:off x="4930" y="2947"/>
              <a:ext cx="523" cy="555"/>
            </a:xfrm>
            <a:custGeom>
              <a:avLst/>
              <a:gdLst>
                <a:gd name="T0" fmla="*/ 403 w 523"/>
                <a:gd name="T1" fmla="*/ 44 h 555"/>
                <a:gd name="T2" fmla="*/ 423 w 523"/>
                <a:gd name="T3" fmla="*/ 64 h 555"/>
                <a:gd name="T4" fmla="*/ 445 w 523"/>
                <a:gd name="T5" fmla="*/ 146 h 555"/>
                <a:gd name="T6" fmla="*/ 493 w 523"/>
                <a:gd name="T7" fmla="*/ 230 h 555"/>
                <a:gd name="T8" fmla="*/ 522 w 523"/>
                <a:gd name="T9" fmla="*/ 317 h 555"/>
                <a:gd name="T10" fmla="*/ 500 w 523"/>
                <a:gd name="T11" fmla="*/ 397 h 555"/>
                <a:gd name="T12" fmla="*/ 480 w 523"/>
                <a:gd name="T13" fmla="*/ 448 h 555"/>
                <a:gd name="T14" fmla="*/ 468 w 523"/>
                <a:gd name="T15" fmla="*/ 496 h 555"/>
                <a:gd name="T16" fmla="*/ 455 w 523"/>
                <a:gd name="T17" fmla="*/ 525 h 555"/>
                <a:gd name="T18" fmla="*/ 431 w 523"/>
                <a:gd name="T19" fmla="*/ 545 h 555"/>
                <a:gd name="T20" fmla="*/ 390 w 523"/>
                <a:gd name="T21" fmla="*/ 538 h 555"/>
                <a:gd name="T22" fmla="*/ 350 w 523"/>
                <a:gd name="T23" fmla="*/ 525 h 555"/>
                <a:gd name="T24" fmla="*/ 328 w 523"/>
                <a:gd name="T25" fmla="*/ 494 h 555"/>
                <a:gd name="T26" fmla="*/ 322 w 523"/>
                <a:gd name="T27" fmla="*/ 454 h 555"/>
                <a:gd name="T28" fmla="*/ 308 w 523"/>
                <a:gd name="T29" fmla="*/ 437 h 555"/>
                <a:gd name="T30" fmla="*/ 287 w 523"/>
                <a:gd name="T31" fmla="*/ 439 h 555"/>
                <a:gd name="T32" fmla="*/ 266 w 523"/>
                <a:gd name="T33" fmla="*/ 408 h 555"/>
                <a:gd name="T34" fmla="*/ 249 w 523"/>
                <a:gd name="T35" fmla="*/ 403 h 555"/>
                <a:gd name="T36" fmla="*/ 222 w 523"/>
                <a:gd name="T37" fmla="*/ 408 h 555"/>
                <a:gd name="T38" fmla="*/ 198 w 523"/>
                <a:gd name="T39" fmla="*/ 412 h 555"/>
                <a:gd name="T40" fmla="*/ 178 w 523"/>
                <a:gd name="T41" fmla="*/ 430 h 555"/>
                <a:gd name="T42" fmla="*/ 149 w 523"/>
                <a:gd name="T43" fmla="*/ 443 h 555"/>
                <a:gd name="T44" fmla="*/ 119 w 523"/>
                <a:gd name="T45" fmla="*/ 463 h 555"/>
                <a:gd name="T46" fmla="*/ 104 w 523"/>
                <a:gd name="T47" fmla="*/ 472 h 555"/>
                <a:gd name="T48" fmla="*/ 60 w 523"/>
                <a:gd name="T49" fmla="*/ 468 h 555"/>
                <a:gd name="T50" fmla="*/ 51 w 523"/>
                <a:gd name="T51" fmla="*/ 456 h 555"/>
                <a:gd name="T52" fmla="*/ 51 w 523"/>
                <a:gd name="T53" fmla="*/ 397 h 555"/>
                <a:gd name="T54" fmla="*/ 37 w 523"/>
                <a:gd name="T55" fmla="*/ 361 h 555"/>
                <a:gd name="T56" fmla="*/ 23 w 523"/>
                <a:gd name="T57" fmla="*/ 332 h 555"/>
                <a:gd name="T58" fmla="*/ 5 w 523"/>
                <a:gd name="T59" fmla="*/ 230 h 555"/>
                <a:gd name="T60" fmla="*/ 6 w 523"/>
                <a:gd name="T61" fmla="*/ 197 h 555"/>
                <a:gd name="T62" fmla="*/ 43 w 523"/>
                <a:gd name="T63" fmla="*/ 179 h 555"/>
                <a:gd name="T64" fmla="*/ 71 w 523"/>
                <a:gd name="T65" fmla="*/ 175 h 555"/>
                <a:gd name="T66" fmla="*/ 87 w 523"/>
                <a:gd name="T67" fmla="*/ 166 h 555"/>
                <a:gd name="T68" fmla="*/ 96 w 523"/>
                <a:gd name="T69" fmla="*/ 137 h 555"/>
                <a:gd name="T70" fmla="*/ 93 w 523"/>
                <a:gd name="T71" fmla="*/ 122 h 555"/>
                <a:gd name="T72" fmla="*/ 130 w 523"/>
                <a:gd name="T73" fmla="*/ 82 h 555"/>
                <a:gd name="T74" fmla="*/ 160 w 523"/>
                <a:gd name="T75" fmla="*/ 51 h 555"/>
                <a:gd name="T76" fmla="*/ 186 w 523"/>
                <a:gd name="T77" fmla="*/ 73 h 555"/>
                <a:gd name="T78" fmla="*/ 206 w 523"/>
                <a:gd name="T79" fmla="*/ 49 h 555"/>
                <a:gd name="T80" fmla="*/ 226 w 523"/>
                <a:gd name="T81" fmla="*/ 22 h 555"/>
                <a:gd name="T82" fmla="*/ 248 w 523"/>
                <a:gd name="T83" fmla="*/ 7 h 555"/>
                <a:gd name="T84" fmla="*/ 282 w 523"/>
                <a:gd name="T85" fmla="*/ 11 h 555"/>
                <a:gd name="T86" fmla="*/ 294 w 523"/>
                <a:gd name="T87" fmla="*/ 31 h 555"/>
                <a:gd name="T88" fmla="*/ 294 w 523"/>
                <a:gd name="T89" fmla="*/ 58 h 555"/>
                <a:gd name="T90" fmla="*/ 324 w 523"/>
                <a:gd name="T91" fmla="*/ 102 h 555"/>
                <a:gd name="T92" fmla="*/ 349 w 523"/>
                <a:gd name="T93" fmla="*/ 115 h 555"/>
                <a:gd name="T94" fmla="*/ 369 w 523"/>
                <a:gd name="T95" fmla="*/ 73 h 555"/>
                <a:gd name="T96" fmla="*/ 375 w 523"/>
                <a:gd name="T97" fmla="*/ 0 h 5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3"/>
                <a:gd name="T148" fmla="*/ 0 h 555"/>
                <a:gd name="T149" fmla="*/ 523 w 523"/>
                <a:gd name="T150" fmla="*/ 555 h 5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3" h="555">
                  <a:moveTo>
                    <a:pt x="375" y="0"/>
                  </a:moveTo>
                  <a:lnTo>
                    <a:pt x="403" y="0"/>
                  </a:lnTo>
                  <a:lnTo>
                    <a:pt x="403" y="44"/>
                  </a:lnTo>
                  <a:lnTo>
                    <a:pt x="414" y="58"/>
                  </a:lnTo>
                  <a:lnTo>
                    <a:pt x="417" y="64"/>
                  </a:lnTo>
                  <a:lnTo>
                    <a:pt x="423" y="64"/>
                  </a:lnTo>
                  <a:lnTo>
                    <a:pt x="426" y="73"/>
                  </a:lnTo>
                  <a:lnTo>
                    <a:pt x="429" y="117"/>
                  </a:lnTo>
                  <a:lnTo>
                    <a:pt x="445" y="146"/>
                  </a:lnTo>
                  <a:lnTo>
                    <a:pt x="468" y="188"/>
                  </a:lnTo>
                  <a:lnTo>
                    <a:pt x="468" y="195"/>
                  </a:lnTo>
                  <a:lnTo>
                    <a:pt x="493" y="230"/>
                  </a:lnTo>
                  <a:lnTo>
                    <a:pt x="493" y="237"/>
                  </a:lnTo>
                  <a:lnTo>
                    <a:pt x="517" y="266"/>
                  </a:lnTo>
                  <a:lnTo>
                    <a:pt x="522" y="317"/>
                  </a:lnTo>
                  <a:lnTo>
                    <a:pt x="517" y="363"/>
                  </a:lnTo>
                  <a:lnTo>
                    <a:pt x="510" y="386"/>
                  </a:lnTo>
                  <a:lnTo>
                    <a:pt x="500" y="397"/>
                  </a:lnTo>
                  <a:lnTo>
                    <a:pt x="497" y="419"/>
                  </a:lnTo>
                  <a:lnTo>
                    <a:pt x="488" y="439"/>
                  </a:lnTo>
                  <a:lnTo>
                    <a:pt x="480" y="448"/>
                  </a:lnTo>
                  <a:lnTo>
                    <a:pt x="482" y="454"/>
                  </a:lnTo>
                  <a:lnTo>
                    <a:pt x="472" y="468"/>
                  </a:lnTo>
                  <a:lnTo>
                    <a:pt x="468" y="496"/>
                  </a:lnTo>
                  <a:lnTo>
                    <a:pt x="466" y="512"/>
                  </a:lnTo>
                  <a:lnTo>
                    <a:pt x="457" y="519"/>
                  </a:lnTo>
                  <a:lnTo>
                    <a:pt x="455" y="525"/>
                  </a:lnTo>
                  <a:lnTo>
                    <a:pt x="449" y="538"/>
                  </a:lnTo>
                  <a:lnTo>
                    <a:pt x="438" y="541"/>
                  </a:lnTo>
                  <a:lnTo>
                    <a:pt x="431" y="545"/>
                  </a:lnTo>
                  <a:lnTo>
                    <a:pt x="420" y="554"/>
                  </a:lnTo>
                  <a:lnTo>
                    <a:pt x="406" y="536"/>
                  </a:lnTo>
                  <a:lnTo>
                    <a:pt x="390" y="538"/>
                  </a:lnTo>
                  <a:lnTo>
                    <a:pt x="386" y="538"/>
                  </a:lnTo>
                  <a:lnTo>
                    <a:pt x="364" y="543"/>
                  </a:lnTo>
                  <a:lnTo>
                    <a:pt x="350" y="525"/>
                  </a:lnTo>
                  <a:lnTo>
                    <a:pt x="341" y="507"/>
                  </a:lnTo>
                  <a:lnTo>
                    <a:pt x="335" y="510"/>
                  </a:lnTo>
                  <a:lnTo>
                    <a:pt x="328" y="494"/>
                  </a:lnTo>
                  <a:lnTo>
                    <a:pt x="325" y="481"/>
                  </a:lnTo>
                  <a:lnTo>
                    <a:pt x="322" y="476"/>
                  </a:lnTo>
                  <a:lnTo>
                    <a:pt x="322" y="454"/>
                  </a:lnTo>
                  <a:lnTo>
                    <a:pt x="324" y="441"/>
                  </a:lnTo>
                  <a:lnTo>
                    <a:pt x="321" y="432"/>
                  </a:lnTo>
                  <a:lnTo>
                    <a:pt x="308" y="437"/>
                  </a:lnTo>
                  <a:lnTo>
                    <a:pt x="302" y="439"/>
                  </a:lnTo>
                  <a:lnTo>
                    <a:pt x="291" y="439"/>
                  </a:lnTo>
                  <a:lnTo>
                    <a:pt x="287" y="439"/>
                  </a:lnTo>
                  <a:lnTo>
                    <a:pt x="282" y="439"/>
                  </a:lnTo>
                  <a:lnTo>
                    <a:pt x="274" y="425"/>
                  </a:lnTo>
                  <a:lnTo>
                    <a:pt x="266" y="408"/>
                  </a:lnTo>
                  <a:lnTo>
                    <a:pt x="265" y="410"/>
                  </a:lnTo>
                  <a:lnTo>
                    <a:pt x="251" y="410"/>
                  </a:lnTo>
                  <a:lnTo>
                    <a:pt x="249" y="403"/>
                  </a:lnTo>
                  <a:lnTo>
                    <a:pt x="242" y="410"/>
                  </a:lnTo>
                  <a:lnTo>
                    <a:pt x="234" y="408"/>
                  </a:lnTo>
                  <a:lnTo>
                    <a:pt x="222" y="408"/>
                  </a:lnTo>
                  <a:lnTo>
                    <a:pt x="214" y="403"/>
                  </a:lnTo>
                  <a:lnTo>
                    <a:pt x="211" y="410"/>
                  </a:lnTo>
                  <a:lnTo>
                    <a:pt x="198" y="412"/>
                  </a:lnTo>
                  <a:lnTo>
                    <a:pt x="195" y="408"/>
                  </a:lnTo>
                  <a:lnTo>
                    <a:pt x="187" y="419"/>
                  </a:lnTo>
                  <a:lnTo>
                    <a:pt x="178" y="430"/>
                  </a:lnTo>
                  <a:lnTo>
                    <a:pt x="172" y="430"/>
                  </a:lnTo>
                  <a:lnTo>
                    <a:pt x="163" y="443"/>
                  </a:lnTo>
                  <a:lnTo>
                    <a:pt x="149" y="443"/>
                  </a:lnTo>
                  <a:lnTo>
                    <a:pt x="138" y="448"/>
                  </a:lnTo>
                  <a:lnTo>
                    <a:pt x="125" y="454"/>
                  </a:lnTo>
                  <a:lnTo>
                    <a:pt x="119" y="463"/>
                  </a:lnTo>
                  <a:lnTo>
                    <a:pt x="115" y="461"/>
                  </a:lnTo>
                  <a:lnTo>
                    <a:pt x="110" y="470"/>
                  </a:lnTo>
                  <a:lnTo>
                    <a:pt x="104" y="472"/>
                  </a:lnTo>
                  <a:lnTo>
                    <a:pt x="96" y="483"/>
                  </a:lnTo>
                  <a:lnTo>
                    <a:pt x="71" y="483"/>
                  </a:lnTo>
                  <a:lnTo>
                    <a:pt x="60" y="468"/>
                  </a:lnTo>
                  <a:lnTo>
                    <a:pt x="59" y="461"/>
                  </a:lnTo>
                  <a:lnTo>
                    <a:pt x="56" y="468"/>
                  </a:lnTo>
                  <a:lnTo>
                    <a:pt x="51" y="456"/>
                  </a:lnTo>
                  <a:lnTo>
                    <a:pt x="53" y="428"/>
                  </a:lnTo>
                  <a:lnTo>
                    <a:pt x="56" y="410"/>
                  </a:lnTo>
                  <a:lnTo>
                    <a:pt x="51" y="397"/>
                  </a:lnTo>
                  <a:lnTo>
                    <a:pt x="46" y="383"/>
                  </a:lnTo>
                  <a:lnTo>
                    <a:pt x="45" y="368"/>
                  </a:lnTo>
                  <a:lnTo>
                    <a:pt x="37" y="361"/>
                  </a:lnTo>
                  <a:lnTo>
                    <a:pt x="36" y="359"/>
                  </a:lnTo>
                  <a:lnTo>
                    <a:pt x="34" y="352"/>
                  </a:lnTo>
                  <a:lnTo>
                    <a:pt x="23" y="332"/>
                  </a:lnTo>
                  <a:lnTo>
                    <a:pt x="9" y="284"/>
                  </a:lnTo>
                  <a:lnTo>
                    <a:pt x="5" y="250"/>
                  </a:lnTo>
                  <a:lnTo>
                    <a:pt x="5" y="230"/>
                  </a:lnTo>
                  <a:lnTo>
                    <a:pt x="0" y="224"/>
                  </a:lnTo>
                  <a:lnTo>
                    <a:pt x="2" y="206"/>
                  </a:lnTo>
                  <a:lnTo>
                    <a:pt x="6" y="197"/>
                  </a:lnTo>
                  <a:lnTo>
                    <a:pt x="23" y="173"/>
                  </a:lnTo>
                  <a:lnTo>
                    <a:pt x="40" y="175"/>
                  </a:lnTo>
                  <a:lnTo>
                    <a:pt x="43" y="179"/>
                  </a:lnTo>
                  <a:lnTo>
                    <a:pt x="65" y="179"/>
                  </a:lnTo>
                  <a:lnTo>
                    <a:pt x="67" y="173"/>
                  </a:lnTo>
                  <a:lnTo>
                    <a:pt x="71" y="175"/>
                  </a:lnTo>
                  <a:lnTo>
                    <a:pt x="77" y="168"/>
                  </a:lnTo>
                  <a:lnTo>
                    <a:pt x="82" y="171"/>
                  </a:lnTo>
                  <a:lnTo>
                    <a:pt x="87" y="166"/>
                  </a:lnTo>
                  <a:lnTo>
                    <a:pt x="85" y="160"/>
                  </a:lnTo>
                  <a:lnTo>
                    <a:pt x="90" y="144"/>
                  </a:lnTo>
                  <a:lnTo>
                    <a:pt x="96" y="137"/>
                  </a:lnTo>
                  <a:lnTo>
                    <a:pt x="93" y="133"/>
                  </a:lnTo>
                  <a:lnTo>
                    <a:pt x="96" y="129"/>
                  </a:lnTo>
                  <a:lnTo>
                    <a:pt x="93" y="122"/>
                  </a:lnTo>
                  <a:lnTo>
                    <a:pt x="102" y="111"/>
                  </a:lnTo>
                  <a:lnTo>
                    <a:pt x="116" y="109"/>
                  </a:lnTo>
                  <a:lnTo>
                    <a:pt x="130" y="82"/>
                  </a:lnTo>
                  <a:lnTo>
                    <a:pt x="147" y="60"/>
                  </a:lnTo>
                  <a:lnTo>
                    <a:pt x="155" y="58"/>
                  </a:lnTo>
                  <a:lnTo>
                    <a:pt x="160" y="51"/>
                  </a:lnTo>
                  <a:lnTo>
                    <a:pt x="167" y="51"/>
                  </a:lnTo>
                  <a:lnTo>
                    <a:pt x="181" y="71"/>
                  </a:lnTo>
                  <a:lnTo>
                    <a:pt x="186" y="73"/>
                  </a:lnTo>
                  <a:lnTo>
                    <a:pt x="191" y="64"/>
                  </a:lnTo>
                  <a:lnTo>
                    <a:pt x="200" y="51"/>
                  </a:lnTo>
                  <a:lnTo>
                    <a:pt x="206" y="49"/>
                  </a:lnTo>
                  <a:lnTo>
                    <a:pt x="212" y="31"/>
                  </a:lnTo>
                  <a:lnTo>
                    <a:pt x="218" y="29"/>
                  </a:lnTo>
                  <a:lnTo>
                    <a:pt x="226" y="22"/>
                  </a:lnTo>
                  <a:lnTo>
                    <a:pt x="234" y="16"/>
                  </a:lnTo>
                  <a:lnTo>
                    <a:pt x="242" y="16"/>
                  </a:lnTo>
                  <a:lnTo>
                    <a:pt x="248" y="7"/>
                  </a:lnTo>
                  <a:lnTo>
                    <a:pt x="257" y="7"/>
                  </a:lnTo>
                  <a:lnTo>
                    <a:pt x="268" y="7"/>
                  </a:lnTo>
                  <a:lnTo>
                    <a:pt x="282" y="11"/>
                  </a:lnTo>
                  <a:lnTo>
                    <a:pt x="291" y="20"/>
                  </a:lnTo>
                  <a:lnTo>
                    <a:pt x="293" y="27"/>
                  </a:lnTo>
                  <a:lnTo>
                    <a:pt x="294" y="31"/>
                  </a:lnTo>
                  <a:lnTo>
                    <a:pt x="296" y="42"/>
                  </a:lnTo>
                  <a:lnTo>
                    <a:pt x="294" y="47"/>
                  </a:lnTo>
                  <a:lnTo>
                    <a:pt x="294" y="58"/>
                  </a:lnTo>
                  <a:lnTo>
                    <a:pt x="293" y="64"/>
                  </a:lnTo>
                  <a:lnTo>
                    <a:pt x="316" y="89"/>
                  </a:lnTo>
                  <a:lnTo>
                    <a:pt x="324" y="102"/>
                  </a:lnTo>
                  <a:lnTo>
                    <a:pt x="333" y="106"/>
                  </a:lnTo>
                  <a:lnTo>
                    <a:pt x="342" y="113"/>
                  </a:lnTo>
                  <a:lnTo>
                    <a:pt x="349" y="115"/>
                  </a:lnTo>
                  <a:lnTo>
                    <a:pt x="358" y="109"/>
                  </a:lnTo>
                  <a:lnTo>
                    <a:pt x="366" y="89"/>
                  </a:lnTo>
                  <a:lnTo>
                    <a:pt x="369" y="73"/>
                  </a:lnTo>
                  <a:lnTo>
                    <a:pt x="372" y="42"/>
                  </a:lnTo>
                  <a:lnTo>
                    <a:pt x="375" y="29"/>
                  </a:lnTo>
                  <a:lnTo>
                    <a:pt x="375" y="0"/>
                  </a:lnTo>
                </a:path>
              </a:pathLst>
            </a:custGeom>
            <a:solidFill>
              <a:srgbClr val="003399"/>
            </a:solidFill>
            <a:ln w="12700" cap="rnd">
              <a:solidFill>
                <a:srgbClr val="000000"/>
              </a:solidFill>
              <a:round/>
              <a:headEnd/>
              <a:tailEnd/>
            </a:ln>
          </p:spPr>
          <p:txBody>
            <a:bodyPr/>
            <a:lstStyle/>
            <a:p>
              <a:endParaRPr lang="tr-TR"/>
            </a:p>
          </p:txBody>
        </p:sp>
        <p:sp>
          <p:nvSpPr>
            <p:cNvPr id="4121" name="Freeform 21"/>
            <p:cNvSpPr>
              <a:spLocks/>
            </p:cNvSpPr>
            <p:nvPr/>
          </p:nvSpPr>
          <p:spPr bwMode="auto">
            <a:xfrm>
              <a:off x="4808" y="2830"/>
              <a:ext cx="289" cy="75"/>
            </a:xfrm>
            <a:custGeom>
              <a:avLst/>
              <a:gdLst>
                <a:gd name="T0" fmla="*/ 22 w 289"/>
                <a:gd name="T1" fmla="*/ 11 h 75"/>
                <a:gd name="T2" fmla="*/ 57 w 289"/>
                <a:gd name="T3" fmla="*/ 11 h 75"/>
                <a:gd name="T4" fmla="*/ 79 w 289"/>
                <a:gd name="T5" fmla="*/ 13 h 75"/>
                <a:gd name="T6" fmla="*/ 98 w 289"/>
                <a:gd name="T7" fmla="*/ 35 h 75"/>
                <a:gd name="T8" fmla="*/ 115 w 289"/>
                <a:gd name="T9" fmla="*/ 39 h 75"/>
                <a:gd name="T10" fmla="*/ 141 w 289"/>
                <a:gd name="T11" fmla="*/ 48 h 75"/>
                <a:gd name="T12" fmla="*/ 156 w 289"/>
                <a:gd name="T13" fmla="*/ 52 h 75"/>
                <a:gd name="T14" fmla="*/ 163 w 289"/>
                <a:gd name="T15" fmla="*/ 35 h 75"/>
                <a:gd name="T16" fmla="*/ 197 w 289"/>
                <a:gd name="T17" fmla="*/ 39 h 75"/>
                <a:gd name="T18" fmla="*/ 221 w 289"/>
                <a:gd name="T19" fmla="*/ 46 h 75"/>
                <a:gd name="T20" fmla="*/ 238 w 289"/>
                <a:gd name="T21" fmla="*/ 48 h 75"/>
                <a:gd name="T22" fmla="*/ 251 w 289"/>
                <a:gd name="T23" fmla="*/ 39 h 75"/>
                <a:gd name="T24" fmla="*/ 271 w 289"/>
                <a:gd name="T25" fmla="*/ 35 h 75"/>
                <a:gd name="T26" fmla="*/ 288 w 289"/>
                <a:gd name="T27" fmla="*/ 30 h 75"/>
                <a:gd name="T28" fmla="*/ 283 w 289"/>
                <a:gd name="T29" fmla="*/ 52 h 75"/>
                <a:gd name="T30" fmla="*/ 271 w 289"/>
                <a:gd name="T31" fmla="*/ 59 h 75"/>
                <a:gd name="T32" fmla="*/ 262 w 289"/>
                <a:gd name="T33" fmla="*/ 61 h 75"/>
                <a:gd name="T34" fmla="*/ 249 w 289"/>
                <a:gd name="T35" fmla="*/ 67 h 75"/>
                <a:gd name="T36" fmla="*/ 237 w 289"/>
                <a:gd name="T37" fmla="*/ 67 h 75"/>
                <a:gd name="T38" fmla="*/ 226 w 289"/>
                <a:gd name="T39" fmla="*/ 70 h 75"/>
                <a:gd name="T40" fmla="*/ 209 w 289"/>
                <a:gd name="T41" fmla="*/ 74 h 75"/>
                <a:gd name="T42" fmla="*/ 198 w 289"/>
                <a:gd name="T43" fmla="*/ 59 h 75"/>
                <a:gd name="T44" fmla="*/ 186 w 289"/>
                <a:gd name="T45" fmla="*/ 74 h 75"/>
                <a:gd name="T46" fmla="*/ 169 w 289"/>
                <a:gd name="T47" fmla="*/ 59 h 75"/>
                <a:gd name="T48" fmla="*/ 159 w 289"/>
                <a:gd name="T49" fmla="*/ 61 h 75"/>
                <a:gd name="T50" fmla="*/ 146 w 289"/>
                <a:gd name="T51" fmla="*/ 67 h 75"/>
                <a:gd name="T52" fmla="*/ 132 w 289"/>
                <a:gd name="T53" fmla="*/ 63 h 75"/>
                <a:gd name="T54" fmla="*/ 116 w 289"/>
                <a:gd name="T55" fmla="*/ 61 h 75"/>
                <a:gd name="T56" fmla="*/ 101 w 289"/>
                <a:gd name="T57" fmla="*/ 67 h 75"/>
                <a:gd name="T58" fmla="*/ 81 w 289"/>
                <a:gd name="T59" fmla="*/ 57 h 75"/>
                <a:gd name="T60" fmla="*/ 53 w 289"/>
                <a:gd name="T61" fmla="*/ 50 h 75"/>
                <a:gd name="T62" fmla="*/ 33 w 289"/>
                <a:gd name="T63" fmla="*/ 44 h 75"/>
                <a:gd name="T64" fmla="*/ 12 w 289"/>
                <a:gd name="T65" fmla="*/ 33 h 75"/>
                <a:gd name="T66" fmla="*/ 2 w 289"/>
                <a:gd name="T67" fmla="*/ 28 h 75"/>
                <a:gd name="T68" fmla="*/ 0 w 289"/>
                <a:gd name="T69" fmla="*/ 0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9"/>
                <a:gd name="T106" fmla="*/ 0 h 75"/>
                <a:gd name="T107" fmla="*/ 289 w 289"/>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9" h="75">
                  <a:moveTo>
                    <a:pt x="0" y="0"/>
                  </a:moveTo>
                  <a:lnTo>
                    <a:pt x="22" y="11"/>
                  </a:lnTo>
                  <a:lnTo>
                    <a:pt x="40" y="11"/>
                  </a:lnTo>
                  <a:lnTo>
                    <a:pt x="57" y="11"/>
                  </a:lnTo>
                  <a:lnTo>
                    <a:pt x="70" y="11"/>
                  </a:lnTo>
                  <a:lnTo>
                    <a:pt x="79" y="13"/>
                  </a:lnTo>
                  <a:lnTo>
                    <a:pt x="91" y="20"/>
                  </a:lnTo>
                  <a:lnTo>
                    <a:pt x="98" y="35"/>
                  </a:lnTo>
                  <a:lnTo>
                    <a:pt x="104" y="41"/>
                  </a:lnTo>
                  <a:lnTo>
                    <a:pt x="115" y="39"/>
                  </a:lnTo>
                  <a:lnTo>
                    <a:pt x="127" y="39"/>
                  </a:lnTo>
                  <a:lnTo>
                    <a:pt x="141" y="48"/>
                  </a:lnTo>
                  <a:lnTo>
                    <a:pt x="150" y="52"/>
                  </a:lnTo>
                  <a:lnTo>
                    <a:pt x="156" y="52"/>
                  </a:lnTo>
                  <a:lnTo>
                    <a:pt x="158" y="41"/>
                  </a:lnTo>
                  <a:lnTo>
                    <a:pt x="163" y="35"/>
                  </a:lnTo>
                  <a:lnTo>
                    <a:pt x="181" y="39"/>
                  </a:lnTo>
                  <a:lnTo>
                    <a:pt x="197" y="39"/>
                  </a:lnTo>
                  <a:lnTo>
                    <a:pt x="211" y="39"/>
                  </a:lnTo>
                  <a:lnTo>
                    <a:pt x="221" y="46"/>
                  </a:lnTo>
                  <a:lnTo>
                    <a:pt x="228" y="50"/>
                  </a:lnTo>
                  <a:lnTo>
                    <a:pt x="238" y="48"/>
                  </a:lnTo>
                  <a:lnTo>
                    <a:pt x="246" y="44"/>
                  </a:lnTo>
                  <a:lnTo>
                    <a:pt x="251" y="39"/>
                  </a:lnTo>
                  <a:lnTo>
                    <a:pt x="263" y="39"/>
                  </a:lnTo>
                  <a:lnTo>
                    <a:pt x="271" y="35"/>
                  </a:lnTo>
                  <a:lnTo>
                    <a:pt x="282" y="30"/>
                  </a:lnTo>
                  <a:lnTo>
                    <a:pt x="288" y="30"/>
                  </a:lnTo>
                  <a:lnTo>
                    <a:pt x="286" y="46"/>
                  </a:lnTo>
                  <a:lnTo>
                    <a:pt x="283" y="52"/>
                  </a:lnTo>
                  <a:lnTo>
                    <a:pt x="277" y="59"/>
                  </a:lnTo>
                  <a:lnTo>
                    <a:pt x="271" y="59"/>
                  </a:lnTo>
                  <a:lnTo>
                    <a:pt x="269" y="59"/>
                  </a:lnTo>
                  <a:lnTo>
                    <a:pt x="262" y="61"/>
                  </a:lnTo>
                  <a:lnTo>
                    <a:pt x="255" y="70"/>
                  </a:lnTo>
                  <a:lnTo>
                    <a:pt x="249" y="67"/>
                  </a:lnTo>
                  <a:lnTo>
                    <a:pt x="243" y="63"/>
                  </a:lnTo>
                  <a:lnTo>
                    <a:pt x="237" y="67"/>
                  </a:lnTo>
                  <a:lnTo>
                    <a:pt x="231" y="70"/>
                  </a:lnTo>
                  <a:lnTo>
                    <a:pt x="226" y="70"/>
                  </a:lnTo>
                  <a:lnTo>
                    <a:pt x="221" y="74"/>
                  </a:lnTo>
                  <a:lnTo>
                    <a:pt x="209" y="74"/>
                  </a:lnTo>
                  <a:lnTo>
                    <a:pt x="204" y="67"/>
                  </a:lnTo>
                  <a:lnTo>
                    <a:pt x="198" y="59"/>
                  </a:lnTo>
                  <a:lnTo>
                    <a:pt x="190" y="67"/>
                  </a:lnTo>
                  <a:lnTo>
                    <a:pt x="186" y="74"/>
                  </a:lnTo>
                  <a:lnTo>
                    <a:pt x="180" y="74"/>
                  </a:lnTo>
                  <a:lnTo>
                    <a:pt x="169" y="59"/>
                  </a:lnTo>
                  <a:lnTo>
                    <a:pt x="166" y="61"/>
                  </a:lnTo>
                  <a:lnTo>
                    <a:pt x="159" y="61"/>
                  </a:lnTo>
                  <a:lnTo>
                    <a:pt x="155" y="70"/>
                  </a:lnTo>
                  <a:lnTo>
                    <a:pt x="146" y="67"/>
                  </a:lnTo>
                  <a:lnTo>
                    <a:pt x="136" y="67"/>
                  </a:lnTo>
                  <a:lnTo>
                    <a:pt x="132" y="63"/>
                  </a:lnTo>
                  <a:lnTo>
                    <a:pt x="125" y="59"/>
                  </a:lnTo>
                  <a:lnTo>
                    <a:pt x="116" y="61"/>
                  </a:lnTo>
                  <a:lnTo>
                    <a:pt x="107" y="70"/>
                  </a:lnTo>
                  <a:lnTo>
                    <a:pt x="101" y="67"/>
                  </a:lnTo>
                  <a:lnTo>
                    <a:pt x="91" y="63"/>
                  </a:lnTo>
                  <a:lnTo>
                    <a:pt x="81" y="57"/>
                  </a:lnTo>
                  <a:lnTo>
                    <a:pt x="71" y="57"/>
                  </a:lnTo>
                  <a:lnTo>
                    <a:pt x="53" y="50"/>
                  </a:lnTo>
                  <a:lnTo>
                    <a:pt x="40" y="46"/>
                  </a:lnTo>
                  <a:lnTo>
                    <a:pt x="33" y="44"/>
                  </a:lnTo>
                  <a:lnTo>
                    <a:pt x="20" y="41"/>
                  </a:lnTo>
                  <a:lnTo>
                    <a:pt x="12" y="33"/>
                  </a:lnTo>
                  <a:lnTo>
                    <a:pt x="5" y="30"/>
                  </a:lnTo>
                  <a:lnTo>
                    <a:pt x="2" y="28"/>
                  </a:lnTo>
                  <a:lnTo>
                    <a:pt x="0" y="24"/>
                  </a:lnTo>
                  <a:lnTo>
                    <a:pt x="0" y="0"/>
                  </a:lnTo>
                </a:path>
              </a:pathLst>
            </a:custGeom>
            <a:solidFill>
              <a:srgbClr val="003399"/>
            </a:solidFill>
            <a:ln w="12700" cap="rnd">
              <a:solidFill>
                <a:srgbClr val="000000"/>
              </a:solidFill>
              <a:round/>
              <a:headEnd/>
              <a:tailEnd/>
            </a:ln>
          </p:spPr>
          <p:txBody>
            <a:bodyPr/>
            <a:lstStyle/>
            <a:p>
              <a:endParaRPr lang="tr-TR"/>
            </a:p>
          </p:txBody>
        </p:sp>
        <p:sp>
          <p:nvSpPr>
            <p:cNvPr id="4122" name="Freeform 22"/>
            <p:cNvSpPr>
              <a:spLocks/>
            </p:cNvSpPr>
            <p:nvPr/>
          </p:nvSpPr>
          <p:spPr bwMode="auto">
            <a:xfrm>
              <a:off x="4966" y="2684"/>
              <a:ext cx="131" cy="142"/>
            </a:xfrm>
            <a:custGeom>
              <a:avLst/>
              <a:gdLst>
                <a:gd name="T0" fmla="*/ 63 w 131"/>
                <a:gd name="T1" fmla="*/ 2 h 142"/>
                <a:gd name="T2" fmla="*/ 108 w 131"/>
                <a:gd name="T3" fmla="*/ 0 h 142"/>
                <a:gd name="T4" fmla="*/ 116 w 131"/>
                <a:gd name="T5" fmla="*/ 18 h 142"/>
                <a:gd name="T6" fmla="*/ 104 w 131"/>
                <a:gd name="T7" fmla="*/ 29 h 142"/>
                <a:gd name="T8" fmla="*/ 101 w 131"/>
                <a:gd name="T9" fmla="*/ 37 h 142"/>
                <a:gd name="T10" fmla="*/ 91 w 131"/>
                <a:gd name="T11" fmla="*/ 46 h 142"/>
                <a:gd name="T12" fmla="*/ 80 w 131"/>
                <a:gd name="T13" fmla="*/ 48 h 142"/>
                <a:gd name="T14" fmla="*/ 70 w 131"/>
                <a:gd name="T15" fmla="*/ 44 h 142"/>
                <a:gd name="T16" fmla="*/ 57 w 131"/>
                <a:gd name="T17" fmla="*/ 29 h 142"/>
                <a:gd name="T18" fmla="*/ 42 w 131"/>
                <a:gd name="T19" fmla="*/ 29 h 142"/>
                <a:gd name="T20" fmla="*/ 40 w 131"/>
                <a:gd name="T21" fmla="*/ 48 h 142"/>
                <a:gd name="T22" fmla="*/ 42 w 131"/>
                <a:gd name="T23" fmla="*/ 62 h 142"/>
                <a:gd name="T24" fmla="*/ 57 w 131"/>
                <a:gd name="T25" fmla="*/ 53 h 142"/>
                <a:gd name="T26" fmla="*/ 68 w 131"/>
                <a:gd name="T27" fmla="*/ 57 h 142"/>
                <a:gd name="T28" fmla="*/ 65 w 131"/>
                <a:gd name="T29" fmla="*/ 71 h 142"/>
                <a:gd name="T30" fmla="*/ 63 w 131"/>
                <a:gd name="T31" fmla="*/ 79 h 142"/>
                <a:gd name="T32" fmla="*/ 65 w 131"/>
                <a:gd name="T33" fmla="*/ 93 h 142"/>
                <a:gd name="T34" fmla="*/ 73 w 131"/>
                <a:gd name="T35" fmla="*/ 99 h 142"/>
                <a:gd name="T36" fmla="*/ 70 w 131"/>
                <a:gd name="T37" fmla="*/ 115 h 142"/>
                <a:gd name="T38" fmla="*/ 65 w 131"/>
                <a:gd name="T39" fmla="*/ 132 h 142"/>
                <a:gd name="T40" fmla="*/ 54 w 131"/>
                <a:gd name="T41" fmla="*/ 137 h 142"/>
                <a:gd name="T42" fmla="*/ 50 w 131"/>
                <a:gd name="T43" fmla="*/ 128 h 142"/>
                <a:gd name="T44" fmla="*/ 43 w 131"/>
                <a:gd name="T45" fmla="*/ 108 h 142"/>
                <a:gd name="T46" fmla="*/ 43 w 131"/>
                <a:gd name="T47" fmla="*/ 88 h 142"/>
                <a:gd name="T48" fmla="*/ 28 w 131"/>
                <a:gd name="T49" fmla="*/ 88 h 142"/>
                <a:gd name="T50" fmla="*/ 19 w 131"/>
                <a:gd name="T51" fmla="*/ 90 h 142"/>
                <a:gd name="T52" fmla="*/ 31 w 131"/>
                <a:gd name="T53" fmla="*/ 99 h 142"/>
                <a:gd name="T54" fmla="*/ 37 w 131"/>
                <a:gd name="T55" fmla="*/ 112 h 142"/>
                <a:gd name="T56" fmla="*/ 33 w 131"/>
                <a:gd name="T57" fmla="*/ 130 h 142"/>
                <a:gd name="T58" fmla="*/ 23 w 131"/>
                <a:gd name="T59" fmla="*/ 141 h 142"/>
                <a:gd name="T60" fmla="*/ 23 w 131"/>
                <a:gd name="T61" fmla="*/ 128 h 142"/>
                <a:gd name="T62" fmla="*/ 17 w 131"/>
                <a:gd name="T63" fmla="*/ 112 h 142"/>
                <a:gd name="T64" fmla="*/ 8 w 131"/>
                <a:gd name="T65" fmla="*/ 99 h 142"/>
                <a:gd name="T66" fmla="*/ 2 w 131"/>
                <a:gd name="T67" fmla="*/ 84 h 142"/>
                <a:gd name="T68" fmla="*/ 12 w 131"/>
                <a:gd name="T69" fmla="*/ 66 h 142"/>
                <a:gd name="T70" fmla="*/ 19 w 131"/>
                <a:gd name="T71" fmla="*/ 44 h 142"/>
                <a:gd name="T72" fmla="*/ 20 w 131"/>
                <a:gd name="T73" fmla="*/ 31 h 142"/>
                <a:gd name="T74" fmla="*/ 19 w 131"/>
                <a:gd name="T75" fmla="*/ 1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
                <a:gd name="T115" fmla="*/ 0 h 142"/>
                <a:gd name="T116" fmla="*/ 131 w 131"/>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 h="142">
                  <a:moveTo>
                    <a:pt x="33" y="0"/>
                  </a:moveTo>
                  <a:lnTo>
                    <a:pt x="63" y="2"/>
                  </a:lnTo>
                  <a:lnTo>
                    <a:pt x="93" y="2"/>
                  </a:lnTo>
                  <a:lnTo>
                    <a:pt x="108" y="0"/>
                  </a:lnTo>
                  <a:lnTo>
                    <a:pt x="130" y="13"/>
                  </a:lnTo>
                  <a:lnTo>
                    <a:pt x="116" y="18"/>
                  </a:lnTo>
                  <a:lnTo>
                    <a:pt x="108" y="24"/>
                  </a:lnTo>
                  <a:lnTo>
                    <a:pt x="104" y="29"/>
                  </a:lnTo>
                  <a:lnTo>
                    <a:pt x="101" y="33"/>
                  </a:lnTo>
                  <a:lnTo>
                    <a:pt x="101" y="37"/>
                  </a:lnTo>
                  <a:lnTo>
                    <a:pt x="101" y="44"/>
                  </a:lnTo>
                  <a:lnTo>
                    <a:pt x="91" y="46"/>
                  </a:lnTo>
                  <a:lnTo>
                    <a:pt x="84" y="46"/>
                  </a:lnTo>
                  <a:lnTo>
                    <a:pt x="80" y="48"/>
                  </a:lnTo>
                  <a:lnTo>
                    <a:pt x="73" y="48"/>
                  </a:lnTo>
                  <a:lnTo>
                    <a:pt x="70" y="44"/>
                  </a:lnTo>
                  <a:lnTo>
                    <a:pt x="63" y="35"/>
                  </a:lnTo>
                  <a:lnTo>
                    <a:pt x="57" y="29"/>
                  </a:lnTo>
                  <a:lnTo>
                    <a:pt x="45" y="29"/>
                  </a:lnTo>
                  <a:lnTo>
                    <a:pt x="42" y="29"/>
                  </a:lnTo>
                  <a:lnTo>
                    <a:pt x="39" y="40"/>
                  </a:lnTo>
                  <a:lnTo>
                    <a:pt x="40" y="48"/>
                  </a:lnTo>
                  <a:lnTo>
                    <a:pt x="40" y="55"/>
                  </a:lnTo>
                  <a:lnTo>
                    <a:pt x="42" y="62"/>
                  </a:lnTo>
                  <a:lnTo>
                    <a:pt x="48" y="59"/>
                  </a:lnTo>
                  <a:lnTo>
                    <a:pt x="57" y="53"/>
                  </a:lnTo>
                  <a:lnTo>
                    <a:pt x="63" y="53"/>
                  </a:lnTo>
                  <a:lnTo>
                    <a:pt x="68" y="57"/>
                  </a:lnTo>
                  <a:lnTo>
                    <a:pt x="68" y="62"/>
                  </a:lnTo>
                  <a:lnTo>
                    <a:pt x="65" y="71"/>
                  </a:lnTo>
                  <a:lnTo>
                    <a:pt x="63" y="75"/>
                  </a:lnTo>
                  <a:lnTo>
                    <a:pt x="63" y="79"/>
                  </a:lnTo>
                  <a:lnTo>
                    <a:pt x="62" y="86"/>
                  </a:lnTo>
                  <a:lnTo>
                    <a:pt x="65" y="93"/>
                  </a:lnTo>
                  <a:lnTo>
                    <a:pt x="71" y="101"/>
                  </a:lnTo>
                  <a:lnTo>
                    <a:pt x="73" y="99"/>
                  </a:lnTo>
                  <a:lnTo>
                    <a:pt x="73" y="108"/>
                  </a:lnTo>
                  <a:lnTo>
                    <a:pt x="70" y="115"/>
                  </a:lnTo>
                  <a:lnTo>
                    <a:pt x="67" y="121"/>
                  </a:lnTo>
                  <a:lnTo>
                    <a:pt x="65" y="132"/>
                  </a:lnTo>
                  <a:lnTo>
                    <a:pt x="59" y="137"/>
                  </a:lnTo>
                  <a:lnTo>
                    <a:pt x="54" y="137"/>
                  </a:lnTo>
                  <a:lnTo>
                    <a:pt x="50" y="137"/>
                  </a:lnTo>
                  <a:lnTo>
                    <a:pt x="50" y="128"/>
                  </a:lnTo>
                  <a:lnTo>
                    <a:pt x="48" y="112"/>
                  </a:lnTo>
                  <a:lnTo>
                    <a:pt x="43" y="108"/>
                  </a:lnTo>
                  <a:lnTo>
                    <a:pt x="42" y="101"/>
                  </a:lnTo>
                  <a:lnTo>
                    <a:pt x="43" y="88"/>
                  </a:lnTo>
                  <a:lnTo>
                    <a:pt x="39" y="84"/>
                  </a:lnTo>
                  <a:lnTo>
                    <a:pt x="28" y="88"/>
                  </a:lnTo>
                  <a:lnTo>
                    <a:pt x="23" y="84"/>
                  </a:lnTo>
                  <a:lnTo>
                    <a:pt x="19" y="90"/>
                  </a:lnTo>
                  <a:lnTo>
                    <a:pt x="23" y="95"/>
                  </a:lnTo>
                  <a:lnTo>
                    <a:pt x="31" y="99"/>
                  </a:lnTo>
                  <a:lnTo>
                    <a:pt x="33" y="104"/>
                  </a:lnTo>
                  <a:lnTo>
                    <a:pt x="37" y="112"/>
                  </a:lnTo>
                  <a:lnTo>
                    <a:pt x="37" y="119"/>
                  </a:lnTo>
                  <a:lnTo>
                    <a:pt x="33" y="130"/>
                  </a:lnTo>
                  <a:lnTo>
                    <a:pt x="26" y="139"/>
                  </a:lnTo>
                  <a:lnTo>
                    <a:pt x="23" y="141"/>
                  </a:lnTo>
                  <a:lnTo>
                    <a:pt x="23" y="134"/>
                  </a:lnTo>
                  <a:lnTo>
                    <a:pt x="23" y="128"/>
                  </a:lnTo>
                  <a:lnTo>
                    <a:pt x="25" y="119"/>
                  </a:lnTo>
                  <a:lnTo>
                    <a:pt x="17" y="112"/>
                  </a:lnTo>
                  <a:lnTo>
                    <a:pt x="9" y="106"/>
                  </a:lnTo>
                  <a:lnTo>
                    <a:pt x="8" y="99"/>
                  </a:lnTo>
                  <a:lnTo>
                    <a:pt x="0" y="95"/>
                  </a:lnTo>
                  <a:lnTo>
                    <a:pt x="2" y="84"/>
                  </a:lnTo>
                  <a:lnTo>
                    <a:pt x="8" y="77"/>
                  </a:lnTo>
                  <a:lnTo>
                    <a:pt x="12" y="66"/>
                  </a:lnTo>
                  <a:lnTo>
                    <a:pt x="17" y="55"/>
                  </a:lnTo>
                  <a:lnTo>
                    <a:pt x="19" y="44"/>
                  </a:lnTo>
                  <a:lnTo>
                    <a:pt x="17" y="35"/>
                  </a:lnTo>
                  <a:lnTo>
                    <a:pt x="20" y="31"/>
                  </a:lnTo>
                  <a:lnTo>
                    <a:pt x="23" y="26"/>
                  </a:lnTo>
                  <a:lnTo>
                    <a:pt x="19" y="18"/>
                  </a:lnTo>
                  <a:lnTo>
                    <a:pt x="33" y="0"/>
                  </a:lnTo>
                </a:path>
              </a:pathLst>
            </a:custGeom>
            <a:solidFill>
              <a:srgbClr val="003399"/>
            </a:solidFill>
            <a:ln w="12700" cap="rnd">
              <a:solidFill>
                <a:srgbClr val="000000"/>
              </a:solidFill>
              <a:round/>
              <a:headEnd/>
              <a:tailEnd/>
            </a:ln>
          </p:spPr>
          <p:txBody>
            <a:bodyPr/>
            <a:lstStyle/>
            <a:p>
              <a:endParaRPr lang="tr-TR"/>
            </a:p>
          </p:txBody>
        </p:sp>
        <p:sp>
          <p:nvSpPr>
            <p:cNvPr id="4123" name="Freeform 23"/>
            <p:cNvSpPr>
              <a:spLocks/>
            </p:cNvSpPr>
            <p:nvPr/>
          </p:nvSpPr>
          <p:spPr bwMode="auto">
            <a:xfrm>
              <a:off x="4829" y="2618"/>
              <a:ext cx="144" cy="198"/>
            </a:xfrm>
            <a:custGeom>
              <a:avLst/>
              <a:gdLst>
                <a:gd name="T0" fmla="*/ 0 w 144"/>
                <a:gd name="T1" fmla="*/ 66 h 198"/>
                <a:gd name="T2" fmla="*/ 29 w 144"/>
                <a:gd name="T3" fmla="*/ 35 h 198"/>
                <a:gd name="T4" fmla="*/ 45 w 144"/>
                <a:gd name="T5" fmla="*/ 22 h 198"/>
                <a:gd name="T6" fmla="*/ 52 w 144"/>
                <a:gd name="T7" fmla="*/ 11 h 198"/>
                <a:gd name="T8" fmla="*/ 75 w 144"/>
                <a:gd name="T9" fmla="*/ 0 h 198"/>
                <a:gd name="T10" fmla="*/ 88 w 144"/>
                <a:gd name="T11" fmla="*/ 24 h 198"/>
                <a:gd name="T12" fmla="*/ 100 w 144"/>
                <a:gd name="T13" fmla="*/ 13 h 198"/>
                <a:gd name="T14" fmla="*/ 105 w 144"/>
                <a:gd name="T15" fmla="*/ 7 h 198"/>
                <a:gd name="T16" fmla="*/ 115 w 144"/>
                <a:gd name="T17" fmla="*/ 0 h 198"/>
                <a:gd name="T18" fmla="*/ 121 w 144"/>
                <a:gd name="T19" fmla="*/ 0 h 198"/>
                <a:gd name="T20" fmla="*/ 123 w 144"/>
                <a:gd name="T21" fmla="*/ 9 h 198"/>
                <a:gd name="T22" fmla="*/ 123 w 144"/>
                <a:gd name="T23" fmla="*/ 15 h 198"/>
                <a:gd name="T24" fmla="*/ 117 w 144"/>
                <a:gd name="T25" fmla="*/ 27 h 198"/>
                <a:gd name="T26" fmla="*/ 117 w 144"/>
                <a:gd name="T27" fmla="*/ 33 h 198"/>
                <a:gd name="T28" fmla="*/ 134 w 144"/>
                <a:gd name="T29" fmla="*/ 62 h 198"/>
                <a:gd name="T30" fmla="*/ 137 w 144"/>
                <a:gd name="T31" fmla="*/ 80 h 198"/>
                <a:gd name="T32" fmla="*/ 141 w 144"/>
                <a:gd name="T33" fmla="*/ 80 h 198"/>
                <a:gd name="T34" fmla="*/ 143 w 144"/>
                <a:gd name="T35" fmla="*/ 89 h 198"/>
                <a:gd name="T36" fmla="*/ 137 w 144"/>
                <a:gd name="T37" fmla="*/ 97 h 198"/>
                <a:gd name="T38" fmla="*/ 132 w 144"/>
                <a:gd name="T39" fmla="*/ 93 h 198"/>
                <a:gd name="T40" fmla="*/ 121 w 144"/>
                <a:gd name="T41" fmla="*/ 100 h 198"/>
                <a:gd name="T42" fmla="*/ 123 w 144"/>
                <a:gd name="T43" fmla="*/ 115 h 198"/>
                <a:gd name="T44" fmla="*/ 111 w 144"/>
                <a:gd name="T45" fmla="*/ 126 h 198"/>
                <a:gd name="T46" fmla="*/ 111 w 144"/>
                <a:gd name="T47" fmla="*/ 155 h 198"/>
                <a:gd name="T48" fmla="*/ 111 w 144"/>
                <a:gd name="T49" fmla="*/ 175 h 198"/>
                <a:gd name="T50" fmla="*/ 105 w 144"/>
                <a:gd name="T51" fmla="*/ 184 h 198"/>
                <a:gd name="T52" fmla="*/ 100 w 144"/>
                <a:gd name="T53" fmla="*/ 197 h 198"/>
                <a:gd name="T54" fmla="*/ 94 w 144"/>
                <a:gd name="T55" fmla="*/ 195 h 198"/>
                <a:gd name="T56" fmla="*/ 85 w 144"/>
                <a:gd name="T57" fmla="*/ 188 h 198"/>
                <a:gd name="T58" fmla="*/ 77 w 144"/>
                <a:gd name="T59" fmla="*/ 182 h 198"/>
                <a:gd name="T60" fmla="*/ 71 w 144"/>
                <a:gd name="T61" fmla="*/ 170 h 198"/>
                <a:gd name="T62" fmla="*/ 49 w 144"/>
                <a:gd name="T63" fmla="*/ 173 h 198"/>
                <a:gd name="T64" fmla="*/ 31 w 144"/>
                <a:gd name="T65" fmla="*/ 166 h 198"/>
                <a:gd name="T66" fmla="*/ 18 w 144"/>
                <a:gd name="T67" fmla="*/ 148 h 198"/>
                <a:gd name="T68" fmla="*/ 11 w 144"/>
                <a:gd name="T69" fmla="*/ 135 h 198"/>
                <a:gd name="T70" fmla="*/ 5 w 144"/>
                <a:gd name="T71" fmla="*/ 124 h 198"/>
                <a:gd name="T72" fmla="*/ 5 w 144"/>
                <a:gd name="T73" fmla="*/ 104 h 198"/>
                <a:gd name="T74" fmla="*/ 0 w 144"/>
                <a:gd name="T75" fmla="*/ 66 h 1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98"/>
                <a:gd name="T116" fmla="*/ 144 w 144"/>
                <a:gd name="T117" fmla="*/ 198 h 1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98">
                  <a:moveTo>
                    <a:pt x="0" y="66"/>
                  </a:moveTo>
                  <a:lnTo>
                    <a:pt x="29" y="35"/>
                  </a:lnTo>
                  <a:lnTo>
                    <a:pt x="45" y="22"/>
                  </a:lnTo>
                  <a:lnTo>
                    <a:pt x="52" y="11"/>
                  </a:lnTo>
                  <a:lnTo>
                    <a:pt x="75" y="0"/>
                  </a:lnTo>
                  <a:lnTo>
                    <a:pt x="88" y="24"/>
                  </a:lnTo>
                  <a:lnTo>
                    <a:pt x="100" y="13"/>
                  </a:lnTo>
                  <a:lnTo>
                    <a:pt x="105" y="7"/>
                  </a:lnTo>
                  <a:lnTo>
                    <a:pt x="115" y="0"/>
                  </a:lnTo>
                  <a:lnTo>
                    <a:pt x="121" y="0"/>
                  </a:lnTo>
                  <a:lnTo>
                    <a:pt x="123" y="9"/>
                  </a:lnTo>
                  <a:lnTo>
                    <a:pt x="123" y="15"/>
                  </a:lnTo>
                  <a:lnTo>
                    <a:pt x="117" y="27"/>
                  </a:lnTo>
                  <a:lnTo>
                    <a:pt x="117" y="33"/>
                  </a:lnTo>
                  <a:lnTo>
                    <a:pt x="134" y="62"/>
                  </a:lnTo>
                  <a:lnTo>
                    <a:pt x="137" y="80"/>
                  </a:lnTo>
                  <a:lnTo>
                    <a:pt x="141" y="80"/>
                  </a:lnTo>
                  <a:lnTo>
                    <a:pt x="143" y="89"/>
                  </a:lnTo>
                  <a:lnTo>
                    <a:pt x="137" y="97"/>
                  </a:lnTo>
                  <a:lnTo>
                    <a:pt x="132" y="93"/>
                  </a:lnTo>
                  <a:lnTo>
                    <a:pt x="121" y="100"/>
                  </a:lnTo>
                  <a:lnTo>
                    <a:pt x="123" y="115"/>
                  </a:lnTo>
                  <a:lnTo>
                    <a:pt x="111" y="126"/>
                  </a:lnTo>
                  <a:lnTo>
                    <a:pt x="111" y="155"/>
                  </a:lnTo>
                  <a:lnTo>
                    <a:pt x="111" y="175"/>
                  </a:lnTo>
                  <a:lnTo>
                    <a:pt x="105" y="184"/>
                  </a:lnTo>
                  <a:lnTo>
                    <a:pt x="100" y="197"/>
                  </a:lnTo>
                  <a:lnTo>
                    <a:pt x="94" y="195"/>
                  </a:lnTo>
                  <a:lnTo>
                    <a:pt x="85" y="188"/>
                  </a:lnTo>
                  <a:lnTo>
                    <a:pt x="77" y="182"/>
                  </a:lnTo>
                  <a:lnTo>
                    <a:pt x="71" y="170"/>
                  </a:lnTo>
                  <a:lnTo>
                    <a:pt x="49" y="173"/>
                  </a:lnTo>
                  <a:lnTo>
                    <a:pt x="31" y="166"/>
                  </a:lnTo>
                  <a:lnTo>
                    <a:pt x="18" y="148"/>
                  </a:lnTo>
                  <a:lnTo>
                    <a:pt x="11" y="135"/>
                  </a:lnTo>
                  <a:lnTo>
                    <a:pt x="5" y="124"/>
                  </a:lnTo>
                  <a:lnTo>
                    <a:pt x="5" y="104"/>
                  </a:lnTo>
                  <a:lnTo>
                    <a:pt x="0" y="66"/>
                  </a:lnTo>
                </a:path>
              </a:pathLst>
            </a:custGeom>
            <a:solidFill>
              <a:srgbClr val="003399"/>
            </a:solidFill>
            <a:ln w="12700" cap="rnd">
              <a:solidFill>
                <a:srgbClr val="000000"/>
              </a:solidFill>
              <a:round/>
              <a:headEnd/>
              <a:tailEnd/>
            </a:ln>
          </p:spPr>
          <p:txBody>
            <a:bodyPr/>
            <a:lstStyle/>
            <a:p>
              <a:endParaRPr lang="tr-TR"/>
            </a:p>
          </p:txBody>
        </p:sp>
        <p:sp>
          <p:nvSpPr>
            <p:cNvPr id="4124" name="Freeform 24"/>
            <p:cNvSpPr>
              <a:spLocks/>
            </p:cNvSpPr>
            <p:nvPr/>
          </p:nvSpPr>
          <p:spPr bwMode="auto">
            <a:xfrm>
              <a:off x="5134" y="2729"/>
              <a:ext cx="277" cy="188"/>
            </a:xfrm>
            <a:custGeom>
              <a:avLst/>
              <a:gdLst>
                <a:gd name="T0" fmla="*/ 25 w 277"/>
                <a:gd name="T1" fmla="*/ 2 h 188"/>
                <a:gd name="T2" fmla="*/ 54 w 277"/>
                <a:gd name="T3" fmla="*/ 31 h 188"/>
                <a:gd name="T4" fmla="*/ 59 w 277"/>
                <a:gd name="T5" fmla="*/ 45 h 188"/>
                <a:gd name="T6" fmla="*/ 76 w 277"/>
                <a:gd name="T7" fmla="*/ 38 h 188"/>
                <a:gd name="T8" fmla="*/ 85 w 277"/>
                <a:gd name="T9" fmla="*/ 42 h 188"/>
                <a:gd name="T10" fmla="*/ 96 w 277"/>
                <a:gd name="T11" fmla="*/ 31 h 188"/>
                <a:gd name="T12" fmla="*/ 112 w 277"/>
                <a:gd name="T13" fmla="*/ 24 h 188"/>
                <a:gd name="T14" fmla="*/ 147 w 277"/>
                <a:gd name="T15" fmla="*/ 38 h 188"/>
                <a:gd name="T16" fmla="*/ 169 w 277"/>
                <a:gd name="T17" fmla="*/ 53 h 188"/>
                <a:gd name="T18" fmla="*/ 186 w 277"/>
                <a:gd name="T19" fmla="*/ 65 h 188"/>
                <a:gd name="T20" fmla="*/ 216 w 277"/>
                <a:gd name="T21" fmla="*/ 89 h 188"/>
                <a:gd name="T22" fmla="*/ 219 w 277"/>
                <a:gd name="T23" fmla="*/ 102 h 188"/>
                <a:gd name="T24" fmla="*/ 233 w 277"/>
                <a:gd name="T25" fmla="*/ 114 h 188"/>
                <a:gd name="T26" fmla="*/ 243 w 277"/>
                <a:gd name="T27" fmla="*/ 118 h 188"/>
                <a:gd name="T28" fmla="*/ 256 w 277"/>
                <a:gd name="T29" fmla="*/ 140 h 188"/>
                <a:gd name="T30" fmla="*/ 265 w 277"/>
                <a:gd name="T31" fmla="*/ 154 h 188"/>
                <a:gd name="T32" fmla="*/ 267 w 277"/>
                <a:gd name="T33" fmla="*/ 187 h 188"/>
                <a:gd name="T34" fmla="*/ 254 w 277"/>
                <a:gd name="T35" fmla="*/ 187 h 188"/>
                <a:gd name="T36" fmla="*/ 247 w 277"/>
                <a:gd name="T37" fmla="*/ 180 h 188"/>
                <a:gd name="T38" fmla="*/ 219 w 277"/>
                <a:gd name="T39" fmla="*/ 147 h 188"/>
                <a:gd name="T40" fmla="*/ 191 w 277"/>
                <a:gd name="T41" fmla="*/ 147 h 188"/>
                <a:gd name="T42" fmla="*/ 181 w 277"/>
                <a:gd name="T43" fmla="*/ 158 h 188"/>
                <a:gd name="T44" fmla="*/ 174 w 277"/>
                <a:gd name="T45" fmla="*/ 165 h 188"/>
                <a:gd name="T46" fmla="*/ 157 w 277"/>
                <a:gd name="T47" fmla="*/ 174 h 188"/>
                <a:gd name="T48" fmla="*/ 141 w 277"/>
                <a:gd name="T49" fmla="*/ 169 h 188"/>
                <a:gd name="T50" fmla="*/ 127 w 277"/>
                <a:gd name="T51" fmla="*/ 169 h 188"/>
                <a:gd name="T52" fmla="*/ 110 w 277"/>
                <a:gd name="T53" fmla="*/ 127 h 188"/>
                <a:gd name="T54" fmla="*/ 90 w 277"/>
                <a:gd name="T55" fmla="*/ 89 h 188"/>
                <a:gd name="T56" fmla="*/ 65 w 277"/>
                <a:gd name="T57" fmla="*/ 76 h 188"/>
                <a:gd name="T58" fmla="*/ 42 w 277"/>
                <a:gd name="T59" fmla="*/ 73 h 188"/>
                <a:gd name="T60" fmla="*/ 19 w 277"/>
                <a:gd name="T61" fmla="*/ 60 h 188"/>
                <a:gd name="T62" fmla="*/ 20 w 277"/>
                <a:gd name="T63" fmla="*/ 20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
                <a:gd name="T97" fmla="*/ 0 h 188"/>
                <a:gd name="T98" fmla="*/ 277 w 277"/>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 h="188">
                  <a:moveTo>
                    <a:pt x="0" y="0"/>
                  </a:moveTo>
                  <a:lnTo>
                    <a:pt x="25" y="2"/>
                  </a:lnTo>
                  <a:lnTo>
                    <a:pt x="45" y="4"/>
                  </a:lnTo>
                  <a:lnTo>
                    <a:pt x="54" y="31"/>
                  </a:lnTo>
                  <a:lnTo>
                    <a:pt x="56" y="40"/>
                  </a:lnTo>
                  <a:lnTo>
                    <a:pt x="59" y="45"/>
                  </a:lnTo>
                  <a:lnTo>
                    <a:pt x="65" y="38"/>
                  </a:lnTo>
                  <a:lnTo>
                    <a:pt x="76" y="38"/>
                  </a:lnTo>
                  <a:lnTo>
                    <a:pt x="82" y="45"/>
                  </a:lnTo>
                  <a:lnTo>
                    <a:pt x="85" y="42"/>
                  </a:lnTo>
                  <a:lnTo>
                    <a:pt x="95" y="31"/>
                  </a:lnTo>
                  <a:lnTo>
                    <a:pt x="96" y="31"/>
                  </a:lnTo>
                  <a:lnTo>
                    <a:pt x="104" y="24"/>
                  </a:lnTo>
                  <a:lnTo>
                    <a:pt x="112" y="24"/>
                  </a:lnTo>
                  <a:lnTo>
                    <a:pt x="136" y="38"/>
                  </a:lnTo>
                  <a:lnTo>
                    <a:pt x="147" y="38"/>
                  </a:lnTo>
                  <a:lnTo>
                    <a:pt x="158" y="49"/>
                  </a:lnTo>
                  <a:lnTo>
                    <a:pt x="169" y="53"/>
                  </a:lnTo>
                  <a:lnTo>
                    <a:pt x="178" y="62"/>
                  </a:lnTo>
                  <a:lnTo>
                    <a:pt x="186" y="65"/>
                  </a:lnTo>
                  <a:lnTo>
                    <a:pt x="206" y="73"/>
                  </a:lnTo>
                  <a:lnTo>
                    <a:pt x="216" y="89"/>
                  </a:lnTo>
                  <a:lnTo>
                    <a:pt x="220" y="98"/>
                  </a:lnTo>
                  <a:lnTo>
                    <a:pt x="219" y="102"/>
                  </a:lnTo>
                  <a:lnTo>
                    <a:pt x="226" y="111"/>
                  </a:lnTo>
                  <a:lnTo>
                    <a:pt x="233" y="114"/>
                  </a:lnTo>
                  <a:lnTo>
                    <a:pt x="236" y="116"/>
                  </a:lnTo>
                  <a:lnTo>
                    <a:pt x="243" y="118"/>
                  </a:lnTo>
                  <a:lnTo>
                    <a:pt x="256" y="131"/>
                  </a:lnTo>
                  <a:lnTo>
                    <a:pt x="256" y="140"/>
                  </a:lnTo>
                  <a:lnTo>
                    <a:pt x="264" y="149"/>
                  </a:lnTo>
                  <a:lnTo>
                    <a:pt x="265" y="154"/>
                  </a:lnTo>
                  <a:lnTo>
                    <a:pt x="276" y="171"/>
                  </a:lnTo>
                  <a:lnTo>
                    <a:pt x="267" y="187"/>
                  </a:lnTo>
                  <a:lnTo>
                    <a:pt x="264" y="187"/>
                  </a:lnTo>
                  <a:lnTo>
                    <a:pt x="254" y="187"/>
                  </a:lnTo>
                  <a:lnTo>
                    <a:pt x="251" y="180"/>
                  </a:lnTo>
                  <a:lnTo>
                    <a:pt x="247" y="180"/>
                  </a:lnTo>
                  <a:lnTo>
                    <a:pt x="242" y="183"/>
                  </a:lnTo>
                  <a:lnTo>
                    <a:pt x="219" y="147"/>
                  </a:lnTo>
                  <a:lnTo>
                    <a:pt x="205" y="149"/>
                  </a:lnTo>
                  <a:lnTo>
                    <a:pt x="191" y="147"/>
                  </a:lnTo>
                  <a:lnTo>
                    <a:pt x="186" y="151"/>
                  </a:lnTo>
                  <a:lnTo>
                    <a:pt x="181" y="158"/>
                  </a:lnTo>
                  <a:lnTo>
                    <a:pt x="180" y="154"/>
                  </a:lnTo>
                  <a:lnTo>
                    <a:pt x="174" y="165"/>
                  </a:lnTo>
                  <a:lnTo>
                    <a:pt x="164" y="180"/>
                  </a:lnTo>
                  <a:lnTo>
                    <a:pt x="157" y="174"/>
                  </a:lnTo>
                  <a:lnTo>
                    <a:pt x="147" y="169"/>
                  </a:lnTo>
                  <a:lnTo>
                    <a:pt x="141" y="169"/>
                  </a:lnTo>
                  <a:lnTo>
                    <a:pt x="132" y="165"/>
                  </a:lnTo>
                  <a:lnTo>
                    <a:pt x="127" y="169"/>
                  </a:lnTo>
                  <a:lnTo>
                    <a:pt x="121" y="147"/>
                  </a:lnTo>
                  <a:lnTo>
                    <a:pt x="110" y="127"/>
                  </a:lnTo>
                  <a:lnTo>
                    <a:pt x="99" y="102"/>
                  </a:lnTo>
                  <a:lnTo>
                    <a:pt x="90" y="89"/>
                  </a:lnTo>
                  <a:lnTo>
                    <a:pt x="82" y="76"/>
                  </a:lnTo>
                  <a:lnTo>
                    <a:pt x="65" y="76"/>
                  </a:lnTo>
                  <a:lnTo>
                    <a:pt x="50" y="82"/>
                  </a:lnTo>
                  <a:lnTo>
                    <a:pt x="42" y="73"/>
                  </a:lnTo>
                  <a:lnTo>
                    <a:pt x="26" y="67"/>
                  </a:lnTo>
                  <a:lnTo>
                    <a:pt x="19" y="60"/>
                  </a:lnTo>
                  <a:lnTo>
                    <a:pt x="19" y="33"/>
                  </a:lnTo>
                  <a:lnTo>
                    <a:pt x="20" y="20"/>
                  </a:lnTo>
                  <a:lnTo>
                    <a:pt x="0" y="0"/>
                  </a:lnTo>
                </a:path>
              </a:pathLst>
            </a:custGeom>
            <a:solidFill>
              <a:srgbClr val="003399"/>
            </a:solidFill>
            <a:ln w="12700" cap="rnd">
              <a:solidFill>
                <a:srgbClr val="000000"/>
              </a:solidFill>
              <a:round/>
              <a:headEnd/>
              <a:tailEnd/>
            </a:ln>
          </p:spPr>
          <p:txBody>
            <a:bodyPr/>
            <a:lstStyle/>
            <a:p>
              <a:endParaRPr lang="tr-TR"/>
            </a:p>
          </p:txBody>
        </p:sp>
        <p:sp>
          <p:nvSpPr>
            <p:cNvPr id="4125" name="Freeform 25"/>
            <p:cNvSpPr>
              <a:spLocks/>
            </p:cNvSpPr>
            <p:nvPr/>
          </p:nvSpPr>
          <p:spPr bwMode="auto">
            <a:xfrm>
              <a:off x="4624" y="2598"/>
              <a:ext cx="168" cy="246"/>
            </a:xfrm>
            <a:custGeom>
              <a:avLst/>
              <a:gdLst>
                <a:gd name="T0" fmla="*/ 0 w 168"/>
                <a:gd name="T1" fmla="*/ 7 h 246"/>
                <a:gd name="T2" fmla="*/ 17 w 168"/>
                <a:gd name="T3" fmla="*/ 0 h 246"/>
                <a:gd name="T4" fmla="*/ 37 w 168"/>
                <a:gd name="T5" fmla="*/ 11 h 246"/>
                <a:gd name="T6" fmla="*/ 40 w 168"/>
                <a:gd name="T7" fmla="*/ 22 h 246"/>
                <a:gd name="T8" fmla="*/ 40 w 168"/>
                <a:gd name="T9" fmla="*/ 27 h 246"/>
                <a:gd name="T10" fmla="*/ 45 w 168"/>
                <a:gd name="T11" fmla="*/ 29 h 246"/>
                <a:gd name="T12" fmla="*/ 45 w 168"/>
                <a:gd name="T13" fmla="*/ 33 h 246"/>
                <a:gd name="T14" fmla="*/ 51 w 168"/>
                <a:gd name="T15" fmla="*/ 36 h 246"/>
                <a:gd name="T16" fmla="*/ 51 w 168"/>
                <a:gd name="T17" fmla="*/ 45 h 246"/>
                <a:gd name="T18" fmla="*/ 71 w 168"/>
                <a:gd name="T19" fmla="*/ 71 h 246"/>
                <a:gd name="T20" fmla="*/ 74 w 168"/>
                <a:gd name="T21" fmla="*/ 71 h 246"/>
                <a:gd name="T22" fmla="*/ 77 w 168"/>
                <a:gd name="T23" fmla="*/ 78 h 246"/>
                <a:gd name="T24" fmla="*/ 80 w 168"/>
                <a:gd name="T25" fmla="*/ 85 h 246"/>
                <a:gd name="T26" fmla="*/ 84 w 168"/>
                <a:gd name="T27" fmla="*/ 85 h 246"/>
                <a:gd name="T28" fmla="*/ 97 w 168"/>
                <a:gd name="T29" fmla="*/ 94 h 246"/>
                <a:gd name="T30" fmla="*/ 124 w 168"/>
                <a:gd name="T31" fmla="*/ 98 h 246"/>
                <a:gd name="T32" fmla="*/ 125 w 168"/>
                <a:gd name="T33" fmla="*/ 129 h 246"/>
                <a:gd name="T34" fmla="*/ 131 w 168"/>
                <a:gd name="T35" fmla="*/ 131 h 246"/>
                <a:gd name="T36" fmla="*/ 130 w 168"/>
                <a:gd name="T37" fmla="*/ 143 h 246"/>
                <a:gd name="T38" fmla="*/ 145 w 168"/>
                <a:gd name="T39" fmla="*/ 158 h 246"/>
                <a:gd name="T40" fmla="*/ 159 w 168"/>
                <a:gd name="T41" fmla="*/ 165 h 246"/>
                <a:gd name="T42" fmla="*/ 159 w 168"/>
                <a:gd name="T43" fmla="*/ 216 h 246"/>
                <a:gd name="T44" fmla="*/ 167 w 168"/>
                <a:gd name="T45" fmla="*/ 236 h 246"/>
                <a:gd name="T46" fmla="*/ 162 w 168"/>
                <a:gd name="T47" fmla="*/ 243 h 246"/>
                <a:gd name="T48" fmla="*/ 153 w 168"/>
                <a:gd name="T49" fmla="*/ 245 h 246"/>
                <a:gd name="T50" fmla="*/ 152 w 168"/>
                <a:gd name="T51" fmla="*/ 227 h 246"/>
                <a:gd name="T52" fmla="*/ 136 w 168"/>
                <a:gd name="T53" fmla="*/ 245 h 246"/>
                <a:gd name="T54" fmla="*/ 125 w 168"/>
                <a:gd name="T55" fmla="*/ 218 h 246"/>
                <a:gd name="T56" fmla="*/ 119 w 168"/>
                <a:gd name="T57" fmla="*/ 200 h 246"/>
                <a:gd name="T58" fmla="*/ 101 w 168"/>
                <a:gd name="T59" fmla="*/ 176 h 246"/>
                <a:gd name="T60" fmla="*/ 96 w 168"/>
                <a:gd name="T61" fmla="*/ 176 h 246"/>
                <a:gd name="T62" fmla="*/ 79 w 168"/>
                <a:gd name="T63" fmla="*/ 163 h 246"/>
                <a:gd name="T64" fmla="*/ 76 w 168"/>
                <a:gd name="T65" fmla="*/ 149 h 246"/>
                <a:gd name="T66" fmla="*/ 76 w 168"/>
                <a:gd name="T67" fmla="*/ 140 h 246"/>
                <a:gd name="T68" fmla="*/ 62 w 168"/>
                <a:gd name="T69" fmla="*/ 107 h 246"/>
                <a:gd name="T70" fmla="*/ 56 w 168"/>
                <a:gd name="T71" fmla="*/ 85 h 246"/>
                <a:gd name="T72" fmla="*/ 39 w 168"/>
                <a:gd name="T73" fmla="*/ 65 h 246"/>
                <a:gd name="T74" fmla="*/ 15 w 168"/>
                <a:gd name="T75" fmla="*/ 33 h 246"/>
                <a:gd name="T76" fmla="*/ 0 w 168"/>
                <a:gd name="T77" fmla="*/ 7 h 2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8"/>
                <a:gd name="T118" fmla="*/ 0 h 246"/>
                <a:gd name="T119" fmla="*/ 168 w 168"/>
                <a:gd name="T120" fmla="*/ 246 h 2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8" h="246">
                  <a:moveTo>
                    <a:pt x="0" y="7"/>
                  </a:moveTo>
                  <a:lnTo>
                    <a:pt x="17" y="0"/>
                  </a:lnTo>
                  <a:lnTo>
                    <a:pt x="37" y="11"/>
                  </a:lnTo>
                  <a:lnTo>
                    <a:pt x="40" y="22"/>
                  </a:lnTo>
                  <a:lnTo>
                    <a:pt x="40" y="27"/>
                  </a:lnTo>
                  <a:lnTo>
                    <a:pt x="45" y="29"/>
                  </a:lnTo>
                  <a:lnTo>
                    <a:pt x="45" y="33"/>
                  </a:lnTo>
                  <a:lnTo>
                    <a:pt x="51" y="36"/>
                  </a:lnTo>
                  <a:lnTo>
                    <a:pt x="51" y="45"/>
                  </a:lnTo>
                  <a:lnTo>
                    <a:pt x="71" y="71"/>
                  </a:lnTo>
                  <a:lnTo>
                    <a:pt x="74" y="71"/>
                  </a:lnTo>
                  <a:lnTo>
                    <a:pt x="77" y="78"/>
                  </a:lnTo>
                  <a:lnTo>
                    <a:pt x="80" y="85"/>
                  </a:lnTo>
                  <a:lnTo>
                    <a:pt x="84" y="85"/>
                  </a:lnTo>
                  <a:lnTo>
                    <a:pt x="97" y="94"/>
                  </a:lnTo>
                  <a:lnTo>
                    <a:pt x="124" y="98"/>
                  </a:lnTo>
                  <a:lnTo>
                    <a:pt x="125" y="129"/>
                  </a:lnTo>
                  <a:lnTo>
                    <a:pt x="131" y="131"/>
                  </a:lnTo>
                  <a:lnTo>
                    <a:pt x="130" y="143"/>
                  </a:lnTo>
                  <a:lnTo>
                    <a:pt x="145" y="158"/>
                  </a:lnTo>
                  <a:lnTo>
                    <a:pt x="159" y="165"/>
                  </a:lnTo>
                  <a:lnTo>
                    <a:pt x="159" y="216"/>
                  </a:lnTo>
                  <a:lnTo>
                    <a:pt x="167" y="236"/>
                  </a:lnTo>
                  <a:lnTo>
                    <a:pt x="162" y="243"/>
                  </a:lnTo>
                  <a:lnTo>
                    <a:pt x="153" y="245"/>
                  </a:lnTo>
                  <a:lnTo>
                    <a:pt x="152" y="227"/>
                  </a:lnTo>
                  <a:lnTo>
                    <a:pt x="136" y="245"/>
                  </a:lnTo>
                  <a:lnTo>
                    <a:pt x="125" y="218"/>
                  </a:lnTo>
                  <a:lnTo>
                    <a:pt x="119" y="200"/>
                  </a:lnTo>
                  <a:lnTo>
                    <a:pt x="101" y="176"/>
                  </a:lnTo>
                  <a:lnTo>
                    <a:pt x="96" y="176"/>
                  </a:lnTo>
                  <a:lnTo>
                    <a:pt x="79" y="163"/>
                  </a:lnTo>
                  <a:lnTo>
                    <a:pt x="76" y="149"/>
                  </a:lnTo>
                  <a:lnTo>
                    <a:pt x="76" y="140"/>
                  </a:lnTo>
                  <a:lnTo>
                    <a:pt x="62" y="107"/>
                  </a:lnTo>
                  <a:lnTo>
                    <a:pt x="56" y="85"/>
                  </a:lnTo>
                  <a:lnTo>
                    <a:pt x="39" y="65"/>
                  </a:lnTo>
                  <a:lnTo>
                    <a:pt x="15" y="33"/>
                  </a:lnTo>
                  <a:lnTo>
                    <a:pt x="0" y="7"/>
                  </a:lnTo>
                </a:path>
              </a:pathLst>
            </a:custGeom>
            <a:solidFill>
              <a:srgbClr val="003399"/>
            </a:solidFill>
            <a:ln w="12700" cap="rnd">
              <a:solidFill>
                <a:srgbClr val="000000"/>
              </a:solidFill>
              <a:round/>
              <a:headEnd/>
              <a:tailEnd/>
            </a:ln>
          </p:spPr>
          <p:txBody>
            <a:bodyPr/>
            <a:lstStyle/>
            <a:p>
              <a:endParaRPr lang="tr-TR"/>
            </a:p>
          </p:txBody>
        </p:sp>
        <p:sp>
          <p:nvSpPr>
            <p:cNvPr id="4126" name="Freeform 26"/>
            <p:cNvSpPr>
              <a:spLocks/>
            </p:cNvSpPr>
            <p:nvPr/>
          </p:nvSpPr>
          <p:spPr bwMode="auto">
            <a:xfrm>
              <a:off x="4922" y="2334"/>
              <a:ext cx="161" cy="272"/>
            </a:xfrm>
            <a:custGeom>
              <a:avLst/>
              <a:gdLst>
                <a:gd name="T0" fmla="*/ 11 w 161"/>
                <a:gd name="T1" fmla="*/ 0 h 272"/>
                <a:gd name="T2" fmla="*/ 25 w 161"/>
                <a:gd name="T3" fmla="*/ 0 h 272"/>
                <a:gd name="T4" fmla="*/ 40 w 161"/>
                <a:gd name="T5" fmla="*/ 29 h 272"/>
                <a:gd name="T6" fmla="*/ 37 w 161"/>
                <a:gd name="T7" fmla="*/ 55 h 272"/>
                <a:gd name="T8" fmla="*/ 46 w 161"/>
                <a:gd name="T9" fmla="*/ 64 h 272"/>
                <a:gd name="T10" fmla="*/ 51 w 161"/>
                <a:gd name="T11" fmla="*/ 82 h 272"/>
                <a:gd name="T12" fmla="*/ 62 w 161"/>
                <a:gd name="T13" fmla="*/ 90 h 272"/>
                <a:gd name="T14" fmla="*/ 74 w 161"/>
                <a:gd name="T15" fmla="*/ 93 h 272"/>
                <a:gd name="T16" fmla="*/ 92 w 161"/>
                <a:gd name="T17" fmla="*/ 106 h 272"/>
                <a:gd name="T18" fmla="*/ 105 w 161"/>
                <a:gd name="T19" fmla="*/ 123 h 272"/>
                <a:gd name="T20" fmla="*/ 108 w 161"/>
                <a:gd name="T21" fmla="*/ 123 h 272"/>
                <a:gd name="T22" fmla="*/ 123 w 161"/>
                <a:gd name="T23" fmla="*/ 137 h 272"/>
                <a:gd name="T24" fmla="*/ 123 w 161"/>
                <a:gd name="T25" fmla="*/ 170 h 272"/>
                <a:gd name="T26" fmla="*/ 128 w 161"/>
                <a:gd name="T27" fmla="*/ 185 h 272"/>
                <a:gd name="T28" fmla="*/ 132 w 161"/>
                <a:gd name="T29" fmla="*/ 194 h 272"/>
                <a:gd name="T30" fmla="*/ 138 w 161"/>
                <a:gd name="T31" fmla="*/ 203 h 272"/>
                <a:gd name="T32" fmla="*/ 145 w 161"/>
                <a:gd name="T33" fmla="*/ 214 h 272"/>
                <a:gd name="T34" fmla="*/ 148 w 161"/>
                <a:gd name="T35" fmla="*/ 227 h 272"/>
                <a:gd name="T36" fmla="*/ 160 w 161"/>
                <a:gd name="T37" fmla="*/ 238 h 272"/>
                <a:gd name="T38" fmla="*/ 158 w 161"/>
                <a:gd name="T39" fmla="*/ 251 h 272"/>
                <a:gd name="T40" fmla="*/ 146 w 161"/>
                <a:gd name="T41" fmla="*/ 253 h 272"/>
                <a:gd name="T42" fmla="*/ 142 w 161"/>
                <a:gd name="T43" fmla="*/ 242 h 272"/>
                <a:gd name="T44" fmla="*/ 132 w 161"/>
                <a:gd name="T45" fmla="*/ 242 h 272"/>
                <a:gd name="T46" fmla="*/ 132 w 161"/>
                <a:gd name="T47" fmla="*/ 271 h 272"/>
                <a:gd name="T48" fmla="*/ 125 w 161"/>
                <a:gd name="T49" fmla="*/ 271 h 272"/>
                <a:gd name="T50" fmla="*/ 115 w 161"/>
                <a:gd name="T51" fmla="*/ 258 h 272"/>
                <a:gd name="T52" fmla="*/ 109 w 161"/>
                <a:gd name="T53" fmla="*/ 251 h 272"/>
                <a:gd name="T54" fmla="*/ 109 w 161"/>
                <a:gd name="T55" fmla="*/ 236 h 272"/>
                <a:gd name="T56" fmla="*/ 95 w 161"/>
                <a:gd name="T57" fmla="*/ 236 h 272"/>
                <a:gd name="T58" fmla="*/ 91 w 161"/>
                <a:gd name="T59" fmla="*/ 251 h 272"/>
                <a:gd name="T60" fmla="*/ 86 w 161"/>
                <a:gd name="T61" fmla="*/ 236 h 272"/>
                <a:gd name="T62" fmla="*/ 85 w 161"/>
                <a:gd name="T63" fmla="*/ 220 h 272"/>
                <a:gd name="T64" fmla="*/ 102 w 161"/>
                <a:gd name="T65" fmla="*/ 214 h 272"/>
                <a:gd name="T66" fmla="*/ 111 w 161"/>
                <a:gd name="T67" fmla="*/ 218 h 272"/>
                <a:gd name="T68" fmla="*/ 112 w 161"/>
                <a:gd name="T69" fmla="*/ 192 h 272"/>
                <a:gd name="T70" fmla="*/ 103 w 161"/>
                <a:gd name="T71" fmla="*/ 183 h 272"/>
                <a:gd name="T72" fmla="*/ 97 w 161"/>
                <a:gd name="T73" fmla="*/ 161 h 272"/>
                <a:gd name="T74" fmla="*/ 92 w 161"/>
                <a:gd name="T75" fmla="*/ 134 h 272"/>
                <a:gd name="T76" fmla="*/ 75 w 161"/>
                <a:gd name="T77" fmla="*/ 126 h 272"/>
                <a:gd name="T78" fmla="*/ 68 w 161"/>
                <a:gd name="T79" fmla="*/ 112 h 272"/>
                <a:gd name="T80" fmla="*/ 54 w 161"/>
                <a:gd name="T81" fmla="*/ 106 h 272"/>
                <a:gd name="T82" fmla="*/ 62 w 161"/>
                <a:gd name="T83" fmla="*/ 132 h 272"/>
                <a:gd name="T84" fmla="*/ 46 w 161"/>
                <a:gd name="T85" fmla="*/ 143 h 272"/>
                <a:gd name="T86" fmla="*/ 37 w 161"/>
                <a:gd name="T87" fmla="*/ 115 h 272"/>
                <a:gd name="T88" fmla="*/ 29 w 161"/>
                <a:gd name="T89" fmla="*/ 108 h 272"/>
                <a:gd name="T90" fmla="*/ 29 w 161"/>
                <a:gd name="T91" fmla="*/ 93 h 272"/>
                <a:gd name="T92" fmla="*/ 18 w 161"/>
                <a:gd name="T93" fmla="*/ 75 h 272"/>
                <a:gd name="T94" fmla="*/ 6 w 161"/>
                <a:gd name="T95" fmla="*/ 64 h 272"/>
                <a:gd name="T96" fmla="*/ 0 w 161"/>
                <a:gd name="T97" fmla="*/ 53 h 272"/>
                <a:gd name="T98" fmla="*/ 3 w 161"/>
                <a:gd name="T99" fmla="*/ 44 h 272"/>
                <a:gd name="T100" fmla="*/ 12 w 161"/>
                <a:gd name="T101" fmla="*/ 48 h 272"/>
                <a:gd name="T102" fmla="*/ 15 w 161"/>
                <a:gd name="T103" fmla="*/ 37 h 272"/>
                <a:gd name="T104" fmla="*/ 12 w 161"/>
                <a:gd name="T105" fmla="*/ 22 h 272"/>
                <a:gd name="T106" fmla="*/ 11 w 161"/>
                <a:gd name="T107" fmla="*/ 0 h 2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272"/>
                <a:gd name="T164" fmla="*/ 161 w 161"/>
                <a:gd name="T165" fmla="*/ 272 h 2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272">
                  <a:moveTo>
                    <a:pt x="11" y="0"/>
                  </a:moveTo>
                  <a:lnTo>
                    <a:pt x="25" y="0"/>
                  </a:lnTo>
                  <a:lnTo>
                    <a:pt x="40" y="29"/>
                  </a:lnTo>
                  <a:lnTo>
                    <a:pt x="37" y="55"/>
                  </a:lnTo>
                  <a:lnTo>
                    <a:pt x="46" y="64"/>
                  </a:lnTo>
                  <a:lnTo>
                    <a:pt x="51" y="82"/>
                  </a:lnTo>
                  <a:lnTo>
                    <a:pt x="62" y="90"/>
                  </a:lnTo>
                  <a:lnTo>
                    <a:pt x="74" y="93"/>
                  </a:lnTo>
                  <a:lnTo>
                    <a:pt x="92" y="106"/>
                  </a:lnTo>
                  <a:lnTo>
                    <a:pt x="105" y="123"/>
                  </a:lnTo>
                  <a:lnTo>
                    <a:pt x="108" y="123"/>
                  </a:lnTo>
                  <a:lnTo>
                    <a:pt x="123" y="137"/>
                  </a:lnTo>
                  <a:lnTo>
                    <a:pt x="123" y="170"/>
                  </a:lnTo>
                  <a:lnTo>
                    <a:pt x="128" y="185"/>
                  </a:lnTo>
                  <a:lnTo>
                    <a:pt x="132" y="194"/>
                  </a:lnTo>
                  <a:lnTo>
                    <a:pt x="138" y="203"/>
                  </a:lnTo>
                  <a:lnTo>
                    <a:pt x="145" y="214"/>
                  </a:lnTo>
                  <a:lnTo>
                    <a:pt x="148" y="227"/>
                  </a:lnTo>
                  <a:lnTo>
                    <a:pt x="160" y="238"/>
                  </a:lnTo>
                  <a:lnTo>
                    <a:pt x="158" y="251"/>
                  </a:lnTo>
                  <a:lnTo>
                    <a:pt x="146" y="253"/>
                  </a:lnTo>
                  <a:lnTo>
                    <a:pt x="142" y="242"/>
                  </a:lnTo>
                  <a:lnTo>
                    <a:pt x="132" y="242"/>
                  </a:lnTo>
                  <a:lnTo>
                    <a:pt x="132" y="271"/>
                  </a:lnTo>
                  <a:lnTo>
                    <a:pt x="125" y="271"/>
                  </a:lnTo>
                  <a:lnTo>
                    <a:pt x="115" y="258"/>
                  </a:lnTo>
                  <a:lnTo>
                    <a:pt x="109" y="251"/>
                  </a:lnTo>
                  <a:lnTo>
                    <a:pt x="109" y="236"/>
                  </a:lnTo>
                  <a:lnTo>
                    <a:pt x="95" y="236"/>
                  </a:lnTo>
                  <a:lnTo>
                    <a:pt x="91" y="251"/>
                  </a:lnTo>
                  <a:lnTo>
                    <a:pt x="86" y="236"/>
                  </a:lnTo>
                  <a:lnTo>
                    <a:pt x="85" y="220"/>
                  </a:lnTo>
                  <a:lnTo>
                    <a:pt x="102" y="214"/>
                  </a:lnTo>
                  <a:lnTo>
                    <a:pt x="111" y="218"/>
                  </a:lnTo>
                  <a:lnTo>
                    <a:pt x="112" y="192"/>
                  </a:lnTo>
                  <a:lnTo>
                    <a:pt x="103" y="183"/>
                  </a:lnTo>
                  <a:lnTo>
                    <a:pt x="97" y="161"/>
                  </a:lnTo>
                  <a:lnTo>
                    <a:pt x="92" y="134"/>
                  </a:lnTo>
                  <a:lnTo>
                    <a:pt x="75" y="126"/>
                  </a:lnTo>
                  <a:lnTo>
                    <a:pt x="68" y="112"/>
                  </a:lnTo>
                  <a:lnTo>
                    <a:pt x="54" y="106"/>
                  </a:lnTo>
                  <a:lnTo>
                    <a:pt x="62" y="132"/>
                  </a:lnTo>
                  <a:lnTo>
                    <a:pt x="46" y="143"/>
                  </a:lnTo>
                  <a:lnTo>
                    <a:pt x="37" y="115"/>
                  </a:lnTo>
                  <a:lnTo>
                    <a:pt x="29" y="108"/>
                  </a:lnTo>
                  <a:lnTo>
                    <a:pt x="29" y="93"/>
                  </a:lnTo>
                  <a:lnTo>
                    <a:pt x="18" y="75"/>
                  </a:lnTo>
                  <a:lnTo>
                    <a:pt x="6" y="64"/>
                  </a:lnTo>
                  <a:lnTo>
                    <a:pt x="0" y="53"/>
                  </a:lnTo>
                  <a:lnTo>
                    <a:pt x="3" y="44"/>
                  </a:lnTo>
                  <a:lnTo>
                    <a:pt x="12" y="48"/>
                  </a:lnTo>
                  <a:lnTo>
                    <a:pt x="15" y="37"/>
                  </a:lnTo>
                  <a:lnTo>
                    <a:pt x="12" y="22"/>
                  </a:lnTo>
                  <a:lnTo>
                    <a:pt x="11" y="0"/>
                  </a:lnTo>
                </a:path>
              </a:pathLst>
            </a:custGeom>
            <a:solidFill>
              <a:srgbClr val="003399"/>
            </a:solidFill>
            <a:ln w="12700" cap="rnd">
              <a:solidFill>
                <a:srgbClr val="000000"/>
              </a:solidFill>
              <a:round/>
              <a:headEnd/>
              <a:tailEnd/>
            </a:ln>
          </p:spPr>
          <p:txBody>
            <a:bodyPr/>
            <a:lstStyle/>
            <a:p>
              <a:endParaRPr lang="tr-TR"/>
            </a:p>
          </p:txBody>
        </p:sp>
        <p:sp>
          <p:nvSpPr>
            <p:cNvPr id="4127" name="Freeform 27"/>
            <p:cNvSpPr>
              <a:spLocks/>
            </p:cNvSpPr>
            <p:nvPr/>
          </p:nvSpPr>
          <p:spPr bwMode="auto">
            <a:xfrm>
              <a:off x="4884" y="1869"/>
              <a:ext cx="120" cy="233"/>
            </a:xfrm>
            <a:custGeom>
              <a:avLst/>
              <a:gdLst>
                <a:gd name="T0" fmla="*/ 25 w 120"/>
                <a:gd name="T1" fmla="*/ 0 h 233"/>
                <a:gd name="T2" fmla="*/ 48 w 120"/>
                <a:gd name="T3" fmla="*/ 15 h 233"/>
                <a:gd name="T4" fmla="*/ 62 w 120"/>
                <a:gd name="T5" fmla="*/ 33 h 233"/>
                <a:gd name="T6" fmla="*/ 71 w 120"/>
                <a:gd name="T7" fmla="*/ 53 h 233"/>
                <a:gd name="T8" fmla="*/ 79 w 120"/>
                <a:gd name="T9" fmla="*/ 53 h 233"/>
                <a:gd name="T10" fmla="*/ 77 w 120"/>
                <a:gd name="T11" fmla="*/ 66 h 233"/>
                <a:gd name="T12" fmla="*/ 87 w 120"/>
                <a:gd name="T13" fmla="*/ 75 h 233"/>
                <a:gd name="T14" fmla="*/ 93 w 120"/>
                <a:gd name="T15" fmla="*/ 88 h 233"/>
                <a:gd name="T16" fmla="*/ 108 w 120"/>
                <a:gd name="T17" fmla="*/ 115 h 233"/>
                <a:gd name="T18" fmla="*/ 119 w 120"/>
                <a:gd name="T19" fmla="*/ 146 h 233"/>
                <a:gd name="T20" fmla="*/ 99 w 120"/>
                <a:gd name="T21" fmla="*/ 144 h 233"/>
                <a:gd name="T22" fmla="*/ 83 w 120"/>
                <a:gd name="T23" fmla="*/ 139 h 233"/>
                <a:gd name="T24" fmla="*/ 94 w 120"/>
                <a:gd name="T25" fmla="*/ 161 h 233"/>
                <a:gd name="T26" fmla="*/ 94 w 120"/>
                <a:gd name="T27" fmla="*/ 175 h 233"/>
                <a:gd name="T28" fmla="*/ 94 w 120"/>
                <a:gd name="T29" fmla="*/ 188 h 233"/>
                <a:gd name="T30" fmla="*/ 88 w 120"/>
                <a:gd name="T31" fmla="*/ 181 h 233"/>
                <a:gd name="T32" fmla="*/ 80 w 120"/>
                <a:gd name="T33" fmla="*/ 170 h 233"/>
                <a:gd name="T34" fmla="*/ 66 w 120"/>
                <a:gd name="T35" fmla="*/ 157 h 233"/>
                <a:gd name="T36" fmla="*/ 59 w 120"/>
                <a:gd name="T37" fmla="*/ 150 h 233"/>
                <a:gd name="T38" fmla="*/ 46 w 120"/>
                <a:gd name="T39" fmla="*/ 157 h 233"/>
                <a:gd name="T40" fmla="*/ 39 w 120"/>
                <a:gd name="T41" fmla="*/ 161 h 233"/>
                <a:gd name="T42" fmla="*/ 43 w 120"/>
                <a:gd name="T43" fmla="*/ 172 h 233"/>
                <a:gd name="T44" fmla="*/ 56 w 120"/>
                <a:gd name="T45" fmla="*/ 181 h 233"/>
                <a:gd name="T46" fmla="*/ 68 w 120"/>
                <a:gd name="T47" fmla="*/ 190 h 233"/>
                <a:gd name="T48" fmla="*/ 73 w 120"/>
                <a:gd name="T49" fmla="*/ 205 h 233"/>
                <a:gd name="T50" fmla="*/ 71 w 120"/>
                <a:gd name="T51" fmla="*/ 225 h 233"/>
                <a:gd name="T52" fmla="*/ 71 w 120"/>
                <a:gd name="T53" fmla="*/ 232 h 233"/>
                <a:gd name="T54" fmla="*/ 66 w 120"/>
                <a:gd name="T55" fmla="*/ 232 h 233"/>
                <a:gd name="T56" fmla="*/ 59 w 120"/>
                <a:gd name="T57" fmla="*/ 225 h 233"/>
                <a:gd name="T58" fmla="*/ 56 w 120"/>
                <a:gd name="T59" fmla="*/ 223 h 233"/>
                <a:gd name="T60" fmla="*/ 51 w 120"/>
                <a:gd name="T61" fmla="*/ 219 h 233"/>
                <a:gd name="T62" fmla="*/ 46 w 120"/>
                <a:gd name="T63" fmla="*/ 230 h 233"/>
                <a:gd name="T64" fmla="*/ 39 w 120"/>
                <a:gd name="T65" fmla="*/ 232 h 233"/>
                <a:gd name="T66" fmla="*/ 32 w 120"/>
                <a:gd name="T67" fmla="*/ 223 h 233"/>
                <a:gd name="T68" fmla="*/ 32 w 120"/>
                <a:gd name="T69" fmla="*/ 203 h 233"/>
                <a:gd name="T70" fmla="*/ 31 w 120"/>
                <a:gd name="T71" fmla="*/ 192 h 233"/>
                <a:gd name="T72" fmla="*/ 23 w 120"/>
                <a:gd name="T73" fmla="*/ 186 h 233"/>
                <a:gd name="T74" fmla="*/ 15 w 120"/>
                <a:gd name="T75" fmla="*/ 197 h 233"/>
                <a:gd name="T76" fmla="*/ 3 w 120"/>
                <a:gd name="T77" fmla="*/ 197 h 233"/>
                <a:gd name="T78" fmla="*/ 0 w 120"/>
                <a:gd name="T79" fmla="*/ 188 h 233"/>
                <a:gd name="T80" fmla="*/ 3 w 120"/>
                <a:gd name="T81" fmla="*/ 166 h 233"/>
                <a:gd name="T82" fmla="*/ 12 w 120"/>
                <a:gd name="T83" fmla="*/ 152 h 233"/>
                <a:gd name="T84" fmla="*/ 11 w 120"/>
                <a:gd name="T85" fmla="*/ 117 h 233"/>
                <a:gd name="T86" fmla="*/ 11 w 120"/>
                <a:gd name="T87" fmla="*/ 108 h 233"/>
                <a:gd name="T88" fmla="*/ 20 w 120"/>
                <a:gd name="T89" fmla="*/ 106 h 233"/>
                <a:gd name="T90" fmla="*/ 28 w 120"/>
                <a:gd name="T91" fmla="*/ 115 h 233"/>
                <a:gd name="T92" fmla="*/ 42 w 120"/>
                <a:gd name="T93" fmla="*/ 119 h 233"/>
                <a:gd name="T94" fmla="*/ 42 w 120"/>
                <a:gd name="T95" fmla="*/ 104 h 233"/>
                <a:gd name="T96" fmla="*/ 36 w 120"/>
                <a:gd name="T97" fmla="*/ 95 h 233"/>
                <a:gd name="T98" fmla="*/ 32 w 120"/>
                <a:gd name="T99" fmla="*/ 88 h 233"/>
                <a:gd name="T100" fmla="*/ 37 w 120"/>
                <a:gd name="T101" fmla="*/ 88 h 233"/>
                <a:gd name="T102" fmla="*/ 40 w 120"/>
                <a:gd name="T103" fmla="*/ 88 h 233"/>
                <a:gd name="T104" fmla="*/ 43 w 120"/>
                <a:gd name="T105" fmla="*/ 88 h 233"/>
                <a:gd name="T106" fmla="*/ 46 w 120"/>
                <a:gd name="T107" fmla="*/ 88 h 233"/>
                <a:gd name="T108" fmla="*/ 51 w 120"/>
                <a:gd name="T109" fmla="*/ 82 h 233"/>
                <a:gd name="T110" fmla="*/ 49 w 120"/>
                <a:gd name="T111" fmla="*/ 75 h 233"/>
                <a:gd name="T112" fmla="*/ 45 w 120"/>
                <a:gd name="T113" fmla="*/ 60 h 233"/>
                <a:gd name="T114" fmla="*/ 36 w 120"/>
                <a:gd name="T115" fmla="*/ 44 h 233"/>
                <a:gd name="T116" fmla="*/ 23 w 120"/>
                <a:gd name="T117" fmla="*/ 35 h 233"/>
                <a:gd name="T118" fmla="*/ 19 w 120"/>
                <a:gd name="T119" fmla="*/ 22 h 233"/>
                <a:gd name="T120" fmla="*/ 25 w 120"/>
                <a:gd name="T121" fmla="*/ 0 h 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
                <a:gd name="T184" fmla="*/ 0 h 233"/>
                <a:gd name="T185" fmla="*/ 120 w 120"/>
                <a:gd name="T186" fmla="*/ 233 h 2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 h="233">
                  <a:moveTo>
                    <a:pt x="25" y="0"/>
                  </a:moveTo>
                  <a:lnTo>
                    <a:pt x="48" y="15"/>
                  </a:lnTo>
                  <a:lnTo>
                    <a:pt x="62" y="33"/>
                  </a:lnTo>
                  <a:lnTo>
                    <a:pt x="71" y="53"/>
                  </a:lnTo>
                  <a:lnTo>
                    <a:pt x="79" y="53"/>
                  </a:lnTo>
                  <a:lnTo>
                    <a:pt x="77" y="66"/>
                  </a:lnTo>
                  <a:lnTo>
                    <a:pt x="87" y="75"/>
                  </a:lnTo>
                  <a:lnTo>
                    <a:pt x="93" y="88"/>
                  </a:lnTo>
                  <a:lnTo>
                    <a:pt x="108" y="115"/>
                  </a:lnTo>
                  <a:lnTo>
                    <a:pt x="119" y="146"/>
                  </a:lnTo>
                  <a:lnTo>
                    <a:pt x="99" y="144"/>
                  </a:lnTo>
                  <a:lnTo>
                    <a:pt x="83" y="139"/>
                  </a:lnTo>
                  <a:lnTo>
                    <a:pt x="94" y="161"/>
                  </a:lnTo>
                  <a:lnTo>
                    <a:pt x="94" y="175"/>
                  </a:lnTo>
                  <a:lnTo>
                    <a:pt x="94" y="188"/>
                  </a:lnTo>
                  <a:lnTo>
                    <a:pt x="88" y="181"/>
                  </a:lnTo>
                  <a:lnTo>
                    <a:pt x="80" y="170"/>
                  </a:lnTo>
                  <a:lnTo>
                    <a:pt x="66" y="157"/>
                  </a:lnTo>
                  <a:lnTo>
                    <a:pt x="59" y="150"/>
                  </a:lnTo>
                  <a:lnTo>
                    <a:pt x="46" y="157"/>
                  </a:lnTo>
                  <a:lnTo>
                    <a:pt x="39" y="161"/>
                  </a:lnTo>
                  <a:lnTo>
                    <a:pt x="43" y="172"/>
                  </a:lnTo>
                  <a:lnTo>
                    <a:pt x="56" y="181"/>
                  </a:lnTo>
                  <a:lnTo>
                    <a:pt x="68" y="190"/>
                  </a:lnTo>
                  <a:lnTo>
                    <a:pt x="73" y="205"/>
                  </a:lnTo>
                  <a:lnTo>
                    <a:pt x="71" y="225"/>
                  </a:lnTo>
                  <a:lnTo>
                    <a:pt x="71" y="232"/>
                  </a:lnTo>
                  <a:lnTo>
                    <a:pt x="66" y="232"/>
                  </a:lnTo>
                  <a:lnTo>
                    <a:pt x="59" y="225"/>
                  </a:lnTo>
                  <a:lnTo>
                    <a:pt x="56" y="223"/>
                  </a:lnTo>
                  <a:lnTo>
                    <a:pt x="51" y="219"/>
                  </a:lnTo>
                  <a:lnTo>
                    <a:pt x="46" y="230"/>
                  </a:lnTo>
                  <a:lnTo>
                    <a:pt x="39" y="232"/>
                  </a:lnTo>
                  <a:lnTo>
                    <a:pt x="32" y="223"/>
                  </a:lnTo>
                  <a:lnTo>
                    <a:pt x="32" y="203"/>
                  </a:lnTo>
                  <a:lnTo>
                    <a:pt x="31" y="192"/>
                  </a:lnTo>
                  <a:lnTo>
                    <a:pt x="23" y="186"/>
                  </a:lnTo>
                  <a:lnTo>
                    <a:pt x="15" y="197"/>
                  </a:lnTo>
                  <a:lnTo>
                    <a:pt x="3" y="197"/>
                  </a:lnTo>
                  <a:lnTo>
                    <a:pt x="0" y="188"/>
                  </a:lnTo>
                  <a:lnTo>
                    <a:pt x="3" y="166"/>
                  </a:lnTo>
                  <a:lnTo>
                    <a:pt x="12" y="152"/>
                  </a:lnTo>
                  <a:lnTo>
                    <a:pt x="11" y="117"/>
                  </a:lnTo>
                  <a:lnTo>
                    <a:pt x="11" y="108"/>
                  </a:lnTo>
                  <a:lnTo>
                    <a:pt x="20" y="106"/>
                  </a:lnTo>
                  <a:lnTo>
                    <a:pt x="28" y="115"/>
                  </a:lnTo>
                  <a:lnTo>
                    <a:pt x="42" y="119"/>
                  </a:lnTo>
                  <a:lnTo>
                    <a:pt x="42" y="104"/>
                  </a:lnTo>
                  <a:lnTo>
                    <a:pt x="36" y="95"/>
                  </a:lnTo>
                  <a:lnTo>
                    <a:pt x="32" y="88"/>
                  </a:lnTo>
                  <a:lnTo>
                    <a:pt x="37" y="88"/>
                  </a:lnTo>
                  <a:lnTo>
                    <a:pt x="40" y="88"/>
                  </a:lnTo>
                  <a:lnTo>
                    <a:pt x="43" y="88"/>
                  </a:lnTo>
                  <a:lnTo>
                    <a:pt x="46" y="88"/>
                  </a:lnTo>
                  <a:lnTo>
                    <a:pt x="51" y="82"/>
                  </a:lnTo>
                  <a:lnTo>
                    <a:pt x="49" y="75"/>
                  </a:lnTo>
                  <a:lnTo>
                    <a:pt x="45" y="60"/>
                  </a:lnTo>
                  <a:lnTo>
                    <a:pt x="36" y="44"/>
                  </a:lnTo>
                  <a:lnTo>
                    <a:pt x="23" y="35"/>
                  </a:lnTo>
                  <a:lnTo>
                    <a:pt x="19" y="22"/>
                  </a:lnTo>
                  <a:lnTo>
                    <a:pt x="25" y="0"/>
                  </a:lnTo>
                </a:path>
              </a:pathLst>
            </a:custGeom>
            <a:solidFill>
              <a:srgbClr val="003399"/>
            </a:solidFill>
            <a:ln w="12700" cap="rnd">
              <a:solidFill>
                <a:srgbClr val="000000"/>
              </a:solidFill>
              <a:round/>
              <a:headEnd/>
              <a:tailEnd/>
            </a:ln>
          </p:spPr>
          <p:txBody>
            <a:bodyPr/>
            <a:lstStyle/>
            <a:p>
              <a:endParaRPr lang="tr-TR"/>
            </a:p>
          </p:txBody>
        </p:sp>
        <p:sp>
          <p:nvSpPr>
            <p:cNvPr id="4128" name="Freeform 28"/>
            <p:cNvSpPr>
              <a:spLocks/>
            </p:cNvSpPr>
            <p:nvPr/>
          </p:nvSpPr>
          <p:spPr bwMode="auto">
            <a:xfrm>
              <a:off x="4748" y="1593"/>
              <a:ext cx="130" cy="188"/>
            </a:xfrm>
            <a:custGeom>
              <a:avLst/>
              <a:gdLst>
                <a:gd name="T0" fmla="*/ 0 w 130"/>
                <a:gd name="T1" fmla="*/ 0 h 188"/>
                <a:gd name="T2" fmla="*/ 12 w 130"/>
                <a:gd name="T3" fmla="*/ 0 h 188"/>
                <a:gd name="T4" fmla="*/ 17 w 130"/>
                <a:gd name="T5" fmla="*/ 13 h 188"/>
                <a:gd name="T6" fmla="*/ 34 w 130"/>
                <a:gd name="T7" fmla="*/ 33 h 188"/>
                <a:gd name="T8" fmla="*/ 41 w 130"/>
                <a:gd name="T9" fmla="*/ 55 h 188"/>
                <a:gd name="T10" fmla="*/ 54 w 130"/>
                <a:gd name="T11" fmla="*/ 57 h 188"/>
                <a:gd name="T12" fmla="*/ 63 w 130"/>
                <a:gd name="T13" fmla="*/ 62 h 188"/>
                <a:gd name="T14" fmla="*/ 71 w 130"/>
                <a:gd name="T15" fmla="*/ 70 h 188"/>
                <a:gd name="T16" fmla="*/ 80 w 130"/>
                <a:gd name="T17" fmla="*/ 70 h 188"/>
                <a:gd name="T18" fmla="*/ 91 w 130"/>
                <a:gd name="T19" fmla="*/ 84 h 188"/>
                <a:gd name="T20" fmla="*/ 100 w 130"/>
                <a:gd name="T21" fmla="*/ 95 h 188"/>
                <a:gd name="T22" fmla="*/ 111 w 130"/>
                <a:gd name="T23" fmla="*/ 101 h 188"/>
                <a:gd name="T24" fmla="*/ 109 w 130"/>
                <a:gd name="T25" fmla="*/ 108 h 188"/>
                <a:gd name="T26" fmla="*/ 103 w 130"/>
                <a:gd name="T27" fmla="*/ 112 h 188"/>
                <a:gd name="T28" fmla="*/ 97 w 130"/>
                <a:gd name="T29" fmla="*/ 112 h 188"/>
                <a:gd name="T30" fmla="*/ 94 w 130"/>
                <a:gd name="T31" fmla="*/ 119 h 188"/>
                <a:gd name="T32" fmla="*/ 106 w 130"/>
                <a:gd name="T33" fmla="*/ 132 h 188"/>
                <a:gd name="T34" fmla="*/ 115 w 130"/>
                <a:gd name="T35" fmla="*/ 145 h 188"/>
                <a:gd name="T36" fmla="*/ 129 w 130"/>
                <a:gd name="T37" fmla="*/ 158 h 188"/>
                <a:gd name="T38" fmla="*/ 120 w 130"/>
                <a:gd name="T39" fmla="*/ 174 h 188"/>
                <a:gd name="T40" fmla="*/ 112 w 130"/>
                <a:gd name="T41" fmla="*/ 178 h 188"/>
                <a:gd name="T42" fmla="*/ 114 w 130"/>
                <a:gd name="T43" fmla="*/ 187 h 188"/>
                <a:gd name="T44" fmla="*/ 100 w 130"/>
                <a:gd name="T45" fmla="*/ 187 h 188"/>
                <a:gd name="T46" fmla="*/ 95 w 130"/>
                <a:gd name="T47" fmla="*/ 180 h 188"/>
                <a:gd name="T48" fmla="*/ 84 w 130"/>
                <a:gd name="T49" fmla="*/ 163 h 188"/>
                <a:gd name="T50" fmla="*/ 77 w 130"/>
                <a:gd name="T51" fmla="*/ 147 h 188"/>
                <a:gd name="T52" fmla="*/ 65 w 130"/>
                <a:gd name="T53" fmla="*/ 121 h 188"/>
                <a:gd name="T54" fmla="*/ 51 w 130"/>
                <a:gd name="T55" fmla="*/ 101 h 188"/>
                <a:gd name="T56" fmla="*/ 35 w 130"/>
                <a:gd name="T57" fmla="*/ 73 h 188"/>
                <a:gd name="T58" fmla="*/ 26 w 130"/>
                <a:gd name="T59" fmla="*/ 64 h 188"/>
                <a:gd name="T60" fmla="*/ 18 w 130"/>
                <a:gd name="T61" fmla="*/ 57 h 188"/>
                <a:gd name="T62" fmla="*/ 15 w 130"/>
                <a:gd name="T63" fmla="*/ 42 h 188"/>
                <a:gd name="T64" fmla="*/ 2 w 130"/>
                <a:gd name="T65" fmla="*/ 29 h 188"/>
                <a:gd name="T66" fmla="*/ 2 w 130"/>
                <a:gd name="T67" fmla="*/ 20 h 188"/>
                <a:gd name="T68" fmla="*/ 0 w 130"/>
                <a:gd name="T69" fmla="*/ 0 h 1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0"/>
                <a:gd name="T106" fmla="*/ 0 h 188"/>
                <a:gd name="T107" fmla="*/ 130 w 130"/>
                <a:gd name="T108" fmla="*/ 188 h 1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0" h="188">
                  <a:moveTo>
                    <a:pt x="0" y="0"/>
                  </a:moveTo>
                  <a:lnTo>
                    <a:pt x="12" y="0"/>
                  </a:lnTo>
                  <a:lnTo>
                    <a:pt x="17" y="13"/>
                  </a:lnTo>
                  <a:lnTo>
                    <a:pt x="34" y="33"/>
                  </a:lnTo>
                  <a:lnTo>
                    <a:pt x="41" y="55"/>
                  </a:lnTo>
                  <a:lnTo>
                    <a:pt x="54" y="57"/>
                  </a:lnTo>
                  <a:lnTo>
                    <a:pt x="63" y="62"/>
                  </a:lnTo>
                  <a:lnTo>
                    <a:pt x="71" y="70"/>
                  </a:lnTo>
                  <a:lnTo>
                    <a:pt x="80" y="70"/>
                  </a:lnTo>
                  <a:lnTo>
                    <a:pt x="91" y="84"/>
                  </a:lnTo>
                  <a:lnTo>
                    <a:pt x="100" y="95"/>
                  </a:lnTo>
                  <a:lnTo>
                    <a:pt x="111" y="101"/>
                  </a:lnTo>
                  <a:lnTo>
                    <a:pt x="109" y="108"/>
                  </a:lnTo>
                  <a:lnTo>
                    <a:pt x="103" y="112"/>
                  </a:lnTo>
                  <a:lnTo>
                    <a:pt x="97" y="112"/>
                  </a:lnTo>
                  <a:lnTo>
                    <a:pt x="94" y="119"/>
                  </a:lnTo>
                  <a:lnTo>
                    <a:pt x="106" y="132"/>
                  </a:lnTo>
                  <a:lnTo>
                    <a:pt x="115" y="145"/>
                  </a:lnTo>
                  <a:lnTo>
                    <a:pt x="129" y="158"/>
                  </a:lnTo>
                  <a:lnTo>
                    <a:pt x="120" y="174"/>
                  </a:lnTo>
                  <a:lnTo>
                    <a:pt x="112" y="178"/>
                  </a:lnTo>
                  <a:lnTo>
                    <a:pt x="114" y="187"/>
                  </a:lnTo>
                  <a:lnTo>
                    <a:pt x="100" y="187"/>
                  </a:lnTo>
                  <a:lnTo>
                    <a:pt x="95" y="180"/>
                  </a:lnTo>
                  <a:lnTo>
                    <a:pt x="84" y="163"/>
                  </a:lnTo>
                  <a:lnTo>
                    <a:pt x="77" y="147"/>
                  </a:lnTo>
                  <a:lnTo>
                    <a:pt x="65" y="121"/>
                  </a:lnTo>
                  <a:lnTo>
                    <a:pt x="51" y="101"/>
                  </a:lnTo>
                  <a:lnTo>
                    <a:pt x="35" y="73"/>
                  </a:lnTo>
                  <a:lnTo>
                    <a:pt x="26" y="64"/>
                  </a:lnTo>
                  <a:lnTo>
                    <a:pt x="18" y="57"/>
                  </a:lnTo>
                  <a:lnTo>
                    <a:pt x="15" y="42"/>
                  </a:lnTo>
                  <a:lnTo>
                    <a:pt x="2" y="29"/>
                  </a:lnTo>
                  <a:lnTo>
                    <a:pt x="2" y="20"/>
                  </a:lnTo>
                  <a:lnTo>
                    <a:pt x="0" y="0"/>
                  </a:lnTo>
                </a:path>
              </a:pathLst>
            </a:custGeom>
            <a:solidFill>
              <a:srgbClr val="003399"/>
            </a:solidFill>
            <a:ln w="12700" cap="rnd">
              <a:solidFill>
                <a:srgbClr val="000000"/>
              </a:solidFill>
              <a:round/>
              <a:headEnd/>
              <a:tailEnd/>
            </a:ln>
          </p:spPr>
          <p:txBody>
            <a:bodyPr/>
            <a:lstStyle/>
            <a:p>
              <a:endParaRPr lang="tr-TR"/>
            </a:p>
          </p:txBody>
        </p:sp>
        <p:sp>
          <p:nvSpPr>
            <p:cNvPr id="4129" name="Freeform 29"/>
            <p:cNvSpPr>
              <a:spLocks/>
            </p:cNvSpPr>
            <p:nvPr/>
          </p:nvSpPr>
          <p:spPr bwMode="auto">
            <a:xfrm>
              <a:off x="3045" y="1980"/>
              <a:ext cx="945" cy="1432"/>
            </a:xfrm>
            <a:custGeom>
              <a:avLst/>
              <a:gdLst>
                <a:gd name="T0" fmla="*/ 721 w 945"/>
                <a:gd name="T1" fmla="*/ 231 h 1432"/>
                <a:gd name="T2" fmla="*/ 809 w 945"/>
                <a:gd name="T3" fmla="*/ 468 h 1432"/>
                <a:gd name="T4" fmla="*/ 845 w 945"/>
                <a:gd name="T5" fmla="*/ 530 h 1432"/>
                <a:gd name="T6" fmla="*/ 922 w 945"/>
                <a:gd name="T7" fmla="*/ 515 h 1432"/>
                <a:gd name="T8" fmla="*/ 942 w 945"/>
                <a:gd name="T9" fmla="*/ 572 h 1432"/>
                <a:gd name="T10" fmla="*/ 850 w 945"/>
                <a:gd name="T11" fmla="*/ 732 h 1432"/>
                <a:gd name="T12" fmla="*/ 774 w 945"/>
                <a:gd name="T13" fmla="*/ 914 h 1432"/>
                <a:gd name="T14" fmla="*/ 785 w 945"/>
                <a:gd name="T15" fmla="*/ 981 h 1432"/>
                <a:gd name="T16" fmla="*/ 785 w 945"/>
                <a:gd name="T17" fmla="*/ 1049 h 1432"/>
                <a:gd name="T18" fmla="*/ 751 w 945"/>
                <a:gd name="T19" fmla="*/ 1074 h 1432"/>
                <a:gd name="T20" fmla="*/ 701 w 945"/>
                <a:gd name="T21" fmla="*/ 1165 h 1432"/>
                <a:gd name="T22" fmla="*/ 682 w 945"/>
                <a:gd name="T23" fmla="*/ 1242 h 1432"/>
                <a:gd name="T24" fmla="*/ 634 w 945"/>
                <a:gd name="T25" fmla="*/ 1349 h 1432"/>
                <a:gd name="T26" fmla="*/ 608 w 945"/>
                <a:gd name="T27" fmla="*/ 1373 h 1432"/>
                <a:gd name="T28" fmla="*/ 551 w 945"/>
                <a:gd name="T29" fmla="*/ 1427 h 1432"/>
                <a:gd name="T30" fmla="*/ 481 w 945"/>
                <a:gd name="T31" fmla="*/ 1409 h 1432"/>
                <a:gd name="T32" fmla="*/ 474 w 945"/>
                <a:gd name="T33" fmla="*/ 1358 h 1432"/>
                <a:gd name="T34" fmla="*/ 443 w 945"/>
                <a:gd name="T35" fmla="*/ 1287 h 1432"/>
                <a:gd name="T36" fmla="*/ 436 w 945"/>
                <a:gd name="T37" fmla="*/ 1227 h 1432"/>
                <a:gd name="T38" fmla="*/ 427 w 945"/>
                <a:gd name="T39" fmla="*/ 1187 h 1432"/>
                <a:gd name="T40" fmla="*/ 398 w 945"/>
                <a:gd name="T41" fmla="*/ 1143 h 1432"/>
                <a:gd name="T42" fmla="*/ 379 w 945"/>
                <a:gd name="T43" fmla="*/ 1085 h 1432"/>
                <a:gd name="T44" fmla="*/ 405 w 945"/>
                <a:gd name="T45" fmla="*/ 985 h 1432"/>
                <a:gd name="T46" fmla="*/ 393 w 945"/>
                <a:gd name="T47" fmla="*/ 848 h 1432"/>
                <a:gd name="T48" fmla="*/ 351 w 945"/>
                <a:gd name="T49" fmla="*/ 779 h 1432"/>
                <a:gd name="T50" fmla="*/ 345 w 945"/>
                <a:gd name="T51" fmla="*/ 672 h 1432"/>
                <a:gd name="T52" fmla="*/ 285 w 945"/>
                <a:gd name="T53" fmla="*/ 632 h 1432"/>
                <a:gd name="T54" fmla="*/ 207 w 945"/>
                <a:gd name="T55" fmla="*/ 643 h 1432"/>
                <a:gd name="T56" fmla="*/ 45 w 945"/>
                <a:gd name="T57" fmla="*/ 557 h 1432"/>
                <a:gd name="T58" fmla="*/ 8 w 945"/>
                <a:gd name="T59" fmla="*/ 415 h 1432"/>
                <a:gd name="T60" fmla="*/ 37 w 945"/>
                <a:gd name="T61" fmla="*/ 315 h 1432"/>
                <a:gd name="T62" fmla="*/ 91 w 945"/>
                <a:gd name="T63" fmla="*/ 206 h 1432"/>
                <a:gd name="T64" fmla="*/ 172 w 945"/>
                <a:gd name="T65" fmla="*/ 124 h 1432"/>
                <a:gd name="T66" fmla="*/ 231 w 945"/>
                <a:gd name="T67" fmla="*/ 38 h 1432"/>
                <a:gd name="T68" fmla="*/ 286 w 945"/>
                <a:gd name="T69" fmla="*/ 60 h 1432"/>
                <a:gd name="T70" fmla="*/ 347 w 945"/>
                <a:gd name="T71" fmla="*/ 22 h 1432"/>
                <a:gd name="T72" fmla="*/ 388 w 945"/>
                <a:gd name="T73" fmla="*/ 4 h 1432"/>
                <a:gd name="T74" fmla="*/ 421 w 945"/>
                <a:gd name="T75" fmla="*/ 49 h 1432"/>
                <a:gd name="T76" fmla="*/ 486 w 945"/>
                <a:gd name="T77" fmla="*/ 120 h 1432"/>
                <a:gd name="T78" fmla="*/ 531 w 945"/>
                <a:gd name="T79" fmla="*/ 87 h 1432"/>
                <a:gd name="T80" fmla="*/ 599 w 945"/>
                <a:gd name="T81" fmla="*/ 111 h 1432"/>
                <a:gd name="T82" fmla="*/ 675 w 945"/>
                <a:gd name="T83" fmla="*/ 109 h 14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5"/>
                <a:gd name="T127" fmla="*/ 0 h 1432"/>
                <a:gd name="T128" fmla="*/ 945 w 945"/>
                <a:gd name="T129" fmla="*/ 1432 h 14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5" h="1432">
                  <a:moveTo>
                    <a:pt x="706" y="171"/>
                  </a:moveTo>
                  <a:lnTo>
                    <a:pt x="721" y="231"/>
                  </a:lnTo>
                  <a:lnTo>
                    <a:pt x="751" y="322"/>
                  </a:lnTo>
                  <a:lnTo>
                    <a:pt x="809" y="468"/>
                  </a:lnTo>
                  <a:lnTo>
                    <a:pt x="831" y="488"/>
                  </a:lnTo>
                  <a:lnTo>
                    <a:pt x="845" y="530"/>
                  </a:lnTo>
                  <a:lnTo>
                    <a:pt x="891" y="528"/>
                  </a:lnTo>
                  <a:lnTo>
                    <a:pt x="922" y="515"/>
                  </a:lnTo>
                  <a:lnTo>
                    <a:pt x="944" y="515"/>
                  </a:lnTo>
                  <a:lnTo>
                    <a:pt x="942" y="572"/>
                  </a:lnTo>
                  <a:lnTo>
                    <a:pt x="935" y="603"/>
                  </a:lnTo>
                  <a:lnTo>
                    <a:pt x="850" y="732"/>
                  </a:lnTo>
                  <a:lnTo>
                    <a:pt x="772" y="863"/>
                  </a:lnTo>
                  <a:lnTo>
                    <a:pt x="774" y="914"/>
                  </a:lnTo>
                  <a:lnTo>
                    <a:pt x="795" y="952"/>
                  </a:lnTo>
                  <a:lnTo>
                    <a:pt x="785" y="981"/>
                  </a:lnTo>
                  <a:lnTo>
                    <a:pt x="791" y="1021"/>
                  </a:lnTo>
                  <a:lnTo>
                    <a:pt x="785" y="1049"/>
                  </a:lnTo>
                  <a:lnTo>
                    <a:pt x="766" y="1074"/>
                  </a:lnTo>
                  <a:lnTo>
                    <a:pt x="751" y="1074"/>
                  </a:lnTo>
                  <a:lnTo>
                    <a:pt x="724" y="1116"/>
                  </a:lnTo>
                  <a:lnTo>
                    <a:pt x="701" y="1165"/>
                  </a:lnTo>
                  <a:lnTo>
                    <a:pt x="706" y="1218"/>
                  </a:lnTo>
                  <a:lnTo>
                    <a:pt x="682" y="1242"/>
                  </a:lnTo>
                  <a:lnTo>
                    <a:pt x="661" y="1298"/>
                  </a:lnTo>
                  <a:lnTo>
                    <a:pt x="634" y="1349"/>
                  </a:lnTo>
                  <a:lnTo>
                    <a:pt x="621" y="1369"/>
                  </a:lnTo>
                  <a:lnTo>
                    <a:pt x="608" y="1373"/>
                  </a:lnTo>
                  <a:lnTo>
                    <a:pt x="587" y="1407"/>
                  </a:lnTo>
                  <a:lnTo>
                    <a:pt x="551" y="1427"/>
                  </a:lnTo>
                  <a:lnTo>
                    <a:pt x="506" y="1431"/>
                  </a:lnTo>
                  <a:lnTo>
                    <a:pt x="481" y="1409"/>
                  </a:lnTo>
                  <a:lnTo>
                    <a:pt x="478" y="1387"/>
                  </a:lnTo>
                  <a:lnTo>
                    <a:pt x="474" y="1358"/>
                  </a:lnTo>
                  <a:lnTo>
                    <a:pt x="457" y="1342"/>
                  </a:lnTo>
                  <a:lnTo>
                    <a:pt x="443" y="1287"/>
                  </a:lnTo>
                  <a:lnTo>
                    <a:pt x="438" y="1260"/>
                  </a:lnTo>
                  <a:lnTo>
                    <a:pt x="436" y="1227"/>
                  </a:lnTo>
                  <a:lnTo>
                    <a:pt x="429" y="1202"/>
                  </a:lnTo>
                  <a:lnTo>
                    <a:pt x="427" y="1187"/>
                  </a:lnTo>
                  <a:lnTo>
                    <a:pt x="413" y="1163"/>
                  </a:lnTo>
                  <a:lnTo>
                    <a:pt x="398" y="1143"/>
                  </a:lnTo>
                  <a:lnTo>
                    <a:pt x="387" y="1109"/>
                  </a:lnTo>
                  <a:lnTo>
                    <a:pt x="379" y="1085"/>
                  </a:lnTo>
                  <a:lnTo>
                    <a:pt x="382" y="1045"/>
                  </a:lnTo>
                  <a:lnTo>
                    <a:pt x="405" y="985"/>
                  </a:lnTo>
                  <a:lnTo>
                    <a:pt x="410" y="921"/>
                  </a:lnTo>
                  <a:lnTo>
                    <a:pt x="393" y="848"/>
                  </a:lnTo>
                  <a:lnTo>
                    <a:pt x="368" y="819"/>
                  </a:lnTo>
                  <a:lnTo>
                    <a:pt x="351" y="779"/>
                  </a:lnTo>
                  <a:lnTo>
                    <a:pt x="357" y="719"/>
                  </a:lnTo>
                  <a:lnTo>
                    <a:pt x="345" y="672"/>
                  </a:lnTo>
                  <a:lnTo>
                    <a:pt x="316" y="668"/>
                  </a:lnTo>
                  <a:lnTo>
                    <a:pt x="285" y="632"/>
                  </a:lnTo>
                  <a:lnTo>
                    <a:pt x="246" y="612"/>
                  </a:lnTo>
                  <a:lnTo>
                    <a:pt x="207" y="643"/>
                  </a:lnTo>
                  <a:lnTo>
                    <a:pt x="102" y="635"/>
                  </a:lnTo>
                  <a:lnTo>
                    <a:pt x="45" y="557"/>
                  </a:lnTo>
                  <a:lnTo>
                    <a:pt x="0" y="450"/>
                  </a:lnTo>
                  <a:lnTo>
                    <a:pt x="8" y="415"/>
                  </a:lnTo>
                  <a:lnTo>
                    <a:pt x="28" y="388"/>
                  </a:lnTo>
                  <a:lnTo>
                    <a:pt x="37" y="315"/>
                  </a:lnTo>
                  <a:lnTo>
                    <a:pt x="51" y="262"/>
                  </a:lnTo>
                  <a:lnTo>
                    <a:pt x="91" y="206"/>
                  </a:lnTo>
                  <a:lnTo>
                    <a:pt x="133" y="182"/>
                  </a:lnTo>
                  <a:lnTo>
                    <a:pt x="172" y="124"/>
                  </a:lnTo>
                  <a:lnTo>
                    <a:pt x="181" y="100"/>
                  </a:lnTo>
                  <a:lnTo>
                    <a:pt x="231" y="38"/>
                  </a:lnTo>
                  <a:lnTo>
                    <a:pt x="263" y="62"/>
                  </a:lnTo>
                  <a:lnTo>
                    <a:pt x="286" y="60"/>
                  </a:lnTo>
                  <a:lnTo>
                    <a:pt x="314" y="27"/>
                  </a:lnTo>
                  <a:lnTo>
                    <a:pt x="347" y="22"/>
                  </a:lnTo>
                  <a:lnTo>
                    <a:pt x="368" y="31"/>
                  </a:lnTo>
                  <a:lnTo>
                    <a:pt x="388" y="4"/>
                  </a:lnTo>
                  <a:lnTo>
                    <a:pt x="415" y="0"/>
                  </a:lnTo>
                  <a:lnTo>
                    <a:pt x="421" y="49"/>
                  </a:lnTo>
                  <a:lnTo>
                    <a:pt x="438" y="84"/>
                  </a:lnTo>
                  <a:lnTo>
                    <a:pt x="486" y="120"/>
                  </a:lnTo>
                  <a:lnTo>
                    <a:pt x="526" y="126"/>
                  </a:lnTo>
                  <a:lnTo>
                    <a:pt x="531" y="87"/>
                  </a:lnTo>
                  <a:lnTo>
                    <a:pt x="562" y="87"/>
                  </a:lnTo>
                  <a:lnTo>
                    <a:pt x="599" y="111"/>
                  </a:lnTo>
                  <a:lnTo>
                    <a:pt x="639" y="124"/>
                  </a:lnTo>
                  <a:lnTo>
                    <a:pt x="675" y="109"/>
                  </a:lnTo>
                  <a:lnTo>
                    <a:pt x="706" y="171"/>
                  </a:lnTo>
                </a:path>
              </a:pathLst>
            </a:custGeom>
            <a:solidFill>
              <a:srgbClr val="003399"/>
            </a:solidFill>
            <a:ln w="12700" cap="rnd">
              <a:solidFill>
                <a:srgbClr val="000000"/>
              </a:solidFill>
              <a:round/>
              <a:headEnd/>
              <a:tailEnd/>
            </a:ln>
          </p:spPr>
          <p:txBody>
            <a:bodyPr/>
            <a:lstStyle/>
            <a:p>
              <a:endParaRPr lang="tr-TR"/>
            </a:p>
          </p:txBody>
        </p:sp>
        <p:grpSp>
          <p:nvGrpSpPr>
            <p:cNvPr id="4130" name="Group 30"/>
            <p:cNvGrpSpPr>
              <a:grpSpLocks/>
            </p:cNvGrpSpPr>
            <p:nvPr/>
          </p:nvGrpSpPr>
          <p:grpSpPr bwMode="auto">
            <a:xfrm>
              <a:off x="3108" y="1204"/>
              <a:ext cx="418" cy="493"/>
              <a:chOff x="3108" y="1204"/>
              <a:chExt cx="418" cy="493"/>
            </a:xfrm>
          </p:grpSpPr>
          <p:grpSp>
            <p:nvGrpSpPr>
              <p:cNvPr id="4139" name="Group 31"/>
              <p:cNvGrpSpPr>
                <a:grpSpLocks/>
              </p:cNvGrpSpPr>
              <p:nvPr/>
            </p:nvGrpSpPr>
            <p:grpSpPr bwMode="auto">
              <a:xfrm>
                <a:off x="3274" y="1512"/>
                <a:ext cx="130" cy="185"/>
                <a:chOff x="3274" y="1512"/>
                <a:chExt cx="130" cy="185"/>
              </a:xfrm>
            </p:grpSpPr>
            <p:sp>
              <p:nvSpPr>
                <p:cNvPr id="4141" name="Freeform 32"/>
                <p:cNvSpPr>
                  <a:spLocks/>
                </p:cNvSpPr>
                <p:nvPr/>
              </p:nvSpPr>
              <p:spPr bwMode="auto">
                <a:xfrm>
                  <a:off x="3274" y="1581"/>
                  <a:ext cx="62" cy="104"/>
                </a:xfrm>
                <a:custGeom>
                  <a:avLst/>
                  <a:gdLst>
                    <a:gd name="T0" fmla="*/ 14 w 62"/>
                    <a:gd name="T1" fmla="*/ 31 h 104"/>
                    <a:gd name="T2" fmla="*/ 19 w 62"/>
                    <a:gd name="T3" fmla="*/ 20 h 104"/>
                    <a:gd name="T4" fmla="*/ 30 w 62"/>
                    <a:gd name="T5" fmla="*/ 20 h 104"/>
                    <a:gd name="T6" fmla="*/ 45 w 62"/>
                    <a:gd name="T7" fmla="*/ 0 h 104"/>
                    <a:gd name="T8" fmla="*/ 50 w 62"/>
                    <a:gd name="T9" fmla="*/ 13 h 104"/>
                    <a:gd name="T10" fmla="*/ 58 w 62"/>
                    <a:gd name="T11" fmla="*/ 13 h 104"/>
                    <a:gd name="T12" fmla="*/ 61 w 62"/>
                    <a:gd name="T13" fmla="*/ 20 h 104"/>
                    <a:gd name="T14" fmla="*/ 56 w 62"/>
                    <a:gd name="T15" fmla="*/ 31 h 104"/>
                    <a:gd name="T16" fmla="*/ 50 w 62"/>
                    <a:gd name="T17" fmla="*/ 36 h 104"/>
                    <a:gd name="T18" fmla="*/ 50 w 62"/>
                    <a:gd name="T19" fmla="*/ 45 h 104"/>
                    <a:gd name="T20" fmla="*/ 48 w 62"/>
                    <a:gd name="T21" fmla="*/ 49 h 104"/>
                    <a:gd name="T22" fmla="*/ 47 w 62"/>
                    <a:gd name="T23" fmla="*/ 56 h 104"/>
                    <a:gd name="T24" fmla="*/ 50 w 62"/>
                    <a:gd name="T25" fmla="*/ 65 h 104"/>
                    <a:gd name="T26" fmla="*/ 45 w 62"/>
                    <a:gd name="T27" fmla="*/ 74 h 104"/>
                    <a:gd name="T28" fmla="*/ 41 w 62"/>
                    <a:gd name="T29" fmla="*/ 78 h 104"/>
                    <a:gd name="T30" fmla="*/ 36 w 62"/>
                    <a:gd name="T31" fmla="*/ 78 h 104"/>
                    <a:gd name="T32" fmla="*/ 34 w 62"/>
                    <a:gd name="T33" fmla="*/ 81 h 104"/>
                    <a:gd name="T34" fmla="*/ 33 w 62"/>
                    <a:gd name="T35" fmla="*/ 87 h 104"/>
                    <a:gd name="T36" fmla="*/ 25 w 62"/>
                    <a:gd name="T37" fmla="*/ 90 h 104"/>
                    <a:gd name="T38" fmla="*/ 23 w 62"/>
                    <a:gd name="T39" fmla="*/ 87 h 104"/>
                    <a:gd name="T40" fmla="*/ 17 w 62"/>
                    <a:gd name="T41" fmla="*/ 94 h 104"/>
                    <a:gd name="T42" fmla="*/ 16 w 62"/>
                    <a:gd name="T43" fmla="*/ 96 h 104"/>
                    <a:gd name="T44" fmla="*/ 8 w 62"/>
                    <a:gd name="T45" fmla="*/ 103 h 104"/>
                    <a:gd name="T46" fmla="*/ 5 w 62"/>
                    <a:gd name="T47" fmla="*/ 103 h 104"/>
                    <a:gd name="T48" fmla="*/ 3 w 62"/>
                    <a:gd name="T49" fmla="*/ 99 h 104"/>
                    <a:gd name="T50" fmla="*/ 2 w 62"/>
                    <a:gd name="T51" fmla="*/ 87 h 104"/>
                    <a:gd name="T52" fmla="*/ 0 w 62"/>
                    <a:gd name="T53" fmla="*/ 85 h 104"/>
                    <a:gd name="T54" fmla="*/ 0 w 62"/>
                    <a:gd name="T55" fmla="*/ 76 h 104"/>
                    <a:gd name="T56" fmla="*/ 5 w 62"/>
                    <a:gd name="T57" fmla="*/ 72 h 104"/>
                    <a:gd name="T58" fmla="*/ 9 w 62"/>
                    <a:gd name="T59" fmla="*/ 67 h 104"/>
                    <a:gd name="T60" fmla="*/ 13 w 62"/>
                    <a:gd name="T61" fmla="*/ 58 h 104"/>
                    <a:gd name="T62" fmla="*/ 17 w 62"/>
                    <a:gd name="T63" fmla="*/ 58 h 104"/>
                    <a:gd name="T64" fmla="*/ 20 w 62"/>
                    <a:gd name="T65" fmla="*/ 60 h 104"/>
                    <a:gd name="T66" fmla="*/ 25 w 62"/>
                    <a:gd name="T67" fmla="*/ 58 h 104"/>
                    <a:gd name="T68" fmla="*/ 20 w 62"/>
                    <a:gd name="T69" fmla="*/ 56 h 104"/>
                    <a:gd name="T70" fmla="*/ 14 w 62"/>
                    <a:gd name="T71" fmla="*/ 31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104"/>
                    <a:gd name="T110" fmla="*/ 62 w 6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104">
                      <a:moveTo>
                        <a:pt x="14" y="31"/>
                      </a:moveTo>
                      <a:lnTo>
                        <a:pt x="19" y="20"/>
                      </a:lnTo>
                      <a:lnTo>
                        <a:pt x="30" y="20"/>
                      </a:lnTo>
                      <a:lnTo>
                        <a:pt x="45" y="0"/>
                      </a:lnTo>
                      <a:lnTo>
                        <a:pt x="50" y="13"/>
                      </a:lnTo>
                      <a:lnTo>
                        <a:pt x="58" y="13"/>
                      </a:lnTo>
                      <a:lnTo>
                        <a:pt x="61" y="20"/>
                      </a:lnTo>
                      <a:lnTo>
                        <a:pt x="56" y="31"/>
                      </a:lnTo>
                      <a:lnTo>
                        <a:pt x="50" y="36"/>
                      </a:lnTo>
                      <a:lnTo>
                        <a:pt x="50" y="45"/>
                      </a:lnTo>
                      <a:lnTo>
                        <a:pt x="48" y="49"/>
                      </a:lnTo>
                      <a:lnTo>
                        <a:pt x="47" y="56"/>
                      </a:lnTo>
                      <a:lnTo>
                        <a:pt x="50" y="65"/>
                      </a:lnTo>
                      <a:lnTo>
                        <a:pt x="45" y="74"/>
                      </a:lnTo>
                      <a:lnTo>
                        <a:pt x="41" y="78"/>
                      </a:lnTo>
                      <a:lnTo>
                        <a:pt x="36" y="78"/>
                      </a:lnTo>
                      <a:lnTo>
                        <a:pt x="34" y="81"/>
                      </a:lnTo>
                      <a:lnTo>
                        <a:pt x="33" y="87"/>
                      </a:lnTo>
                      <a:lnTo>
                        <a:pt x="25" y="90"/>
                      </a:lnTo>
                      <a:lnTo>
                        <a:pt x="23" y="87"/>
                      </a:lnTo>
                      <a:lnTo>
                        <a:pt x="17" y="94"/>
                      </a:lnTo>
                      <a:lnTo>
                        <a:pt x="16" y="96"/>
                      </a:lnTo>
                      <a:lnTo>
                        <a:pt x="8" y="103"/>
                      </a:lnTo>
                      <a:lnTo>
                        <a:pt x="5" y="103"/>
                      </a:lnTo>
                      <a:lnTo>
                        <a:pt x="3" y="99"/>
                      </a:lnTo>
                      <a:lnTo>
                        <a:pt x="2" y="87"/>
                      </a:lnTo>
                      <a:lnTo>
                        <a:pt x="0" y="85"/>
                      </a:lnTo>
                      <a:lnTo>
                        <a:pt x="0" y="76"/>
                      </a:lnTo>
                      <a:lnTo>
                        <a:pt x="5" y="72"/>
                      </a:lnTo>
                      <a:lnTo>
                        <a:pt x="9" y="67"/>
                      </a:lnTo>
                      <a:lnTo>
                        <a:pt x="13" y="58"/>
                      </a:lnTo>
                      <a:lnTo>
                        <a:pt x="17" y="58"/>
                      </a:lnTo>
                      <a:lnTo>
                        <a:pt x="20" y="60"/>
                      </a:lnTo>
                      <a:lnTo>
                        <a:pt x="25" y="58"/>
                      </a:lnTo>
                      <a:lnTo>
                        <a:pt x="20" y="56"/>
                      </a:lnTo>
                      <a:lnTo>
                        <a:pt x="14" y="31"/>
                      </a:lnTo>
                    </a:path>
                  </a:pathLst>
                </a:custGeom>
                <a:solidFill>
                  <a:srgbClr val="003399"/>
                </a:solidFill>
                <a:ln w="12700" cap="rnd">
                  <a:solidFill>
                    <a:srgbClr val="000000"/>
                  </a:solidFill>
                  <a:round/>
                  <a:headEnd/>
                  <a:tailEnd/>
                </a:ln>
              </p:spPr>
              <p:txBody>
                <a:bodyPr/>
                <a:lstStyle/>
                <a:p>
                  <a:endParaRPr lang="tr-TR"/>
                </a:p>
              </p:txBody>
            </p:sp>
            <p:sp>
              <p:nvSpPr>
                <p:cNvPr id="4142" name="Freeform 33"/>
                <p:cNvSpPr>
                  <a:spLocks/>
                </p:cNvSpPr>
                <p:nvPr/>
              </p:nvSpPr>
              <p:spPr bwMode="auto">
                <a:xfrm>
                  <a:off x="3330" y="1512"/>
                  <a:ext cx="74" cy="185"/>
                </a:xfrm>
                <a:custGeom>
                  <a:avLst/>
                  <a:gdLst>
                    <a:gd name="T0" fmla="*/ 28 w 74"/>
                    <a:gd name="T1" fmla="*/ 20 h 185"/>
                    <a:gd name="T2" fmla="*/ 45 w 74"/>
                    <a:gd name="T3" fmla="*/ 18 h 185"/>
                    <a:gd name="T4" fmla="*/ 51 w 74"/>
                    <a:gd name="T5" fmla="*/ 11 h 185"/>
                    <a:gd name="T6" fmla="*/ 59 w 74"/>
                    <a:gd name="T7" fmla="*/ 4 h 185"/>
                    <a:gd name="T8" fmla="*/ 73 w 74"/>
                    <a:gd name="T9" fmla="*/ 2 h 185"/>
                    <a:gd name="T10" fmla="*/ 68 w 74"/>
                    <a:gd name="T11" fmla="*/ 18 h 185"/>
                    <a:gd name="T12" fmla="*/ 62 w 74"/>
                    <a:gd name="T13" fmla="*/ 22 h 185"/>
                    <a:gd name="T14" fmla="*/ 53 w 74"/>
                    <a:gd name="T15" fmla="*/ 35 h 185"/>
                    <a:gd name="T16" fmla="*/ 64 w 74"/>
                    <a:gd name="T17" fmla="*/ 35 h 185"/>
                    <a:gd name="T18" fmla="*/ 73 w 74"/>
                    <a:gd name="T19" fmla="*/ 35 h 185"/>
                    <a:gd name="T20" fmla="*/ 67 w 74"/>
                    <a:gd name="T21" fmla="*/ 51 h 185"/>
                    <a:gd name="T22" fmla="*/ 56 w 74"/>
                    <a:gd name="T23" fmla="*/ 58 h 185"/>
                    <a:gd name="T24" fmla="*/ 54 w 74"/>
                    <a:gd name="T25" fmla="*/ 69 h 185"/>
                    <a:gd name="T26" fmla="*/ 64 w 74"/>
                    <a:gd name="T27" fmla="*/ 84 h 185"/>
                    <a:gd name="T28" fmla="*/ 68 w 74"/>
                    <a:gd name="T29" fmla="*/ 100 h 185"/>
                    <a:gd name="T30" fmla="*/ 73 w 74"/>
                    <a:gd name="T31" fmla="*/ 120 h 185"/>
                    <a:gd name="T32" fmla="*/ 70 w 74"/>
                    <a:gd name="T33" fmla="*/ 144 h 185"/>
                    <a:gd name="T34" fmla="*/ 62 w 74"/>
                    <a:gd name="T35" fmla="*/ 155 h 185"/>
                    <a:gd name="T36" fmla="*/ 68 w 74"/>
                    <a:gd name="T37" fmla="*/ 173 h 185"/>
                    <a:gd name="T38" fmla="*/ 51 w 74"/>
                    <a:gd name="T39" fmla="*/ 173 h 185"/>
                    <a:gd name="T40" fmla="*/ 42 w 74"/>
                    <a:gd name="T41" fmla="*/ 171 h 185"/>
                    <a:gd name="T42" fmla="*/ 28 w 74"/>
                    <a:gd name="T43" fmla="*/ 177 h 185"/>
                    <a:gd name="T44" fmla="*/ 20 w 74"/>
                    <a:gd name="T45" fmla="*/ 180 h 185"/>
                    <a:gd name="T46" fmla="*/ 11 w 74"/>
                    <a:gd name="T47" fmla="*/ 182 h 185"/>
                    <a:gd name="T48" fmla="*/ 3 w 74"/>
                    <a:gd name="T49" fmla="*/ 175 h 185"/>
                    <a:gd name="T50" fmla="*/ 0 w 74"/>
                    <a:gd name="T51" fmla="*/ 164 h 185"/>
                    <a:gd name="T52" fmla="*/ 8 w 74"/>
                    <a:gd name="T53" fmla="*/ 153 h 185"/>
                    <a:gd name="T54" fmla="*/ 19 w 74"/>
                    <a:gd name="T55" fmla="*/ 151 h 185"/>
                    <a:gd name="T56" fmla="*/ 12 w 74"/>
                    <a:gd name="T57" fmla="*/ 144 h 185"/>
                    <a:gd name="T58" fmla="*/ 12 w 74"/>
                    <a:gd name="T59" fmla="*/ 133 h 185"/>
                    <a:gd name="T60" fmla="*/ 22 w 74"/>
                    <a:gd name="T61" fmla="*/ 126 h 185"/>
                    <a:gd name="T62" fmla="*/ 30 w 74"/>
                    <a:gd name="T63" fmla="*/ 124 h 185"/>
                    <a:gd name="T64" fmla="*/ 34 w 74"/>
                    <a:gd name="T65" fmla="*/ 104 h 185"/>
                    <a:gd name="T66" fmla="*/ 39 w 74"/>
                    <a:gd name="T67" fmla="*/ 84 h 185"/>
                    <a:gd name="T68" fmla="*/ 31 w 74"/>
                    <a:gd name="T69" fmla="*/ 71 h 185"/>
                    <a:gd name="T70" fmla="*/ 16 w 74"/>
                    <a:gd name="T71" fmla="*/ 67 h 185"/>
                    <a:gd name="T72" fmla="*/ 23 w 74"/>
                    <a:gd name="T73" fmla="*/ 27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185"/>
                    <a:gd name="T113" fmla="*/ 74 w 74"/>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185">
                      <a:moveTo>
                        <a:pt x="23" y="27"/>
                      </a:moveTo>
                      <a:lnTo>
                        <a:pt x="28" y="20"/>
                      </a:lnTo>
                      <a:lnTo>
                        <a:pt x="42" y="22"/>
                      </a:lnTo>
                      <a:lnTo>
                        <a:pt x="45" y="18"/>
                      </a:lnTo>
                      <a:lnTo>
                        <a:pt x="48" y="11"/>
                      </a:lnTo>
                      <a:lnTo>
                        <a:pt x="51" y="11"/>
                      </a:lnTo>
                      <a:lnTo>
                        <a:pt x="54" y="9"/>
                      </a:lnTo>
                      <a:lnTo>
                        <a:pt x="59" y="4"/>
                      </a:lnTo>
                      <a:lnTo>
                        <a:pt x="65" y="0"/>
                      </a:lnTo>
                      <a:lnTo>
                        <a:pt x="73" y="2"/>
                      </a:lnTo>
                      <a:lnTo>
                        <a:pt x="71" y="11"/>
                      </a:lnTo>
                      <a:lnTo>
                        <a:pt x="68" y="18"/>
                      </a:lnTo>
                      <a:lnTo>
                        <a:pt x="65" y="20"/>
                      </a:lnTo>
                      <a:lnTo>
                        <a:pt x="62" y="22"/>
                      </a:lnTo>
                      <a:lnTo>
                        <a:pt x="53" y="27"/>
                      </a:lnTo>
                      <a:lnTo>
                        <a:pt x="53" y="35"/>
                      </a:lnTo>
                      <a:lnTo>
                        <a:pt x="54" y="40"/>
                      </a:lnTo>
                      <a:lnTo>
                        <a:pt x="64" y="35"/>
                      </a:lnTo>
                      <a:lnTo>
                        <a:pt x="71" y="31"/>
                      </a:lnTo>
                      <a:lnTo>
                        <a:pt x="73" y="35"/>
                      </a:lnTo>
                      <a:lnTo>
                        <a:pt x="73" y="49"/>
                      </a:lnTo>
                      <a:lnTo>
                        <a:pt x="67" y="51"/>
                      </a:lnTo>
                      <a:lnTo>
                        <a:pt x="61" y="51"/>
                      </a:lnTo>
                      <a:lnTo>
                        <a:pt x="56" y="58"/>
                      </a:lnTo>
                      <a:lnTo>
                        <a:pt x="54" y="62"/>
                      </a:lnTo>
                      <a:lnTo>
                        <a:pt x="54" y="69"/>
                      </a:lnTo>
                      <a:lnTo>
                        <a:pt x="59" y="78"/>
                      </a:lnTo>
                      <a:lnTo>
                        <a:pt x="64" y="84"/>
                      </a:lnTo>
                      <a:lnTo>
                        <a:pt x="67" y="91"/>
                      </a:lnTo>
                      <a:lnTo>
                        <a:pt x="68" y="100"/>
                      </a:lnTo>
                      <a:lnTo>
                        <a:pt x="70" y="109"/>
                      </a:lnTo>
                      <a:lnTo>
                        <a:pt x="73" y="120"/>
                      </a:lnTo>
                      <a:lnTo>
                        <a:pt x="73" y="135"/>
                      </a:lnTo>
                      <a:lnTo>
                        <a:pt x="70" y="144"/>
                      </a:lnTo>
                      <a:lnTo>
                        <a:pt x="64" y="151"/>
                      </a:lnTo>
                      <a:lnTo>
                        <a:pt x="62" y="155"/>
                      </a:lnTo>
                      <a:lnTo>
                        <a:pt x="65" y="164"/>
                      </a:lnTo>
                      <a:lnTo>
                        <a:pt x="68" y="173"/>
                      </a:lnTo>
                      <a:lnTo>
                        <a:pt x="59" y="173"/>
                      </a:lnTo>
                      <a:lnTo>
                        <a:pt x="51" y="173"/>
                      </a:lnTo>
                      <a:lnTo>
                        <a:pt x="48" y="171"/>
                      </a:lnTo>
                      <a:lnTo>
                        <a:pt x="42" y="171"/>
                      </a:lnTo>
                      <a:lnTo>
                        <a:pt x="34" y="173"/>
                      </a:lnTo>
                      <a:lnTo>
                        <a:pt x="28" y="177"/>
                      </a:lnTo>
                      <a:lnTo>
                        <a:pt x="23" y="177"/>
                      </a:lnTo>
                      <a:lnTo>
                        <a:pt x="20" y="180"/>
                      </a:lnTo>
                      <a:lnTo>
                        <a:pt x="12" y="184"/>
                      </a:lnTo>
                      <a:lnTo>
                        <a:pt x="11" y="182"/>
                      </a:lnTo>
                      <a:lnTo>
                        <a:pt x="8" y="177"/>
                      </a:lnTo>
                      <a:lnTo>
                        <a:pt x="3" y="175"/>
                      </a:lnTo>
                      <a:lnTo>
                        <a:pt x="0" y="173"/>
                      </a:lnTo>
                      <a:lnTo>
                        <a:pt x="0" y="164"/>
                      </a:lnTo>
                      <a:lnTo>
                        <a:pt x="3" y="153"/>
                      </a:lnTo>
                      <a:lnTo>
                        <a:pt x="8" y="153"/>
                      </a:lnTo>
                      <a:lnTo>
                        <a:pt x="12" y="151"/>
                      </a:lnTo>
                      <a:lnTo>
                        <a:pt x="19" y="151"/>
                      </a:lnTo>
                      <a:lnTo>
                        <a:pt x="19" y="149"/>
                      </a:lnTo>
                      <a:lnTo>
                        <a:pt x="12" y="144"/>
                      </a:lnTo>
                      <a:lnTo>
                        <a:pt x="12" y="137"/>
                      </a:lnTo>
                      <a:lnTo>
                        <a:pt x="12" y="133"/>
                      </a:lnTo>
                      <a:lnTo>
                        <a:pt x="19" y="129"/>
                      </a:lnTo>
                      <a:lnTo>
                        <a:pt x="22" y="126"/>
                      </a:lnTo>
                      <a:lnTo>
                        <a:pt x="25" y="124"/>
                      </a:lnTo>
                      <a:lnTo>
                        <a:pt x="30" y="124"/>
                      </a:lnTo>
                      <a:lnTo>
                        <a:pt x="33" y="122"/>
                      </a:lnTo>
                      <a:lnTo>
                        <a:pt x="34" y="104"/>
                      </a:lnTo>
                      <a:lnTo>
                        <a:pt x="39" y="91"/>
                      </a:lnTo>
                      <a:lnTo>
                        <a:pt x="39" y="84"/>
                      </a:lnTo>
                      <a:lnTo>
                        <a:pt x="28" y="82"/>
                      </a:lnTo>
                      <a:lnTo>
                        <a:pt x="31" y="71"/>
                      </a:lnTo>
                      <a:lnTo>
                        <a:pt x="23" y="64"/>
                      </a:lnTo>
                      <a:lnTo>
                        <a:pt x="16" y="67"/>
                      </a:lnTo>
                      <a:lnTo>
                        <a:pt x="25" y="51"/>
                      </a:lnTo>
                      <a:lnTo>
                        <a:pt x="23" y="27"/>
                      </a:lnTo>
                    </a:path>
                  </a:pathLst>
                </a:custGeom>
                <a:solidFill>
                  <a:srgbClr val="003399"/>
                </a:solidFill>
                <a:ln w="12700" cap="rnd">
                  <a:solidFill>
                    <a:srgbClr val="000000"/>
                  </a:solidFill>
                  <a:round/>
                  <a:headEnd/>
                  <a:tailEnd/>
                </a:ln>
              </p:spPr>
              <p:txBody>
                <a:bodyPr/>
                <a:lstStyle/>
                <a:p>
                  <a:endParaRPr lang="tr-TR"/>
                </a:p>
              </p:txBody>
            </p:sp>
          </p:grpSp>
          <p:sp>
            <p:nvSpPr>
              <p:cNvPr id="4140" name="Freeform 34"/>
              <p:cNvSpPr>
                <a:spLocks/>
              </p:cNvSpPr>
              <p:nvPr/>
            </p:nvSpPr>
            <p:spPr bwMode="auto">
              <a:xfrm>
                <a:off x="3108" y="1204"/>
                <a:ext cx="418" cy="313"/>
              </a:xfrm>
              <a:custGeom>
                <a:avLst/>
                <a:gdLst>
                  <a:gd name="T0" fmla="*/ 26 w 418"/>
                  <a:gd name="T1" fmla="*/ 305 h 313"/>
                  <a:gd name="T2" fmla="*/ 42 w 418"/>
                  <a:gd name="T3" fmla="*/ 283 h 313"/>
                  <a:gd name="T4" fmla="*/ 51 w 418"/>
                  <a:gd name="T5" fmla="*/ 276 h 313"/>
                  <a:gd name="T6" fmla="*/ 65 w 418"/>
                  <a:gd name="T7" fmla="*/ 270 h 313"/>
                  <a:gd name="T8" fmla="*/ 76 w 418"/>
                  <a:gd name="T9" fmla="*/ 270 h 313"/>
                  <a:gd name="T10" fmla="*/ 85 w 418"/>
                  <a:gd name="T11" fmla="*/ 261 h 313"/>
                  <a:gd name="T12" fmla="*/ 96 w 418"/>
                  <a:gd name="T13" fmla="*/ 247 h 313"/>
                  <a:gd name="T14" fmla="*/ 107 w 418"/>
                  <a:gd name="T15" fmla="*/ 241 h 313"/>
                  <a:gd name="T16" fmla="*/ 118 w 418"/>
                  <a:gd name="T17" fmla="*/ 234 h 313"/>
                  <a:gd name="T18" fmla="*/ 130 w 418"/>
                  <a:gd name="T19" fmla="*/ 225 h 313"/>
                  <a:gd name="T20" fmla="*/ 146 w 418"/>
                  <a:gd name="T21" fmla="*/ 221 h 313"/>
                  <a:gd name="T22" fmla="*/ 169 w 418"/>
                  <a:gd name="T23" fmla="*/ 225 h 313"/>
                  <a:gd name="T24" fmla="*/ 189 w 418"/>
                  <a:gd name="T25" fmla="*/ 216 h 313"/>
                  <a:gd name="T26" fmla="*/ 200 w 418"/>
                  <a:gd name="T27" fmla="*/ 194 h 313"/>
                  <a:gd name="T28" fmla="*/ 214 w 418"/>
                  <a:gd name="T29" fmla="*/ 176 h 313"/>
                  <a:gd name="T30" fmla="*/ 223 w 418"/>
                  <a:gd name="T31" fmla="*/ 160 h 313"/>
                  <a:gd name="T32" fmla="*/ 231 w 418"/>
                  <a:gd name="T33" fmla="*/ 147 h 313"/>
                  <a:gd name="T34" fmla="*/ 250 w 418"/>
                  <a:gd name="T35" fmla="*/ 131 h 313"/>
                  <a:gd name="T36" fmla="*/ 246 w 418"/>
                  <a:gd name="T37" fmla="*/ 152 h 313"/>
                  <a:gd name="T38" fmla="*/ 260 w 418"/>
                  <a:gd name="T39" fmla="*/ 160 h 313"/>
                  <a:gd name="T40" fmla="*/ 273 w 418"/>
                  <a:gd name="T41" fmla="*/ 154 h 313"/>
                  <a:gd name="T42" fmla="*/ 277 w 418"/>
                  <a:gd name="T43" fmla="*/ 138 h 313"/>
                  <a:gd name="T44" fmla="*/ 282 w 418"/>
                  <a:gd name="T45" fmla="*/ 125 h 313"/>
                  <a:gd name="T46" fmla="*/ 290 w 418"/>
                  <a:gd name="T47" fmla="*/ 111 h 313"/>
                  <a:gd name="T48" fmla="*/ 313 w 418"/>
                  <a:gd name="T49" fmla="*/ 111 h 313"/>
                  <a:gd name="T50" fmla="*/ 336 w 418"/>
                  <a:gd name="T51" fmla="*/ 89 h 313"/>
                  <a:gd name="T52" fmla="*/ 360 w 418"/>
                  <a:gd name="T53" fmla="*/ 74 h 313"/>
                  <a:gd name="T54" fmla="*/ 384 w 418"/>
                  <a:gd name="T55" fmla="*/ 36 h 313"/>
                  <a:gd name="T56" fmla="*/ 406 w 418"/>
                  <a:gd name="T57" fmla="*/ 18 h 313"/>
                  <a:gd name="T58" fmla="*/ 398 w 418"/>
                  <a:gd name="T59" fmla="*/ 0 h 313"/>
                  <a:gd name="T60" fmla="*/ 361 w 418"/>
                  <a:gd name="T61" fmla="*/ 11 h 313"/>
                  <a:gd name="T62" fmla="*/ 336 w 418"/>
                  <a:gd name="T63" fmla="*/ 22 h 313"/>
                  <a:gd name="T64" fmla="*/ 310 w 418"/>
                  <a:gd name="T65" fmla="*/ 29 h 313"/>
                  <a:gd name="T66" fmla="*/ 277 w 418"/>
                  <a:gd name="T67" fmla="*/ 47 h 313"/>
                  <a:gd name="T68" fmla="*/ 250 w 418"/>
                  <a:gd name="T69" fmla="*/ 58 h 313"/>
                  <a:gd name="T70" fmla="*/ 220 w 418"/>
                  <a:gd name="T71" fmla="*/ 74 h 313"/>
                  <a:gd name="T72" fmla="*/ 200 w 418"/>
                  <a:gd name="T73" fmla="*/ 96 h 313"/>
                  <a:gd name="T74" fmla="*/ 183 w 418"/>
                  <a:gd name="T75" fmla="*/ 111 h 313"/>
                  <a:gd name="T76" fmla="*/ 150 w 418"/>
                  <a:gd name="T77" fmla="*/ 138 h 313"/>
                  <a:gd name="T78" fmla="*/ 116 w 418"/>
                  <a:gd name="T79" fmla="*/ 174 h 313"/>
                  <a:gd name="T80" fmla="*/ 87 w 418"/>
                  <a:gd name="T81" fmla="*/ 198 h 313"/>
                  <a:gd name="T82" fmla="*/ 64 w 418"/>
                  <a:gd name="T83" fmla="*/ 232 h 313"/>
                  <a:gd name="T84" fmla="*/ 39 w 418"/>
                  <a:gd name="T85" fmla="*/ 254 h 313"/>
                  <a:gd name="T86" fmla="*/ 0 w 418"/>
                  <a:gd name="T87" fmla="*/ 312 h 3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8"/>
                  <a:gd name="T133" fmla="*/ 0 h 313"/>
                  <a:gd name="T134" fmla="*/ 418 w 418"/>
                  <a:gd name="T135" fmla="*/ 313 h 3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8" h="313">
                    <a:moveTo>
                      <a:pt x="0" y="312"/>
                    </a:moveTo>
                    <a:lnTo>
                      <a:pt x="26" y="305"/>
                    </a:lnTo>
                    <a:lnTo>
                      <a:pt x="36" y="292"/>
                    </a:lnTo>
                    <a:lnTo>
                      <a:pt x="42" y="283"/>
                    </a:lnTo>
                    <a:lnTo>
                      <a:pt x="45" y="276"/>
                    </a:lnTo>
                    <a:lnTo>
                      <a:pt x="51" y="276"/>
                    </a:lnTo>
                    <a:lnTo>
                      <a:pt x="57" y="270"/>
                    </a:lnTo>
                    <a:lnTo>
                      <a:pt x="65" y="270"/>
                    </a:lnTo>
                    <a:lnTo>
                      <a:pt x="70" y="270"/>
                    </a:lnTo>
                    <a:lnTo>
                      <a:pt x="76" y="270"/>
                    </a:lnTo>
                    <a:lnTo>
                      <a:pt x="79" y="270"/>
                    </a:lnTo>
                    <a:lnTo>
                      <a:pt x="85" y="261"/>
                    </a:lnTo>
                    <a:lnTo>
                      <a:pt x="88" y="254"/>
                    </a:lnTo>
                    <a:lnTo>
                      <a:pt x="96" y="247"/>
                    </a:lnTo>
                    <a:lnTo>
                      <a:pt x="102" y="245"/>
                    </a:lnTo>
                    <a:lnTo>
                      <a:pt x="107" y="241"/>
                    </a:lnTo>
                    <a:lnTo>
                      <a:pt x="113" y="238"/>
                    </a:lnTo>
                    <a:lnTo>
                      <a:pt x="118" y="234"/>
                    </a:lnTo>
                    <a:lnTo>
                      <a:pt x="124" y="230"/>
                    </a:lnTo>
                    <a:lnTo>
                      <a:pt x="130" y="225"/>
                    </a:lnTo>
                    <a:lnTo>
                      <a:pt x="138" y="218"/>
                    </a:lnTo>
                    <a:lnTo>
                      <a:pt x="146" y="221"/>
                    </a:lnTo>
                    <a:lnTo>
                      <a:pt x="157" y="225"/>
                    </a:lnTo>
                    <a:lnTo>
                      <a:pt x="169" y="225"/>
                    </a:lnTo>
                    <a:lnTo>
                      <a:pt x="183" y="218"/>
                    </a:lnTo>
                    <a:lnTo>
                      <a:pt x="189" y="216"/>
                    </a:lnTo>
                    <a:lnTo>
                      <a:pt x="194" y="203"/>
                    </a:lnTo>
                    <a:lnTo>
                      <a:pt x="200" y="194"/>
                    </a:lnTo>
                    <a:lnTo>
                      <a:pt x="211" y="183"/>
                    </a:lnTo>
                    <a:lnTo>
                      <a:pt x="214" y="176"/>
                    </a:lnTo>
                    <a:lnTo>
                      <a:pt x="214" y="167"/>
                    </a:lnTo>
                    <a:lnTo>
                      <a:pt x="223" y="160"/>
                    </a:lnTo>
                    <a:lnTo>
                      <a:pt x="228" y="154"/>
                    </a:lnTo>
                    <a:lnTo>
                      <a:pt x="231" y="147"/>
                    </a:lnTo>
                    <a:lnTo>
                      <a:pt x="234" y="145"/>
                    </a:lnTo>
                    <a:lnTo>
                      <a:pt x="250" y="131"/>
                    </a:lnTo>
                    <a:lnTo>
                      <a:pt x="250" y="145"/>
                    </a:lnTo>
                    <a:lnTo>
                      <a:pt x="246" y="152"/>
                    </a:lnTo>
                    <a:lnTo>
                      <a:pt x="250" y="158"/>
                    </a:lnTo>
                    <a:lnTo>
                      <a:pt x="260" y="160"/>
                    </a:lnTo>
                    <a:lnTo>
                      <a:pt x="267" y="160"/>
                    </a:lnTo>
                    <a:lnTo>
                      <a:pt x="273" y="154"/>
                    </a:lnTo>
                    <a:lnTo>
                      <a:pt x="277" y="145"/>
                    </a:lnTo>
                    <a:lnTo>
                      <a:pt x="277" y="138"/>
                    </a:lnTo>
                    <a:lnTo>
                      <a:pt x="282" y="131"/>
                    </a:lnTo>
                    <a:lnTo>
                      <a:pt x="282" y="125"/>
                    </a:lnTo>
                    <a:lnTo>
                      <a:pt x="287" y="116"/>
                    </a:lnTo>
                    <a:lnTo>
                      <a:pt x="290" y="111"/>
                    </a:lnTo>
                    <a:lnTo>
                      <a:pt x="298" y="111"/>
                    </a:lnTo>
                    <a:lnTo>
                      <a:pt x="313" y="111"/>
                    </a:lnTo>
                    <a:lnTo>
                      <a:pt x="326" y="103"/>
                    </a:lnTo>
                    <a:lnTo>
                      <a:pt x="336" y="89"/>
                    </a:lnTo>
                    <a:lnTo>
                      <a:pt x="349" y="85"/>
                    </a:lnTo>
                    <a:lnTo>
                      <a:pt x="360" y="74"/>
                    </a:lnTo>
                    <a:lnTo>
                      <a:pt x="367" y="56"/>
                    </a:lnTo>
                    <a:lnTo>
                      <a:pt x="384" y="36"/>
                    </a:lnTo>
                    <a:lnTo>
                      <a:pt x="395" y="27"/>
                    </a:lnTo>
                    <a:lnTo>
                      <a:pt x="406" y="18"/>
                    </a:lnTo>
                    <a:lnTo>
                      <a:pt x="417" y="7"/>
                    </a:lnTo>
                    <a:lnTo>
                      <a:pt x="398" y="0"/>
                    </a:lnTo>
                    <a:lnTo>
                      <a:pt x="380" y="0"/>
                    </a:lnTo>
                    <a:lnTo>
                      <a:pt x="361" y="11"/>
                    </a:lnTo>
                    <a:lnTo>
                      <a:pt x="352" y="18"/>
                    </a:lnTo>
                    <a:lnTo>
                      <a:pt x="336" y="22"/>
                    </a:lnTo>
                    <a:lnTo>
                      <a:pt x="319" y="25"/>
                    </a:lnTo>
                    <a:lnTo>
                      <a:pt x="310" y="29"/>
                    </a:lnTo>
                    <a:lnTo>
                      <a:pt x="290" y="40"/>
                    </a:lnTo>
                    <a:lnTo>
                      <a:pt x="277" y="47"/>
                    </a:lnTo>
                    <a:lnTo>
                      <a:pt x="265" y="53"/>
                    </a:lnTo>
                    <a:lnTo>
                      <a:pt x="250" y="58"/>
                    </a:lnTo>
                    <a:lnTo>
                      <a:pt x="234" y="65"/>
                    </a:lnTo>
                    <a:lnTo>
                      <a:pt x="220" y="74"/>
                    </a:lnTo>
                    <a:lnTo>
                      <a:pt x="209" y="85"/>
                    </a:lnTo>
                    <a:lnTo>
                      <a:pt x="200" y="96"/>
                    </a:lnTo>
                    <a:lnTo>
                      <a:pt x="191" y="105"/>
                    </a:lnTo>
                    <a:lnTo>
                      <a:pt x="183" y="111"/>
                    </a:lnTo>
                    <a:lnTo>
                      <a:pt x="166" y="125"/>
                    </a:lnTo>
                    <a:lnTo>
                      <a:pt x="150" y="138"/>
                    </a:lnTo>
                    <a:lnTo>
                      <a:pt x="130" y="154"/>
                    </a:lnTo>
                    <a:lnTo>
                      <a:pt x="116" y="174"/>
                    </a:lnTo>
                    <a:lnTo>
                      <a:pt x="101" y="189"/>
                    </a:lnTo>
                    <a:lnTo>
                      <a:pt x="87" y="198"/>
                    </a:lnTo>
                    <a:lnTo>
                      <a:pt x="73" y="218"/>
                    </a:lnTo>
                    <a:lnTo>
                      <a:pt x="64" y="232"/>
                    </a:lnTo>
                    <a:lnTo>
                      <a:pt x="51" y="245"/>
                    </a:lnTo>
                    <a:lnTo>
                      <a:pt x="39" y="254"/>
                    </a:lnTo>
                    <a:lnTo>
                      <a:pt x="26" y="263"/>
                    </a:lnTo>
                    <a:lnTo>
                      <a:pt x="0" y="312"/>
                    </a:lnTo>
                  </a:path>
                </a:pathLst>
              </a:custGeom>
              <a:solidFill>
                <a:srgbClr val="003399"/>
              </a:solidFill>
              <a:ln w="12700" cap="rnd">
                <a:solidFill>
                  <a:srgbClr val="000000"/>
                </a:solidFill>
                <a:round/>
                <a:headEnd/>
                <a:tailEnd/>
              </a:ln>
            </p:spPr>
            <p:txBody>
              <a:bodyPr/>
              <a:lstStyle/>
              <a:p>
                <a:endParaRPr lang="tr-TR"/>
              </a:p>
            </p:txBody>
          </p:sp>
        </p:grpSp>
        <p:sp>
          <p:nvSpPr>
            <p:cNvPr id="4131" name="Freeform 35"/>
            <p:cNvSpPr>
              <a:spLocks/>
            </p:cNvSpPr>
            <p:nvPr/>
          </p:nvSpPr>
          <p:spPr bwMode="auto">
            <a:xfrm>
              <a:off x="3850" y="2958"/>
              <a:ext cx="124" cy="302"/>
            </a:xfrm>
            <a:custGeom>
              <a:avLst/>
              <a:gdLst>
                <a:gd name="T0" fmla="*/ 23 w 124"/>
                <a:gd name="T1" fmla="*/ 95 h 302"/>
                <a:gd name="T2" fmla="*/ 20 w 124"/>
                <a:gd name="T3" fmla="*/ 155 h 302"/>
                <a:gd name="T4" fmla="*/ 9 w 124"/>
                <a:gd name="T5" fmla="*/ 193 h 302"/>
                <a:gd name="T6" fmla="*/ 0 w 124"/>
                <a:gd name="T7" fmla="*/ 228 h 302"/>
                <a:gd name="T8" fmla="*/ 0 w 124"/>
                <a:gd name="T9" fmla="*/ 255 h 302"/>
                <a:gd name="T10" fmla="*/ 3 w 124"/>
                <a:gd name="T11" fmla="*/ 277 h 302"/>
                <a:gd name="T12" fmla="*/ 14 w 124"/>
                <a:gd name="T13" fmla="*/ 297 h 302"/>
                <a:gd name="T14" fmla="*/ 23 w 124"/>
                <a:gd name="T15" fmla="*/ 299 h 302"/>
                <a:gd name="T16" fmla="*/ 31 w 124"/>
                <a:gd name="T17" fmla="*/ 299 h 302"/>
                <a:gd name="T18" fmla="*/ 40 w 124"/>
                <a:gd name="T19" fmla="*/ 301 h 302"/>
                <a:gd name="T20" fmla="*/ 45 w 124"/>
                <a:gd name="T21" fmla="*/ 286 h 302"/>
                <a:gd name="T22" fmla="*/ 49 w 124"/>
                <a:gd name="T23" fmla="*/ 246 h 302"/>
                <a:gd name="T24" fmla="*/ 63 w 124"/>
                <a:gd name="T25" fmla="*/ 219 h 302"/>
                <a:gd name="T26" fmla="*/ 66 w 124"/>
                <a:gd name="T27" fmla="*/ 179 h 302"/>
                <a:gd name="T28" fmla="*/ 72 w 124"/>
                <a:gd name="T29" fmla="*/ 164 h 302"/>
                <a:gd name="T30" fmla="*/ 78 w 124"/>
                <a:gd name="T31" fmla="*/ 153 h 302"/>
                <a:gd name="T32" fmla="*/ 83 w 124"/>
                <a:gd name="T33" fmla="*/ 124 h 302"/>
                <a:gd name="T34" fmla="*/ 92 w 124"/>
                <a:gd name="T35" fmla="*/ 106 h 302"/>
                <a:gd name="T36" fmla="*/ 98 w 124"/>
                <a:gd name="T37" fmla="*/ 93 h 302"/>
                <a:gd name="T38" fmla="*/ 105 w 124"/>
                <a:gd name="T39" fmla="*/ 82 h 302"/>
                <a:gd name="T40" fmla="*/ 105 w 124"/>
                <a:gd name="T41" fmla="*/ 75 h 302"/>
                <a:gd name="T42" fmla="*/ 118 w 124"/>
                <a:gd name="T43" fmla="*/ 60 h 302"/>
                <a:gd name="T44" fmla="*/ 120 w 124"/>
                <a:gd name="T45" fmla="*/ 33 h 302"/>
                <a:gd name="T46" fmla="*/ 123 w 124"/>
                <a:gd name="T47" fmla="*/ 18 h 302"/>
                <a:gd name="T48" fmla="*/ 111 w 124"/>
                <a:gd name="T49" fmla="*/ 11 h 302"/>
                <a:gd name="T50" fmla="*/ 103 w 124"/>
                <a:gd name="T51" fmla="*/ 0 h 302"/>
                <a:gd name="T52" fmla="*/ 92 w 124"/>
                <a:gd name="T53" fmla="*/ 11 h 302"/>
                <a:gd name="T54" fmla="*/ 83 w 124"/>
                <a:gd name="T55" fmla="*/ 38 h 302"/>
                <a:gd name="T56" fmla="*/ 72 w 124"/>
                <a:gd name="T57" fmla="*/ 58 h 302"/>
                <a:gd name="T58" fmla="*/ 63 w 124"/>
                <a:gd name="T59" fmla="*/ 73 h 302"/>
                <a:gd name="T60" fmla="*/ 58 w 124"/>
                <a:gd name="T61" fmla="*/ 73 h 302"/>
                <a:gd name="T62" fmla="*/ 49 w 124"/>
                <a:gd name="T63" fmla="*/ 82 h 302"/>
                <a:gd name="T64" fmla="*/ 45 w 124"/>
                <a:gd name="T65" fmla="*/ 91 h 302"/>
                <a:gd name="T66" fmla="*/ 23 w 124"/>
                <a:gd name="T67" fmla="*/ 95 h 3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302"/>
                <a:gd name="T104" fmla="*/ 124 w 124"/>
                <a:gd name="T105" fmla="*/ 302 h 3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302">
                  <a:moveTo>
                    <a:pt x="23" y="95"/>
                  </a:moveTo>
                  <a:lnTo>
                    <a:pt x="20" y="155"/>
                  </a:lnTo>
                  <a:lnTo>
                    <a:pt x="9" y="193"/>
                  </a:lnTo>
                  <a:lnTo>
                    <a:pt x="0" y="228"/>
                  </a:lnTo>
                  <a:lnTo>
                    <a:pt x="0" y="255"/>
                  </a:lnTo>
                  <a:lnTo>
                    <a:pt x="3" y="277"/>
                  </a:lnTo>
                  <a:lnTo>
                    <a:pt x="14" y="297"/>
                  </a:lnTo>
                  <a:lnTo>
                    <a:pt x="23" y="299"/>
                  </a:lnTo>
                  <a:lnTo>
                    <a:pt x="31" y="299"/>
                  </a:lnTo>
                  <a:lnTo>
                    <a:pt x="40" y="301"/>
                  </a:lnTo>
                  <a:lnTo>
                    <a:pt x="45" y="286"/>
                  </a:lnTo>
                  <a:lnTo>
                    <a:pt x="49" y="246"/>
                  </a:lnTo>
                  <a:lnTo>
                    <a:pt x="63" y="219"/>
                  </a:lnTo>
                  <a:lnTo>
                    <a:pt x="66" y="179"/>
                  </a:lnTo>
                  <a:lnTo>
                    <a:pt x="72" y="164"/>
                  </a:lnTo>
                  <a:lnTo>
                    <a:pt x="78" y="153"/>
                  </a:lnTo>
                  <a:lnTo>
                    <a:pt x="83" y="124"/>
                  </a:lnTo>
                  <a:lnTo>
                    <a:pt x="92" y="106"/>
                  </a:lnTo>
                  <a:lnTo>
                    <a:pt x="98" y="93"/>
                  </a:lnTo>
                  <a:lnTo>
                    <a:pt x="105" y="82"/>
                  </a:lnTo>
                  <a:lnTo>
                    <a:pt x="105" y="75"/>
                  </a:lnTo>
                  <a:lnTo>
                    <a:pt x="118" y="60"/>
                  </a:lnTo>
                  <a:lnTo>
                    <a:pt x="120" y="33"/>
                  </a:lnTo>
                  <a:lnTo>
                    <a:pt x="123" y="18"/>
                  </a:lnTo>
                  <a:lnTo>
                    <a:pt x="111" y="11"/>
                  </a:lnTo>
                  <a:lnTo>
                    <a:pt x="103" y="0"/>
                  </a:lnTo>
                  <a:lnTo>
                    <a:pt x="92" y="11"/>
                  </a:lnTo>
                  <a:lnTo>
                    <a:pt x="83" y="38"/>
                  </a:lnTo>
                  <a:lnTo>
                    <a:pt x="72" y="58"/>
                  </a:lnTo>
                  <a:lnTo>
                    <a:pt x="63" y="73"/>
                  </a:lnTo>
                  <a:lnTo>
                    <a:pt x="58" y="73"/>
                  </a:lnTo>
                  <a:lnTo>
                    <a:pt x="49" y="82"/>
                  </a:lnTo>
                  <a:lnTo>
                    <a:pt x="45" y="91"/>
                  </a:lnTo>
                  <a:lnTo>
                    <a:pt x="23" y="95"/>
                  </a:lnTo>
                </a:path>
              </a:pathLst>
            </a:custGeom>
            <a:solidFill>
              <a:srgbClr val="003399"/>
            </a:solidFill>
            <a:ln w="12700" cap="rnd">
              <a:solidFill>
                <a:srgbClr val="000000"/>
              </a:solidFill>
              <a:round/>
              <a:headEnd/>
              <a:tailEnd/>
            </a:ln>
          </p:spPr>
          <p:txBody>
            <a:bodyPr/>
            <a:lstStyle/>
            <a:p>
              <a:endParaRPr lang="tr-TR"/>
            </a:p>
          </p:txBody>
        </p:sp>
        <p:sp>
          <p:nvSpPr>
            <p:cNvPr id="4132" name="Freeform 36"/>
            <p:cNvSpPr>
              <a:spLocks/>
            </p:cNvSpPr>
            <p:nvPr/>
          </p:nvSpPr>
          <p:spPr bwMode="auto">
            <a:xfrm>
              <a:off x="3252" y="1232"/>
              <a:ext cx="1696" cy="1431"/>
            </a:xfrm>
            <a:custGeom>
              <a:avLst/>
              <a:gdLst>
                <a:gd name="T0" fmla="*/ 98 w 1696"/>
                <a:gd name="T1" fmla="*/ 599 h 1431"/>
                <a:gd name="T2" fmla="*/ 111 w 1696"/>
                <a:gd name="T3" fmla="*/ 494 h 1431"/>
                <a:gd name="T4" fmla="*/ 169 w 1696"/>
                <a:gd name="T5" fmla="*/ 435 h 1431"/>
                <a:gd name="T6" fmla="*/ 234 w 1696"/>
                <a:gd name="T7" fmla="*/ 406 h 1431"/>
                <a:gd name="T8" fmla="*/ 252 w 1696"/>
                <a:gd name="T9" fmla="*/ 346 h 1431"/>
                <a:gd name="T10" fmla="*/ 336 w 1696"/>
                <a:gd name="T11" fmla="*/ 293 h 1431"/>
                <a:gd name="T12" fmla="*/ 390 w 1696"/>
                <a:gd name="T13" fmla="*/ 217 h 1431"/>
                <a:gd name="T14" fmla="*/ 365 w 1696"/>
                <a:gd name="T15" fmla="*/ 180 h 1431"/>
                <a:gd name="T16" fmla="*/ 370 w 1696"/>
                <a:gd name="T17" fmla="*/ 144 h 1431"/>
                <a:gd name="T18" fmla="*/ 316 w 1696"/>
                <a:gd name="T19" fmla="*/ 195 h 1431"/>
                <a:gd name="T20" fmla="*/ 299 w 1696"/>
                <a:gd name="T21" fmla="*/ 297 h 1431"/>
                <a:gd name="T22" fmla="*/ 262 w 1696"/>
                <a:gd name="T23" fmla="*/ 328 h 1431"/>
                <a:gd name="T24" fmla="*/ 243 w 1696"/>
                <a:gd name="T25" fmla="*/ 275 h 1431"/>
                <a:gd name="T26" fmla="*/ 192 w 1696"/>
                <a:gd name="T27" fmla="*/ 299 h 1431"/>
                <a:gd name="T28" fmla="*/ 178 w 1696"/>
                <a:gd name="T29" fmla="*/ 259 h 1431"/>
                <a:gd name="T30" fmla="*/ 180 w 1696"/>
                <a:gd name="T31" fmla="*/ 219 h 1431"/>
                <a:gd name="T32" fmla="*/ 234 w 1696"/>
                <a:gd name="T33" fmla="*/ 193 h 1431"/>
                <a:gd name="T34" fmla="*/ 269 w 1696"/>
                <a:gd name="T35" fmla="*/ 124 h 1431"/>
                <a:gd name="T36" fmla="*/ 327 w 1696"/>
                <a:gd name="T37" fmla="*/ 42 h 1431"/>
                <a:gd name="T38" fmla="*/ 406 w 1696"/>
                <a:gd name="T39" fmla="*/ 20 h 1431"/>
                <a:gd name="T40" fmla="*/ 511 w 1696"/>
                <a:gd name="T41" fmla="*/ 82 h 1431"/>
                <a:gd name="T42" fmla="*/ 474 w 1696"/>
                <a:gd name="T43" fmla="*/ 180 h 1431"/>
                <a:gd name="T44" fmla="*/ 511 w 1696"/>
                <a:gd name="T45" fmla="*/ 228 h 1431"/>
                <a:gd name="T46" fmla="*/ 543 w 1696"/>
                <a:gd name="T47" fmla="*/ 173 h 1431"/>
                <a:gd name="T48" fmla="*/ 684 w 1696"/>
                <a:gd name="T49" fmla="*/ 151 h 1431"/>
                <a:gd name="T50" fmla="*/ 854 w 1696"/>
                <a:gd name="T51" fmla="*/ 27 h 1431"/>
                <a:gd name="T52" fmla="*/ 1119 w 1696"/>
                <a:gd name="T53" fmla="*/ 82 h 1431"/>
                <a:gd name="T54" fmla="*/ 1599 w 1696"/>
                <a:gd name="T55" fmla="*/ 182 h 1431"/>
                <a:gd name="T56" fmla="*/ 1641 w 1696"/>
                <a:gd name="T57" fmla="*/ 239 h 1431"/>
                <a:gd name="T58" fmla="*/ 1656 w 1696"/>
                <a:gd name="T59" fmla="*/ 432 h 1431"/>
                <a:gd name="T60" fmla="*/ 1517 w 1696"/>
                <a:gd name="T61" fmla="*/ 277 h 1431"/>
                <a:gd name="T62" fmla="*/ 1407 w 1696"/>
                <a:gd name="T63" fmla="*/ 348 h 1431"/>
                <a:gd name="T64" fmla="*/ 1559 w 1696"/>
                <a:gd name="T65" fmla="*/ 619 h 1431"/>
                <a:gd name="T66" fmla="*/ 1497 w 1696"/>
                <a:gd name="T67" fmla="*/ 738 h 1431"/>
                <a:gd name="T68" fmla="*/ 1597 w 1696"/>
                <a:gd name="T69" fmla="*/ 1002 h 1431"/>
                <a:gd name="T70" fmla="*/ 1495 w 1696"/>
                <a:gd name="T71" fmla="*/ 1140 h 1431"/>
                <a:gd name="T72" fmla="*/ 1469 w 1696"/>
                <a:gd name="T73" fmla="*/ 1248 h 1431"/>
                <a:gd name="T74" fmla="*/ 1463 w 1696"/>
                <a:gd name="T75" fmla="*/ 1352 h 1431"/>
                <a:gd name="T76" fmla="*/ 1427 w 1696"/>
                <a:gd name="T77" fmla="*/ 1348 h 1431"/>
                <a:gd name="T78" fmla="*/ 1322 w 1696"/>
                <a:gd name="T79" fmla="*/ 1128 h 1431"/>
                <a:gd name="T80" fmla="*/ 1172 w 1696"/>
                <a:gd name="T81" fmla="*/ 1122 h 1431"/>
                <a:gd name="T82" fmla="*/ 1082 w 1696"/>
                <a:gd name="T83" fmla="*/ 1250 h 1431"/>
                <a:gd name="T84" fmla="*/ 898 w 1696"/>
                <a:gd name="T85" fmla="*/ 971 h 1431"/>
                <a:gd name="T86" fmla="*/ 655 w 1696"/>
                <a:gd name="T87" fmla="*/ 874 h 1431"/>
                <a:gd name="T88" fmla="*/ 839 w 1696"/>
                <a:gd name="T89" fmla="*/ 1046 h 1431"/>
                <a:gd name="T90" fmla="*/ 624 w 1696"/>
                <a:gd name="T91" fmla="*/ 1202 h 1431"/>
                <a:gd name="T92" fmla="*/ 568 w 1696"/>
                <a:gd name="T93" fmla="*/ 1055 h 1431"/>
                <a:gd name="T94" fmla="*/ 478 w 1696"/>
                <a:gd name="T95" fmla="*/ 885 h 1431"/>
                <a:gd name="T96" fmla="*/ 426 w 1696"/>
                <a:gd name="T97" fmla="*/ 758 h 1431"/>
                <a:gd name="T98" fmla="*/ 401 w 1696"/>
                <a:gd name="T99" fmla="*/ 701 h 1431"/>
                <a:gd name="T100" fmla="*/ 368 w 1696"/>
                <a:gd name="T101" fmla="*/ 663 h 1431"/>
                <a:gd name="T102" fmla="*/ 356 w 1696"/>
                <a:gd name="T103" fmla="*/ 729 h 1431"/>
                <a:gd name="T104" fmla="*/ 311 w 1696"/>
                <a:gd name="T105" fmla="*/ 627 h 1431"/>
                <a:gd name="T106" fmla="*/ 260 w 1696"/>
                <a:gd name="T107" fmla="*/ 592 h 1431"/>
                <a:gd name="T108" fmla="*/ 314 w 1696"/>
                <a:gd name="T109" fmla="*/ 681 h 1431"/>
                <a:gd name="T110" fmla="*/ 291 w 1696"/>
                <a:gd name="T111" fmla="*/ 701 h 1431"/>
                <a:gd name="T112" fmla="*/ 248 w 1696"/>
                <a:gd name="T113" fmla="*/ 641 h 1431"/>
                <a:gd name="T114" fmla="*/ 198 w 1696"/>
                <a:gd name="T115" fmla="*/ 601 h 1431"/>
                <a:gd name="T116" fmla="*/ 133 w 1696"/>
                <a:gd name="T117" fmla="*/ 652 h 1431"/>
                <a:gd name="T118" fmla="*/ 119 w 1696"/>
                <a:gd name="T119" fmla="*/ 714 h 1431"/>
                <a:gd name="T120" fmla="*/ 74 w 1696"/>
                <a:gd name="T121" fmla="*/ 756 h 1431"/>
                <a:gd name="T122" fmla="*/ 9 w 1696"/>
                <a:gd name="T123" fmla="*/ 729 h 1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6"/>
                <a:gd name="T187" fmla="*/ 0 h 1431"/>
                <a:gd name="T188" fmla="*/ 1696 w 1696"/>
                <a:gd name="T189" fmla="*/ 1431 h 14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6" h="1431">
                  <a:moveTo>
                    <a:pt x="0" y="641"/>
                  </a:moveTo>
                  <a:lnTo>
                    <a:pt x="14" y="621"/>
                  </a:lnTo>
                  <a:lnTo>
                    <a:pt x="23" y="605"/>
                  </a:lnTo>
                  <a:lnTo>
                    <a:pt x="43" y="605"/>
                  </a:lnTo>
                  <a:lnTo>
                    <a:pt x="65" y="610"/>
                  </a:lnTo>
                  <a:lnTo>
                    <a:pt x="80" y="601"/>
                  </a:lnTo>
                  <a:lnTo>
                    <a:pt x="98" y="599"/>
                  </a:lnTo>
                  <a:lnTo>
                    <a:pt x="99" y="572"/>
                  </a:lnTo>
                  <a:lnTo>
                    <a:pt x="108" y="554"/>
                  </a:lnTo>
                  <a:lnTo>
                    <a:pt x="85" y="534"/>
                  </a:lnTo>
                  <a:lnTo>
                    <a:pt x="82" y="519"/>
                  </a:lnTo>
                  <a:lnTo>
                    <a:pt x="84" y="497"/>
                  </a:lnTo>
                  <a:lnTo>
                    <a:pt x="101" y="497"/>
                  </a:lnTo>
                  <a:lnTo>
                    <a:pt x="111" y="494"/>
                  </a:lnTo>
                  <a:lnTo>
                    <a:pt x="113" y="497"/>
                  </a:lnTo>
                  <a:lnTo>
                    <a:pt x="125" y="483"/>
                  </a:lnTo>
                  <a:lnTo>
                    <a:pt x="138" y="477"/>
                  </a:lnTo>
                  <a:lnTo>
                    <a:pt x="142" y="477"/>
                  </a:lnTo>
                  <a:lnTo>
                    <a:pt x="150" y="463"/>
                  </a:lnTo>
                  <a:lnTo>
                    <a:pt x="159" y="459"/>
                  </a:lnTo>
                  <a:lnTo>
                    <a:pt x="169" y="435"/>
                  </a:lnTo>
                  <a:lnTo>
                    <a:pt x="175" y="441"/>
                  </a:lnTo>
                  <a:lnTo>
                    <a:pt x="187" y="426"/>
                  </a:lnTo>
                  <a:lnTo>
                    <a:pt x="189" y="426"/>
                  </a:lnTo>
                  <a:lnTo>
                    <a:pt x="204" y="408"/>
                  </a:lnTo>
                  <a:lnTo>
                    <a:pt x="214" y="406"/>
                  </a:lnTo>
                  <a:lnTo>
                    <a:pt x="226" y="406"/>
                  </a:lnTo>
                  <a:lnTo>
                    <a:pt x="234" y="406"/>
                  </a:lnTo>
                  <a:lnTo>
                    <a:pt x="228" y="384"/>
                  </a:lnTo>
                  <a:lnTo>
                    <a:pt x="224" y="366"/>
                  </a:lnTo>
                  <a:lnTo>
                    <a:pt x="221" y="328"/>
                  </a:lnTo>
                  <a:lnTo>
                    <a:pt x="240" y="326"/>
                  </a:lnTo>
                  <a:lnTo>
                    <a:pt x="249" y="319"/>
                  </a:lnTo>
                  <a:lnTo>
                    <a:pt x="245" y="335"/>
                  </a:lnTo>
                  <a:lnTo>
                    <a:pt x="252" y="346"/>
                  </a:lnTo>
                  <a:lnTo>
                    <a:pt x="260" y="359"/>
                  </a:lnTo>
                  <a:lnTo>
                    <a:pt x="265" y="368"/>
                  </a:lnTo>
                  <a:lnTo>
                    <a:pt x="286" y="366"/>
                  </a:lnTo>
                  <a:lnTo>
                    <a:pt x="305" y="333"/>
                  </a:lnTo>
                  <a:lnTo>
                    <a:pt x="319" y="317"/>
                  </a:lnTo>
                  <a:lnTo>
                    <a:pt x="327" y="306"/>
                  </a:lnTo>
                  <a:lnTo>
                    <a:pt x="336" y="293"/>
                  </a:lnTo>
                  <a:lnTo>
                    <a:pt x="345" y="275"/>
                  </a:lnTo>
                  <a:lnTo>
                    <a:pt x="353" y="282"/>
                  </a:lnTo>
                  <a:lnTo>
                    <a:pt x="353" y="270"/>
                  </a:lnTo>
                  <a:lnTo>
                    <a:pt x="358" y="264"/>
                  </a:lnTo>
                  <a:lnTo>
                    <a:pt x="372" y="268"/>
                  </a:lnTo>
                  <a:lnTo>
                    <a:pt x="395" y="297"/>
                  </a:lnTo>
                  <a:lnTo>
                    <a:pt x="390" y="217"/>
                  </a:lnTo>
                  <a:lnTo>
                    <a:pt x="370" y="253"/>
                  </a:lnTo>
                  <a:lnTo>
                    <a:pt x="354" y="251"/>
                  </a:lnTo>
                  <a:lnTo>
                    <a:pt x="350" y="228"/>
                  </a:lnTo>
                  <a:lnTo>
                    <a:pt x="350" y="217"/>
                  </a:lnTo>
                  <a:lnTo>
                    <a:pt x="345" y="211"/>
                  </a:lnTo>
                  <a:lnTo>
                    <a:pt x="358" y="193"/>
                  </a:lnTo>
                  <a:lnTo>
                    <a:pt x="365" y="180"/>
                  </a:lnTo>
                  <a:lnTo>
                    <a:pt x="373" y="175"/>
                  </a:lnTo>
                  <a:lnTo>
                    <a:pt x="379" y="173"/>
                  </a:lnTo>
                  <a:lnTo>
                    <a:pt x="384" y="162"/>
                  </a:lnTo>
                  <a:lnTo>
                    <a:pt x="390" y="160"/>
                  </a:lnTo>
                  <a:lnTo>
                    <a:pt x="398" y="160"/>
                  </a:lnTo>
                  <a:lnTo>
                    <a:pt x="384" y="140"/>
                  </a:lnTo>
                  <a:lnTo>
                    <a:pt x="370" y="144"/>
                  </a:lnTo>
                  <a:lnTo>
                    <a:pt x="361" y="144"/>
                  </a:lnTo>
                  <a:lnTo>
                    <a:pt x="353" y="137"/>
                  </a:lnTo>
                  <a:lnTo>
                    <a:pt x="353" y="151"/>
                  </a:lnTo>
                  <a:lnTo>
                    <a:pt x="345" y="164"/>
                  </a:lnTo>
                  <a:lnTo>
                    <a:pt x="334" y="186"/>
                  </a:lnTo>
                  <a:lnTo>
                    <a:pt x="324" y="195"/>
                  </a:lnTo>
                  <a:lnTo>
                    <a:pt x="316" y="195"/>
                  </a:lnTo>
                  <a:lnTo>
                    <a:pt x="313" y="211"/>
                  </a:lnTo>
                  <a:lnTo>
                    <a:pt x="313" y="217"/>
                  </a:lnTo>
                  <a:lnTo>
                    <a:pt x="306" y="224"/>
                  </a:lnTo>
                  <a:lnTo>
                    <a:pt x="314" y="251"/>
                  </a:lnTo>
                  <a:lnTo>
                    <a:pt x="319" y="264"/>
                  </a:lnTo>
                  <a:lnTo>
                    <a:pt x="310" y="284"/>
                  </a:lnTo>
                  <a:lnTo>
                    <a:pt x="299" y="297"/>
                  </a:lnTo>
                  <a:lnTo>
                    <a:pt x="296" y="317"/>
                  </a:lnTo>
                  <a:lnTo>
                    <a:pt x="289" y="333"/>
                  </a:lnTo>
                  <a:lnTo>
                    <a:pt x="283" y="333"/>
                  </a:lnTo>
                  <a:lnTo>
                    <a:pt x="274" y="335"/>
                  </a:lnTo>
                  <a:lnTo>
                    <a:pt x="265" y="341"/>
                  </a:lnTo>
                  <a:lnTo>
                    <a:pt x="262" y="339"/>
                  </a:lnTo>
                  <a:lnTo>
                    <a:pt x="262" y="328"/>
                  </a:lnTo>
                  <a:lnTo>
                    <a:pt x="260" y="310"/>
                  </a:lnTo>
                  <a:lnTo>
                    <a:pt x="252" y="310"/>
                  </a:lnTo>
                  <a:lnTo>
                    <a:pt x="248" y="299"/>
                  </a:lnTo>
                  <a:lnTo>
                    <a:pt x="249" y="284"/>
                  </a:lnTo>
                  <a:lnTo>
                    <a:pt x="251" y="275"/>
                  </a:lnTo>
                  <a:lnTo>
                    <a:pt x="249" y="270"/>
                  </a:lnTo>
                  <a:lnTo>
                    <a:pt x="243" y="275"/>
                  </a:lnTo>
                  <a:lnTo>
                    <a:pt x="240" y="275"/>
                  </a:lnTo>
                  <a:lnTo>
                    <a:pt x="235" y="273"/>
                  </a:lnTo>
                  <a:lnTo>
                    <a:pt x="232" y="270"/>
                  </a:lnTo>
                  <a:lnTo>
                    <a:pt x="224" y="279"/>
                  </a:lnTo>
                  <a:lnTo>
                    <a:pt x="217" y="290"/>
                  </a:lnTo>
                  <a:lnTo>
                    <a:pt x="209" y="302"/>
                  </a:lnTo>
                  <a:lnTo>
                    <a:pt x="192" y="299"/>
                  </a:lnTo>
                  <a:lnTo>
                    <a:pt x="181" y="297"/>
                  </a:lnTo>
                  <a:lnTo>
                    <a:pt x="173" y="286"/>
                  </a:lnTo>
                  <a:lnTo>
                    <a:pt x="173" y="279"/>
                  </a:lnTo>
                  <a:lnTo>
                    <a:pt x="178" y="270"/>
                  </a:lnTo>
                  <a:lnTo>
                    <a:pt x="184" y="264"/>
                  </a:lnTo>
                  <a:lnTo>
                    <a:pt x="189" y="255"/>
                  </a:lnTo>
                  <a:lnTo>
                    <a:pt x="178" y="259"/>
                  </a:lnTo>
                  <a:lnTo>
                    <a:pt x="173" y="248"/>
                  </a:lnTo>
                  <a:lnTo>
                    <a:pt x="173" y="242"/>
                  </a:lnTo>
                  <a:lnTo>
                    <a:pt x="189" y="239"/>
                  </a:lnTo>
                  <a:lnTo>
                    <a:pt x="203" y="237"/>
                  </a:lnTo>
                  <a:lnTo>
                    <a:pt x="193" y="231"/>
                  </a:lnTo>
                  <a:lnTo>
                    <a:pt x="180" y="233"/>
                  </a:lnTo>
                  <a:lnTo>
                    <a:pt x="180" y="219"/>
                  </a:lnTo>
                  <a:lnTo>
                    <a:pt x="186" y="211"/>
                  </a:lnTo>
                  <a:lnTo>
                    <a:pt x="200" y="202"/>
                  </a:lnTo>
                  <a:lnTo>
                    <a:pt x="204" y="193"/>
                  </a:lnTo>
                  <a:lnTo>
                    <a:pt x="209" y="188"/>
                  </a:lnTo>
                  <a:lnTo>
                    <a:pt x="220" y="186"/>
                  </a:lnTo>
                  <a:lnTo>
                    <a:pt x="229" y="188"/>
                  </a:lnTo>
                  <a:lnTo>
                    <a:pt x="234" y="193"/>
                  </a:lnTo>
                  <a:lnTo>
                    <a:pt x="241" y="186"/>
                  </a:lnTo>
                  <a:lnTo>
                    <a:pt x="234" y="184"/>
                  </a:lnTo>
                  <a:lnTo>
                    <a:pt x="234" y="166"/>
                  </a:lnTo>
                  <a:lnTo>
                    <a:pt x="254" y="146"/>
                  </a:lnTo>
                  <a:lnTo>
                    <a:pt x="265" y="133"/>
                  </a:lnTo>
                  <a:lnTo>
                    <a:pt x="271" y="131"/>
                  </a:lnTo>
                  <a:lnTo>
                    <a:pt x="269" y="124"/>
                  </a:lnTo>
                  <a:lnTo>
                    <a:pt x="279" y="109"/>
                  </a:lnTo>
                  <a:lnTo>
                    <a:pt x="289" y="89"/>
                  </a:lnTo>
                  <a:lnTo>
                    <a:pt x="302" y="80"/>
                  </a:lnTo>
                  <a:lnTo>
                    <a:pt x="293" y="71"/>
                  </a:lnTo>
                  <a:lnTo>
                    <a:pt x="317" y="51"/>
                  </a:lnTo>
                  <a:lnTo>
                    <a:pt x="328" y="53"/>
                  </a:lnTo>
                  <a:lnTo>
                    <a:pt x="327" y="42"/>
                  </a:lnTo>
                  <a:lnTo>
                    <a:pt x="348" y="40"/>
                  </a:lnTo>
                  <a:lnTo>
                    <a:pt x="389" y="4"/>
                  </a:lnTo>
                  <a:lnTo>
                    <a:pt x="395" y="0"/>
                  </a:lnTo>
                  <a:lnTo>
                    <a:pt x="387" y="27"/>
                  </a:lnTo>
                  <a:lnTo>
                    <a:pt x="396" y="13"/>
                  </a:lnTo>
                  <a:lnTo>
                    <a:pt x="407" y="9"/>
                  </a:lnTo>
                  <a:lnTo>
                    <a:pt x="406" y="20"/>
                  </a:lnTo>
                  <a:lnTo>
                    <a:pt x="437" y="7"/>
                  </a:lnTo>
                  <a:lnTo>
                    <a:pt x="452" y="18"/>
                  </a:lnTo>
                  <a:lnTo>
                    <a:pt x="430" y="29"/>
                  </a:lnTo>
                  <a:lnTo>
                    <a:pt x="438" y="42"/>
                  </a:lnTo>
                  <a:lnTo>
                    <a:pt x="469" y="40"/>
                  </a:lnTo>
                  <a:lnTo>
                    <a:pt x="514" y="60"/>
                  </a:lnTo>
                  <a:lnTo>
                    <a:pt x="511" y="82"/>
                  </a:lnTo>
                  <a:lnTo>
                    <a:pt x="492" y="102"/>
                  </a:lnTo>
                  <a:lnTo>
                    <a:pt x="464" y="113"/>
                  </a:lnTo>
                  <a:lnTo>
                    <a:pt x="460" y="137"/>
                  </a:lnTo>
                  <a:lnTo>
                    <a:pt x="461" y="160"/>
                  </a:lnTo>
                  <a:lnTo>
                    <a:pt x="469" y="164"/>
                  </a:lnTo>
                  <a:lnTo>
                    <a:pt x="471" y="175"/>
                  </a:lnTo>
                  <a:lnTo>
                    <a:pt x="474" y="180"/>
                  </a:lnTo>
                  <a:lnTo>
                    <a:pt x="480" y="184"/>
                  </a:lnTo>
                  <a:lnTo>
                    <a:pt x="481" y="197"/>
                  </a:lnTo>
                  <a:lnTo>
                    <a:pt x="491" y="213"/>
                  </a:lnTo>
                  <a:lnTo>
                    <a:pt x="491" y="219"/>
                  </a:lnTo>
                  <a:lnTo>
                    <a:pt x="500" y="219"/>
                  </a:lnTo>
                  <a:lnTo>
                    <a:pt x="503" y="224"/>
                  </a:lnTo>
                  <a:lnTo>
                    <a:pt x="511" y="228"/>
                  </a:lnTo>
                  <a:lnTo>
                    <a:pt x="515" y="222"/>
                  </a:lnTo>
                  <a:lnTo>
                    <a:pt x="520" y="211"/>
                  </a:lnTo>
                  <a:lnTo>
                    <a:pt x="523" y="204"/>
                  </a:lnTo>
                  <a:lnTo>
                    <a:pt x="531" y="208"/>
                  </a:lnTo>
                  <a:lnTo>
                    <a:pt x="540" y="193"/>
                  </a:lnTo>
                  <a:lnTo>
                    <a:pt x="540" y="182"/>
                  </a:lnTo>
                  <a:lnTo>
                    <a:pt x="543" y="173"/>
                  </a:lnTo>
                  <a:lnTo>
                    <a:pt x="545" y="166"/>
                  </a:lnTo>
                  <a:lnTo>
                    <a:pt x="563" y="160"/>
                  </a:lnTo>
                  <a:lnTo>
                    <a:pt x="579" y="153"/>
                  </a:lnTo>
                  <a:lnTo>
                    <a:pt x="599" y="144"/>
                  </a:lnTo>
                  <a:lnTo>
                    <a:pt x="622" y="151"/>
                  </a:lnTo>
                  <a:lnTo>
                    <a:pt x="645" y="151"/>
                  </a:lnTo>
                  <a:lnTo>
                    <a:pt x="684" y="151"/>
                  </a:lnTo>
                  <a:lnTo>
                    <a:pt x="690" y="95"/>
                  </a:lnTo>
                  <a:lnTo>
                    <a:pt x="712" y="98"/>
                  </a:lnTo>
                  <a:lnTo>
                    <a:pt x="728" y="140"/>
                  </a:lnTo>
                  <a:lnTo>
                    <a:pt x="731" y="104"/>
                  </a:lnTo>
                  <a:lnTo>
                    <a:pt x="802" y="7"/>
                  </a:lnTo>
                  <a:lnTo>
                    <a:pt x="830" y="7"/>
                  </a:lnTo>
                  <a:lnTo>
                    <a:pt x="854" y="27"/>
                  </a:lnTo>
                  <a:lnTo>
                    <a:pt x="887" y="24"/>
                  </a:lnTo>
                  <a:lnTo>
                    <a:pt x="930" y="60"/>
                  </a:lnTo>
                  <a:lnTo>
                    <a:pt x="980" y="80"/>
                  </a:lnTo>
                  <a:lnTo>
                    <a:pt x="1015" y="75"/>
                  </a:lnTo>
                  <a:lnTo>
                    <a:pt x="1062" y="98"/>
                  </a:lnTo>
                  <a:lnTo>
                    <a:pt x="1101" y="98"/>
                  </a:lnTo>
                  <a:lnTo>
                    <a:pt x="1119" y="82"/>
                  </a:lnTo>
                  <a:lnTo>
                    <a:pt x="1163" y="82"/>
                  </a:lnTo>
                  <a:lnTo>
                    <a:pt x="1186" y="100"/>
                  </a:lnTo>
                  <a:lnTo>
                    <a:pt x="1245" y="100"/>
                  </a:lnTo>
                  <a:lnTo>
                    <a:pt x="1294" y="131"/>
                  </a:lnTo>
                  <a:lnTo>
                    <a:pt x="1385" y="126"/>
                  </a:lnTo>
                  <a:lnTo>
                    <a:pt x="1529" y="140"/>
                  </a:lnTo>
                  <a:lnTo>
                    <a:pt x="1599" y="182"/>
                  </a:lnTo>
                  <a:lnTo>
                    <a:pt x="1658" y="208"/>
                  </a:lnTo>
                  <a:lnTo>
                    <a:pt x="1695" y="231"/>
                  </a:lnTo>
                  <a:lnTo>
                    <a:pt x="1684" y="237"/>
                  </a:lnTo>
                  <a:lnTo>
                    <a:pt x="1658" y="219"/>
                  </a:lnTo>
                  <a:lnTo>
                    <a:pt x="1597" y="213"/>
                  </a:lnTo>
                  <a:lnTo>
                    <a:pt x="1615" y="231"/>
                  </a:lnTo>
                  <a:lnTo>
                    <a:pt x="1641" y="239"/>
                  </a:lnTo>
                  <a:lnTo>
                    <a:pt x="1633" y="268"/>
                  </a:lnTo>
                  <a:lnTo>
                    <a:pt x="1605" y="286"/>
                  </a:lnTo>
                  <a:lnTo>
                    <a:pt x="1596" y="315"/>
                  </a:lnTo>
                  <a:lnTo>
                    <a:pt x="1633" y="341"/>
                  </a:lnTo>
                  <a:lnTo>
                    <a:pt x="1659" y="377"/>
                  </a:lnTo>
                  <a:lnTo>
                    <a:pt x="1673" y="428"/>
                  </a:lnTo>
                  <a:lnTo>
                    <a:pt x="1656" y="432"/>
                  </a:lnTo>
                  <a:lnTo>
                    <a:pt x="1619" y="417"/>
                  </a:lnTo>
                  <a:lnTo>
                    <a:pt x="1580" y="379"/>
                  </a:lnTo>
                  <a:lnTo>
                    <a:pt x="1565" y="359"/>
                  </a:lnTo>
                  <a:lnTo>
                    <a:pt x="1556" y="333"/>
                  </a:lnTo>
                  <a:lnTo>
                    <a:pt x="1546" y="293"/>
                  </a:lnTo>
                  <a:lnTo>
                    <a:pt x="1531" y="279"/>
                  </a:lnTo>
                  <a:lnTo>
                    <a:pt x="1517" y="277"/>
                  </a:lnTo>
                  <a:lnTo>
                    <a:pt x="1505" y="282"/>
                  </a:lnTo>
                  <a:lnTo>
                    <a:pt x="1519" y="313"/>
                  </a:lnTo>
                  <a:lnTo>
                    <a:pt x="1481" y="317"/>
                  </a:lnTo>
                  <a:lnTo>
                    <a:pt x="1464" y="302"/>
                  </a:lnTo>
                  <a:lnTo>
                    <a:pt x="1432" y="310"/>
                  </a:lnTo>
                  <a:lnTo>
                    <a:pt x="1407" y="335"/>
                  </a:lnTo>
                  <a:lnTo>
                    <a:pt x="1407" y="348"/>
                  </a:lnTo>
                  <a:lnTo>
                    <a:pt x="1416" y="370"/>
                  </a:lnTo>
                  <a:lnTo>
                    <a:pt x="1455" y="377"/>
                  </a:lnTo>
                  <a:lnTo>
                    <a:pt x="1486" y="404"/>
                  </a:lnTo>
                  <a:lnTo>
                    <a:pt x="1539" y="477"/>
                  </a:lnTo>
                  <a:lnTo>
                    <a:pt x="1560" y="525"/>
                  </a:lnTo>
                  <a:lnTo>
                    <a:pt x="1563" y="576"/>
                  </a:lnTo>
                  <a:lnTo>
                    <a:pt x="1559" y="619"/>
                  </a:lnTo>
                  <a:lnTo>
                    <a:pt x="1546" y="619"/>
                  </a:lnTo>
                  <a:lnTo>
                    <a:pt x="1532" y="603"/>
                  </a:lnTo>
                  <a:lnTo>
                    <a:pt x="1512" y="623"/>
                  </a:lnTo>
                  <a:lnTo>
                    <a:pt x="1492" y="641"/>
                  </a:lnTo>
                  <a:lnTo>
                    <a:pt x="1489" y="674"/>
                  </a:lnTo>
                  <a:lnTo>
                    <a:pt x="1511" y="709"/>
                  </a:lnTo>
                  <a:lnTo>
                    <a:pt x="1497" y="738"/>
                  </a:lnTo>
                  <a:lnTo>
                    <a:pt x="1492" y="787"/>
                  </a:lnTo>
                  <a:lnTo>
                    <a:pt x="1519" y="818"/>
                  </a:lnTo>
                  <a:lnTo>
                    <a:pt x="1548" y="827"/>
                  </a:lnTo>
                  <a:lnTo>
                    <a:pt x="1579" y="860"/>
                  </a:lnTo>
                  <a:lnTo>
                    <a:pt x="1605" y="905"/>
                  </a:lnTo>
                  <a:lnTo>
                    <a:pt x="1607" y="971"/>
                  </a:lnTo>
                  <a:lnTo>
                    <a:pt x="1597" y="1002"/>
                  </a:lnTo>
                  <a:lnTo>
                    <a:pt x="1570" y="1029"/>
                  </a:lnTo>
                  <a:lnTo>
                    <a:pt x="1536" y="1042"/>
                  </a:lnTo>
                  <a:lnTo>
                    <a:pt x="1514" y="1062"/>
                  </a:lnTo>
                  <a:lnTo>
                    <a:pt x="1502" y="1051"/>
                  </a:lnTo>
                  <a:lnTo>
                    <a:pt x="1491" y="1062"/>
                  </a:lnTo>
                  <a:lnTo>
                    <a:pt x="1488" y="1111"/>
                  </a:lnTo>
                  <a:lnTo>
                    <a:pt x="1495" y="1140"/>
                  </a:lnTo>
                  <a:lnTo>
                    <a:pt x="1529" y="1173"/>
                  </a:lnTo>
                  <a:lnTo>
                    <a:pt x="1543" y="1206"/>
                  </a:lnTo>
                  <a:lnTo>
                    <a:pt x="1554" y="1226"/>
                  </a:lnTo>
                  <a:lnTo>
                    <a:pt x="1551" y="1262"/>
                  </a:lnTo>
                  <a:lnTo>
                    <a:pt x="1529" y="1290"/>
                  </a:lnTo>
                  <a:lnTo>
                    <a:pt x="1506" y="1290"/>
                  </a:lnTo>
                  <a:lnTo>
                    <a:pt x="1469" y="1248"/>
                  </a:lnTo>
                  <a:lnTo>
                    <a:pt x="1443" y="1233"/>
                  </a:lnTo>
                  <a:lnTo>
                    <a:pt x="1432" y="1224"/>
                  </a:lnTo>
                  <a:lnTo>
                    <a:pt x="1421" y="1246"/>
                  </a:lnTo>
                  <a:lnTo>
                    <a:pt x="1424" y="1277"/>
                  </a:lnTo>
                  <a:lnTo>
                    <a:pt x="1433" y="1301"/>
                  </a:lnTo>
                  <a:lnTo>
                    <a:pt x="1440" y="1339"/>
                  </a:lnTo>
                  <a:lnTo>
                    <a:pt x="1463" y="1352"/>
                  </a:lnTo>
                  <a:lnTo>
                    <a:pt x="1455" y="1372"/>
                  </a:lnTo>
                  <a:lnTo>
                    <a:pt x="1457" y="1401"/>
                  </a:lnTo>
                  <a:lnTo>
                    <a:pt x="1464" y="1430"/>
                  </a:lnTo>
                  <a:lnTo>
                    <a:pt x="1449" y="1428"/>
                  </a:lnTo>
                  <a:lnTo>
                    <a:pt x="1432" y="1395"/>
                  </a:lnTo>
                  <a:lnTo>
                    <a:pt x="1433" y="1359"/>
                  </a:lnTo>
                  <a:lnTo>
                    <a:pt x="1427" y="1348"/>
                  </a:lnTo>
                  <a:lnTo>
                    <a:pt x="1421" y="1308"/>
                  </a:lnTo>
                  <a:lnTo>
                    <a:pt x="1413" y="1297"/>
                  </a:lnTo>
                  <a:lnTo>
                    <a:pt x="1410" y="1242"/>
                  </a:lnTo>
                  <a:lnTo>
                    <a:pt x="1399" y="1206"/>
                  </a:lnTo>
                  <a:lnTo>
                    <a:pt x="1381" y="1175"/>
                  </a:lnTo>
                  <a:lnTo>
                    <a:pt x="1347" y="1157"/>
                  </a:lnTo>
                  <a:lnTo>
                    <a:pt x="1322" y="1128"/>
                  </a:lnTo>
                  <a:lnTo>
                    <a:pt x="1311" y="1106"/>
                  </a:lnTo>
                  <a:lnTo>
                    <a:pt x="1294" y="1082"/>
                  </a:lnTo>
                  <a:lnTo>
                    <a:pt x="1268" y="1026"/>
                  </a:lnTo>
                  <a:lnTo>
                    <a:pt x="1245" y="1031"/>
                  </a:lnTo>
                  <a:lnTo>
                    <a:pt x="1214" y="1058"/>
                  </a:lnTo>
                  <a:lnTo>
                    <a:pt x="1200" y="1080"/>
                  </a:lnTo>
                  <a:lnTo>
                    <a:pt x="1172" y="1122"/>
                  </a:lnTo>
                  <a:lnTo>
                    <a:pt x="1152" y="1166"/>
                  </a:lnTo>
                  <a:lnTo>
                    <a:pt x="1144" y="1182"/>
                  </a:lnTo>
                  <a:lnTo>
                    <a:pt x="1152" y="1235"/>
                  </a:lnTo>
                  <a:lnTo>
                    <a:pt x="1150" y="1286"/>
                  </a:lnTo>
                  <a:lnTo>
                    <a:pt x="1125" y="1321"/>
                  </a:lnTo>
                  <a:lnTo>
                    <a:pt x="1111" y="1324"/>
                  </a:lnTo>
                  <a:lnTo>
                    <a:pt x="1082" y="1250"/>
                  </a:lnTo>
                  <a:lnTo>
                    <a:pt x="1059" y="1197"/>
                  </a:lnTo>
                  <a:lnTo>
                    <a:pt x="1012" y="1100"/>
                  </a:lnTo>
                  <a:lnTo>
                    <a:pt x="1011" y="1062"/>
                  </a:lnTo>
                  <a:lnTo>
                    <a:pt x="1000" y="1044"/>
                  </a:lnTo>
                  <a:lnTo>
                    <a:pt x="992" y="1069"/>
                  </a:lnTo>
                  <a:lnTo>
                    <a:pt x="952" y="1013"/>
                  </a:lnTo>
                  <a:lnTo>
                    <a:pt x="898" y="971"/>
                  </a:lnTo>
                  <a:lnTo>
                    <a:pt x="864" y="980"/>
                  </a:lnTo>
                  <a:lnTo>
                    <a:pt x="814" y="976"/>
                  </a:lnTo>
                  <a:lnTo>
                    <a:pt x="791" y="944"/>
                  </a:lnTo>
                  <a:lnTo>
                    <a:pt x="765" y="949"/>
                  </a:lnTo>
                  <a:lnTo>
                    <a:pt x="728" y="936"/>
                  </a:lnTo>
                  <a:lnTo>
                    <a:pt x="650" y="831"/>
                  </a:lnTo>
                  <a:lnTo>
                    <a:pt x="655" y="874"/>
                  </a:lnTo>
                  <a:lnTo>
                    <a:pt x="678" y="933"/>
                  </a:lnTo>
                  <a:lnTo>
                    <a:pt x="704" y="976"/>
                  </a:lnTo>
                  <a:lnTo>
                    <a:pt x="732" y="998"/>
                  </a:lnTo>
                  <a:lnTo>
                    <a:pt x="763" y="980"/>
                  </a:lnTo>
                  <a:lnTo>
                    <a:pt x="788" y="980"/>
                  </a:lnTo>
                  <a:lnTo>
                    <a:pt x="820" y="1018"/>
                  </a:lnTo>
                  <a:lnTo>
                    <a:pt x="839" y="1046"/>
                  </a:lnTo>
                  <a:lnTo>
                    <a:pt x="836" y="1064"/>
                  </a:lnTo>
                  <a:lnTo>
                    <a:pt x="780" y="1146"/>
                  </a:lnTo>
                  <a:lnTo>
                    <a:pt x="743" y="1177"/>
                  </a:lnTo>
                  <a:lnTo>
                    <a:pt x="666" y="1219"/>
                  </a:lnTo>
                  <a:lnTo>
                    <a:pt x="642" y="1233"/>
                  </a:lnTo>
                  <a:lnTo>
                    <a:pt x="628" y="1219"/>
                  </a:lnTo>
                  <a:lnTo>
                    <a:pt x="624" y="1202"/>
                  </a:lnTo>
                  <a:lnTo>
                    <a:pt x="622" y="1177"/>
                  </a:lnTo>
                  <a:lnTo>
                    <a:pt x="616" y="1153"/>
                  </a:lnTo>
                  <a:lnTo>
                    <a:pt x="605" y="1133"/>
                  </a:lnTo>
                  <a:lnTo>
                    <a:pt x="596" y="1115"/>
                  </a:lnTo>
                  <a:lnTo>
                    <a:pt x="582" y="1091"/>
                  </a:lnTo>
                  <a:lnTo>
                    <a:pt x="574" y="1075"/>
                  </a:lnTo>
                  <a:lnTo>
                    <a:pt x="568" y="1055"/>
                  </a:lnTo>
                  <a:lnTo>
                    <a:pt x="557" y="1038"/>
                  </a:lnTo>
                  <a:lnTo>
                    <a:pt x="540" y="993"/>
                  </a:lnTo>
                  <a:lnTo>
                    <a:pt x="531" y="976"/>
                  </a:lnTo>
                  <a:lnTo>
                    <a:pt x="519" y="951"/>
                  </a:lnTo>
                  <a:lnTo>
                    <a:pt x="498" y="918"/>
                  </a:lnTo>
                  <a:lnTo>
                    <a:pt x="488" y="898"/>
                  </a:lnTo>
                  <a:lnTo>
                    <a:pt x="478" y="885"/>
                  </a:lnTo>
                  <a:lnTo>
                    <a:pt x="467" y="856"/>
                  </a:lnTo>
                  <a:lnTo>
                    <a:pt x="500" y="829"/>
                  </a:lnTo>
                  <a:lnTo>
                    <a:pt x="514" y="772"/>
                  </a:lnTo>
                  <a:lnTo>
                    <a:pt x="483" y="756"/>
                  </a:lnTo>
                  <a:lnTo>
                    <a:pt x="440" y="765"/>
                  </a:lnTo>
                  <a:lnTo>
                    <a:pt x="430" y="758"/>
                  </a:lnTo>
                  <a:lnTo>
                    <a:pt x="426" y="758"/>
                  </a:lnTo>
                  <a:lnTo>
                    <a:pt x="419" y="758"/>
                  </a:lnTo>
                  <a:lnTo>
                    <a:pt x="415" y="758"/>
                  </a:lnTo>
                  <a:lnTo>
                    <a:pt x="413" y="747"/>
                  </a:lnTo>
                  <a:lnTo>
                    <a:pt x="410" y="738"/>
                  </a:lnTo>
                  <a:lnTo>
                    <a:pt x="410" y="721"/>
                  </a:lnTo>
                  <a:lnTo>
                    <a:pt x="402" y="712"/>
                  </a:lnTo>
                  <a:lnTo>
                    <a:pt x="401" y="701"/>
                  </a:lnTo>
                  <a:lnTo>
                    <a:pt x="396" y="698"/>
                  </a:lnTo>
                  <a:lnTo>
                    <a:pt x="392" y="690"/>
                  </a:lnTo>
                  <a:lnTo>
                    <a:pt x="390" y="681"/>
                  </a:lnTo>
                  <a:lnTo>
                    <a:pt x="387" y="672"/>
                  </a:lnTo>
                  <a:lnTo>
                    <a:pt x="384" y="663"/>
                  </a:lnTo>
                  <a:lnTo>
                    <a:pt x="375" y="663"/>
                  </a:lnTo>
                  <a:lnTo>
                    <a:pt x="368" y="663"/>
                  </a:lnTo>
                  <a:lnTo>
                    <a:pt x="365" y="663"/>
                  </a:lnTo>
                  <a:lnTo>
                    <a:pt x="364" y="678"/>
                  </a:lnTo>
                  <a:lnTo>
                    <a:pt x="364" y="690"/>
                  </a:lnTo>
                  <a:lnTo>
                    <a:pt x="364" y="703"/>
                  </a:lnTo>
                  <a:lnTo>
                    <a:pt x="364" y="716"/>
                  </a:lnTo>
                  <a:lnTo>
                    <a:pt x="364" y="725"/>
                  </a:lnTo>
                  <a:lnTo>
                    <a:pt x="356" y="729"/>
                  </a:lnTo>
                  <a:lnTo>
                    <a:pt x="350" y="738"/>
                  </a:lnTo>
                  <a:lnTo>
                    <a:pt x="341" y="725"/>
                  </a:lnTo>
                  <a:lnTo>
                    <a:pt x="334" y="707"/>
                  </a:lnTo>
                  <a:lnTo>
                    <a:pt x="336" y="687"/>
                  </a:lnTo>
                  <a:lnTo>
                    <a:pt x="327" y="656"/>
                  </a:lnTo>
                  <a:lnTo>
                    <a:pt x="322" y="639"/>
                  </a:lnTo>
                  <a:lnTo>
                    <a:pt x="311" y="627"/>
                  </a:lnTo>
                  <a:lnTo>
                    <a:pt x="299" y="616"/>
                  </a:lnTo>
                  <a:lnTo>
                    <a:pt x="293" y="601"/>
                  </a:lnTo>
                  <a:lnTo>
                    <a:pt x="288" y="590"/>
                  </a:lnTo>
                  <a:lnTo>
                    <a:pt x="277" y="588"/>
                  </a:lnTo>
                  <a:lnTo>
                    <a:pt x="274" y="581"/>
                  </a:lnTo>
                  <a:lnTo>
                    <a:pt x="266" y="581"/>
                  </a:lnTo>
                  <a:lnTo>
                    <a:pt x="260" y="592"/>
                  </a:lnTo>
                  <a:lnTo>
                    <a:pt x="254" y="601"/>
                  </a:lnTo>
                  <a:lnTo>
                    <a:pt x="268" y="612"/>
                  </a:lnTo>
                  <a:lnTo>
                    <a:pt x="276" y="627"/>
                  </a:lnTo>
                  <a:lnTo>
                    <a:pt x="289" y="647"/>
                  </a:lnTo>
                  <a:lnTo>
                    <a:pt x="296" y="656"/>
                  </a:lnTo>
                  <a:lnTo>
                    <a:pt x="306" y="663"/>
                  </a:lnTo>
                  <a:lnTo>
                    <a:pt x="314" y="681"/>
                  </a:lnTo>
                  <a:lnTo>
                    <a:pt x="305" y="696"/>
                  </a:lnTo>
                  <a:lnTo>
                    <a:pt x="303" y="690"/>
                  </a:lnTo>
                  <a:lnTo>
                    <a:pt x="303" y="681"/>
                  </a:lnTo>
                  <a:lnTo>
                    <a:pt x="299" y="701"/>
                  </a:lnTo>
                  <a:lnTo>
                    <a:pt x="297" y="718"/>
                  </a:lnTo>
                  <a:lnTo>
                    <a:pt x="288" y="723"/>
                  </a:lnTo>
                  <a:lnTo>
                    <a:pt x="291" y="701"/>
                  </a:lnTo>
                  <a:lnTo>
                    <a:pt x="289" y="690"/>
                  </a:lnTo>
                  <a:lnTo>
                    <a:pt x="279" y="683"/>
                  </a:lnTo>
                  <a:lnTo>
                    <a:pt x="274" y="678"/>
                  </a:lnTo>
                  <a:lnTo>
                    <a:pt x="269" y="670"/>
                  </a:lnTo>
                  <a:lnTo>
                    <a:pt x="260" y="661"/>
                  </a:lnTo>
                  <a:lnTo>
                    <a:pt x="254" y="654"/>
                  </a:lnTo>
                  <a:lnTo>
                    <a:pt x="248" y="641"/>
                  </a:lnTo>
                  <a:lnTo>
                    <a:pt x="240" y="634"/>
                  </a:lnTo>
                  <a:lnTo>
                    <a:pt x="235" y="621"/>
                  </a:lnTo>
                  <a:lnTo>
                    <a:pt x="234" y="610"/>
                  </a:lnTo>
                  <a:lnTo>
                    <a:pt x="228" y="605"/>
                  </a:lnTo>
                  <a:lnTo>
                    <a:pt x="221" y="599"/>
                  </a:lnTo>
                  <a:lnTo>
                    <a:pt x="209" y="599"/>
                  </a:lnTo>
                  <a:lnTo>
                    <a:pt x="198" y="601"/>
                  </a:lnTo>
                  <a:lnTo>
                    <a:pt x="186" y="599"/>
                  </a:lnTo>
                  <a:lnTo>
                    <a:pt x="164" y="601"/>
                  </a:lnTo>
                  <a:lnTo>
                    <a:pt x="149" y="603"/>
                  </a:lnTo>
                  <a:lnTo>
                    <a:pt x="144" y="607"/>
                  </a:lnTo>
                  <a:lnTo>
                    <a:pt x="142" y="621"/>
                  </a:lnTo>
                  <a:lnTo>
                    <a:pt x="142" y="636"/>
                  </a:lnTo>
                  <a:lnTo>
                    <a:pt x="133" y="652"/>
                  </a:lnTo>
                  <a:lnTo>
                    <a:pt x="127" y="658"/>
                  </a:lnTo>
                  <a:lnTo>
                    <a:pt x="124" y="663"/>
                  </a:lnTo>
                  <a:lnTo>
                    <a:pt x="119" y="678"/>
                  </a:lnTo>
                  <a:lnTo>
                    <a:pt x="116" y="687"/>
                  </a:lnTo>
                  <a:lnTo>
                    <a:pt x="121" y="694"/>
                  </a:lnTo>
                  <a:lnTo>
                    <a:pt x="121" y="707"/>
                  </a:lnTo>
                  <a:lnTo>
                    <a:pt x="119" y="714"/>
                  </a:lnTo>
                  <a:lnTo>
                    <a:pt x="116" y="723"/>
                  </a:lnTo>
                  <a:lnTo>
                    <a:pt x="108" y="738"/>
                  </a:lnTo>
                  <a:lnTo>
                    <a:pt x="104" y="732"/>
                  </a:lnTo>
                  <a:lnTo>
                    <a:pt x="99" y="736"/>
                  </a:lnTo>
                  <a:lnTo>
                    <a:pt x="93" y="743"/>
                  </a:lnTo>
                  <a:lnTo>
                    <a:pt x="84" y="745"/>
                  </a:lnTo>
                  <a:lnTo>
                    <a:pt x="74" y="756"/>
                  </a:lnTo>
                  <a:lnTo>
                    <a:pt x="65" y="758"/>
                  </a:lnTo>
                  <a:lnTo>
                    <a:pt x="56" y="758"/>
                  </a:lnTo>
                  <a:lnTo>
                    <a:pt x="46" y="758"/>
                  </a:lnTo>
                  <a:lnTo>
                    <a:pt x="26" y="765"/>
                  </a:lnTo>
                  <a:lnTo>
                    <a:pt x="17" y="765"/>
                  </a:lnTo>
                  <a:lnTo>
                    <a:pt x="12" y="749"/>
                  </a:lnTo>
                  <a:lnTo>
                    <a:pt x="9" y="729"/>
                  </a:lnTo>
                  <a:lnTo>
                    <a:pt x="6" y="712"/>
                  </a:lnTo>
                  <a:lnTo>
                    <a:pt x="5" y="694"/>
                  </a:lnTo>
                  <a:lnTo>
                    <a:pt x="5" y="672"/>
                  </a:lnTo>
                  <a:lnTo>
                    <a:pt x="0" y="641"/>
                  </a:lnTo>
                </a:path>
              </a:pathLst>
            </a:custGeom>
            <a:solidFill>
              <a:srgbClr val="003399"/>
            </a:solidFill>
            <a:ln w="12700" cap="rnd">
              <a:solidFill>
                <a:srgbClr val="000000"/>
              </a:solidFill>
              <a:round/>
              <a:headEnd/>
              <a:tailEnd/>
            </a:ln>
          </p:spPr>
          <p:txBody>
            <a:bodyPr/>
            <a:lstStyle/>
            <a:p>
              <a:endParaRPr lang="tr-TR"/>
            </a:p>
          </p:txBody>
        </p:sp>
        <p:sp>
          <p:nvSpPr>
            <p:cNvPr id="4133" name="Freeform 37"/>
            <p:cNvSpPr>
              <a:spLocks/>
            </p:cNvSpPr>
            <p:nvPr/>
          </p:nvSpPr>
          <p:spPr bwMode="auto">
            <a:xfrm>
              <a:off x="1269" y="1318"/>
              <a:ext cx="1010" cy="1242"/>
            </a:xfrm>
            <a:custGeom>
              <a:avLst/>
              <a:gdLst>
                <a:gd name="T0" fmla="*/ 81 w 1010"/>
                <a:gd name="T1" fmla="*/ 233 h 1242"/>
                <a:gd name="T2" fmla="*/ 65 w 1010"/>
                <a:gd name="T3" fmla="*/ 164 h 1242"/>
                <a:gd name="T4" fmla="*/ 144 w 1010"/>
                <a:gd name="T5" fmla="*/ 106 h 1242"/>
                <a:gd name="T6" fmla="*/ 180 w 1010"/>
                <a:gd name="T7" fmla="*/ 62 h 1242"/>
                <a:gd name="T8" fmla="*/ 242 w 1010"/>
                <a:gd name="T9" fmla="*/ 53 h 1242"/>
                <a:gd name="T10" fmla="*/ 434 w 1010"/>
                <a:gd name="T11" fmla="*/ 55 h 1242"/>
                <a:gd name="T12" fmla="*/ 532 w 1010"/>
                <a:gd name="T13" fmla="*/ 78 h 1242"/>
                <a:gd name="T14" fmla="*/ 494 w 1010"/>
                <a:gd name="T15" fmla="*/ 75 h 1242"/>
                <a:gd name="T16" fmla="*/ 470 w 1010"/>
                <a:gd name="T17" fmla="*/ 2 h 1242"/>
                <a:gd name="T18" fmla="*/ 518 w 1010"/>
                <a:gd name="T19" fmla="*/ 0 h 1242"/>
                <a:gd name="T20" fmla="*/ 555 w 1010"/>
                <a:gd name="T21" fmla="*/ 33 h 1242"/>
                <a:gd name="T22" fmla="*/ 612 w 1010"/>
                <a:gd name="T23" fmla="*/ 84 h 1242"/>
                <a:gd name="T24" fmla="*/ 601 w 1010"/>
                <a:gd name="T25" fmla="*/ 27 h 1242"/>
                <a:gd name="T26" fmla="*/ 708 w 1010"/>
                <a:gd name="T27" fmla="*/ 82 h 1242"/>
                <a:gd name="T28" fmla="*/ 710 w 1010"/>
                <a:gd name="T29" fmla="*/ 104 h 1242"/>
                <a:gd name="T30" fmla="*/ 676 w 1010"/>
                <a:gd name="T31" fmla="*/ 160 h 1242"/>
                <a:gd name="T32" fmla="*/ 649 w 1010"/>
                <a:gd name="T33" fmla="*/ 250 h 1242"/>
                <a:gd name="T34" fmla="*/ 749 w 1010"/>
                <a:gd name="T35" fmla="*/ 301 h 1242"/>
                <a:gd name="T36" fmla="*/ 752 w 1010"/>
                <a:gd name="T37" fmla="*/ 381 h 1242"/>
                <a:gd name="T38" fmla="*/ 766 w 1010"/>
                <a:gd name="T39" fmla="*/ 319 h 1242"/>
                <a:gd name="T40" fmla="*/ 766 w 1010"/>
                <a:gd name="T41" fmla="*/ 204 h 1242"/>
                <a:gd name="T42" fmla="*/ 835 w 1010"/>
                <a:gd name="T43" fmla="*/ 235 h 1242"/>
                <a:gd name="T44" fmla="*/ 879 w 1010"/>
                <a:gd name="T45" fmla="*/ 202 h 1242"/>
                <a:gd name="T46" fmla="*/ 956 w 1010"/>
                <a:gd name="T47" fmla="*/ 286 h 1242"/>
                <a:gd name="T48" fmla="*/ 1009 w 1010"/>
                <a:gd name="T49" fmla="*/ 359 h 1242"/>
                <a:gd name="T50" fmla="*/ 967 w 1010"/>
                <a:gd name="T51" fmla="*/ 388 h 1242"/>
                <a:gd name="T52" fmla="*/ 894 w 1010"/>
                <a:gd name="T53" fmla="*/ 412 h 1242"/>
                <a:gd name="T54" fmla="*/ 945 w 1010"/>
                <a:gd name="T55" fmla="*/ 428 h 1242"/>
                <a:gd name="T56" fmla="*/ 967 w 1010"/>
                <a:gd name="T57" fmla="*/ 494 h 1242"/>
                <a:gd name="T58" fmla="*/ 947 w 1010"/>
                <a:gd name="T59" fmla="*/ 499 h 1242"/>
                <a:gd name="T60" fmla="*/ 918 w 1010"/>
                <a:gd name="T61" fmla="*/ 525 h 1242"/>
                <a:gd name="T62" fmla="*/ 871 w 1010"/>
                <a:gd name="T63" fmla="*/ 587 h 1242"/>
                <a:gd name="T64" fmla="*/ 866 w 1010"/>
                <a:gd name="T65" fmla="*/ 674 h 1242"/>
                <a:gd name="T66" fmla="*/ 817 w 1010"/>
                <a:gd name="T67" fmla="*/ 804 h 1242"/>
                <a:gd name="T68" fmla="*/ 831 w 1010"/>
                <a:gd name="T69" fmla="*/ 915 h 1242"/>
                <a:gd name="T70" fmla="*/ 803 w 1010"/>
                <a:gd name="T71" fmla="*/ 840 h 1242"/>
                <a:gd name="T72" fmla="*/ 755 w 1010"/>
                <a:gd name="T73" fmla="*/ 807 h 1242"/>
                <a:gd name="T74" fmla="*/ 713 w 1010"/>
                <a:gd name="T75" fmla="*/ 829 h 1242"/>
                <a:gd name="T76" fmla="*/ 642 w 1010"/>
                <a:gd name="T77" fmla="*/ 840 h 1242"/>
                <a:gd name="T78" fmla="*/ 606 w 1010"/>
                <a:gd name="T79" fmla="*/ 922 h 1242"/>
                <a:gd name="T80" fmla="*/ 687 w 1010"/>
                <a:gd name="T81" fmla="*/ 1033 h 1242"/>
                <a:gd name="T82" fmla="*/ 701 w 1010"/>
                <a:gd name="T83" fmla="*/ 971 h 1242"/>
                <a:gd name="T84" fmla="*/ 746 w 1010"/>
                <a:gd name="T85" fmla="*/ 1015 h 1242"/>
                <a:gd name="T86" fmla="*/ 770 w 1010"/>
                <a:gd name="T87" fmla="*/ 1077 h 1242"/>
                <a:gd name="T88" fmla="*/ 790 w 1010"/>
                <a:gd name="T89" fmla="*/ 1135 h 1242"/>
                <a:gd name="T90" fmla="*/ 837 w 1010"/>
                <a:gd name="T91" fmla="*/ 1219 h 1242"/>
                <a:gd name="T92" fmla="*/ 907 w 1010"/>
                <a:gd name="T93" fmla="*/ 1217 h 1242"/>
                <a:gd name="T94" fmla="*/ 865 w 1010"/>
                <a:gd name="T95" fmla="*/ 1228 h 1242"/>
                <a:gd name="T96" fmla="*/ 783 w 1010"/>
                <a:gd name="T97" fmla="*/ 1214 h 1242"/>
                <a:gd name="T98" fmla="*/ 725 w 1010"/>
                <a:gd name="T99" fmla="*/ 1139 h 1242"/>
                <a:gd name="T100" fmla="*/ 680 w 1010"/>
                <a:gd name="T101" fmla="*/ 1108 h 1242"/>
                <a:gd name="T102" fmla="*/ 614 w 1010"/>
                <a:gd name="T103" fmla="*/ 1073 h 1242"/>
                <a:gd name="T104" fmla="*/ 496 w 1010"/>
                <a:gd name="T105" fmla="*/ 953 h 1242"/>
                <a:gd name="T106" fmla="*/ 400 w 1010"/>
                <a:gd name="T107" fmla="*/ 778 h 1242"/>
                <a:gd name="T108" fmla="*/ 432 w 1010"/>
                <a:gd name="T109" fmla="*/ 935 h 1242"/>
                <a:gd name="T110" fmla="*/ 370 w 1010"/>
                <a:gd name="T111" fmla="*/ 827 h 1242"/>
                <a:gd name="T112" fmla="*/ 313 w 1010"/>
                <a:gd name="T113" fmla="*/ 614 h 1242"/>
                <a:gd name="T114" fmla="*/ 319 w 1010"/>
                <a:gd name="T115" fmla="*/ 454 h 1242"/>
                <a:gd name="T116" fmla="*/ 299 w 1010"/>
                <a:gd name="T117" fmla="*/ 335 h 1242"/>
                <a:gd name="T118" fmla="*/ 282 w 1010"/>
                <a:gd name="T119" fmla="*/ 264 h 1242"/>
                <a:gd name="T120" fmla="*/ 243 w 1010"/>
                <a:gd name="T121" fmla="*/ 222 h 1242"/>
                <a:gd name="T122" fmla="*/ 161 w 1010"/>
                <a:gd name="T123" fmla="*/ 233 h 1242"/>
                <a:gd name="T124" fmla="*/ 99 w 1010"/>
                <a:gd name="T125" fmla="*/ 277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1242"/>
                <a:gd name="T191" fmla="*/ 1010 w 1010"/>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1242">
                  <a:moveTo>
                    <a:pt x="0" y="319"/>
                  </a:moveTo>
                  <a:lnTo>
                    <a:pt x="48" y="277"/>
                  </a:lnTo>
                  <a:lnTo>
                    <a:pt x="76" y="259"/>
                  </a:lnTo>
                  <a:lnTo>
                    <a:pt x="81" y="233"/>
                  </a:lnTo>
                  <a:lnTo>
                    <a:pt x="59" y="217"/>
                  </a:lnTo>
                  <a:lnTo>
                    <a:pt x="57" y="186"/>
                  </a:lnTo>
                  <a:lnTo>
                    <a:pt x="67" y="177"/>
                  </a:lnTo>
                  <a:lnTo>
                    <a:pt x="65" y="164"/>
                  </a:lnTo>
                  <a:lnTo>
                    <a:pt x="102" y="160"/>
                  </a:lnTo>
                  <a:lnTo>
                    <a:pt x="112" y="135"/>
                  </a:lnTo>
                  <a:lnTo>
                    <a:pt x="113" y="113"/>
                  </a:lnTo>
                  <a:lnTo>
                    <a:pt x="144" y="106"/>
                  </a:lnTo>
                  <a:lnTo>
                    <a:pt x="147" y="84"/>
                  </a:lnTo>
                  <a:lnTo>
                    <a:pt x="118" y="78"/>
                  </a:lnTo>
                  <a:lnTo>
                    <a:pt x="132" y="62"/>
                  </a:lnTo>
                  <a:lnTo>
                    <a:pt x="180" y="62"/>
                  </a:lnTo>
                  <a:lnTo>
                    <a:pt x="194" y="44"/>
                  </a:lnTo>
                  <a:lnTo>
                    <a:pt x="214" y="42"/>
                  </a:lnTo>
                  <a:lnTo>
                    <a:pt x="226" y="27"/>
                  </a:lnTo>
                  <a:lnTo>
                    <a:pt x="242" y="53"/>
                  </a:lnTo>
                  <a:lnTo>
                    <a:pt x="302" y="49"/>
                  </a:lnTo>
                  <a:lnTo>
                    <a:pt x="330" y="75"/>
                  </a:lnTo>
                  <a:lnTo>
                    <a:pt x="420" y="69"/>
                  </a:lnTo>
                  <a:lnTo>
                    <a:pt x="434" y="55"/>
                  </a:lnTo>
                  <a:lnTo>
                    <a:pt x="468" y="78"/>
                  </a:lnTo>
                  <a:lnTo>
                    <a:pt x="504" y="98"/>
                  </a:lnTo>
                  <a:lnTo>
                    <a:pt x="521" y="89"/>
                  </a:lnTo>
                  <a:lnTo>
                    <a:pt x="532" y="78"/>
                  </a:lnTo>
                  <a:lnTo>
                    <a:pt x="561" y="84"/>
                  </a:lnTo>
                  <a:lnTo>
                    <a:pt x="541" y="69"/>
                  </a:lnTo>
                  <a:lnTo>
                    <a:pt x="522" y="71"/>
                  </a:lnTo>
                  <a:lnTo>
                    <a:pt x="494" y="75"/>
                  </a:lnTo>
                  <a:lnTo>
                    <a:pt x="480" y="53"/>
                  </a:lnTo>
                  <a:lnTo>
                    <a:pt x="465" y="42"/>
                  </a:lnTo>
                  <a:lnTo>
                    <a:pt x="465" y="22"/>
                  </a:lnTo>
                  <a:lnTo>
                    <a:pt x="470" y="2"/>
                  </a:lnTo>
                  <a:lnTo>
                    <a:pt x="482" y="0"/>
                  </a:lnTo>
                  <a:lnTo>
                    <a:pt x="499" y="18"/>
                  </a:lnTo>
                  <a:lnTo>
                    <a:pt x="504" y="9"/>
                  </a:lnTo>
                  <a:lnTo>
                    <a:pt x="518" y="0"/>
                  </a:lnTo>
                  <a:lnTo>
                    <a:pt x="535" y="13"/>
                  </a:lnTo>
                  <a:lnTo>
                    <a:pt x="544" y="2"/>
                  </a:lnTo>
                  <a:lnTo>
                    <a:pt x="553" y="20"/>
                  </a:lnTo>
                  <a:lnTo>
                    <a:pt x="555" y="33"/>
                  </a:lnTo>
                  <a:lnTo>
                    <a:pt x="580" y="49"/>
                  </a:lnTo>
                  <a:lnTo>
                    <a:pt x="570" y="62"/>
                  </a:lnTo>
                  <a:lnTo>
                    <a:pt x="570" y="80"/>
                  </a:lnTo>
                  <a:lnTo>
                    <a:pt x="612" y="84"/>
                  </a:lnTo>
                  <a:lnTo>
                    <a:pt x="623" y="62"/>
                  </a:lnTo>
                  <a:lnTo>
                    <a:pt x="615" y="51"/>
                  </a:lnTo>
                  <a:lnTo>
                    <a:pt x="597" y="53"/>
                  </a:lnTo>
                  <a:lnTo>
                    <a:pt x="601" y="27"/>
                  </a:lnTo>
                  <a:lnTo>
                    <a:pt x="639" y="42"/>
                  </a:lnTo>
                  <a:lnTo>
                    <a:pt x="646" y="60"/>
                  </a:lnTo>
                  <a:lnTo>
                    <a:pt x="677" y="60"/>
                  </a:lnTo>
                  <a:lnTo>
                    <a:pt x="708" y="82"/>
                  </a:lnTo>
                  <a:lnTo>
                    <a:pt x="724" y="78"/>
                  </a:lnTo>
                  <a:lnTo>
                    <a:pt x="741" y="98"/>
                  </a:lnTo>
                  <a:lnTo>
                    <a:pt x="724" y="124"/>
                  </a:lnTo>
                  <a:lnTo>
                    <a:pt x="710" y="104"/>
                  </a:lnTo>
                  <a:lnTo>
                    <a:pt x="701" y="111"/>
                  </a:lnTo>
                  <a:lnTo>
                    <a:pt x="687" y="126"/>
                  </a:lnTo>
                  <a:lnTo>
                    <a:pt x="665" y="140"/>
                  </a:lnTo>
                  <a:lnTo>
                    <a:pt x="676" y="160"/>
                  </a:lnTo>
                  <a:lnTo>
                    <a:pt x="657" y="162"/>
                  </a:lnTo>
                  <a:lnTo>
                    <a:pt x="642" y="188"/>
                  </a:lnTo>
                  <a:lnTo>
                    <a:pt x="626" y="222"/>
                  </a:lnTo>
                  <a:lnTo>
                    <a:pt x="649" y="250"/>
                  </a:lnTo>
                  <a:lnTo>
                    <a:pt x="668" y="284"/>
                  </a:lnTo>
                  <a:lnTo>
                    <a:pt x="704" y="288"/>
                  </a:lnTo>
                  <a:lnTo>
                    <a:pt x="735" y="284"/>
                  </a:lnTo>
                  <a:lnTo>
                    <a:pt x="749" y="301"/>
                  </a:lnTo>
                  <a:lnTo>
                    <a:pt x="742" y="310"/>
                  </a:lnTo>
                  <a:lnTo>
                    <a:pt x="733" y="328"/>
                  </a:lnTo>
                  <a:lnTo>
                    <a:pt x="747" y="359"/>
                  </a:lnTo>
                  <a:lnTo>
                    <a:pt x="752" y="381"/>
                  </a:lnTo>
                  <a:lnTo>
                    <a:pt x="769" y="392"/>
                  </a:lnTo>
                  <a:lnTo>
                    <a:pt x="792" y="372"/>
                  </a:lnTo>
                  <a:lnTo>
                    <a:pt x="786" y="343"/>
                  </a:lnTo>
                  <a:lnTo>
                    <a:pt x="766" y="319"/>
                  </a:lnTo>
                  <a:lnTo>
                    <a:pt x="789" y="290"/>
                  </a:lnTo>
                  <a:lnTo>
                    <a:pt x="769" y="242"/>
                  </a:lnTo>
                  <a:lnTo>
                    <a:pt x="750" y="222"/>
                  </a:lnTo>
                  <a:lnTo>
                    <a:pt x="766" y="204"/>
                  </a:lnTo>
                  <a:lnTo>
                    <a:pt x="763" y="177"/>
                  </a:lnTo>
                  <a:lnTo>
                    <a:pt x="773" y="162"/>
                  </a:lnTo>
                  <a:lnTo>
                    <a:pt x="792" y="177"/>
                  </a:lnTo>
                  <a:lnTo>
                    <a:pt x="835" y="235"/>
                  </a:lnTo>
                  <a:lnTo>
                    <a:pt x="862" y="244"/>
                  </a:lnTo>
                  <a:lnTo>
                    <a:pt x="870" y="228"/>
                  </a:lnTo>
                  <a:lnTo>
                    <a:pt x="863" y="197"/>
                  </a:lnTo>
                  <a:lnTo>
                    <a:pt x="879" y="202"/>
                  </a:lnTo>
                  <a:lnTo>
                    <a:pt x="905" y="237"/>
                  </a:lnTo>
                  <a:lnTo>
                    <a:pt x="910" y="257"/>
                  </a:lnTo>
                  <a:lnTo>
                    <a:pt x="925" y="270"/>
                  </a:lnTo>
                  <a:lnTo>
                    <a:pt x="956" y="286"/>
                  </a:lnTo>
                  <a:lnTo>
                    <a:pt x="972" y="315"/>
                  </a:lnTo>
                  <a:lnTo>
                    <a:pt x="995" y="335"/>
                  </a:lnTo>
                  <a:lnTo>
                    <a:pt x="1007" y="341"/>
                  </a:lnTo>
                  <a:lnTo>
                    <a:pt x="1009" y="359"/>
                  </a:lnTo>
                  <a:lnTo>
                    <a:pt x="990" y="370"/>
                  </a:lnTo>
                  <a:lnTo>
                    <a:pt x="980" y="357"/>
                  </a:lnTo>
                  <a:lnTo>
                    <a:pt x="970" y="359"/>
                  </a:lnTo>
                  <a:lnTo>
                    <a:pt x="967" y="388"/>
                  </a:lnTo>
                  <a:lnTo>
                    <a:pt x="952" y="394"/>
                  </a:lnTo>
                  <a:lnTo>
                    <a:pt x="935" y="379"/>
                  </a:lnTo>
                  <a:lnTo>
                    <a:pt x="899" y="379"/>
                  </a:lnTo>
                  <a:lnTo>
                    <a:pt x="894" y="412"/>
                  </a:lnTo>
                  <a:lnTo>
                    <a:pt x="904" y="432"/>
                  </a:lnTo>
                  <a:lnTo>
                    <a:pt x="918" y="421"/>
                  </a:lnTo>
                  <a:lnTo>
                    <a:pt x="932" y="417"/>
                  </a:lnTo>
                  <a:lnTo>
                    <a:pt x="945" y="428"/>
                  </a:lnTo>
                  <a:lnTo>
                    <a:pt x="927" y="452"/>
                  </a:lnTo>
                  <a:lnTo>
                    <a:pt x="945" y="474"/>
                  </a:lnTo>
                  <a:lnTo>
                    <a:pt x="970" y="481"/>
                  </a:lnTo>
                  <a:lnTo>
                    <a:pt x="967" y="494"/>
                  </a:lnTo>
                  <a:lnTo>
                    <a:pt x="958" y="496"/>
                  </a:lnTo>
                  <a:lnTo>
                    <a:pt x="935" y="572"/>
                  </a:lnTo>
                  <a:lnTo>
                    <a:pt x="936" y="523"/>
                  </a:lnTo>
                  <a:lnTo>
                    <a:pt x="947" y="499"/>
                  </a:lnTo>
                  <a:lnTo>
                    <a:pt x="935" y="488"/>
                  </a:lnTo>
                  <a:lnTo>
                    <a:pt x="921" y="503"/>
                  </a:lnTo>
                  <a:lnTo>
                    <a:pt x="928" y="516"/>
                  </a:lnTo>
                  <a:lnTo>
                    <a:pt x="918" y="525"/>
                  </a:lnTo>
                  <a:lnTo>
                    <a:pt x="907" y="536"/>
                  </a:lnTo>
                  <a:lnTo>
                    <a:pt x="908" y="570"/>
                  </a:lnTo>
                  <a:lnTo>
                    <a:pt x="893" y="583"/>
                  </a:lnTo>
                  <a:lnTo>
                    <a:pt x="871" y="587"/>
                  </a:lnTo>
                  <a:lnTo>
                    <a:pt x="879" y="605"/>
                  </a:lnTo>
                  <a:lnTo>
                    <a:pt x="871" y="625"/>
                  </a:lnTo>
                  <a:lnTo>
                    <a:pt x="879" y="640"/>
                  </a:lnTo>
                  <a:lnTo>
                    <a:pt x="866" y="674"/>
                  </a:lnTo>
                  <a:lnTo>
                    <a:pt x="862" y="705"/>
                  </a:lnTo>
                  <a:lnTo>
                    <a:pt x="843" y="722"/>
                  </a:lnTo>
                  <a:lnTo>
                    <a:pt x="820" y="771"/>
                  </a:lnTo>
                  <a:lnTo>
                    <a:pt x="817" y="804"/>
                  </a:lnTo>
                  <a:lnTo>
                    <a:pt x="825" y="831"/>
                  </a:lnTo>
                  <a:lnTo>
                    <a:pt x="835" y="864"/>
                  </a:lnTo>
                  <a:lnTo>
                    <a:pt x="842" y="900"/>
                  </a:lnTo>
                  <a:lnTo>
                    <a:pt x="831" y="915"/>
                  </a:lnTo>
                  <a:lnTo>
                    <a:pt x="817" y="904"/>
                  </a:lnTo>
                  <a:lnTo>
                    <a:pt x="820" y="886"/>
                  </a:lnTo>
                  <a:lnTo>
                    <a:pt x="812" y="847"/>
                  </a:lnTo>
                  <a:lnTo>
                    <a:pt x="803" y="840"/>
                  </a:lnTo>
                  <a:lnTo>
                    <a:pt x="797" y="816"/>
                  </a:lnTo>
                  <a:lnTo>
                    <a:pt x="784" y="816"/>
                  </a:lnTo>
                  <a:lnTo>
                    <a:pt x="770" y="802"/>
                  </a:lnTo>
                  <a:lnTo>
                    <a:pt x="755" y="807"/>
                  </a:lnTo>
                  <a:lnTo>
                    <a:pt x="741" y="798"/>
                  </a:lnTo>
                  <a:lnTo>
                    <a:pt x="724" y="809"/>
                  </a:lnTo>
                  <a:lnTo>
                    <a:pt x="693" y="800"/>
                  </a:lnTo>
                  <a:lnTo>
                    <a:pt x="713" y="829"/>
                  </a:lnTo>
                  <a:lnTo>
                    <a:pt x="687" y="827"/>
                  </a:lnTo>
                  <a:lnTo>
                    <a:pt x="668" y="804"/>
                  </a:lnTo>
                  <a:lnTo>
                    <a:pt x="637" y="804"/>
                  </a:lnTo>
                  <a:lnTo>
                    <a:pt x="642" y="840"/>
                  </a:lnTo>
                  <a:lnTo>
                    <a:pt x="618" y="829"/>
                  </a:lnTo>
                  <a:lnTo>
                    <a:pt x="606" y="864"/>
                  </a:lnTo>
                  <a:lnTo>
                    <a:pt x="615" y="880"/>
                  </a:lnTo>
                  <a:lnTo>
                    <a:pt x="606" y="922"/>
                  </a:lnTo>
                  <a:lnTo>
                    <a:pt x="617" y="971"/>
                  </a:lnTo>
                  <a:lnTo>
                    <a:pt x="629" y="1004"/>
                  </a:lnTo>
                  <a:lnTo>
                    <a:pt x="643" y="1035"/>
                  </a:lnTo>
                  <a:lnTo>
                    <a:pt x="687" y="1033"/>
                  </a:lnTo>
                  <a:lnTo>
                    <a:pt x="705" y="1026"/>
                  </a:lnTo>
                  <a:lnTo>
                    <a:pt x="708" y="1004"/>
                  </a:lnTo>
                  <a:lnTo>
                    <a:pt x="699" y="986"/>
                  </a:lnTo>
                  <a:lnTo>
                    <a:pt x="701" y="971"/>
                  </a:lnTo>
                  <a:lnTo>
                    <a:pt x="727" y="975"/>
                  </a:lnTo>
                  <a:lnTo>
                    <a:pt x="753" y="966"/>
                  </a:lnTo>
                  <a:lnTo>
                    <a:pt x="753" y="986"/>
                  </a:lnTo>
                  <a:lnTo>
                    <a:pt x="746" y="1015"/>
                  </a:lnTo>
                  <a:lnTo>
                    <a:pt x="733" y="1037"/>
                  </a:lnTo>
                  <a:lnTo>
                    <a:pt x="730" y="1068"/>
                  </a:lnTo>
                  <a:lnTo>
                    <a:pt x="747" y="1081"/>
                  </a:lnTo>
                  <a:lnTo>
                    <a:pt x="770" y="1077"/>
                  </a:lnTo>
                  <a:lnTo>
                    <a:pt x="784" y="1088"/>
                  </a:lnTo>
                  <a:lnTo>
                    <a:pt x="797" y="1084"/>
                  </a:lnTo>
                  <a:lnTo>
                    <a:pt x="801" y="1104"/>
                  </a:lnTo>
                  <a:lnTo>
                    <a:pt x="790" y="1135"/>
                  </a:lnTo>
                  <a:lnTo>
                    <a:pt x="800" y="1152"/>
                  </a:lnTo>
                  <a:lnTo>
                    <a:pt x="801" y="1188"/>
                  </a:lnTo>
                  <a:lnTo>
                    <a:pt x="817" y="1212"/>
                  </a:lnTo>
                  <a:lnTo>
                    <a:pt x="837" y="1219"/>
                  </a:lnTo>
                  <a:lnTo>
                    <a:pt x="851" y="1212"/>
                  </a:lnTo>
                  <a:lnTo>
                    <a:pt x="857" y="1214"/>
                  </a:lnTo>
                  <a:lnTo>
                    <a:pt x="883" y="1214"/>
                  </a:lnTo>
                  <a:lnTo>
                    <a:pt x="907" y="1217"/>
                  </a:lnTo>
                  <a:lnTo>
                    <a:pt x="913" y="1201"/>
                  </a:lnTo>
                  <a:lnTo>
                    <a:pt x="893" y="1228"/>
                  </a:lnTo>
                  <a:lnTo>
                    <a:pt x="879" y="1225"/>
                  </a:lnTo>
                  <a:lnTo>
                    <a:pt x="865" y="1228"/>
                  </a:lnTo>
                  <a:lnTo>
                    <a:pt x="837" y="1241"/>
                  </a:lnTo>
                  <a:lnTo>
                    <a:pt x="814" y="1223"/>
                  </a:lnTo>
                  <a:lnTo>
                    <a:pt x="792" y="1212"/>
                  </a:lnTo>
                  <a:lnTo>
                    <a:pt x="783" y="1214"/>
                  </a:lnTo>
                  <a:lnTo>
                    <a:pt x="784" y="1199"/>
                  </a:lnTo>
                  <a:lnTo>
                    <a:pt x="783" y="1175"/>
                  </a:lnTo>
                  <a:lnTo>
                    <a:pt x="764" y="1152"/>
                  </a:lnTo>
                  <a:lnTo>
                    <a:pt x="725" y="1139"/>
                  </a:lnTo>
                  <a:lnTo>
                    <a:pt x="719" y="1128"/>
                  </a:lnTo>
                  <a:lnTo>
                    <a:pt x="708" y="1130"/>
                  </a:lnTo>
                  <a:lnTo>
                    <a:pt x="697" y="1119"/>
                  </a:lnTo>
                  <a:lnTo>
                    <a:pt x="680" y="1108"/>
                  </a:lnTo>
                  <a:lnTo>
                    <a:pt x="662" y="1077"/>
                  </a:lnTo>
                  <a:lnTo>
                    <a:pt x="640" y="1068"/>
                  </a:lnTo>
                  <a:lnTo>
                    <a:pt x="628" y="1088"/>
                  </a:lnTo>
                  <a:lnTo>
                    <a:pt x="614" y="1073"/>
                  </a:lnTo>
                  <a:lnTo>
                    <a:pt x="597" y="1073"/>
                  </a:lnTo>
                  <a:lnTo>
                    <a:pt x="563" y="1061"/>
                  </a:lnTo>
                  <a:lnTo>
                    <a:pt x="501" y="1008"/>
                  </a:lnTo>
                  <a:lnTo>
                    <a:pt x="496" y="953"/>
                  </a:lnTo>
                  <a:lnTo>
                    <a:pt x="490" y="931"/>
                  </a:lnTo>
                  <a:lnTo>
                    <a:pt x="479" y="915"/>
                  </a:lnTo>
                  <a:lnTo>
                    <a:pt x="465" y="884"/>
                  </a:lnTo>
                  <a:lnTo>
                    <a:pt x="400" y="778"/>
                  </a:lnTo>
                  <a:lnTo>
                    <a:pt x="400" y="818"/>
                  </a:lnTo>
                  <a:lnTo>
                    <a:pt x="440" y="889"/>
                  </a:lnTo>
                  <a:lnTo>
                    <a:pt x="457" y="948"/>
                  </a:lnTo>
                  <a:lnTo>
                    <a:pt x="432" y="935"/>
                  </a:lnTo>
                  <a:lnTo>
                    <a:pt x="428" y="900"/>
                  </a:lnTo>
                  <a:lnTo>
                    <a:pt x="395" y="878"/>
                  </a:lnTo>
                  <a:lnTo>
                    <a:pt x="414" y="864"/>
                  </a:lnTo>
                  <a:lnTo>
                    <a:pt x="370" y="827"/>
                  </a:lnTo>
                  <a:lnTo>
                    <a:pt x="387" y="804"/>
                  </a:lnTo>
                  <a:lnTo>
                    <a:pt x="372" y="760"/>
                  </a:lnTo>
                  <a:lnTo>
                    <a:pt x="319" y="667"/>
                  </a:lnTo>
                  <a:lnTo>
                    <a:pt x="313" y="614"/>
                  </a:lnTo>
                  <a:lnTo>
                    <a:pt x="316" y="570"/>
                  </a:lnTo>
                  <a:lnTo>
                    <a:pt x="330" y="525"/>
                  </a:lnTo>
                  <a:lnTo>
                    <a:pt x="330" y="481"/>
                  </a:lnTo>
                  <a:lnTo>
                    <a:pt x="319" y="454"/>
                  </a:lnTo>
                  <a:lnTo>
                    <a:pt x="349" y="445"/>
                  </a:lnTo>
                  <a:lnTo>
                    <a:pt x="313" y="392"/>
                  </a:lnTo>
                  <a:lnTo>
                    <a:pt x="315" y="368"/>
                  </a:lnTo>
                  <a:lnTo>
                    <a:pt x="299" y="335"/>
                  </a:lnTo>
                  <a:lnTo>
                    <a:pt x="305" y="315"/>
                  </a:lnTo>
                  <a:lnTo>
                    <a:pt x="294" y="304"/>
                  </a:lnTo>
                  <a:lnTo>
                    <a:pt x="293" y="281"/>
                  </a:lnTo>
                  <a:lnTo>
                    <a:pt x="282" y="264"/>
                  </a:lnTo>
                  <a:lnTo>
                    <a:pt x="294" y="248"/>
                  </a:lnTo>
                  <a:lnTo>
                    <a:pt x="277" y="237"/>
                  </a:lnTo>
                  <a:lnTo>
                    <a:pt x="263" y="253"/>
                  </a:lnTo>
                  <a:lnTo>
                    <a:pt x="243" y="222"/>
                  </a:lnTo>
                  <a:lnTo>
                    <a:pt x="222" y="213"/>
                  </a:lnTo>
                  <a:lnTo>
                    <a:pt x="191" y="213"/>
                  </a:lnTo>
                  <a:lnTo>
                    <a:pt x="170" y="242"/>
                  </a:lnTo>
                  <a:lnTo>
                    <a:pt x="161" y="233"/>
                  </a:lnTo>
                  <a:lnTo>
                    <a:pt x="178" y="195"/>
                  </a:lnTo>
                  <a:lnTo>
                    <a:pt x="163" y="202"/>
                  </a:lnTo>
                  <a:lnTo>
                    <a:pt x="132" y="242"/>
                  </a:lnTo>
                  <a:lnTo>
                    <a:pt x="99" y="277"/>
                  </a:lnTo>
                  <a:lnTo>
                    <a:pt x="70" y="286"/>
                  </a:lnTo>
                  <a:lnTo>
                    <a:pt x="20" y="321"/>
                  </a:lnTo>
                  <a:lnTo>
                    <a:pt x="0" y="319"/>
                  </a:lnTo>
                </a:path>
              </a:pathLst>
            </a:custGeom>
            <a:solidFill>
              <a:srgbClr val="003399"/>
            </a:solidFill>
            <a:ln w="12700" cap="rnd">
              <a:solidFill>
                <a:srgbClr val="000000"/>
              </a:solidFill>
              <a:round/>
              <a:headEnd/>
              <a:tailEnd/>
            </a:ln>
          </p:spPr>
          <p:txBody>
            <a:bodyPr/>
            <a:lstStyle/>
            <a:p>
              <a:endParaRPr lang="tr-TR"/>
            </a:p>
          </p:txBody>
        </p:sp>
        <p:sp>
          <p:nvSpPr>
            <p:cNvPr id="4134" name="Freeform 38"/>
            <p:cNvSpPr>
              <a:spLocks/>
            </p:cNvSpPr>
            <p:nvPr/>
          </p:nvSpPr>
          <p:spPr bwMode="auto">
            <a:xfrm>
              <a:off x="1992" y="1200"/>
              <a:ext cx="343" cy="327"/>
            </a:xfrm>
            <a:custGeom>
              <a:avLst/>
              <a:gdLst>
                <a:gd name="T0" fmla="*/ 0 w 343"/>
                <a:gd name="T1" fmla="*/ 67 h 327"/>
                <a:gd name="T2" fmla="*/ 8 w 343"/>
                <a:gd name="T3" fmla="*/ 42 h 327"/>
                <a:gd name="T4" fmla="*/ 8 w 343"/>
                <a:gd name="T5" fmla="*/ 24 h 327"/>
                <a:gd name="T6" fmla="*/ 20 w 343"/>
                <a:gd name="T7" fmla="*/ 0 h 327"/>
                <a:gd name="T8" fmla="*/ 82 w 343"/>
                <a:gd name="T9" fmla="*/ 16 h 327"/>
                <a:gd name="T10" fmla="*/ 189 w 343"/>
                <a:gd name="T11" fmla="*/ 44 h 327"/>
                <a:gd name="T12" fmla="*/ 231 w 343"/>
                <a:gd name="T13" fmla="*/ 69 h 327"/>
                <a:gd name="T14" fmla="*/ 286 w 343"/>
                <a:gd name="T15" fmla="*/ 91 h 327"/>
                <a:gd name="T16" fmla="*/ 314 w 343"/>
                <a:gd name="T17" fmla="*/ 133 h 327"/>
                <a:gd name="T18" fmla="*/ 342 w 343"/>
                <a:gd name="T19" fmla="*/ 155 h 327"/>
                <a:gd name="T20" fmla="*/ 331 w 343"/>
                <a:gd name="T21" fmla="*/ 171 h 327"/>
                <a:gd name="T22" fmla="*/ 331 w 343"/>
                <a:gd name="T23" fmla="*/ 191 h 327"/>
                <a:gd name="T24" fmla="*/ 320 w 343"/>
                <a:gd name="T25" fmla="*/ 195 h 327"/>
                <a:gd name="T26" fmla="*/ 311 w 343"/>
                <a:gd name="T27" fmla="*/ 213 h 327"/>
                <a:gd name="T28" fmla="*/ 320 w 343"/>
                <a:gd name="T29" fmla="*/ 231 h 327"/>
                <a:gd name="T30" fmla="*/ 319 w 343"/>
                <a:gd name="T31" fmla="*/ 244 h 327"/>
                <a:gd name="T32" fmla="*/ 308 w 343"/>
                <a:gd name="T33" fmla="*/ 262 h 327"/>
                <a:gd name="T34" fmla="*/ 310 w 343"/>
                <a:gd name="T35" fmla="*/ 279 h 327"/>
                <a:gd name="T36" fmla="*/ 328 w 343"/>
                <a:gd name="T37" fmla="*/ 297 h 327"/>
                <a:gd name="T38" fmla="*/ 330 w 343"/>
                <a:gd name="T39" fmla="*/ 315 h 327"/>
                <a:gd name="T40" fmla="*/ 325 w 343"/>
                <a:gd name="T41" fmla="*/ 324 h 327"/>
                <a:gd name="T42" fmla="*/ 306 w 343"/>
                <a:gd name="T43" fmla="*/ 326 h 327"/>
                <a:gd name="T44" fmla="*/ 292 w 343"/>
                <a:gd name="T45" fmla="*/ 317 h 327"/>
                <a:gd name="T46" fmla="*/ 277 w 343"/>
                <a:gd name="T47" fmla="*/ 295 h 327"/>
                <a:gd name="T48" fmla="*/ 271 w 343"/>
                <a:gd name="T49" fmla="*/ 295 h 327"/>
                <a:gd name="T50" fmla="*/ 263 w 343"/>
                <a:gd name="T51" fmla="*/ 286 h 327"/>
                <a:gd name="T52" fmla="*/ 255 w 343"/>
                <a:gd name="T53" fmla="*/ 259 h 327"/>
                <a:gd name="T54" fmla="*/ 246 w 343"/>
                <a:gd name="T55" fmla="*/ 251 h 327"/>
                <a:gd name="T56" fmla="*/ 226 w 343"/>
                <a:gd name="T57" fmla="*/ 237 h 327"/>
                <a:gd name="T58" fmla="*/ 209 w 343"/>
                <a:gd name="T59" fmla="*/ 228 h 327"/>
                <a:gd name="T60" fmla="*/ 184 w 343"/>
                <a:gd name="T61" fmla="*/ 204 h 327"/>
                <a:gd name="T62" fmla="*/ 173 w 343"/>
                <a:gd name="T63" fmla="*/ 186 h 327"/>
                <a:gd name="T64" fmla="*/ 175 w 343"/>
                <a:gd name="T65" fmla="*/ 173 h 327"/>
                <a:gd name="T66" fmla="*/ 186 w 343"/>
                <a:gd name="T67" fmla="*/ 162 h 327"/>
                <a:gd name="T68" fmla="*/ 176 w 343"/>
                <a:gd name="T69" fmla="*/ 146 h 327"/>
                <a:gd name="T70" fmla="*/ 167 w 343"/>
                <a:gd name="T71" fmla="*/ 155 h 327"/>
                <a:gd name="T72" fmla="*/ 152 w 343"/>
                <a:gd name="T73" fmla="*/ 133 h 327"/>
                <a:gd name="T74" fmla="*/ 149 w 343"/>
                <a:gd name="T75" fmla="*/ 144 h 327"/>
                <a:gd name="T76" fmla="*/ 135 w 343"/>
                <a:gd name="T77" fmla="*/ 144 h 327"/>
                <a:gd name="T78" fmla="*/ 132 w 343"/>
                <a:gd name="T79" fmla="*/ 135 h 327"/>
                <a:gd name="T80" fmla="*/ 132 w 343"/>
                <a:gd name="T81" fmla="*/ 120 h 327"/>
                <a:gd name="T82" fmla="*/ 125 w 343"/>
                <a:gd name="T83" fmla="*/ 111 h 327"/>
                <a:gd name="T84" fmla="*/ 116 w 343"/>
                <a:gd name="T85" fmla="*/ 113 h 327"/>
                <a:gd name="T86" fmla="*/ 104 w 343"/>
                <a:gd name="T87" fmla="*/ 89 h 327"/>
                <a:gd name="T88" fmla="*/ 94 w 343"/>
                <a:gd name="T89" fmla="*/ 86 h 327"/>
                <a:gd name="T90" fmla="*/ 80 w 343"/>
                <a:gd name="T91" fmla="*/ 75 h 327"/>
                <a:gd name="T92" fmla="*/ 51 w 343"/>
                <a:gd name="T93" fmla="*/ 78 h 327"/>
                <a:gd name="T94" fmla="*/ 22 w 343"/>
                <a:gd name="T95" fmla="*/ 75 h 327"/>
                <a:gd name="T96" fmla="*/ 0 w 343"/>
                <a:gd name="T97" fmla="*/ 67 h 3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27"/>
                <a:gd name="T149" fmla="*/ 343 w 343"/>
                <a:gd name="T150" fmla="*/ 327 h 3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27">
                  <a:moveTo>
                    <a:pt x="0" y="67"/>
                  </a:moveTo>
                  <a:lnTo>
                    <a:pt x="8" y="42"/>
                  </a:lnTo>
                  <a:lnTo>
                    <a:pt x="8" y="24"/>
                  </a:lnTo>
                  <a:lnTo>
                    <a:pt x="20" y="0"/>
                  </a:lnTo>
                  <a:lnTo>
                    <a:pt x="82" y="16"/>
                  </a:lnTo>
                  <a:lnTo>
                    <a:pt x="189" y="44"/>
                  </a:lnTo>
                  <a:lnTo>
                    <a:pt x="231" y="69"/>
                  </a:lnTo>
                  <a:lnTo>
                    <a:pt x="286" y="91"/>
                  </a:lnTo>
                  <a:lnTo>
                    <a:pt x="314" y="133"/>
                  </a:lnTo>
                  <a:lnTo>
                    <a:pt x="342" y="155"/>
                  </a:lnTo>
                  <a:lnTo>
                    <a:pt x="331" y="171"/>
                  </a:lnTo>
                  <a:lnTo>
                    <a:pt x="331" y="191"/>
                  </a:lnTo>
                  <a:lnTo>
                    <a:pt x="320" y="195"/>
                  </a:lnTo>
                  <a:lnTo>
                    <a:pt x="311" y="213"/>
                  </a:lnTo>
                  <a:lnTo>
                    <a:pt x="320" y="231"/>
                  </a:lnTo>
                  <a:lnTo>
                    <a:pt x="319" y="244"/>
                  </a:lnTo>
                  <a:lnTo>
                    <a:pt x="308" y="262"/>
                  </a:lnTo>
                  <a:lnTo>
                    <a:pt x="310" y="279"/>
                  </a:lnTo>
                  <a:lnTo>
                    <a:pt x="328" y="297"/>
                  </a:lnTo>
                  <a:lnTo>
                    <a:pt x="330" y="315"/>
                  </a:lnTo>
                  <a:lnTo>
                    <a:pt x="325" y="324"/>
                  </a:lnTo>
                  <a:lnTo>
                    <a:pt x="306" y="326"/>
                  </a:lnTo>
                  <a:lnTo>
                    <a:pt x="292" y="317"/>
                  </a:lnTo>
                  <a:lnTo>
                    <a:pt x="277" y="295"/>
                  </a:lnTo>
                  <a:lnTo>
                    <a:pt x="271" y="295"/>
                  </a:lnTo>
                  <a:lnTo>
                    <a:pt x="263" y="286"/>
                  </a:lnTo>
                  <a:lnTo>
                    <a:pt x="255" y="259"/>
                  </a:lnTo>
                  <a:lnTo>
                    <a:pt x="246" y="251"/>
                  </a:lnTo>
                  <a:lnTo>
                    <a:pt x="226" y="237"/>
                  </a:lnTo>
                  <a:lnTo>
                    <a:pt x="209" y="228"/>
                  </a:lnTo>
                  <a:lnTo>
                    <a:pt x="184" y="204"/>
                  </a:lnTo>
                  <a:lnTo>
                    <a:pt x="173" y="186"/>
                  </a:lnTo>
                  <a:lnTo>
                    <a:pt x="175" y="173"/>
                  </a:lnTo>
                  <a:lnTo>
                    <a:pt x="186" y="162"/>
                  </a:lnTo>
                  <a:lnTo>
                    <a:pt x="176" y="146"/>
                  </a:lnTo>
                  <a:lnTo>
                    <a:pt x="167" y="155"/>
                  </a:lnTo>
                  <a:lnTo>
                    <a:pt x="152" y="133"/>
                  </a:lnTo>
                  <a:lnTo>
                    <a:pt x="149" y="144"/>
                  </a:lnTo>
                  <a:lnTo>
                    <a:pt x="135" y="144"/>
                  </a:lnTo>
                  <a:lnTo>
                    <a:pt x="132" y="135"/>
                  </a:lnTo>
                  <a:lnTo>
                    <a:pt x="132" y="120"/>
                  </a:lnTo>
                  <a:lnTo>
                    <a:pt x="125" y="111"/>
                  </a:lnTo>
                  <a:lnTo>
                    <a:pt x="116" y="113"/>
                  </a:lnTo>
                  <a:lnTo>
                    <a:pt x="104" y="89"/>
                  </a:lnTo>
                  <a:lnTo>
                    <a:pt x="94" y="86"/>
                  </a:lnTo>
                  <a:lnTo>
                    <a:pt x="80" y="75"/>
                  </a:lnTo>
                  <a:lnTo>
                    <a:pt x="51" y="78"/>
                  </a:lnTo>
                  <a:lnTo>
                    <a:pt x="22" y="75"/>
                  </a:lnTo>
                  <a:lnTo>
                    <a:pt x="0" y="67"/>
                  </a:lnTo>
                </a:path>
              </a:pathLst>
            </a:custGeom>
            <a:solidFill>
              <a:srgbClr val="003399"/>
            </a:solidFill>
            <a:ln w="12700" cap="rnd">
              <a:solidFill>
                <a:srgbClr val="000000"/>
              </a:solidFill>
              <a:round/>
              <a:headEnd/>
              <a:tailEnd/>
            </a:ln>
          </p:spPr>
          <p:txBody>
            <a:bodyPr/>
            <a:lstStyle/>
            <a:p>
              <a:endParaRPr lang="tr-TR"/>
            </a:p>
          </p:txBody>
        </p:sp>
        <p:sp>
          <p:nvSpPr>
            <p:cNvPr id="4135" name="Freeform 39"/>
            <p:cNvSpPr>
              <a:spLocks/>
            </p:cNvSpPr>
            <p:nvPr/>
          </p:nvSpPr>
          <p:spPr bwMode="auto">
            <a:xfrm>
              <a:off x="1918" y="1316"/>
              <a:ext cx="224" cy="168"/>
            </a:xfrm>
            <a:custGeom>
              <a:avLst/>
              <a:gdLst>
                <a:gd name="T0" fmla="*/ 8 w 224"/>
                <a:gd name="T1" fmla="*/ 0 h 168"/>
                <a:gd name="T2" fmla="*/ 0 w 224"/>
                <a:gd name="T3" fmla="*/ 13 h 168"/>
                <a:gd name="T4" fmla="*/ 0 w 224"/>
                <a:gd name="T5" fmla="*/ 29 h 168"/>
                <a:gd name="T6" fmla="*/ 15 w 224"/>
                <a:gd name="T7" fmla="*/ 46 h 168"/>
                <a:gd name="T8" fmla="*/ 25 w 224"/>
                <a:gd name="T9" fmla="*/ 42 h 168"/>
                <a:gd name="T10" fmla="*/ 28 w 224"/>
                <a:gd name="T11" fmla="*/ 48 h 168"/>
                <a:gd name="T12" fmla="*/ 40 w 224"/>
                <a:gd name="T13" fmla="*/ 51 h 168"/>
                <a:gd name="T14" fmla="*/ 46 w 224"/>
                <a:gd name="T15" fmla="*/ 40 h 168"/>
                <a:gd name="T16" fmla="*/ 68 w 224"/>
                <a:gd name="T17" fmla="*/ 42 h 168"/>
                <a:gd name="T18" fmla="*/ 71 w 224"/>
                <a:gd name="T19" fmla="*/ 53 h 168"/>
                <a:gd name="T20" fmla="*/ 79 w 224"/>
                <a:gd name="T21" fmla="*/ 57 h 168"/>
                <a:gd name="T22" fmla="*/ 98 w 224"/>
                <a:gd name="T23" fmla="*/ 55 h 168"/>
                <a:gd name="T24" fmla="*/ 104 w 224"/>
                <a:gd name="T25" fmla="*/ 62 h 168"/>
                <a:gd name="T26" fmla="*/ 113 w 224"/>
                <a:gd name="T27" fmla="*/ 68 h 168"/>
                <a:gd name="T28" fmla="*/ 121 w 224"/>
                <a:gd name="T29" fmla="*/ 81 h 168"/>
                <a:gd name="T30" fmla="*/ 121 w 224"/>
                <a:gd name="T31" fmla="*/ 99 h 168"/>
                <a:gd name="T32" fmla="*/ 115 w 224"/>
                <a:gd name="T33" fmla="*/ 103 h 168"/>
                <a:gd name="T34" fmla="*/ 118 w 224"/>
                <a:gd name="T35" fmla="*/ 110 h 168"/>
                <a:gd name="T36" fmla="*/ 108 w 224"/>
                <a:gd name="T37" fmla="*/ 121 h 168"/>
                <a:gd name="T38" fmla="*/ 108 w 224"/>
                <a:gd name="T39" fmla="*/ 136 h 168"/>
                <a:gd name="T40" fmla="*/ 122 w 224"/>
                <a:gd name="T41" fmla="*/ 138 h 168"/>
                <a:gd name="T42" fmla="*/ 130 w 224"/>
                <a:gd name="T43" fmla="*/ 134 h 168"/>
                <a:gd name="T44" fmla="*/ 133 w 224"/>
                <a:gd name="T45" fmla="*/ 127 h 168"/>
                <a:gd name="T46" fmla="*/ 138 w 224"/>
                <a:gd name="T47" fmla="*/ 134 h 168"/>
                <a:gd name="T48" fmla="*/ 146 w 224"/>
                <a:gd name="T49" fmla="*/ 130 h 168"/>
                <a:gd name="T50" fmla="*/ 163 w 224"/>
                <a:gd name="T51" fmla="*/ 138 h 168"/>
                <a:gd name="T52" fmla="*/ 173 w 224"/>
                <a:gd name="T53" fmla="*/ 154 h 168"/>
                <a:gd name="T54" fmla="*/ 177 w 224"/>
                <a:gd name="T55" fmla="*/ 154 h 168"/>
                <a:gd name="T56" fmla="*/ 178 w 224"/>
                <a:gd name="T57" fmla="*/ 163 h 168"/>
                <a:gd name="T58" fmla="*/ 189 w 224"/>
                <a:gd name="T59" fmla="*/ 167 h 168"/>
                <a:gd name="T60" fmla="*/ 201 w 224"/>
                <a:gd name="T61" fmla="*/ 167 h 168"/>
                <a:gd name="T62" fmla="*/ 194 w 224"/>
                <a:gd name="T63" fmla="*/ 158 h 168"/>
                <a:gd name="T64" fmla="*/ 197 w 224"/>
                <a:gd name="T65" fmla="*/ 149 h 168"/>
                <a:gd name="T66" fmla="*/ 206 w 224"/>
                <a:gd name="T67" fmla="*/ 158 h 168"/>
                <a:gd name="T68" fmla="*/ 217 w 224"/>
                <a:gd name="T69" fmla="*/ 160 h 168"/>
                <a:gd name="T70" fmla="*/ 218 w 224"/>
                <a:gd name="T71" fmla="*/ 147 h 168"/>
                <a:gd name="T72" fmla="*/ 208 w 224"/>
                <a:gd name="T73" fmla="*/ 136 h 168"/>
                <a:gd name="T74" fmla="*/ 200 w 224"/>
                <a:gd name="T75" fmla="*/ 136 h 168"/>
                <a:gd name="T76" fmla="*/ 189 w 224"/>
                <a:gd name="T77" fmla="*/ 125 h 168"/>
                <a:gd name="T78" fmla="*/ 200 w 224"/>
                <a:gd name="T79" fmla="*/ 125 h 168"/>
                <a:gd name="T80" fmla="*/ 208 w 224"/>
                <a:gd name="T81" fmla="*/ 132 h 168"/>
                <a:gd name="T82" fmla="*/ 223 w 224"/>
                <a:gd name="T83" fmla="*/ 132 h 168"/>
                <a:gd name="T84" fmla="*/ 220 w 224"/>
                <a:gd name="T85" fmla="*/ 119 h 168"/>
                <a:gd name="T86" fmla="*/ 206 w 224"/>
                <a:gd name="T87" fmla="*/ 105 h 168"/>
                <a:gd name="T88" fmla="*/ 197 w 224"/>
                <a:gd name="T89" fmla="*/ 103 h 168"/>
                <a:gd name="T90" fmla="*/ 183 w 224"/>
                <a:gd name="T91" fmla="*/ 88 h 168"/>
                <a:gd name="T92" fmla="*/ 166 w 224"/>
                <a:gd name="T93" fmla="*/ 84 h 168"/>
                <a:gd name="T94" fmla="*/ 152 w 224"/>
                <a:gd name="T95" fmla="*/ 77 h 168"/>
                <a:gd name="T96" fmla="*/ 141 w 224"/>
                <a:gd name="T97" fmla="*/ 57 h 168"/>
                <a:gd name="T98" fmla="*/ 133 w 224"/>
                <a:gd name="T99" fmla="*/ 31 h 168"/>
                <a:gd name="T100" fmla="*/ 122 w 224"/>
                <a:gd name="T101" fmla="*/ 31 h 168"/>
                <a:gd name="T102" fmla="*/ 119 w 224"/>
                <a:gd name="T103" fmla="*/ 24 h 168"/>
                <a:gd name="T104" fmla="*/ 113 w 224"/>
                <a:gd name="T105" fmla="*/ 26 h 168"/>
                <a:gd name="T106" fmla="*/ 102 w 224"/>
                <a:gd name="T107" fmla="*/ 15 h 168"/>
                <a:gd name="T108" fmla="*/ 84 w 224"/>
                <a:gd name="T109" fmla="*/ 11 h 168"/>
                <a:gd name="T110" fmla="*/ 76 w 224"/>
                <a:gd name="T111" fmla="*/ 18 h 168"/>
                <a:gd name="T112" fmla="*/ 59 w 224"/>
                <a:gd name="T113" fmla="*/ 11 h 168"/>
                <a:gd name="T114" fmla="*/ 48 w 224"/>
                <a:gd name="T115" fmla="*/ 11 h 168"/>
                <a:gd name="T116" fmla="*/ 43 w 224"/>
                <a:gd name="T117" fmla="*/ 2 h 168"/>
                <a:gd name="T118" fmla="*/ 37 w 224"/>
                <a:gd name="T119" fmla="*/ 0 h 168"/>
                <a:gd name="T120" fmla="*/ 28 w 224"/>
                <a:gd name="T121" fmla="*/ 2 h 168"/>
                <a:gd name="T122" fmla="*/ 8 w 224"/>
                <a:gd name="T123" fmla="*/ 0 h 1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4"/>
                <a:gd name="T187" fmla="*/ 0 h 168"/>
                <a:gd name="T188" fmla="*/ 224 w 224"/>
                <a:gd name="T189" fmla="*/ 168 h 1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4" h="168">
                  <a:moveTo>
                    <a:pt x="8" y="0"/>
                  </a:moveTo>
                  <a:lnTo>
                    <a:pt x="0" y="13"/>
                  </a:lnTo>
                  <a:lnTo>
                    <a:pt x="0" y="29"/>
                  </a:lnTo>
                  <a:lnTo>
                    <a:pt x="15" y="46"/>
                  </a:lnTo>
                  <a:lnTo>
                    <a:pt x="25" y="42"/>
                  </a:lnTo>
                  <a:lnTo>
                    <a:pt x="28" y="48"/>
                  </a:lnTo>
                  <a:lnTo>
                    <a:pt x="40" y="51"/>
                  </a:lnTo>
                  <a:lnTo>
                    <a:pt x="46" y="40"/>
                  </a:lnTo>
                  <a:lnTo>
                    <a:pt x="68" y="42"/>
                  </a:lnTo>
                  <a:lnTo>
                    <a:pt x="71" y="53"/>
                  </a:lnTo>
                  <a:lnTo>
                    <a:pt x="79" y="57"/>
                  </a:lnTo>
                  <a:lnTo>
                    <a:pt x="98" y="55"/>
                  </a:lnTo>
                  <a:lnTo>
                    <a:pt x="104" y="62"/>
                  </a:lnTo>
                  <a:lnTo>
                    <a:pt x="113" y="68"/>
                  </a:lnTo>
                  <a:lnTo>
                    <a:pt x="121" y="81"/>
                  </a:lnTo>
                  <a:lnTo>
                    <a:pt x="121" y="99"/>
                  </a:lnTo>
                  <a:lnTo>
                    <a:pt x="115" y="103"/>
                  </a:lnTo>
                  <a:lnTo>
                    <a:pt x="118" y="110"/>
                  </a:lnTo>
                  <a:lnTo>
                    <a:pt x="108" y="121"/>
                  </a:lnTo>
                  <a:lnTo>
                    <a:pt x="108" y="136"/>
                  </a:lnTo>
                  <a:lnTo>
                    <a:pt x="122" y="138"/>
                  </a:lnTo>
                  <a:lnTo>
                    <a:pt x="130" y="134"/>
                  </a:lnTo>
                  <a:lnTo>
                    <a:pt x="133" y="127"/>
                  </a:lnTo>
                  <a:lnTo>
                    <a:pt x="138" y="134"/>
                  </a:lnTo>
                  <a:lnTo>
                    <a:pt x="146" y="130"/>
                  </a:lnTo>
                  <a:lnTo>
                    <a:pt x="163" y="138"/>
                  </a:lnTo>
                  <a:lnTo>
                    <a:pt x="173" y="154"/>
                  </a:lnTo>
                  <a:lnTo>
                    <a:pt x="177" y="154"/>
                  </a:lnTo>
                  <a:lnTo>
                    <a:pt x="178" y="163"/>
                  </a:lnTo>
                  <a:lnTo>
                    <a:pt x="189" y="167"/>
                  </a:lnTo>
                  <a:lnTo>
                    <a:pt x="201" y="167"/>
                  </a:lnTo>
                  <a:lnTo>
                    <a:pt x="194" y="158"/>
                  </a:lnTo>
                  <a:lnTo>
                    <a:pt x="197" y="149"/>
                  </a:lnTo>
                  <a:lnTo>
                    <a:pt x="206" y="158"/>
                  </a:lnTo>
                  <a:lnTo>
                    <a:pt x="217" y="160"/>
                  </a:lnTo>
                  <a:lnTo>
                    <a:pt x="218" y="147"/>
                  </a:lnTo>
                  <a:lnTo>
                    <a:pt x="208" y="136"/>
                  </a:lnTo>
                  <a:lnTo>
                    <a:pt x="200" y="136"/>
                  </a:lnTo>
                  <a:lnTo>
                    <a:pt x="189" y="125"/>
                  </a:lnTo>
                  <a:lnTo>
                    <a:pt x="200" y="125"/>
                  </a:lnTo>
                  <a:lnTo>
                    <a:pt x="208" y="132"/>
                  </a:lnTo>
                  <a:lnTo>
                    <a:pt x="223" y="132"/>
                  </a:lnTo>
                  <a:lnTo>
                    <a:pt x="220" y="119"/>
                  </a:lnTo>
                  <a:lnTo>
                    <a:pt x="206" y="105"/>
                  </a:lnTo>
                  <a:lnTo>
                    <a:pt x="197" y="103"/>
                  </a:lnTo>
                  <a:lnTo>
                    <a:pt x="183" y="88"/>
                  </a:lnTo>
                  <a:lnTo>
                    <a:pt x="166" y="84"/>
                  </a:lnTo>
                  <a:lnTo>
                    <a:pt x="152" y="77"/>
                  </a:lnTo>
                  <a:lnTo>
                    <a:pt x="141" y="57"/>
                  </a:lnTo>
                  <a:lnTo>
                    <a:pt x="133" y="31"/>
                  </a:lnTo>
                  <a:lnTo>
                    <a:pt x="122" y="31"/>
                  </a:lnTo>
                  <a:lnTo>
                    <a:pt x="119" y="24"/>
                  </a:lnTo>
                  <a:lnTo>
                    <a:pt x="113" y="26"/>
                  </a:lnTo>
                  <a:lnTo>
                    <a:pt x="102" y="15"/>
                  </a:lnTo>
                  <a:lnTo>
                    <a:pt x="84" y="11"/>
                  </a:lnTo>
                  <a:lnTo>
                    <a:pt x="76" y="18"/>
                  </a:lnTo>
                  <a:lnTo>
                    <a:pt x="59" y="11"/>
                  </a:lnTo>
                  <a:lnTo>
                    <a:pt x="48" y="11"/>
                  </a:lnTo>
                  <a:lnTo>
                    <a:pt x="43" y="2"/>
                  </a:lnTo>
                  <a:lnTo>
                    <a:pt x="37" y="0"/>
                  </a:lnTo>
                  <a:lnTo>
                    <a:pt x="28" y="2"/>
                  </a:lnTo>
                  <a:lnTo>
                    <a:pt x="8" y="0"/>
                  </a:lnTo>
                </a:path>
              </a:pathLst>
            </a:custGeom>
            <a:solidFill>
              <a:srgbClr val="003399"/>
            </a:solidFill>
            <a:ln w="12700" cap="rnd">
              <a:solidFill>
                <a:srgbClr val="000000"/>
              </a:solidFill>
              <a:round/>
              <a:headEnd/>
              <a:tailEnd/>
            </a:ln>
          </p:spPr>
          <p:txBody>
            <a:bodyPr/>
            <a:lstStyle/>
            <a:p>
              <a:endParaRPr lang="tr-TR"/>
            </a:p>
          </p:txBody>
        </p:sp>
        <p:sp>
          <p:nvSpPr>
            <p:cNvPr id="4136" name="Freeform 40"/>
            <p:cNvSpPr>
              <a:spLocks/>
            </p:cNvSpPr>
            <p:nvPr/>
          </p:nvSpPr>
          <p:spPr bwMode="auto">
            <a:xfrm>
              <a:off x="2044" y="2250"/>
              <a:ext cx="158" cy="76"/>
            </a:xfrm>
            <a:custGeom>
              <a:avLst/>
              <a:gdLst>
                <a:gd name="T0" fmla="*/ 0 w 158"/>
                <a:gd name="T1" fmla="*/ 38 h 76"/>
                <a:gd name="T2" fmla="*/ 14 w 158"/>
                <a:gd name="T3" fmla="*/ 15 h 76"/>
                <a:gd name="T4" fmla="*/ 20 w 158"/>
                <a:gd name="T5" fmla="*/ 15 h 76"/>
                <a:gd name="T6" fmla="*/ 31 w 158"/>
                <a:gd name="T7" fmla="*/ 4 h 76"/>
                <a:gd name="T8" fmla="*/ 44 w 158"/>
                <a:gd name="T9" fmla="*/ 4 h 76"/>
                <a:gd name="T10" fmla="*/ 47 w 158"/>
                <a:gd name="T11" fmla="*/ 2 h 76"/>
                <a:gd name="T12" fmla="*/ 51 w 158"/>
                <a:gd name="T13" fmla="*/ 0 h 76"/>
                <a:gd name="T14" fmla="*/ 67 w 158"/>
                <a:gd name="T15" fmla="*/ 13 h 76"/>
                <a:gd name="T16" fmla="*/ 72 w 158"/>
                <a:gd name="T17" fmla="*/ 22 h 76"/>
                <a:gd name="T18" fmla="*/ 75 w 158"/>
                <a:gd name="T19" fmla="*/ 18 h 76"/>
                <a:gd name="T20" fmla="*/ 87 w 158"/>
                <a:gd name="T21" fmla="*/ 26 h 76"/>
                <a:gd name="T22" fmla="*/ 95 w 158"/>
                <a:gd name="T23" fmla="*/ 26 h 76"/>
                <a:gd name="T24" fmla="*/ 101 w 158"/>
                <a:gd name="T25" fmla="*/ 33 h 76"/>
                <a:gd name="T26" fmla="*/ 112 w 158"/>
                <a:gd name="T27" fmla="*/ 38 h 76"/>
                <a:gd name="T28" fmla="*/ 112 w 158"/>
                <a:gd name="T29" fmla="*/ 49 h 76"/>
                <a:gd name="T30" fmla="*/ 132 w 158"/>
                <a:gd name="T31" fmla="*/ 49 h 76"/>
                <a:gd name="T32" fmla="*/ 137 w 158"/>
                <a:gd name="T33" fmla="*/ 60 h 76"/>
                <a:gd name="T34" fmla="*/ 149 w 158"/>
                <a:gd name="T35" fmla="*/ 60 h 76"/>
                <a:gd name="T36" fmla="*/ 157 w 158"/>
                <a:gd name="T37" fmla="*/ 73 h 76"/>
                <a:gd name="T38" fmla="*/ 152 w 158"/>
                <a:gd name="T39" fmla="*/ 75 h 76"/>
                <a:gd name="T40" fmla="*/ 149 w 158"/>
                <a:gd name="T41" fmla="*/ 71 h 76"/>
                <a:gd name="T42" fmla="*/ 148 w 158"/>
                <a:gd name="T43" fmla="*/ 68 h 76"/>
                <a:gd name="T44" fmla="*/ 137 w 158"/>
                <a:gd name="T45" fmla="*/ 71 h 76"/>
                <a:gd name="T46" fmla="*/ 134 w 158"/>
                <a:gd name="T47" fmla="*/ 73 h 76"/>
                <a:gd name="T48" fmla="*/ 124 w 158"/>
                <a:gd name="T49" fmla="*/ 75 h 76"/>
                <a:gd name="T50" fmla="*/ 110 w 158"/>
                <a:gd name="T51" fmla="*/ 75 h 76"/>
                <a:gd name="T52" fmla="*/ 101 w 158"/>
                <a:gd name="T53" fmla="*/ 75 h 76"/>
                <a:gd name="T54" fmla="*/ 101 w 158"/>
                <a:gd name="T55" fmla="*/ 68 h 76"/>
                <a:gd name="T56" fmla="*/ 87 w 158"/>
                <a:gd name="T57" fmla="*/ 51 h 76"/>
                <a:gd name="T58" fmla="*/ 87 w 158"/>
                <a:gd name="T59" fmla="*/ 40 h 76"/>
                <a:gd name="T60" fmla="*/ 72 w 158"/>
                <a:gd name="T61" fmla="*/ 40 h 76"/>
                <a:gd name="T62" fmla="*/ 65 w 158"/>
                <a:gd name="T63" fmla="*/ 33 h 76"/>
                <a:gd name="T64" fmla="*/ 61 w 158"/>
                <a:gd name="T65" fmla="*/ 40 h 76"/>
                <a:gd name="T66" fmla="*/ 56 w 158"/>
                <a:gd name="T67" fmla="*/ 31 h 76"/>
                <a:gd name="T68" fmla="*/ 51 w 158"/>
                <a:gd name="T69" fmla="*/ 31 h 76"/>
                <a:gd name="T70" fmla="*/ 51 w 158"/>
                <a:gd name="T71" fmla="*/ 20 h 76"/>
                <a:gd name="T72" fmla="*/ 47 w 158"/>
                <a:gd name="T73" fmla="*/ 15 h 76"/>
                <a:gd name="T74" fmla="*/ 33 w 158"/>
                <a:gd name="T75" fmla="*/ 18 h 76"/>
                <a:gd name="T76" fmla="*/ 23 w 158"/>
                <a:gd name="T77" fmla="*/ 31 h 76"/>
                <a:gd name="T78" fmla="*/ 12 w 158"/>
                <a:gd name="T79" fmla="*/ 33 h 76"/>
                <a:gd name="T80" fmla="*/ 0 w 158"/>
                <a:gd name="T81" fmla="*/ 38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76"/>
                <a:gd name="T125" fmla="*/ 158 w 158"/>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76">
                  <a:moveTo>
                    <a:pt x="0" y="38"/>
                  </a:moveTo>
                  <a:lnTo>
                    <a:pt x="14" y="15"/>
                  </a:lnTo>
                  <a:lnTo>
                    <a:pt x="20" y="15"/>
                  </a:lnTo>
                  <a:lnTo>
                    <a:pt x="31" y="4"/>
                  </a:lnTo>
                  <a:lnTo>
                    <a:pt x="44" y="4"/>
                  </a:lnTo>
                  <a:lnTo>
                    <a:pt x="47" y="2"/>
                  </a:lnTo>
                  <a:lnTo>
                    <a:pt x="51" y="0"/>
                  </a:lnTo>
                  <a:lnTo>
                    <a:pt x="67" y="13"/>
                  </a:lnTo>
                  <a:lnTo>
                    <a:pt x="72" y="22"/>
                  </a:lnTo>
                  <a:lnTo>
                    <a:pt x="75" y="18"/>
                  </a:lnTo>
                  <a:lnTo>
                    <a:pt x="87" y="26"/>
                  </a:lnTo>
                  <a:lnTo>
                    <a:pt x="95" y="26"/>
                  </a:lnTo>
                  <a:lnTo>
                    <a:pt x="101" y="33"/>
                  </a:lnTo>
                  <a:lnTo>
                    <a:pt x="112" y="38"/>
                  </a:lnTo>
                  <a:lnTo>
                    <a:pt x="112" y="49"/>
                  </a:lnTo>
                  <a:lnTo>
                    <a:pt x="132" y="49"/>
                  </a:lnTo>
                  <a:lnTo>
                    <a:pt x="137" y="60"/>
                  </a:lnTo>
                  <a:lnTo>
                    <a:pt x="149" y="60"/>
                  </a:lnTo>
                  <a:lnTo>
                    <a:pt x="157" y="73"/>
                  </a:lnTo>
                  <a:lnTo>
                    <a:pt x="152" y="75"/>
                  </a:lnTo>
                  <a:lnTo>
                    <a:pt x="149" y="71"/>
                  </a:lnTo>
                  <a:lnTo>
                    <a:pt x="148" y="68"/>
                  </a:lnTo>
                  <a:lnTo>
                    <a:pt x="137" y="71"/>
                  </a:lnTo>
                  <a:lnTo>
                    <a:pt x="134" y="73"/>
                  </a:lnTo>
                  <a:lnTo>
                    <a:pt x="124" y="75"/>
                  </a:lnTo>
                  <a:lnTo>
                    <a:pt x="110" y="75"/>
                  </a:lnTo>
                  <a:lnTo>
                    <a:pt x="101" y="75"/>
                  </a:lnTo>
                  <a:lnTo>
                    <a:pt x="101" y="68"/>
                  </a:lnTo>
                  <a:lnTo>
                    <a:pt x="87" y="51"/>
                  </a:lnTo>
                  <a:lnTo>
                    <a:pt x="87" y="40"/>
                  </a:lnTo>
                  <a:lnTo>
                    <a:pt x="72" y="40"/>
                  </a:lnTo>
                  <a:lnTo>
                    <a:pt x="65" y="33"/>
                  </a:lnTo>
                  <a:lnTo>
                    <a:pt x="61" y="40"/>
                  </a:lnTo>
                  <a:lnTo>
                    <a:pt x="56" y="31"/>
                  </a:lnTo>
                  <a:lnTo>
                    <a:pt x="51" y="31"/>
                  </a:lnTo>
                  <a:lnTo>
                    <a:pt x="51" y="20"/>
                  </a:lnTo>
                  <a:lnTo>
                    <a:pt x="47" y="15"/>
                  </a:lnTo>
                  <a:lnTo>
                    <a:pt x="33" y="18"/>
                  </a:lnTo>
                  <a:lnTo>
                    <a:pt x="23" y="31"/>
                  </a:lnTo>
                  <a:lnTo>
                    <a:pt x="12" y="33"/>
                  </a:lnTo>
                  <a:lnTo>
                    <a:pt x="0" y="38"/>
                  </a:lnTo>
                </a:path>
              </a:pathLst>
            </a:custGeom>
            <a:solidFill>
              <a:srgbClr val="003399"/>
            </a:solidFill>
            <a:ln w="12700" cap="rnd">
              <a:solidFill>
                <a:srgbClr val="000000"/>
              </a:solidFill>
              <a:round/>
              <a:headEnd/>
              <a:tailEnd/>
            </a:ln>
          </p:spPr>
          <p:txBody>
            <a:bodyPr/>
            <a:lstStyle/>
            <a:p>
              <a:endParaRPr lang="tr-TR"/>
            </a:p>
          </p:txBody>
        </p:sp>
        <p:sp>
          <p:nvSpPr>
            <p:cNvPr id="4137" name="Freeform 41"/>
            <p:cNvSpPr>
              <a:spLocks/>
            </p:cNvSpPr>
            <p:nvPr/>
          </p:nvSpPr>
          <p:spPr bwMode="auto">
            <a:xfrm>
              <a:off x="2183" y="2306"/>
              <a:ext cx="100" cy="65"/>
            </a:xfrm>
            <a:custGeom>
              <a:avLst/>
              <a:gdLst>
                <a:gd name="T0" fmla="*/ 0 w 100"/>
                <a:gd name="T1" fmla="*/ 49 h 65"/>
                <a:gd name="T2" fmla="*/ 9 w 100"/>
                <a:gd name="T3" fmla="*/ 51 h 65"/>
                <a:gd name="T4" fmla="*/ 31 w 100"/>
                <a:gd name="T5" fmla="*/ 49 h 65"/>
                <a:gd name="T6" fmla="*/ 40 w 100"/>
                <a:gd name="T7" fmla="*/ 62 h 65"/>
                <a:gd name="T8" fmla="*/ 53 w 100"/>
                <a:gd name="T9" fmla="*/ 64 h 65"/>
                <a:gd name="T10" fmla="*/ 59 w 100"/>
                <a:gd name="T11" fmla="*/ 49 h 65"/>
                <a:gd name="T12" fmla="*/ 56 w 100"/>
                <a:gd name="T13" fmla="*/ 44 h 65"/>
                <a:gd name="T14" fmla="*/ 62 w 100"/>
                <a:gd name="T15" fmla="*/ 38 h 65"/>
                <a:gd name="T16" fmla="*/ 74 w 100"/>
                <a:gd name="T17" fmla="*/ 49 h 65"/>
                <a:gd name="T18" fmla="*/ 84 w 100"/>
                <a:gd name="T19" fmla="*/ 49 h 65"/>
                <a:gd name="T20" fmla="*/ 84 w 100"/>
                <a:gd name="T21" fmla="*/ 42 h 65"/>
                <a:gd name="T22" fmla="*/ 90 w 100"/>
                <a:gd name="T23" fmla="*/ 42 h 65"/>
                <a:gd name="T24" fmla="*/ 99 w 100"/>
                <a:gd name="T25" fmla="*/ 31 h 65"/>
                <a:gd name="T26" fmla="*/ 93 w 100"/>
                <a:gd name="T27" fmla="*/ 29 h 65"/>
                <a:gd name="T28" fmla="*/ 93 w 100"/>
                <a:gd name="T29" fmla="*/ 18 h 65"/>
                <a:gd name="T30" fmla="*/ 93 w 100"/>
                <a:gd name="T31" fmla="*/ 9 h 65"/>
                <a:gd name="T32" fmla="*/ 79 w 100"/>
                <a:gd name="T33" fmla="*/ 7 h 65"/>
                <a:gd name="T34" fmla="*/ 68 w 100"/>
                <a:gd name="T35" fmla="*/ 9 h 65"/>
                <a:gd name="T36" fmla="*/ 59 w 100"/>
                <a:gd name="T37" fmla="*/ 9 h 65"/>
                <a:gd name="T38" fmla="*/ 45 w 100"/>
                <a:gd name="T39" fmla="*/ 7 h 65"/>
                <a:gd name="T40" fmla="*/ 34 w 100"/>
                <a:gd name="T41" fmla="*/ 0 h 65"/>
                <a:gd name="T42" fmla="*/ 31 w 100"/>
                <a:gd name="T43" fmla="*/ 7 h 65"/>
                <a:gd name="T44" fmla="*/ 29 w 100"/>
                <a:gd name="T45" fmla="*/ 20 h 65"/>
                <a:gd name="T46" fmla="*/ 19 w 100"/>
                <a:gd name="T47" fmla="*/ 20 h 65"/>
                <a:gd name="T48" fmla="*/ 15 w 100"/>
                <a:gd name="T49" fmla="*/ 31 h 65"/>
                <a:gd name="T50" fmla="*/ 9 w 100"/>
                <a:gd name="T51" fmla="*/ 35 h 65"/>
                <a:gd name="T52" fmla="*/ 0 w 100"/>
                <a:gd name="T53" fmla="*/ 49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65"/>
                <a:gd name="T83" fmla="*/ 100 w 100"/>
                <a:gd name="T84" fmla="*/ 65 h 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65">
                  <a:moveTo>
                    <a:pt x="0" y="49"/>
                  </a:moveTo>
                  <a:lnTo>
                    <a:pt x="9" y="51"/>
                  </a:lnTo>
                  <a:lnTo>
                    <a:pt x="31" y="49"/>
                  </a:lnTo>
                  <a:lnTo>
                    <a:pt x="40" y="62"/>
                  </a:lnTo>
                  <a:lnTo>
                    <a:pt x="53" y="64"/>
                  </a:lnTo>
                  <a:lnTo>
                    <a:pt x="59" y="49"/>
                  </a:lnTo>
                  <a:lnTo>
                    <a:pt x="56" y="44"/>
                  </a:lnTo>
                  <a:lnTo>
                    <a:pt x="62" y="38"/>
                  </a:lnTo>
                  <a:lnTo>
                    <a:pt x="74" y="49"/>
                  </a:lnTo>
                  <a:lnTo>
                    <a:pt x="84" y="49"/>
                  </a:lnTo>
                  <a:lnTo>
                    <a:pt x="84" y="42"/>
                  </a:lnTo>
                  <a:lnTo>
                    <a:pt x="90" y="42"/>
                  </a:lnTo>
                  <a:lnTo>
                    <a:pt x="99" y="31"/>
                  </a:lnTo>
                  <a:lnTo>
                    <a:pt x="93" y="29"/>
                  </a:lnTo>
                  <a:lnTo>
                    <a:pt x="93" y="18"/>
                  </a:lnTo>
                  <a:lnTo>
                    <a:pt x="93" y="9"/>
                  </a:lnTo>
                  <a:lnTo>
                    <a:pt x="79" y="7"/>
                  </a:lnTo>
                  <a:lnTo>
                    <a:pt x="68" y="9"/>
                  </a:lnTo>
                  <a:lnTo>
                    <a:pt x="59" y="9"/>
                  </a:lnTo>
                  <a:lnTo>
                    <a:pt x="45" y="7"/>
                  </a:lnTo>
                  <a:lnTo>
                    <a:pt x="34" y="0"/>
                  </a:lnTo>
                  <a:lnTo>
                    <a:pt x="31" y="7"/>
                  </a:lnTo>
                  <a:lnTo>
                    <a:pt x="29" y="20"/>
                  </a:lnTo>
                  <a:lnTo>
                    <a:pt x="19" y="20"/>
                  </a:lnTo>
                  <a:lnTo>
                    <a:pt x="15" y="31"/>
                  </a:lnTo>
                  <a:lnTo>
                    <a:pt x="9" y="35"/>
                  </a:lnTo>
                  <a:lnTo>
                    <a:pt x="0" y="49"/>
                  </a:lnTo>
                </a:path>
              </a:pathLst>
            </a:custGeom>
            <a:solidFill>
              <a:srgbClr val="003399"/>
            </a:solidFill>
            <a:ln w="12700" cap="rnd">
              <a:solidFill>
                <a:srgbClr val="000000"/>
              </a:solidFill>
              <a:round/>
              <a:headEnd/>
              <a:tailEnd/>
            </a:ln>
          </p:spPr>
          <p:txBody>
            <a:bodyPr/>
            <a:lstStyle/>
            <a:p>
              <a:endParaRPr lang="tr-TR"/>
            </a:p>
          </p:txBody>
        </p:sp>
        <p:sp>
          <p:nvSpPr>
            <p:cNvPr id="4138" name="Freeform 42"/>
            <p:cNvSpPr>
              <a:spLocks/>
            </p:cNvSpPr>
            <p:nvPr/>
          </p:nvSpPr>
          <p:spPr bwMode="auto">
            <a:xfrm>
              <a:off x="2119" y="2495"/>
              <a:ext cx="637" cy="1354"/>
            </a:xfrm>
            <a:custGeom>
              <a:avLst/>
              <a:gdLst>
                <a:gd name="T0" fmla="*/ 73 w 637"/>
                <a:gd name="T1" fmla="*/ 22 h 1354"/>
                <a:gd name="T2" fmla="*/ 121 w 637"/>
                <a:gd name="T3" fmla="*/ 2 h 1354"/>
                <a:gd name="T4" fmla="*/ 101 w 637"/>
                <a:gd name="T5" fmla="*/ 47 h 1354"/>
                <a:gd name="T6" fmla="*/ 121 w 637"/>
                <a:gd name="T7" fmla="*/ 44 h 1354"/>
                <a:gd name="T8" fmla="*/ 141 w 637"/>
                <a:gd name="T9" fmla="*/ 42 h 1354"/>
                <a:gd name="T10" fmla="*/ 169 w 637"/>
                <a:gd name="T11" fmla="*/ 58 h 1354"/>
                <a:gd name="T12" fmla="*/ 255 w 637"/>
                <a:gd name="T13" fmla="*/ 82 h 1354"/>
                <a:gd name="T14" fmla="*/ 296 w 637"/>
                <a:gd name="T15" fmla="*/ 106 h 1354"/>
                <a:gd name="T16" fmla="*/ 347 w 637"/>
                <a:gd name="T17" fmla="*/ 120 h 1354"/>
                <a:gd name="T18" fmla="*/ 421 w 637"/>
                <a:gd name="T19" fmla="*/ 186 h 1354"/>
                <a:gd name="T20" fmla="*/ 461 w 637"/>
                <a:gd name="T21" fmla="*/ 266 h 1354"/>
                <a:gd name="T22" fmla="*/ 619 w 637"/>
                <a:gd name="T23" fmla="*/ 335 h 1354"/>
                <a:gd name="T24" fmla="*/ 621 w 637"/>
                <a:gd name="T25" fmla="*/ 448 h 1354"/>
                <a:gd name="T26" fmla="*/ 580 w 637"/>
                <a:gd name="T27" fmla="*/ 510 h 1354"/>
                <a:gd name="T28" fmla="*/ 574 w 637"/>
                <a:gd name="T29" fmla="*/ 597 h 1354"/>
                <a:gd name="T30" fmla="*/ 551 w 637"/>
                <a:gd name="T31" fmla="*/ 634 h 1354"/>
                <a:gd name="T32" fmla="*/ 514 w 637"/>
                <a:gd name="T33" fmla="*/ 699 h 1354"/>
                <a:gd name="T34" fmla="*/ 460 w 637"/>
                <a:gd name="T35" fmla="*/ 721 h 1354"/>
                <a:gd name="T36" fmla="*/ 432 w 637"/>
                <a:gd name="T37" fmla="*/ 787 h 1354"/>
                <a:gd name="T38" fmla="*/ 426 w 637"/>
                <a:gd name="T39" fmla="*/ 843 h 1354"/>
                <a:gd name="T40" fmla="*/ 382 w 637"/>
                <a:gd name="T41" fmla="*/ 894 h 1354"/>
                <a:gd name="T42" fmla="*/ 356 w 637"/>
                <a:gd name="T43" fmla="*/ 934 h 1354"/>
                <a:gd name="T44" fmla="*/ 339 w 637"/>
                <a:gd name="T45" fmla="*/ 954 h 1354"/>
                <a:gd name="T46" fmla="*/ 330 w 637"/>
                <a:gd name="T47" fmla="*/ 1007 h 1354"/>
                <a:gd name="T48" fmla="*/ 286 w 637"/>
                <a:gd name="T49" fmla="*/ 1029 h 1354"/>
                <a:gd name="T50" fmla="*/ 252 w 637"/>
                <a:gd name="T51" fmla="*/ 1051 h 1354"/>
                <a:gd name="T52" fmla="*/ 251 w 637"/>
                <a:gd name="T53" fmla="*/ 1107 h 1354"/>
                <a:gd name="T54" fmla="*/ 218 w 637"/>
                <a:gd name="T55" fmla="*/ 1147 h 1354"/>
                <a:gd name="T56" fmla="*/ 238 w 637"/>
                <a:gd name="T57" fmla="*/ 1182 h 1354"/>
                <a:gd name="T58" fmla="*/ 206 w 637"/>
                <a:gd name="T59" fmla="*/ 1215 h 1354"/>
                <a:gd name="T60" fmla="*/ 189 w 637"/>
                <a:gd name="T61" fmla="*/ 1273 h 1354"/>
                <a:gd name="T62" fmla="*/ 232 w 637"/>
                <a:gd name="T63" fmla="*/ 1353 h 1354"/>
                <a:gd name="T64" fmla="*/ 181 w 637"/>
                <a:gd name="T65" fmla="*/ 1313 h 1354"/>
                <a:gd name="T66" fmla="*/ 149 w 637"/>
                <a:gd name="T67" fmla="*/ 1242 h 1354"/>
                <a:gd name="T68" fmla="*/ 145 w 637"/>
                <a:gd name="T69" fmla="*/ 1051 h 1354"/>
                <a:gd name="T70" fmla="*/ 141 w 637"/>
                <a:gd name="T71" fmla="*/ 971 h 1354"/>
                <a:gd name="T72" fmla="*/ 144 w 637"/>
                <a:gd name="T73" fmla="*/ 885 h 1354"/>
                <a:gd name="T74" fmla="*/ 150 w 637"/>
                <a:gd name="T75" fmla="*/ 816 h 1354"/>
                <a:gd name="T76" fmla="*/ 147 w 637"/>
                <a:gd name="T77" fmla="*/ 705 h 1354"/>
                <a:gd name="T78" fmla="*/ 152 w 637"/>
                <a:gd name="T79" fmla="*/ 614 h 1354"/>
                <a:gd name="T80" fmla="*/ 115 w 637"/>
                <a:gd name="T81" fmla="*/ 552 h 1354"/>
                <a:gd name="T82" fmla="*/ 57 w 637"/>
                <a:gd name="T83" fmla="*/ 501 h 1354"/>
                <a:gd name="T84" fmla="*/ 37 w 637"/>
                <a:gd name="T85" fmla="*/ 426 h 1354"/>
                <a:gd name="T86" fmla="*/ 11 w 637"/>
                <a:gd name="T87" fmla="*/ 384 h 1354"/>
                <a:gd name="T88" fmla="*/ 12 w 637"/>
                <a:gd name="T89" fmla="*/ 313 h 1354"/>
                <a:gd name="T90" fmla="*/ 6 w 637"/>
                <a:gd name="T91" fmla="*/ 244 h 1354"/>
                <a:gd name="T92" fmla="*/ 46 w 637"/>
                <a:gd name="T93" fmla="*/ 111 h 13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354"/>
                <a:gd name="T143" fmla="*/ 637 w 637"/>
                <a:gd name="T144" fmla="*/ 1354 h 13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354">
                  <a:moveTo>
                    <a:pt x="50" y="60"/>
                  </a:moveTo>
                  <a:lnTo>
                    <a:pt x="57" y="44"/>
                  </a:lnTo>
                  <a:lnTo>
                    <a:pt x="73" y="22"/>
                  </a:lnTo>
                  <a:lnTo>
                    <a:pt x="96" y="9"/>
                  </a:lnTo>
                  <a:lnTo>
                    <a:pt x="108" y="0"/>
                  </a:lnTo>
                  <a:lnTo>
                    <a:pt x="121" y="2"/>
                  </a:lnTo>
                  <a:lnTo>
                    <a:pt x="118" y="13"/>
                  </a:lnTo>
                  <a:lnTo>
                    <a:pt x="104" y="24"/>
                  </a:lnTo>
                  <a:lnTo>
                    <a:pt x="101" y="47"/>
                  </a:lnTo>
                  <a:lnTo>
                    <a:pt x="104" y="64"/>
                  </a:lnTo>
                  <a:lnTo>
                    <a:pt x="116" y="64"/>
                  </a:lnTo>
                  <a:lnTo>
                    <a:pt x="121" y="44"/>
                  </a:lnTo>
                  <a:lnTo>
                    <a:pt x="124" y="24"/>
                  </a:lnTo>
                  <a:lnTo>
                    <a:pt x="132" y="31"/>
                  </a:lnTo>
                  <a:lnTo>
                    <a:pt x="141" y="42"/>
                  </a:lnTo>
                  <a:lnTo>
                    <a:pt x="156" y="38"/>
                  </a:lnTo>
                  <a:lnTo>
                    <a:pt x="166" y="47"/>
                  </a:lnTo>
                  <a:lnTo>
                    <a:pt x="169" y="58"/>
                  </a:lnTo>
                  <a:lnTo>
                    <a:pt x="192" y="53"/>
                  </a:lnTo>
                  <a:lnTo>
                    <a:pt x="238" y="47"/>
                  </a:lnTo>
                  <a:lnTo>
                    <a:pt x="255" y="82"/>
                  </a:lnTo>
                  <a:lnTo>
                    <a:pt x="285" y="100"/>
                  </a:lnTo>
                  <a:lnTo>
                    <a:pt x="283" y="115"/>
                  </a:lnTo>
                  <a:lnTo>
                    <a:pt x="296" y="106"/>
                  </a:lnTo>
                  <a:lnTo>
                    <a:pt x="309" y="106"/>
                  </a:lnTo>
                  <a:lnTo>
                    <a:pt x="327" y="122"/>
                  </a:lnTo>
                  <a:lnTo>
                    <a:pt x="347" y="120"/>
                  </a:lnTo>
                  <a:lnTo>
                    <a:pt x="364" y="122"/>
                  </a:lnTo>
                  <a:lnTo>
                    <a:pt x="392" y="151"/>
                  </a:lnTo>
                  <a:lnTo>
                    <a:pt x="421" y="186"/>
                  </a:lnTo>
                  <a:lnTo>
                    <a:pt x="433" y="226"/>
                  </a:lnTo>
                  <a:lnTo>
                    <a:pt x="426" y="255"/>
                  </a:lnTo>
                  <a:lnTo>
                    <a:pt x="461" y="266"/>
                  </a:lnTo>
                  <a:lnTo>
                    <a:pt x="520" y="282"/>
                  </a:lnTo>
                  <a:lnTo>
                    <a:pt x="580" y="299"/>
                  </a:lnTo>
                  <a:lnTo>
                    <a:pt x="619" y="335"/>
                  </a:lnTo>
                  <a:lnTo>
                    <a:pt x="636" y="368"/>
                  </a:lnTo>
                  <a:lnTo>
                    <a:pt x="636" y="410"/>
                  </a:lnTo>
                  <a:lnTo>
                    <a:pt x="621" y="448"/>
                  </a:lnTo>
                  <a:lnTo>
                    <a:pt x="604" y="468"/>
                  </a:lnTo>
                  <a:lnTo>
                    <a:pt x="593" y="481"/>
                  </a:lnTo>
                  <a:lnTo>
                    <a:pt x="580" y="510"/>
                  </a:lnTo>
                  <a:lnTo>
                    <a:pt x="579" y="535"/>
                  </a:lnTo>
                  <a:lnTo>
                    <a:pt x="580" y="566"/>
                  </a:lnTo>
                  <a:lnTo>
                    <a:pt x="574" y="597"/>
                  </a:lnTo>
                  <a:lnTo>
                    <a:pt x="565" y="603"/>
                  </a:lnTo>
                  <a:lnTo>
                    <a:pt x="562" y="621"/>
                  </a:lnTo>
                  <a:lnTo>
                    <a:pt x="551" y="634"/>
                  </a:lnTo>
                  <a:lnTo>
                    <a:pt x="549" y="650"/>
                  </a:lnTo>
                  <a:lnTo>
                    <a:pt x="535" y="668"/>
                  </a:lnTo>
                  <a:lnTo>
                    <a:pt x="514" y="699"/>
                  </a:lnTo>
                  <a:lnTo>
                    <a:pt x="495" y="708"/>
                  </a:lnTo>
                  <a:lnTo>
                    <a:pt x="483" y="705"/>
                  </a:lnTo>
                  <a:lnTo>
                    <a:pt x="460" y="721"/>
                  </a:lnTo>
                  <a:lnTo>
                    <a:pt x="436" y="756"/>
                  </a:lnTo>
                  <a:lnTo>
                    <a:pt x="432" y="770"/>
                  </a:lnTo>
                  <a:lnTo>
                    <a:pt x="432" y="787"/>
                  </a:lnTo>
                  <a:lnTo>
                    <a:pt x="436" y="807"/>
                  </a:lnTo>
                  <a:lnTo>
                    <a:pt x="426" y="827"/>
                  </a:lnTo>
                  <a:lnTo>
                    <a:pt x="426" y="843"/>
                  </a:lnTo>
                  <a:lnTo>
                    <a:pt x="407" y="861"/>
                  </a:lnTo>
                  <a:lnTo>
                    <a:pt x="393" y="874"/>
                  </a:lnTo>
                  <a:lnTo>
                    <a:pt x="382" y="894"/>
                  </a:lnTo>
                  <a:lnTo>
                    <a:pt x="378" y="914"/>
                  </a:lnTo>
                  <a:lnTo>
                    <a:pt x="362" y="938"/>
                  </a:lnTo>
                  <a:lnTo>
                    <a:pt x="356" y="934"/>
                  </a:lnTo>
                  <a:lnTo>
                    <a:pt x="344" y="934"/>
                  </a:lnTo>
                  <a:lnTo>
                    <a:pt x="328" y="943"/>
                  </a:lnTo>
                  <a:lnTo>
                    <a:pt x="339" y="954"/>
                  </a:lnTo>
                  <a:lnTo>
                    <a:pt x="339" y="976"/>
                  </a:lnTo>
                  <a:lnTo>
                    <a:pt x="337" y="994"/>
                  </a:lnTo>
                  <a:lnTo>
                    <a:pt x="330" y="1007"/>
                  </a:lnTo>
                  <a:lnTo>
                    <a:pt x="309" y="1009"/>
                  </a:lnTo>
                  <a:lnTo>
                    <a:pt x="294" y="1016"/>
                  </a:lnTo>
                  <a:lnTo>
                    <a:pt x="286" y="1029"/>
                  </a:lnTo>
                  <a:lnTo>
                    <a:pt x="286" y="1051"/>
                  </a:lnTo>
                  <a:lnTo>
                    <a:pt x="268" y="1058"/>
                  </a:lnTo>
                  <a:lnTo>
                    <a:pt x="252" y="1051"/>
                  </a:lnTo>
                  <a:lnTo>
                    <a:pt x="248" y="1065"/>
                  </a:lnTo>
                  <a:lnTo>
                    <a:pt x="255" y="1074"/>
                  </a:lnTo>
                  <a:lnTo>
                    <a:pt x="251" y="1107"/>
                  </a:lnTo>
                  <a:lnTo>
                    <a:pt x="244" y="1136"/>
                  </a:lnTo>
                  <a:lnTo>
                    <a:pt x="224" y="1136"/>
                  </a:lnTo>
                  <a:lnTo>
                    <a:pt x="218" y="1147"/>
                  </a:lnTo>
                  <a:lnTo>
                    <a:pt x="220" y="1169"/>
                  </a:lnTo>
                  <a:lnTo>
                    <a:pt x="231" y="1169"/>
                  </a:lnTo>
                  <a:lnTo>
                    <a:pt x="238" y="1182"/>
                  </a:lnTo>
                  <a:lnTo>
                    <a:pt x="234" y="1204"/>
                  </a:lnTo>
                  <a:lnTo>
                    <a:pt x="223" y="1207"/>
                  </a:lnTo>
                  <a:lnTo>
                    <a:pt x="206" y="1215"/>
                  </a:lnTo>
                  <a:lnTo>
                    <a:pt x="201" y="1233"/>
                  </a:lnTo>
                  <a:lnTo>
                    <a:pt x="200" y="1260"/>
                  </a:lnTo>
                  <a:lnTo>
                    <a:pt x="189" y="1273"/>
                  </a:lnTo>
                  <a:lnTo>
                    <a:pt x="227" y="1318"/>
                  </a:lnTo>
                  <a:lnTo>
                    <a:pt x="238" y="1340"/>
                  </a:lnTo>
                  <a:lnTo>
                    <a:pt x="232" y="1353"/>
                  </a:lnTo>
                  <a:lnTo>
                    <a:pt x="215" y="1344"/>
                  </a:lnTo>
                  <a:lnTo>
                    <a:pt x="201" y="1326"/>
                  </a:lnTo>
                  <a:lnTo>
                    <a:pt x="181" y="1313"/>
                  </a:lnTo>
                  <a:lnTo>
                    <a:pt x="162" y="1291"/>
                  </a:lnTo>
                  <a:lnTo>
                    <a:pt x="150" y="1264"/>
                  </a:lnTo>
                  <a:lnTo>
                    <a:pt x="149" y="1242"/>
                  </a:lnTo>
                  <a:lnTo>
                    <a:pt x="152" y="1224"/>
                  </a:lnTo>
                  <a:lnTo>
                    <a:pt x="150" y="1080"/>
                  </a:lnTo>
                  <a:lnTo>
                    <a:pt x="145" y="1051"/>
                  </a:lnTo>
                  <a:lnTo>
                    <a:pt x="132" y="1025"/>
                  </a:lnTo>
                  <a:lnTo>
                    <a:pt x="132" y="1000"/>
                  </a:lnTo>
                  <a:lnTo>
                    <a:pt x="141" y="971"/>
                  </a:lnTo>
                  <a:lnTo>
                    <a:pt x="149" y="936"/>
                  </a:lnTo>
                  <a:lnTo>
                    <a:pt x="145" y="901"/>
                  </a:lnTo>
                  <a:lnTo>
                    <a:pt x="144" y="885"/>
                  </a:lnTo>
                  <a:lnTo>
                    <a:pt x="142" y="865"/>
                  </a:lnTo>
                  <a:lnTo>
                    <a:pt x="147" y="856"/>
                  </a:lnTo>
                  <a:lnTo>
                    <a:pt x="150" y="816"/>
                  </a:lnTo>
                  <a:lnTo>
                    <a:pt x="147" y="796"/>
                  </a:lnTo>
                  <a:lnTo>
                    <a:pt x="153" y="747"/>
                  </a:lnTo>
                  <a:lnTo>
                    <a:pt x="147" y="705"/>
                  </a:lnTo>
                  <a:lnTo>
                    <a:pt x="152" y="683"/>
                  </a:lnTo>
                  <a:lnTo>
                    <a:pt x="159" y="641"/>
                  </a:lnTo>
                  <a:lnTo>
                    <a:pt x="152" y="614"/>
                  </a:lnTo>
                  <a:lnTo>
                    <a:pt x="136" y="594"/>
                  </a:lnTo>
                  <a:lnTo>
                    <a:pt x="132" y="572"/>
                  </a:lnTo>
                  <a:lnTo>
                    <a:pt x="115" y="552"/>
                  </a:lnTo>
                  <a:lnTo>
                    <a:pt x="96" y="539"/>
                  </a:lnTo>
                  <a:lnTo>
                    <a:pt x="70" y="532"/>
                  </a:lnTo>
                  <a:lnTo>
                    <a:pt x="57" y="501"/>
                  </a:lnTo>
                  <a:lnTo>
                    <a:pt x="40" y="472"/>
                  </a:lnTo>
                  <a:lnTo>
                    <a:pt x="39" y="448"/>
                  </a:lnTo>
                  <a:lnTo>
                    <a:pt x="37" y="426"/>
                  </a:lnTo>
                  <a:lnTo>
                    <a:pt x="32" y="410"/>
                  </a:lnTo>
                  <a:lnTo>
                    <a:pt x="23" y="393"/>
                  </a:lnTo>
                  <a:lnTo>
                    <a:pt x="11" y="384"/>
                  </a:lnTo>
                  <a:lnTo>
                    <a:pt x="2" y="366"/>
                  </a:lnTo>
                  <a:lnTo>
                    <a:pt x="12" y="350"/>
                  </a:lnTo>
                  <a:lnTo>
                    <a:pt x="12" y="313"/>
                  </a:lnTo>
                  <a:lnTo>
                    <a:pt x="6" y="293"/>
                  </a:lnTo>
                  <a:lnTo>
                    <a:pt x="0" y="273"/>
                  </a:lnTo>
                  <a:lnTo>
                    <a:pt x="6" y="244"/>
                  </a:lnTo>
                  <a:lnTo>
                    <a:pt x="31" y="175"/>
                  </a:lnTo>
                  <a:lnTo>
                    <a:pt x="32" y="144"/>
                  </a:lnTo>
                  <a:lnTo>
                    <a:pt x="46" y="111"/>
                  </a:lnTo>
                  <a:lnTo>
                    <a:pt x="46" y="93"/>
                  </a:lnTo>
                  <a:lnTo>
                    <a:pt x="50" y="60"/>
                  </a:lnTo>
                </a:path>
              </a:pathLst>
            </a:custGeom>
            <a:solidFill>
              <a:srgbClr val="003399"/>
            </a:solidFill>
            <a:ln w="12700" cap="rnd">
              <a:solidFill>
                <a:srgbClr val="000000"/>
              </a:solidFill>
              <a:round/>
              <a:headEnd/>
              <a:tailEnd/>
            </a:ln>
          </p:spPr>
          <p:txBody>
            <a:bodyPr/>
            <a:lstStyle/>
            <a:p>
              <a:endParaRPr lang="tr-TR"/>
            </a:p>
          </p:txBody>
        </p:sp>
      </p:grpSp>
      <p:sp>
        <p:nvSpPr>
          <p:cNvPr id="4100" name="Text Box 43"/>
          <p:cNvSpPr txBox="1">
            <a:spLocks noChangeArrowheads="1"/>
          </p:cNvSpPr>
          <p:nvPr/>
        </p:nvSpPr>
        <p:spPr bwMode="auto">
          <a:xfrm>
            <a:off x="2743200" y="4114800"/>
            <a:ext cx="471488"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1" name="Text Box 44"/>
          <p:cNvSpPr txBox="1">
            <a:spLocks noChangeArrowheads="1"/>
          </p:cNvSpPr>
          <p:nvPr/>
        </p:nvSpPr>
        <p:spPr bwMode="auto">
          <a:xfrm>
            <a:off x="3886200" y="3154363"/>
            <a:ext cx="471488"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2" name="Text Box 45"/>
          <p:cNvSpPr txBox="1">
            <a:spLocks noChangeArrowheads="1"/>
          </p:cNvSpPr>
          <p:nvPr/>
        </p:nvSpPr>
        <p:spPr bwMode="auto">
          <a:xfrm>
            <a:off x="6400800" y="2286000"/>
            <a:ext cx="471488"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3" name="Text Box 46"/>
          <p:cNvSpPr txBox="1">
            <a:spLocks noChangeArrowheads="1"/>
          </p:cNvSpPr>
          <p:nvPr/>
        </p:nvSpPr>
        <p:spPr bwMode="auto">
          <a:xfrm>
            <a:off x="4724400" y="1905000"/>
            <a:ext cx="471488" cy="701675"/>
          </a:xfrm>
          <a:prstGeom prst="rect">
            <a:avLst/>
          </a:prstGeom>
          <a:noFill/>
          <a:ln w="9525">
            <a:noFill/>
            <a:miter lim="800000"/>
            <a:headEnd/>
            <a:tailEnd/>
          </a:ln>
        </p:spPr>
        <p:txBody>
          <a:bodyPr>
            <a:spAutoFit/>
          </a:bodyPr>
          <a:lstStyle/>
          <a:p>
            <a:r>
              <a:rPr lang="en-US" sz="6000" baseline="-25000">
                <a:solidFill>
                  <a:srgbClr val="FF0000"/>
                </a:solidFill>
              </a:rPr>
              <a:t>?</a:t>
            </a:r>
          </a:p>
        </p:txBody>
      </p:sp>
      <p:sp>
        <p:nvSpPr>
          <p:cNvPr id="4104" name="Text Box 47"/>
          <p:cNvSpPr txBox="1">
            <a:spLocks noChangeArrowheads="1"/>
          </p:cNvSpPr>
          <p:nvPr/>
        </p:nvSpPr>
        <p:spPr bwMode="auto">
          <a:xfrm>
            <a:off x="6005513" y="2743200"/>
            <a:ext cx="471487"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5" name="Text Box 48"/>
          <p:cNvSpPr txBox="1">
            <a:spLocks noChangeArrowheads="1"/>
          </p:cNvSpPr>
          <p:nvPr/>
        </p:nvSpPr>
        <p:spPr bwMode="auto">
          <a:xfrm>
            <a:off x="1524000" y="2514600"/>
            <a:ext cx="471488"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6" name="Text Box 49"/>
          <p:cNvSpPr txBox="1">
            <a:spLocks noChangeArrowheads="1"/>
          </p:cNvSpPr>
          <p:nvPr/>
        </p:nvSpPr>
        <p:spPr bwMode="auto">
          <a:xfrm>
            <a:off x="4633913" y="4343400"/>
            <a:ext cx="471487"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7" name="Text Box 50"/>
          <p:cNvSpPr txBox="1">
            <a:spLocks noChangeArrowheads="1"/>
          </p:cNvSpPr>
          <p:nvPr/>
        </p:nvSpPr>
        <p:spPr bwMode="auto">
          <a:xfrm>
            <a:off x="7620000" y="4419600"/>
            <a:ext cx="471488"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8" name="Text Box 51"/>
          <p:cNvSpPr txBox="1">
            <a:spLocks noChangeArrowheads="1"/>
          </p:cNvSpPr>
          <p:nvPr/>
        </p:nvSpPr>
        <p:spPr bwMode="auto">
          <a:xfrm>
            <a:off x="7072313" y="2286000"/>
            <a:ext cx="471487"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09" name="Text Box 52"/>
          <p:cNvSpPr txBox="1">
            <a:spLocks noChangeArrowheads="1"/>
          </p:cNvSpPr>
          <p:nvPr/>
        </p:nvSpPr>
        <p:spPr bwMode="auto">
          <a:xfrm>
            <a:off x="4100513" y="1828800"/>
            <a:ext cx="471487" cy="701675"/>
          </a:xfrm>
          <a:prstGeom prst="rect">
            <a:avLst/>
          </a:prstGeom>
          <a:noFill/>
          <a:ln w="9525">
            <a:noFill/>
            <a:miter lim="800000"/>
            <a:headEnd/>
            <a:tailEnd/>
          </a:ln>
        </p:spPr>
        <p:txBody>
          <a:bodyPr wrap="none">
            <a:spAutoFit/>
          </a:bodyPr>
          <a:lstStyle/>
          <a:p>
            <a:r>
              <a:rPr lang="en-US" sz="6000" baseline="-25000">
                <a:solidFill>
                  <a:srgbClr val="FF0066"/>
                </a:solidFill>
              </a:rPr>
              <a:t>?</a:t>
            </a:r>
          </a:p>
        </p:txBody>
      </p:sp>
      <p:sp>
        <p:nvSpPr>
          <p:cNvPr id="4110" name="Text Box 53"/>
          <p:cNvSpPr txBox="1">
            <a:spLocks noChangeArrowheads="1"/>
          </p:cNvSpPr>
          <p:nvPr/>
        </p:nvSpPr>
        <p:spPr bwMode="auto">
          <a:xfrm>
            <a:off x="2347913" y="4800600"/>
            <a:ext cx="471487"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11" name="Text Box 54"/>
          <p:cNvSpPr txBox="1">
            <a:spLocks noChangeArrowheads="1"/>
          </p:cNvSpPr>
          <p:nvPr/>
        </p:nvSpPr>
        <p:spPr bwMode="auto">
          <a:xfrm>
            <a:off x="5638800" y="2057400"/>
            <a:ext cx="471488"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12" name="Rectangle 55"/>
          <p:cNvSpPr>
            <a:spLocks noChangeArrowheads="1"/>
          </p:cNvSpPr>
          <p:nvPr/>
        </p:nvSpPr>
        <p:spPr bwMode="auto">
          <a:xfrm>
            <a:off x="2819400" y="5562600"/>
            <a:ext cx="5192713" cy="519113"/>
          </a:xfrm>
          <a:prstGeom prst="rect">
            <a:avLst/>
          </a:prstGeom>
          <a:noFill/>
          <a:ln w="9525">
            <a:noFill/>
            <a:miter lim="800000"/>
            <a:headEnd/>
            <a:tailEnd/>
          </a:ln>
        </p:spPr>
        <p:txBody>
          <a:bodyPr wrap="none">
            <a:spAutoFit/>
          </a:bodyPr>
          <a:lstStyle/>
          <a:p>
            <a:r>
              <a:rPr lang="en-US" sz="2800">
                <a:solidFill>
                  <a:srgbClr val="CC0000"/>
                </a:solidFill>
              </a:rPr>
              <a:t>192 member states in UN !!!</a:t>
            </a:r>
          </a:p>
        </p:txBody>
      </p:sp>
      <p:sp>
        <p:nvSpPr>
          <p:cNvPr id="4113" name="Text Box 56"/>
          <p:cNvSpPr txBox="1">
            <a:spLocks noChangeArrowheads="1"/>
          </p:cNvSpPr>
          <p:nvPr/>
        </p:nvSpPr>
        <p:spPr bwMode="auto">
          <a:xfrm>
            <a:off x="1966913" y="1905000"/>
            <a:ext cx="471487" cy="701675"/>
          </a:xfrm>
          <a:prstGeom prst="rect">
            <a:avLst/>
          </a:prstGeom>
          <a:noFill/>
          <a:ln w="9525">
            <a:noFill/>
            <a:miter lim="800000"/>
            <a:headEnd/>
            <a:tailEnd/>
          </a:ln>
        </p:spPr>
        <p:txBody>
          <a:bodyPr wrap="none">
            <a:spAutoFit/>
          </a:bodyPr>
          <a:lstStyle/>
          <a:p>
            <a:r>
              <a:rPr lang="en-US" sz="6000" baseline="-25000">
                <a:solidFill>
                  <a:srgbClr val="FF0000"/>
                </a:solidFill>
              </a:rPr>
              <a:t>?</a:t>
            </a:r>
          </a:p>
        </p:txBody>
      </p:sp>
      <p:sp>
        <p:nvSpPr>
          <p:cNvPr id="4114" name="Rectangle 3"/>
          <p:cNvSpPr>
            <a:spLocks noChangeArrowheads="1"/>
          </p:cNvSpPr>
          <p:nvPr/>
        </p:nvSpPr>
        <p:spPr bwMode="auto">
          <a:xfrm>
            <a:off x="7620000" y="6324600"/>
            <a:ext cx="1157288" cy="366713"/>
          </a:xfrm>
          <a:prstGeom prst="rect">
            <a:avLst/>
          </a:prstGeom>
          <a:noFill/>
          <a:ln w="9525">
            <a:noFill/>
            <a:miter lim="800000"/>
            <a:headEnd/>
            <a:tailEnd/>
          </a:ln>
        </p:spPr>
        <p:txBody>
          <a:bodyPr wrap="none">
            <a:spAutoFit/>
          </a:bodyPr>
          <a:lstStyle/>
          <a:p>
            <a:pPr>
              <a:spcBef>
                <a:spcPct val="20000"/>
              </a:spcBef>
              <a:buClr>
                <a:schemeClr val="folHlink"/>
              </a:buClr>
              <a:buSzPct val="60000"/>
              <a:buFont typeface="Wingdings" pitchFamily="2" charset="2"/>
              <a:buNone/>
            </a:pPr>
            <a:r>
              <a:rPr lang="en-US">
                <a:solidFill>
                  <a:schemeClr val="bg1"/>
                </a:solidFill>
              </a:rPr>
              <a:t>Wikipedia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cs-CZ" sz="3200" b="1" smtClean="0"/>
              <a:t>Uppsala model of the internationalization process</a:t>
            </a:r>
          </a:p>
        </p:txBody>
      </p:sp>
      <p:sp>
        <p:nvSpPr>
          <p:cNvPr id="5123" name="Text Box 5"/>
          <p:cNvSpPr txBox="1">
            <a:spLocks noChangeArrowheads="1"/>
          </p:cNvSpPr>
          <p:nvPr/>
        </p:nvSpPr>
        <p:spPr bwMode="auto">
          <a:xfrm>
            <a:off x="179388" y="3573463"/>
            <a:ext cx="3887787" cy="2714625"/>
          </a:xfrm>
          <a:prstGeom prst="rect">
            <a:avLst/>
          </a:prstGeom>
          <a:solidFill>
            <a:srgbClr val="FDFD95"/>
          </a:solidFill>
          <a:ln w="9525">
            <a:solidFill>
              <a:srgbClr val="00CC00"/>
            </a:solidFill>
            <a:miter lim="800000"/>
            <a:headEnd/>
            <a:tailEnd/>
          </a:ln>
        </p:spPr>
        <p:txBody>
          <a:bodyPr>
            <a:spAutoFit/>
          </a:bodyPr>
          <a:lstStyle/>
          <a:p>
            <a:pPr>
              <a:spcBef>
                <a:spcPct val="50000"/>
              </a:spcBef>
            </a:pPr>
            <a:r>
              <a:rPr lang="cs-CZ"/>
              <a:t>             </a:t>
            </a:r>
            <a:r>
              <a:rPr lang="cs-CZ">
                <a:solidFill>
                  <a:srgbClr val="E40702"/>
                </a:solidFill>
              </a:rPr>
              <a:t>THE FIRM</a:t>
            </a:r>
          </a:p>
          <a:p>
            <a:pPr>
              <a:spcBef>
                <a:spcPct val="50000"/>
              </a:spcBef>
              <a:buFont typeface="Wingdings" pitchFamily="2" charset="2"/>
              <a:buChar char="v"/>
            </a:pPr>
            <a:r>
              <a:rPr lang="cs-CZ"/>
              <a:t>Degree of internationalization and overseas experience</a:t>
            </a:r>
          </a:p>
          <a:p>
            <a:pPr>
              <a:spcBef>
                <a:spcPct val="50000"/>
              </a:spcBef>
              <a:buFont typeface="Wingdings" pitchFamily="2" charset="2"/>
              <a:buChar char="v"/>
            </a:pPr>
            <a:r>
              <a:rPr lang="cs-CZ"/>
              <a:t>Size/amount/quality of resources</a:t>
            </a:r>
          </a:p>
          <a:p>
            <a:pPr>
              <a:spcBef>
                <a:spcPct val="50000"/>
              </a:spcBef>
              <a:buFont typeface="Wingdings" pitchFamily="2" charset="2"/>
              <a:buChar char="v"/>
            </a:pPr>
            <a:r>
              <a:rPr lang="cs-CZ"/>
              <a:t>Type of industry/natue of business</a:t>
            </a:r>
          </a:p>
          <a:p>
            <a:pPr>
              <a:spcBef>
                <a:spcPct val="50000"/>
              </a:spcBef>
              <a:buFont typeface="Wingdings" pitchFamily="2" charset="2"/>
              <a:buChar char="v"/>
            </a:pPr>
            <a:r>
              <a:rPr lang="cs-CZ"/>
              <a:t>Internationalization goals</a:t>
            </a:r>
          </a:p>
          <a:p>
            <a:pPr>
              <a:spcBef>
                <a:spcPct val="50000"/>
              </a:spcBef>
              <a:buFont typeface="Wingdings" pitchFamily="2" charset="2"/>
              <a:buChar char="v"/>
            </a:pPr>
            <a:r>
              <a:rPr lang="cs-CZ"/>
              <a:t>Existing networks of relationships</a:t>
            </a:r>
          </a:p>
        </p:txBody>
      </p:sp>
      <p:sp>
        <p:nvSpPr>
          <p:cNvPr id="5124" name="Text Box 6"/>
          <p:cNvSpPr txBox="1">
            <a:spLocks noChangeArrowheads="1"/>
          </p:cNvSpPr>
          <p:nvPr/>
        </p:nvSpPr>
        <p:spPr bwMode="auto">
          <a:xfrm>
            <a:off x="4211638" y="3573463"/>
            <a:ext cx="4608512" cy="2847975"/>
          </a:xfrm>
          <a:prstGeom prst="rect">
            <a:avLst/>
          </a:prstGeom>
          <a:solidFill>
            <a:srgbClr val="CFE8E7"/>
          </a:solidFill>
          <a:ln w="9525">
            <a:solidFill>
              <a:srgbClr val="00CC00"/>
            </a:solidFill>
            <a:miter lim="800000"/>
            <a:headEnd/>
            <a:tailEnd/>
          </a:ln>
        </p:spPr>
        <p:txBody>
          <a:bodyPr>
            <a:spAutoFit/>
          </a:bodyPr>
          <a:lstStyle/>
          <a:p>
            <a:r>
              <a:rPr lang="cs-CZ"/>
              <a:t>           </a:t>
            </a:r>
            <a:r>
              <a:rPr lang="cs-CZ">
                <a:solidFill>
                  <a:srgbClr val="E40702"/>
                </a:solidFill>
              </a:rPr>
              <a:t>THE ENVIRONMENT</a:t>
            </a:r>
          </a:p>
          <a:p>
            <a:endParaRPr lang="cs-CZ">
              <a:solidFill>
                <a:srgbClr val="E40702"/>
              </a:solidFill>
            </a:endParaRPr>
          </a:p>
          <a:p>
            <a:pPr>
              <a:buFont typeface="Wingdings" pitchFamily="2" charset="2"/>
              <a:buChar char="v"/>
            </a:pPr>
            <a:r>
              <a:rPr lang="cs-CZ"/>
              <a:t>International industry structure</a:t>
            </a:r>
          </a:p>
          <a:p>
            <a:pPr>
              <a:buFont typeface="Wingdings" pitchFamily="2" charset="2"/>
              <a:buChar char="v"/>
            </a:pPr>
            <a:r>
              <a:rPr lang="cs-CZ"/>
              <a:t>Degree of the internationalization of the market</a:t>
            </a:r>
          </a:p>
          <a:p>
            <a:pPr>
              <a:buFont typeface="Wingdings" pitchFamily="2" charset="2"/>
              <a:buChar char="v"/>
            </a:pPr>
            <a:r>
              <a:rPr lang="cs-CZ"/>
              <a:t>Host country:</a:t>
            </a:r>
          </a:p>
          <a:p>
            <a:pPr lvl="1">
              <a:buFont typeface="Wingdings" pitchFamily="2" charset="2"/>
              <a:buChar char="ü"/>
            </a:pPr>
            <a:r>
              <a:rPr lang="cs-CZ"/>
              <a:t>Market potential</a:t>
            </a:r>
          </a:p>
          <a:p>
            <a:pPr lvl="1">
              <a:buFont typeface="Wingdings" pitchFamily="2" charset="2"/>
              <a:buChar char="ü"/>
            </a:pPr>
            <a:r>
              <a:rPr lang="cs-CZ"/>
              <a:t>Competition</a:t>
            </a:r>
          </a:p>
          <a:p>
            <a:pPr lvl="1">
              <a:buFont typeface="Wingdings" pitchFamily="2" charset="2"/>
              <a:buChar char="ü"/>
            </a:pPr>
            <a:r>
              <a:rPr lang="cs-CZ"/>
              <a:t>Psychis/geographic distance</a:t>
            </a:r>
          </a:p>
          <a:p>
            <a:pPr lvl="1">
              <a:buFont typeface="Wingdings" pitchFamily="2" charset="2"/>
              <a:buChar char="ü"/>
            </a:pPr>
            <a:r>
              <a:rPr lang="cs-CZ"/>
              <a:t>Market similarity</a:t>
            </a:r>
          </a:p>
        </p:txBody>
      </p:sp>
      <p:sp>
        <p:nvSpPr>
          <p:cNvPr id="5125" name="Text Box 7"/>
          <p:cNvSpPr txBox="1">
            <a:spLocks noChangeArrowheads="1"/>
          </p:cNvSpPr>
          <p:nvPr/>
        </p:nvSpPr>
        <p:spPr bwMode="auto">
          <a:xfrm>
            <a:off x="1979613" y="2708275"/>
            <a:ext cx="5184775" cy="376238"/>
          </a:xfrm>
          <a:prstGeom prst="rect">
            <a:avLst/>
          </a:prstGeom>
          <a:solidFill>
            <a:srgbClr val="FCD8F7"/>
          </a:solidFill>
          <a:ln w="9525">
            <a:solidFill>
              <a:srgbClr val="00CC00"/>
            </a:solidFill>
            <a:miter lim="800000"/>
            <a:headEnd/>
            <a:tailEnd/>
          </a:ln>
        </p:spPr>
        <p:txBody>
          <a:bodyPr>
            <a:spAutoFit/>
          </a:bodyPr>
          <a:lstStyle/>
          <a:p>
            <a:pPr>
              <a:spcBef>
                <a:spcPct val="50000"/>
              </a:spcBef>
            </a:pPr>
            <a:r>
              <a:rPr lang="cs-CZ" b="1"/>
              <a:t>INTERNATIONAL MARKET SEGMENTATION</a:t>
            </a:r>
          </a:p>
        </p:txBody>
      </p:sp>
      <p:sp>
        <p:nvSpPr>
          <p:cNvPr id="5126" name="Text Box 9"/>
          <p:cNvSpPr txBox="1">
            <a:spLocks noChangeArrowheads="1"/>
          </p:cNvSpPr>
          <p:nvPr/>
        </p:nvSpPr>
        <p:spPr bwMode="auto">
          <a:xfrm>
            <a:off x="1979613" y="1773238"/>
            <a:ext cx="5040312" cy="376237"/>
          </a:xfrm>
          <a:prstGeom prst="rect">
            <a:avLst/>
          </a:prstGeom>
          <a:solidFill>
            <a:srgbClr val="ACFEC1"/>
          </a:solidFill>
          <a:ln w="9525">
            <a:solidFill>
              <a:srgbClr val="00CC00"/>
            </a:solidFill>
            <a:miter lim="800000"/>
            <a:headEnd/>
            <a:tailEnd/>
          </a:ln>
        </p:spPr>
        <p:txBody>
          <a:bodyPr>
            <a:spAutoFit/>
          </a:bodyPr>
          <a:lstStyle/>
          <a:p>
            <a:pPr>
              <a:spcBef>
                <a:spcPct val="50000"/>
              </a:spcBef>
            </a:pPr>
            <a:r>
              <a:rPr lang="cs-CZ"/>
              <a:t>   </a:t>
            </a:r>
            <a:r>
              <a:rPr lang="cs-CZ" b="1"/>
              <a:t>INTERNATIONAL MARKET SELECTION</a:t>
            </a:r>
          </a:p>
        </p:txBody>
      </p:sp>
      <p:sp>
        <p:nvSpPr>
          <p:cNvPr id="5127" name="Line 10"/>
          <p:cNvSpPr>
            <a:spLocks noChangeShapeType="1"/>
          </p:cNvSpPr>
          <p:nvPr/>
        </p:nvSpPr>
        <p:spPr bwMode="auto">
          <a:xfrm flipV="1">
            <a:off x="4356100" y="2133600"/>
            <a:ext cx="0" cy="503238"/>
          </a:xfrm>
          <a:prstGeom prst="line">
            <a:avLst/>
          </a:prstGeom>
          <a:noFill/>
          <a:ln w="9525">
            <a:solidFill>
              <a:schemeClr val="tx1"/>
            </a:solidFill>
            <a:round/>
            <a:headEnd/>
            <a:tailEnd type="triangle" w="med" len="med"/>
          </a:ln>
        </p:spPr>
        <p:txBody>
          <a:bodyPr/>
          <a:lstStyle/>
          <a:p>
            <a:endParaRPr lang="tr-TR"/>
          </a:p>
        </p:txBody>
      </p:sp>
      <p:sp>
        <p:nvSpPr>
          <p:cNvPr id="5128" name="Line 11"/>
          <p:cNvSpPr>
            <a:spLocks noChangeShapeType="1"/>
          </p:cNvSpPr>
          <p:nvPr/>
        </p:nvSpPr>
        <p:spPr bwMode="auto">
          <a:xfrm flipV="1">
            <a:off x="2916238" y="3068638"/>
            <a:ext cx="0" cy="504825"/>
          </a:xfrm>
          <a:prstGeom prst="line">
            <a:avLst/>
          </a:prstGeom>
          <a:noFill/>
          <a:ln w="9525">
            <a:solidFill>
              <a:schemeClr val="tx1"/>
            </a:solidFill>
            <a:round/>
            <a:headEnd/>
            <a:tailEnd type="triangle" w="med" len="med"/>
          </a:ln>
        </p:spPr>
        <p:txBody>
          <a:bodyPr/>
          <a:lstStyle/>
          <a:p>
            <a:endParaRPr lang="tr-TR"/>
          </a:p>
        </p:txBody>
      </p:sp>
      <p:sp>
        <p:nvSpPr>
          <p:cNvPr id="5129" name="Line 12"/>
          <p:cNvSpPr>
            <a:spLocks noChangeShapeType="1"/>
          </p:cNvSpPr>
          <p:nvPr/>
        </p:nvSpPr>
        <p:spPr bwMode="auto">
          <a:xfrm flipV="1">
            <a:off x="5292725" y="3068638"/>
            <a:ext cx="0" cy="504825"/>
          </a:xfrm>
          <a:prstGeom prst="line">
            <a:avLst/>
          </a:prstGeom>
          <a:noFill/>
          <a:ln w="9525">
            <a:solidFill>
              <a:schemeClr val="tx1"/>
            </a:solidFill>
            <a:round/>
            <a:headEnd/>
            <a:tailEnd type="triangle" w="med" len="med"/>
          </a:ln>
        </p:spPr>
        <p:txBody>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190500"/>
            <a:ext cx="7010400" cy="790575"/>
          </a:xfrm>
        </p:spPr>
        <p:txBody>
          <a:bodyPr/>
          <a:lstStyle/>
          <a:p>
            <a:pPr eaLnBrk="1" hangingPunct="1"/>
            <a:r>
              <a:rPr lang="cs-CZ" sz="3200" smtClean="0"/>
              <a:t>Segmentation criteria</a:t>
            </a:r>
          </a:p>
        </p:txBody>
      </p:sp>
      <p:sp>
        <p:nvSpPr>
          <p:cNvPr id="7171" name="Rectangle 5"/>
          <p:cNvSpPr>
            <a:spLocks noGrp="1" noChangeArrowheads="1"/>
          </p:cNvSpPr>
          <p:nvPr>
            <p:ph type="body" sz="half" idx="1"/>
          </p:nvPr>
        </p:nvSpPr>
        <p:spPr>
          <a:xfrm>
            <a:off x="468313" y="1557338"/>
            <a:ext cx="3959225" cy="4967287"/>
          </a:xfrm>
          <a:ln>
            <a:solidFill>
              <a:srgbClr val="E40702"/>
            </a:solidFill>
          </a:ln>
        </p:spPr>
        <p:txBody>
          <a:bodyPr/>
          <a:lstStyle/>
          <a:p>
            <a:pPr eaLnBrk="1" hangingPunct="1">
              <a:lnSpc>
                <a:spcPct val="80000"/>
              </a:lnSpc>
              <a:buFont typeface="Wingdings" pitchFamily="2" charset="2"/>
              <a:buNone/>
            </a:pPr>
            <a:r>
              <a:rPr lang="cs-CZ" sz="1500" smtClean="0"/>
              <a:t>      </a:t>
            </a:r>
            <a:r>
              <a:rPr lang="cs-CZ" sz="1600" b="1" smtClean="0"/>
              <a:t>General characteristics</a:t>
            </a:r>
          </a:p>
          <a:p>
            <a:pPr eaLnBrk="1" hangingPunct="1">
              <a:lnSpc>
                <a:spcPct val="80000"/>
              </a:lnSpc>
              <a:buFont typeface="Wingdings" pitchFamily="2" charset="2"/>
              <a:buNone/>
            </a:pPr>
            <a:endParaRPr lang="cs-CZ" sz="1600" b="1" smtClean="0"/>
          </a:p>
          <a:p>
            <a:pPr eaLnBrk="1" hangingPunct="1">
              <a:lnSpc>
                <a:spcPct val="80000"/>
              </a:lnSpc>
              <a:buFont typeface="Wingdings" pitchFamily="2" charset="2"/>
              <a:buNone/>
            </a:pPr>
            <a:r>
              <a:rPr lang="cs-CZ" sz="1500" smtClean="0"/>
              <a:t>Geographic – </a:t>
            </a:r>
            <a:r>
              <a:rPr lang="cs-CZ" sz="1500" b="1" smtClean="0">
                <a:solidFill>
                  <a:srgbClr val="E40702"/>
                </a:solidFill>
              </a:rPr>
              <a:t>PRIMARY</a:t>
            </a:r>
            <a:r>
              <a:rPr lang="cs-CZ" sz="1500" smtClean="0"/>
              <a:t>  - clustering</a:t>
            </a:r>
          </a:p>
          <a:p>
            <a:pPr eaLnBrk="1" hangingPunct="1">
              <a:lnSpc>
                <a:spcPct val="80000"/>
              </a:lnSpc>
              <a:buFont typeface="Wingdings" pitchFamily="2" charset="2"/>
              <a:buNone/>
            </a:pPr>
            <a:r>
              <a:rPr lang="cs-CZ" sz="1500" smtClean="0"/>
              <a:t>Language – communication + patterns of thoughts</a:t>
            </a:r>
          </a:p>
          <a:p>
            <a:pPr eaLnBrk="1" hangingPunct="1">
              <a:lnSpc>
                <a:spcPct val="80000"/>
              </a:lnSpc>
              <a:buFont typeface="Wingdings" pitchFamily="2" charset="2"/>
              <a:buNone/>
            </a:pPr>
            <a:r>
              <a:rPr lang="cs-CZ" sz="1500" smtClean="0"/>
              <a:t>Political factors – regulations, stimuli…</a:t>
            </a:r>
          </a:p>
          <a:p>
            <a:pPr eaLnBrk="1" hangingPunct="1">
              <a:lnSpc>
                <a:spcPct val="80000"/>
              </a:lnSpc>
              <a:buFont typeface="Wingdings" pitchFamily="2" charset="2"/>
              <a:buNone/>
            </a:pPr>
            <a:r>
              <a:rPr lang="cs-CZ" sz="1500" smtClean="0"/>
              <a:t>Demography – age, gender…</a:t>
            </a:r>
          </a:p>
          <a:p>
            <a:pPr eaLnBrk="1" hangingPunct="1">
              <a:lnSpc>
                <a:spcPct val="80000"/>
              </a:lnSpc>
              <a:buFont typeface="Wingdings" pitchFamily="2" charset="2"/>
              <a:buNone/>
            </a:pPr>
            <a:r>
              <a:rPr lang="cs-CZ" sz="1500" smtClean="0"/>
              <a:t>Economy – development, income…</a:t>
            </a:r>
          </a:p>
          <a:p>
            <a:pPr eaLnBrk="1" hangingPunct="1">
              <a:lnSpc>
                <a:spcPct val="80000"/>
              </a:lnSpc>
              <a:buFont typeface="Wingdings" pitchFamily="2" charset="2"/>
              <a:buNone/>
            </a:pPr>
            <a:r>
              <a:rPr lang="cs-CZ" sz="1500" smtClean="0"/>
              <a:t>Industrial structure – Poland and Finland?</a:t>
            </a:r>
          </a:p>
          <a:p>
            <a:pPr eaLnBrk="1" hangingPunct="1">
              <a:lnSpc>
                <a:spcPct val="80000"/>
              </a:lnSpc>
              <a:buFont typeface="Wingdings" pitchFamily="2" charset="2"/>
              <a:buNone/>
            </a:pPr>
            <a:r>
              <a:rPr lang="cs-CZ" sz="1500" smtClean="0"/>
              <a:t>Technology</a:t>
            </a:r>
          </a:p>
          <a:p>
            <a:pPr eaLnBrk="1" hangingPunct="1">
              <a:lnSpc>
                <a:spcPct val="80000"/>
              </a:lnSpc>
              <a:buFont typeface="Wingdings" pitchFamily="2" charset="2"/>
              <a:buNone/>
            </a:pPr>
            <a:r>
              <a:rPr lang="cs-CZ" sz="1500" smtClean="0"/>
              <a:t>Social organization – family, classes…</a:t>
            </a:r>
          </a:p>
          <a:p>
            <a:pPr eaLnBrk="1" hangingPunct="1">
              <a:lnSpc>
                <a:spcPct val="80000"/>
              </a:lnSpc>
              <a:buFont typeface="Wingdings" pitchFamily="2" charset="2"/>
              <a:buNone/>
            </a:pPr>
            <a:r>
              <a:rPr lang="cs-CZ" sz="1500" smtClean="0"/>
              <a:t>Religion</a:t>
            </a:r>
          </a:p>
          <a:p>
            <a:pPr eaLnBrk="1" hangingPunct="1">
              <a:lnSpc>
                <a:spcPct val="80000"/>
              </a:lnSpc>
              <a:buFont typeface="Wingdings" pitchFamily="2" charset="2"/>
              <a:buNone/>
            </a:pPr>
            <a:r>
              <a:rPr lang="cs-CZ" sz="1500" smtClean="0"/>
              <a:t>Education – literacy, knowledge, skills…</a:t>
            </a:r>
          </a:p>
          <a:p>
            <a:pPr eaLnBrk="1" hangingPunct="1">
              <a:lnSpc>
                <a:spcPct val="80000"/>
              </a:lnSpc>
              <a:buFont typeface="Wingdings" pitchFamily="2" charset="2"/>
              <a:buNone/>
            </a:pPr>
            <a:endParaRPr lang="cs-CZ" sz="1500" smtClean="0"/>
          </a:p>
          <a:p>
            <a:pPr eaLnBrk="1" hangingPunct="1">
              <a:lnSpc>
                <a:spcPct val="80000"/>
              </a:lnSpc>
              <a:buFont typeface="Wingdings" pitchFamily="2" charset="2"/>
              <a:buNone/>
            </a:pPr>
            <a:r>
              <a:rPr lang="cs-CZ" sz="1600" b="1" smtClean="0"/>
              <a:t>     Specific characteristics</a:t>
            </a:r>
          </a:p>
          <a:p>
            <a:pPr eaLnBrk="1" hangingPunct="1">
              <a:lnSpc>
                <a:spcPct val="80000"/>
              </a:lnSpc>
              <a:buFont typeface="Wingdings" pitchFamily="2" charset="2"/>
              <a:buNone/>
            </a:pPr>
            <a:r>
              <a:rPr lang="cs-CZ" sz="1500" smtClean="0"/>
              <a:t>Cultural</a:t>
            </a:r>
          </a:p>
          <a:p>
            <a:pPr eaLnBrk="1" hangingPunct="1">
              <a:lnSpc>
                <a:spcPct val="80000"/>
              </a:lnSpc>
              <a:buFont typeface="Wingdings" pitchFamily="2" charset="2"/>
              <a:buNone/>
            </a:pPr>
            <a:r>
              <a:rPr lang="cs-CZ" sz="1500" smtClean="0"/>
              <a:t>Lifestyle</a:t>
            </a:r>
          </a:p>
          <a:p>
            <a:pPr eaLnBrk="1" hangingPunct="1">
              <a:lnSpc>
                <a:spcPct val="80000"/>
              </a:lnSpc>
              <a:buFont typeface="Wingdings" pitchFamily="2" charset="2"/>
              <a:buNone/>
            </a:pPr>
            <a:r>
              <a:rPr lang="cs-CZ" sz="1500" smtClean="0"/>
              <a:t>Personality</a:t>
            </a:r>
          </a:p>
          <a:p>
            <a:pPr eaLnBrk="1" hangingPunct="1">
              <a:lnSpc>
                <a:spcPct val="80000"/>
              </a:lnSpc>
              <a:buFont typeface="Wingdings" pitchFamily="2" charset="2"/>
              <a:buNone/>
            </a:pPr>
            <a:r>
              <a:rPr lang="cs-CZ" sz="1500" smtClean="0"/>
              <a:t>Attitudes and tastes</a:t>
            </a:r>
          </a:p>
        </p:txBody>
      </p:sp>
      <p:sp>
        <p:nvSpPr>
          <p:cNvPr id="7172" name="Rectangle 6"/>
          <p:cNvSpPr>
            <a:spLocks noGrp="1" noChangeArrowheads="1"/>
          </p:cNvSpPr>
          <p:nvPr>
            <p:ph type="body" sz="half" idx="2"/>
          </p:nvPr>
        </p:nvSpPr>
        <p:spPr>
          <a:xfrm>
            <a:off x="5105400" y="1268413"/>
            <a:ext cx="3643313" cy="5184775"/>
          </a:xfrm>
        </p:spPr>
        <p:txBody>
          <a:bodyPr/>
          <a:lstStyle/>
          <a:p>
            <a:pPr eaLnBrk="1" hangingPunct="1">
              <a:lnSpc>
                <a:spcPct val="80000"/>
              </a:lnSpc>
            </a:pPr>
            <a:r>
              <a:rPr lang="cs-CZ" sz="1500" b="1" smtClean="0"/>
              <a:t>High degree of  measurability, accessibility and actionability</a:t>
            </a:r>
          </a:p>
          <a:p>
            <a:pPr eaLnBrk="1" hangingPunct="1">
              <a:lnSpc>
                <a:spcPct val="80000"/>
              </a:lnSpc>
            </a:pPr>
            <a:endParaRPr lang="cs-CZ" sz="1500" b="1" smtClean="0"/>
          </a:p>
          <a:p>
            <a:pPr eaLnBrk="1" hangingPunct="1">
              <a:lnSpc>
                <a:spcPct val="80000"/>
              </a:lnSpc>
            </a:pPr>
            <a:r>
              <a:rPr lang="cs-CZ" sz="1500" b="1" smtClean="0">
                <a:solidFill>
                  <a:srgbClr val="39BD15"/>
                </a:solidFill>
              </a:rPr>
              <a:t>Measurability</a:t>
            </a:r>
            <a:r>
              <a:rPr lang="cs-CZ" sz="1500" smtClean="0">
                <a:solidFill>
                  <a:schemeClr val="tx1"/>
                </a:solidFill>
              </a:rPr>
              <a:t> = the degree to which the size and purchasing power of resulting segments can be measured</a:t>
            </a:r>
          </a:p>
          <a:p>
            <a:pPr eaLnBrk="1" hangingPunct="1">
              <a:lnSpc>
                <a:spcPct val="80000"/>
              </a:lnSpc>
            </a:pPr>
            <a:r>
              <a:rPr lang="cs-CZ" sz="1500" b="1" smtClean="0">
                <a:solidFill>
                  <a:srgbClr val="39BD15"/>
                </a:solidFill>
              </a:rPr>
              <a:t>Accessibility</a:t>
            </a:r>
            <a:r>
              <a:rPr lang="cs-CZ" sz="1500" smtClean="0">
                <a:solidFill>
                  <a:schemeClr val="tx1"/>
                </a:solidFill>
              </a:rPr>
              <a:t> = the degree to which the resultung sgments can be effectively reached and served</a:t>
            </a:r>
          </a:p>
          <a:p>
            <a:pPr eaLnBrk="1" hangingPunct="1">
              <a:lnSpc>
                <a:spcPct val="80000"/>
              </a:lnSpc>
            </a:pPr>
            <a:r>
              <a:rPr lang="cs-CZ" sz="1500" b="1" smtClean="0">
                <a:solidFill>
                  <a:srgbClr val="39BD15"/>
                </a:solidFill>
              </a:rPr>
              <a:t>Profitability/substantiality</a:t>
            </a:r>
            <a:r>
              <a:rPr lang="cs-CZ" sz="1500" smtClean="0">
                <a:solidFill>
                  <a:schemeClr val="tx1"/>
                </a:solidFill>
              </a:rPr>
              <a:t> = the degree to which the segments are sufficinetly large and/or profitable</a:t>
            </a:r>
          </a:p>
          <a:p>
            <a:pPr eaLnBrk="1" hangingPunct="1">
              <a:lnSpc>
                <a:spcPct val="80000"/>
              </a:lnSpc>
            </a:pPr>
            <a:r>
              <a:rPr lang="cs-CZ" sz="1500" b="1" smtClean="0">
                <a:solidFill>
                  <a:srgbClr val="39BD15"/>
                </a:solidFill>
              </a:rPr>
              <a:t>Actionability</a:t>
            </a:r>
            <a:r>
              <a:rPr lang="cs-CZ" sz="1500" smtClean="0">
                <a:solidFill>
                  <a:schemeClr val="tx1"/>
                </a:solidFill>
              </a:rPr>
              <a:t> = the degree to which segments has sufficient resources to formlate effective mmarketing programmes and make  things happen</a:t>
            </a:r>
          </a:p>
          <a:p>
            <a:pPr eaLnBrk="1" hangingPunct="1">
              <a:lnSpc>
                <a:spcPct val="80000"/>
              </a:lnSpc>
            </a:pPr>
            <a:endParaRPr lang="cs-CZ" sz="1500" smtClean="0">
              <a:solidFill>
                <a:schemeClr val="tx1"/>
              </a:solidFill>
            </a:endParaRPr>
          </a:p>
          <a:p>
            <a:pPr eaLnBrk="1" hangingPunct="1">
              <a:lnSpc>
                <a:spcPct val="80000"/>
              </a:lnSpc>
              <a:buFont typeface="Wingdings" pitchFamily="2" charset="2"/>
              <a:buNone/>
            </a:pPr>
            <a:endParaRPr lang="cs-CZ" sz="1500" smtClean="0"/>
          </a:p>
          <a:p>
            <a:pPr eaLnBrk="1" hangingPunct="1">
              <a:lnSpc>
                <a:spcPct val="80000"/>
              </a:lnSpc>
              <a:buFont typeface="Wingdings" pitchFamily="2" charset="2"/>
              <a:buNone/>
            </a:pPr>
            <a:endParaRPr lang="cs-CZ" sz="1500" smtClean="0"/>
          </a:p>
          <a:p>
            <a:pPr eaLnBrk="1" hangingPunct="1">
              <a:lnSpc>
                <a:spcPct val="80000"/>
              </a:lnSpc>
              <a:buFont typeface="Wingdings" pitchFamily="2" charset="2"/>
              <a:buNone/>
            </a:pPr>
            <a:endParaRPr lang="cs-CZ" sz="1500" smtClean="0"/>
          </a:p>
          <a:p>
            <a:pPr eaLnBrk="1" hangingPunct="1">
              <a:lnSpc>
                <a:spcPct val="80000"/>
              </a:lnSpc>
            </a:pPr>
            <a:r>
              <a:rPr lang="cs-CZ" sz="1500" b="1" smtClean="0"/>
              <a:t>Low degree of  measurability, accessibility and actionability (but high degree of relevance)</a:t>
            </a:r>
          </a:p>
          <a:p>
            <a:pPr eaLnBrk="1" hangingPunct="1">
              <a:lnSpc>
                <a:spcPct val="80000"/>
              </a:lnSpc>
            </a:pPr>
            <a:endParaRPr lang="cs-CZ" sz="1500" b="1" smtClean="0"/>
          </a:p>
        </p:txBody>
      </p:sp>
      <p:sp>
        <p:nvSpPr>
          <p:cNvPr id="7173" name="Line 7"/>
          <p:cNvSpPr>
            <a:spLocks noChangeShapeType="1"/>
          </p:cNvSpPr>
          <p:nvPr/>
        </p:nvSpPr>
        <p:spPr bwMode="auto">
          <a:xfrm>
            <a:off x="4787900" y="1628775"/>
            <a:ext cx="0" cy="4895850"/>
          </a:xfrm>
          <a:prstGeom prst="line">
            <a:avLst/>
          </a:prstGeom>
          <a:noFill/>
          <a:ln w="76200" cmpd="tri">
            <a:solidFill>
              <a:srgbClr val="FAFA32"/>
            </a:solidFill>
            <a:round/>
            <a:headEnd type="triangle" w="med" len="med"/>
            <a:tailEnd type="triangle" w="med" len="med"/>
          </a:ln>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defRPr/>
            </a:pPr>
            <a:r>
              <a:rPr lang="tr-TR"/>
              <a:t>Pazar</a:t>
            </a:r>
          </a:p>
        </p:txBody>
      </p:sp>
      <p:sp>
        <p:nvSpPr>
          <p:cNvPr id="275459" name="Rectangle 3"/>
          <p:cNvSpPr>
            <a:spLocks noGrp="1" noChangeArrowheads="1"/>
          </p:cNvSpPr>
          <p:nvPr>
            <p:ph idx="1"/>
          </p:nvPr>
        </p:nvSpPr>
        <p:spPr/>
        <p:txBody>
          <a:bodyPr/>
          <a:lstStyle/>
          <a:p>
            <a:pPr eaLnBrk="1" hangingPunct="1">
              <a:buNone/>
              <a:defRPr/>
            </a:pPr>
            <a:r>
              <a:rPr lang="tr-TR" dirty="0" smtClean="0"/>
              <a:t>	</a:t>
            </a:r>
          </a:p>
          <a:p>
            <a:pPr eaLnBrk="1" hangingPunct="1">
              <a:buNone/>
              <a:defRPr/>
            </a:pPr>
            <a:endParaRPr lang="tr-TR" dirty="0" smtClean="0"/>
          </a:p>
          <a:p>
            <a:pPr eaLnBrk="1" hangingPunct="1">
              <a:buNone/>
              <a:defRPr/>
            </a:pPr>
            <a:r>
              <a:rPr lang="tr-TR" dirty="0" smtClean="0"/>
              <a:t>	Belirli </a:t>
            </a:r>
            <a:r>
              <a:rPr lang="tr-TR" dirty="0"/>
              <a:t>bir ihtiyacı ya da isteği paylaşan, satın alma gücü ve harcayacak geliri olan kişi ve kurumlardan oluşur.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sz="3800" smtClean="0"/>
              <a:t>Screening of markets/segments – preliminary screening</a:t>
            </a:r>
          </a:p>
        </p:txBody>
      </p:sp>
      <p:sp>
        <p:nvSpPr>
          <p:cNvPr id="8195" name="Rectangle 3"/>
          <p:cNvSpPr>
            <a:spLocks noGrp="1" noChangeArrowheads="1"/>
          </p:cNvSpPr>
          <p:nvPr>
            <p:ph type="body" idx="1"/>
          </p:nvPr>
        </p:nvSpPr>
        <p:spPr>
          <a:xfrm>
            <a:off x="539750" y="1628775"/>
            <a:ext cx="7994650" cy="4391025"/>
          </a:xfrm>
        </p:spPr>
        <p:txBody>
          <a:bodyPr/>
          <a:lstStyle/>
          <a:p>
            <a:pPr eaLnBrk="1" hangingPunct="1"/>
            <a:r>
              <a:rPr lang="cs-CZ" sz="2000" smtClean="0"/>
              <a:t>According to external criteria (= the state of market) -  macro-oriented methods:</a:t>
            </a:r>
          </a:p>
          <a:p>
            <a:pPr eaLnBrk="1" hangingPunct="1"/>
            <a:r>
              <a:rPr lang="cs-CZ" sz="2000" smtClean="0"/>
              <a:t>A) PESTLE + 5 (6) comp. Forces (PORTER)</a:t>
            </a:r>
          </a:p>
          <a:p>
            <a:pPr eaLnBrk="1" hangingPunct="1"/>
            <a:r>
              <a:rPr lang="cs-CZ" sz="2000" smtClean="0"/>
              <a:t>B) RISK</a:t>
            </a:r>
          </a:p>
          <a:p>
            <a:pPr eaLnBrk="1" hangingPunct="1">
              <a:buFont typeface="Wingdings" pitchFamily="2" charset="2"/>
              <a:buNone/>
            </a:pPr>
            <a:r>
              <a:rPr lang="cs-CZ" sz="2000" smtClean="0"/>
              <a:t>Business Environment </a:t>
            </a:r>
            <a:r>
              <a:rPr lang="cs-CZ" sz="2000" smtClean="0">
                <a:solidFill>
                  <a:srgbClr val="E40702"/>
                </a:solidFill>
              </a:rPr>
              <a:t>Risk</a:t>
            </a:r>
            <a:r>
              <a:rPr lang="cs-CZ" sz="2000" smtClean="0"/>
              <a:t> Index (BERI) </a:t>
            </a:r>
            <a:r>
              <a:rPr lang="cs-CZ" sz="2000" smtClean="0">
                <a:hlinkClick r:id="rId2"/>
              </a:rPr>
              <a:t>http://www.beri.com/</a:t>
            </a:r>
            <a:r>
              <a:rPr lang="cs-CZ" sz="2000" smtClean="0"/>
              <a:t> </a:t>
            </a:r>
            <a:r>
              <a:rPr lang="cs-CZ" sz="1600" smtClean="0"/>
              <a:t>(e.g. political stability, economic growth, laour costs/productivity, communications, profess. services and contractors…)</a:t>
            </a:r>
          </a:p>
          <a:p>
            <a:pPr eaLnBrk="1" hangingPunct="1">
              <a:buFont typeface="Wingdings" pitchFamily="2" charset="2"/>
              <a:buNone/>
            </a:pPr>
            <a:r>
              <a:rPr lang="cs-CZ" sz="2000" smtClean="0"/>
              <a:t>The Goodnow and Hansz temperature gradient</a:t>
            </a:r>
            <a:r>
              <a:rPr lang="cs-CZ" sz="1600" smtClean="0"/>
              <a:t> – country´s environmental factors rated on a temperature gradient (…legal barriers, cultural unity…)</a:t>
            </a:r>
          </a:p>
          <a:p>
            <a:pPr eaLnBrk="1" hangingPunct="1">
              <a:buFont typeface="Wingdings" pitchFamily="2" charset="2"/>
              <a:buNone/>
            </a:pPr>
            <a:r>
              <a:rPr lang="cs-CZ" sz="1600" smtClean="0"/>
              <a:t>……The Economist, own risk evaluation…</a:t>
            </a:r>
          </a:p>
          <a:p>
            <a:pPr eaLnBrk="1" hangingPunct="1"/>
            <a:r>
              <a:rPr lang="cs-CZ" sz="2000" smtClean="0"/>
              <a:t>C) shift-share approach </a:t>
            </a:r>
            <a:r>
              <a:rPr lang="cs-CZ" smtClean="0"/>
              <a:t>– „…</a:t>
            </a:r>
            <a:r>
              <a:rPr lang="cs-CZ" sz="1600" smtClean="0"/>
              <a:t>the average growth rate of imports for a particular product for a basket of countries is calculated, then each country´s actual growth rate is compared with the average growth rate. The difference identifies growing or declining markets…“ Hollensen, p. 252)</a:t>
            </a:r>
          </a:p>
          <a:p>
            <a:pPr eaLnBrk="1" hangingPunct="1">
              <a:buFont typeface="Wingdings" pitchFamily="2" charset="2"/>
              <a:buNone/>
            </a:pPr>
            <a:r>
              <a:rPr lang="cs-CZ" sz="1600" smtClean="0">
                <a:hlinkClick r:id="rId3"/>
              </a:rPr>
              <a:t>http://www.andrew.cmu.edu/user/jp87/URED/readings/Shift_Share.pdf</a:t>
            </a:r>
            <a:endParaRPr lang="cs-CZ" sz="1600" smtClean="0"/>
          </a:p>
          <a:p>
            <a:pPr eaLnBrk="1" hangingPunct="1"/>
            <a:endParaRPr lang="cs-CZ" sz="16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sz="3200" smtClean="0"/>
              <a:t>Screening of markets/segments – preliminary or/and fine-grained screening – </a:t>
            </a:r>
            <a:r>
              <a:rPr lang="cs-CZ" sz="3200" smtClean="0">
                <a:solidFill>
                  <a:srgbClr val="E40702"/>
                </a:solidFill>
              </a:rPr>
              <a:t>clustering example (Western European market)</a:t>
            </a:r>
          </a:p>
        </p:txBody>
      </p:sp>
      <p:pic>
        <p:nvPicPr>
          <p:cNvPr id="9219" name="Picture 5" descr="C08NF006"/>
          <p:cNvPicPr>
            <a:picLocks noChangeAspect="1" noChangeArrowheads="1"/>
          </p:cNvPicPr>
          <p:nvPr/>
        </p:nvPicPr>
        <p:blipFill>
          <a:blip r:embed="rId2">
            <a:clrChange>
              <a:clrFrom>
                <a:srgbClr val="F5F5B2"/>
              </a:clrFrom>
              <a:clrTo>
                <a:srgbClr val="F5F5B2">
                  <a:alpha val="0"/>
                </a:srgbClr>
              </a:clrTo>
            </a:clrChange>
          </a:blip>
          <a:srcRect l="1636" t="5455" b="7512"/>
          <a:stretch>
            <a:fillRect/>
          </a:stretch>
        </p:blipFill>
        <p:spPr bwMode="auto">
          <a:xfrm>
            <a:off x="395288" y="1844675"/>
            <a:ext cx="8424862" cy="4679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800" smtClean="0"/>
              <a:t>Screening of markets/segments –  fine-grained screening - e.g. GE matrix – market attractiveness/competitive strength</a:t>
            </a:r>
            <a:br>
              <a:rPr lang="en-US" sz="2800" smtClean="0"/>
            </a:br>
            <a:endParaRPr lang="en-US" sz="2800" smtClean="0"/>
          </a:p>
        </p:txBody>
      </p:sp>
      <p:sp>
        <p:nvSpPr>
          <p:cNvPr id="10243" name="Rectangle 4"/>
          <p:cNvSpPr>
            <a:spLocks noGrp="1" noChangeArrowheads="1"/>
          </p:cNvSpPr>
          <p:nvPr>
            <p:ph type="body" sz="half" idx="1"/>
          </p:nvPr>
        </p:nvSpPr>
        <p:spPr>
          <a:xfrm>
            <a:off x="250825" y="1628775"/>
            <a:ext cx="4321175" cy="4464050"/>
          </a:xfrm>
          <a:ln>
            <a:solidFill>
              <a:srgbClr val="FAFA32"/>
            </a:solidFill>
          </a:ln>
        </p:spPr>
        <p:txBody>
          <a:bodyPr/>
          <a:lstStyle/>
          <a:p>
            <a:pPr>
              <a:lnSpc>
                <a:spcPct val="80000"/>
              </a:lnSpc>
              <a:buFont typeface="Wingdings" pitchFamily="2" charset="2"/>
              <a:buNone/>
            </a:pPr>
            <a:r>
              <a:rPr lang="cs-CZ" sz="2000" b="1" smtClean="0">
                <a:solidFill>
                  <a:srgbClr val="E40702"/>
                </a:solidFill>
              </a:rPr>
              <a:t>Market/country attractiveness</a:t>
            </a:r>
          </a:p>
          <a:p>
            <a:pPr>
              <a:lnSpc>
                <a:spcPct val="80000"/>
              </a:lnSpc>
              <a:buFont typeface="Wingdings" pitchFamily="2" charset="2"/>
              <a:buNone/>
            </a:pPr>
            <a:endParaRPr lang="cs-CZ" sz="2000" b="1" smtClean="0">
              <a:solidFill>
                <a:srgbClr val="E40702"/>
              </a:solidFill>
            </a:endParaRPr>
          </a:p>
          <a:p>
            <a:pPr>
              <a:lnSpc>
                <a:spcPct val="80000"/>
              </a:lnSpc>
            </a:pPr>
            <a:r>
              <a:rPr lang="en-US" sz="2000" smtClean="0"/>
              <a:t>Market size  and growth (total and segments)</a:t>
            </a:r>
          </a:p>
          <a:p>
            <a:pPr>
              <a:lnSpc>
                <a:spcPct val="80000"/>
              </a:lnSpc>
            </a:pPr>
            <a:r>
              <a:rPr lang="en-US" sz="2000" smtClean="0"/>
              <a:t>Buying power</a:t>
            </a:r>
          </a:p>
          <a:p>
            <a:pPr>
              <a:lnSpc>
                <a:spcPct val="80000"/>
              </a:lnSpc>
            </a:pPr>
            <a:r>
              <a:rPr lang="en-US" sz="2000" smtClean="0"/>
              <a:t>Market seasons and fluctuations</a:t>
            </a:r>
          </a:p>
          <a:p>
            <a:pPr>
              <a:lnSpc>
                <a:spcPct val="80000"/>
              </a:lnSpc>
            </a:pPr>
            <a:r>
              <a:rPr lang="en-US" sz="2000" smtClean="0"/>
              <a:t>Average industry margin</a:t>
            </a:r>
          </a:p>
          <a:p>
            <a:pPr>
              <a:lnSpc>
                <a:spcPct val="80000"/>
              </a:lnSpc>
            </a:pPr>
            <a:r>
              <a:rPr lang="en-US" sz="2000" smtClean="0"/>
              <a:t>Competitive conditions (concentration, intensity, entry barriers…)</a:t>
            </a:r>
          </a:p>
          <a:p>
            <a:pPr>
              <a:lnSpc>
                <a:spcPct val="80000"/>
              </a:lnSpc>
            </a:pPr>
            <a:r>
              <a:rPr lang="en-US" sz="2000" smtClean="0"/>
              <a:t>Ma</a:t>
            </a:r>
            <a:r>
              <a:rPr lang="cs-CZ" sz="2000" smtClean="0"/>
              <a:t>r</a:t>
            </a:r>
            <a:r>
              <a:rPr lang="en-US" sz="2000" smtClean="0"/>
              <a:t>ket prohibitive conditions and government regulations</a:t>
            </a:r>
          </a:p>
          <a:p>
            <a:pPr>
              <a:lnSpc>
                <a:spcPct val="80000"/>
              </a:lnSpc>
            </a:pPr>
            <a:r>
              <a:rPr lang="en-US" sz="2000" smtClean="0"/>
              <a:t>Infrastructure</a:t>
            </a:r>
          </a:p>
          <a:p>
            <a:pPr>
              <a:lnSpc>
                <a:spcPct val="80000"/>
              </a:lnSpc>
            </a:pPr>
            <a:r>
              <a:rPr lang="en-US" sz="2000" smtClean="0"/>
              <a:t>Economic and political stability</a:t>
            </a:r>
          </a:p>
          <a:p>
            <a:pPr>
              <a:lnSpc>
                <a:spcPct val="80000"/>
              </a:lnSpc>
            </a:pPr>
            <a:r>
              <a:rPr lang="en-US" sz="2000" smtClean="0"/>
              <a:t>Psychic distance</a:t>
            </a:r>
          </a:p>
        </p:txBody>
      </p:sp>
      <p:sp>
        <p:nvSpPr>
          <p:cNvPr id="10244" name="Rectangle 5"/>
          <p:cNvSpPr>
            <a:spLocks noGrp="1" noChangeArrowheads="1"/>
          </p:cNvSpPr>
          <p:nvPr>
            <p:ph type="body" sz="half" idx="2"/>
          </p:nvPr>
        </p:nvSpPr>
        <p:spPr>
          <a:xfrm>
            <a:off x="4859338" y="1628775"/>
            <a:ext cx="4078287" cy="4824413"/>
          </a:xfrm>
          <a:ln>
            <a:solidFill>
              <a:srgbClr val="FAFA32"/>
            </a:solidFill>
          </a:ln>
        </p:spPr>
        <p:txBody>
          <a:bodyPr/>
          <a:lstStyle/>
          <a:p>
            <a:pPr>
              <a:lnSpc>
                <a:spcPct val="80000"/>
              </a:lnSpc>
              <a:buFont typeface="Wingdings" pitchFamily="2" charset="2"/>
              <a:buNone/>
            </a:pPr>
            <a:r>
              <a:rPr lang="cs-CZ" sz="2000" smtClean="0"/>
              <a:t>      </a:t>
            </a:r>
            <a:r>
              <a:rPr lang="en-US" sz="2000" smtClean="0">
                <a:solidFill>
                  <a:srgbClr val="E40702"/>
                </a:solidFill>
              </a:rPr>
              <a:t>Competitive strength</a:t>
            </a:r>
          </a:p>
          <a:p>
            <a:pPr>
              <a:lnSpc>
                <a:spcPct val="80000"/>
              </a:lnSpc>
              <a:buFont typeface="Wingdings" pitchFamily="2" charset="2"/>
              <a:buNone/>
            </a:pPr>
            <a:endParaRPr lang="en-US" sz="2000" smtClean="0"/>
          </a:p>
          <a:p>
            <a:pPr>
              <a:lnSpc>
                <a:spcPct val="80000"/>
              </a:lnSpc>
            </a:pPr>
            <a:r>
              <a:rPr lang="en-US" sz="2000" smtClean="0"/>
              <a:t>Market share</a:t>
            </a:r>
          </a:p>
          <a:p>
            <a:pPr>
              <a:lnSpc>
                <a:spcPct val="80000"/>
              </a:lnSpc>
            </a:pPr>
            <a:r>
              <a:rPr lang="en-US" sz="2000" smtClean="0"/>
              <a:t>Marketing ability and capacity (country specific know-how)</a:t>
            </a:r>
          </a:p>
          <a:p>
            <a:pPr>
              <a:lnSpc>
                <a:spcPct val="80000"/>
              </a:lnSpc>
            </a:pPr>
            <a:r>
              <a:rPr lang="en-US" sz="2000" smtClean="0"/>
              <a:t>Products fit to market demand</a:t>
            </a:r>
          </a:p>
          <a:p>
            <a:pPr>
              <a:lnSpc>
                <a:spcPct val="80000"/>
              </a:lnSpc>
            </a:pPr>
            <a:r>
              <a:rPr lang="en-US" sz="2000" smtClean="0"/>
              <a:t>Price</a:t>
            </a:r>
          </a:p>
          <a:p>
            <a:pPr>
              <a:lnSpc>
                <a:spcPct val="80000"/>
              </a:lnSpc>
            </a:pPr>
            <a:r>
              <a:rPr lang="en-US" sz="2000" smtClean="0"/>
              <a:t>Contribution margin</a:t>
            </a:r>
          </a:p>
          <a:p>
            <a:pPr>
              <a:lnSpc>
                <a:spcPct val="80000"/>
              </a:lnSpc>
            </a:pPr>
            <a:r>
              <a:rPr lang="en-US" sz="2000" smtClean="0"/>
              <a:t>Image</a:t>
            </a:r>
          </a:p>
          <a:p>
            <a:pPr>
              <a:lnSpc>
                <a:spcPct val="80000"/>
              </a:lnSpc>
            </a:pPr>
            <a:r>
              <a:rPr lang="en-US" sz="2000" smtClean="0"/>
              <a:t>Technology position</a:t>
            </a:r>
          </a:p>
          <a:p>
            <a:pPr>
              <a:lnSpc>
                <a:spcPct val="80000"/>
              </a:lnSpc>
            </a:pPr>
            <a:r>
              <a:rPr lang="en-US" sz="2000" smtClean="0"/>
              <a:t>Product quality</a:t>
            </a:r>
          </a:p>
          <a:p>
            <a:pPr>
              <a:lnSpc>
                <a:spcPct val="80000"/>
              </a:lnSpc>
            </a:pPr>
            <a:r>
              <a:rPr lang="en-US" sz="2000" smtClean="0"/>
              <a:t>Market support</a:t>
            </a:r>
          </a:p>
          <a:p>
            <a:pPr>
              <a:lnSpc>
                <a:spcPct val="80000"/>
              </a:lnSpc>
            </a:pPr>
            <a:r>
              <a:rPr lang="en-US" sz="2000" smtClean="0"/>
              <a:t>Quality of distribution and service</a:t>
            </a:r>
          </a:p>
          <a:p>
            <a:pPr>
              <a:lnSpc>
                <a:spcPct val="80000"/>
              </a:lnSpc>
            </a:pPr>
            <a:r>
              <a:rPr lang="en-US" sz="2000" smtClean="0"/>
              <a:t>Financial resources</a:t>
            </a:r>
          </a:p>
          <a:p>
            <a:pPr>
              <a:lnSpc>
                <a:spcPct val="80000"/>
              </a:lnSpc>
            </a:pPr>
            <a:r>
              <a:rPr lang="en-US" sz="2000" smtClean="0"/>
              <a:t>Access to distribution channels</a:t>
            </a:r>
          </a:p>
        </p:txBody>
      </p:sp>
      <p:sp>
        <p:nvSpPr>
          <p:cNvPr id="10245" name="Text Box 6"/>
          <p:cNvSpPr txBox="1">
            <a:spLocks noChangeArrowheads="1"/>
          </p:cNvSpPr>
          <p:nvPr/>
        </p:nvSpPr>
        <p:spPr bwMode="auto">
          <a:xfrm>
            <a:off x="755650" y="6237288"/>
            <a:ext cx="3455988" cy="366712"/>
          </a:xfrm>
          <a:prstGeom prst="rect">
            <a:avLst/>
          </a:prstGeom>
          <a:solidFill>
            <a:srgbClr val="FAFA32"/>
          </a:solidFill>
          <a:ln w="9525">
            <a:noFill/>
            <a:miter lim="800000"/>
            <a:headEnd/>
            <a:tailEnd/>
          </a:ln>
        </p:spPr>
        <p:txBody>
          <a:bodyPr>
            <a:spAutoFit/>
          </a:bodyPr>
          <a:lstStyle/>
          <a:p>
            <a:pPr>
              <a:spcBef>
                <a:spcPct val="50000"/>
              </a:spcBef>
            </a:pPr>
            <a:r>
              <a:rPr lang="cs-CZ" b="1">
                <a:solidFill>
                  <a:schemeClr val="tx2"/>
                </a:solidFill>
              </a:rPr>
              <a:t>Country- of - origin image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8888" y="190500"/>
            <a:ext cx="7634287" cy="935038"/>
          </a:xfrm>
        </p:spPr>
        <p:txBody>
          <a:bodyPr/>
          <a:lstStyle/>
          <a:p>
            <a:r>
              <a:rPr lang="cs-CZ" sz="2400" b="1" smtClean="0"/>
              <a:t>SEGMENTING MARKETS WITHIN COUNTRIES</a:t>
            </a:r>
          </a:p>
        </p:txBody>
      </p:sp>
      <p:sp>
        <p:nvSpPr>
          <p:cNvPr id="12291" name="Rectangle 3"/>
          <p:cNvSpPr>
            <a:spLocks noGrp="1" noChangeArrowheads="1"/>
          </p:cNvSpPr>
          <p:nvPr>
            <p:ph type="body" idx="1"/>
          </p:nvPr>
        </p:nvSpPr>
        <p:spPr>
          <a:xfrm>
            <a:off x="2771775" y="1341438"/>
            <a:ext cx="6049963" cy="4689475"/>
          </a:xfrm>
        </p:spPr>
        <p:txBody>
          <a:bodyPr/>
          <a:lstStyle/>
          <a:p>
            <a:pPr>
              <a:lnSpc>
                <a:spcPct val="90000"/>
              </a:lnSpc>
            </a:pPr>
            <a:r>
              <a:rPr lang="cs-CZ" sz="2100" smtClean="0"/>
              <a:t>Similar structure of demand and customer/consumer habits</a:t>
            </a:r>
          </a:p>
          <a:p>
            <a:pPr>
              <a:lnSpc>
                <a:spcPct val="90000"/>
              </a:lnSpc>
            </a:pPr>
            <a:r>
              <a:rPr lang="cs-CZ" sz="2100" smtClean="0"/>
              <a:t>Demographic/economic factors</a:t>
            </a:r>
          </a:p>
          <a:p>
            <a:pPr>
              <a:lnSpc>
                <a:spcPct val="90000"/>
              </a:lnSpc>
            </a:pPr>
            <a:r>
              <a:rPr lang="cs-CZ" sz="2100" smtClean="0"/>
              <a:t>Lifestyles (Activities,Interests,Opinions)</a:t>
            </a:r>
          </a:p>
          <a:p>
            <a:pPr>
              <a:lnSpc>
                <a:spcPct val="90000"/>
              </a:lnSpc>
            </a:pPr>
            <a:r>
              <a:rPr lang="cs-CZ" sz="2100" smtClean="0"/>
              <a:t>Costumer/consumer motivations</a:t>
            </a:r>
          </a:p>
          <a:p>
            <a:pPr>
              <a:lnSpc>
                <a:spcPct val="90000"/>
              </a:lnSpc>
            </a:pPr>
            <a:r>
              <a:rPr lang="cs-CZ" sz="2100" smtClean="0"/>
              <a:t>Buyer behaviour –</a:t>
            </a:r>
            <a:r>
              <a:rPr lang="cs-CZ" sz="1700" smtClean="0">
                <a:solidFill>
                  <a:srgbClr val="39BD15"/>
                </a:solidFill>
              </a:rPr>
              <a:t> e.g.benefit sought, loyalty patterns, information search behaviour, product characteristics required..</a:t>
            </a:r>
          </a:p>
          <a:p>
            <a:pPr>
              <a:lnSpc>
                <a:spcPct val="90000"/>
              </a:lnSpc>
            </a:pPr>
            <a:r>
              <a:rPr lang="cs-CZ" sz="2100" smtClean="0"/>
              <a:t>etc.</a:t>
            </a:r>
          </a:p>
          <a:p>
            <a:pPr>
              <a:lnSpc>
                <a:spcPct val="90000"/>
              </a:lnSpc>
            </a:pPr>
            <a:r>
              <a:rPr lang="cs-CZ" sz="2100" smtClean="0">
                <a:solidFill>
                  <a:srgbClr val="FF0066"/>
                </a:solidFill>
              </a:rPr>
              <a:t>CULTURAL AFFINITY ZONES – SOCIO-DEMOGRAPHICS CHARACTERISTICS – </a:t>
            </a:r>
            <a:r>
              <a:rPr lang="cs-CZ" sz="2100" smtClean="0"/>
              <a:t>same anywhere?</a:t>
            </a:r>
          </a:p>
        </p:txBody>
      </p:sp>
      <p:pic>
        <p:nvPicPr>
          <p:cNvPr id="9" name="Picture 8" descr="Screen shot 2010-03-07 at 10.15.22.PNG"/>
          <p:cNvPicPr>
            <a:picLocks noChangeAspect="1"/>
          </p:cNvPicPr>
          <p:nvPr/>
        </p:nvPicPr>
        <p:blipFill>
          <a:blip r:embed="rId2"/>
          <a:srcRect/>
          <a:stretch>
            <a:fillRect/>
          </a:stretch>
        </p:blipFill>
        <p:spPr bwMode="auto">
          <a:xfrm>
            <a:off x="0" y="2997200"/>
            <a:ext cx="2679700" cy="177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23850" y="1773238"/>
            <a:ext cx="2808288" cy="1527175"/>
          </a:xfrm>
        </p:spPr>
        <p:txBody>
          <a:bodyPr/>
          <a:lstStyle/>
          <a:p>
            <a:r>
              <a:rPr lang="cs-CZ" sz="3800" smtClean="0"/>
              <a:t>Example of IMS process</a:t>
            </a:r>
          </a:p>
        </p:txBody>
      </p:sp>
      <p:pic>
        <p:nvPicPr>
          <p:cNvPr id="13315" name="Picture 1029" descr="C08NF008"/>
          <p:cNvPicPr>
            <a:picLocks noChangeAspect="1" noChangeArrowheads="1"/>
          </p:cNvPicPr>
          <p:nvPr/>
        </p:nvPicPr>
        <p:blipFill>
          <a:blip r:embed="rId2"/>
          <a:srcRect t="6979"/>
          <a:stretch>
            <a:fillRect/>
          </a:stretch>
        </p:blipFill>
        <p:spPr bwMode="auto">
          <a:xfrm>
            <a:off x="3059113" y="42863"/>
            <a:ext cx="6013450" cy="66262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24000" y="190500"/>
            <a:ext cx="7010400" cy="574675"/>
          </a:xfrm>
        </p:spPr>
        <p:txBody>
          <a:bodyPr/>
          <a:lstStyle/>
          <a:p>
            <a:r>
              <a:rPr lang="cs-CZ" sz="3800" smtClean="0"/>
              <a:t>Unilever´s global portfolio</a:t>
            </a:r>
          </a:p>
        </p:txBody>
      </p:sp>
      <p:sp>
        <p:nvSpPr>
          <p:cNvPr id="14339" name="Rectangle 5"/>
          <p:cNvSpPr>
            <a:spLocks noChangeArrowheads="1"/>
          </p:cNvSpPr>
          <p:nvPr/>
        </p:nvSpPr>
        <p:spPr bwMode="auto">
          <a:xfrm>
            <a:off x="827088" y="2205038"/>
            <a:ext cx="2089150" cy="2016125"/>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14340" name="Rectangle 6"/>
          <p:cNvSpPr>
            <a:spLocks noChangeArrowheads="1"/>
          </p:cNvSpPr>
          <p:nvPr/>
        </p:nvSpPr>
        <p:spPr bwMode="auto">
          <a:xfrm>
            <a:off x="3563938" y="1052513"/>
            <a:ext cx="2160587" cy="2305050"/>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14341" name="Rectangle 7"/>
          <p:cNvSpPr>
            <a:spLocks noChangeArrowheads="1"/>
          </p:cNvSpPr>
          <p:nvPr/>
        </p:nvSpPr>
        <p:spPr bwMode="auto">
          <a:xfrm>
            <a:off x="6911975" y="1125538"/>
            <a:ext cx="2232025" cy="2232025"/>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14342" name="Rectangle 8"/>
          <p:cNvSpPr>
            <a:spLocks noChangeArrowheads="1"/>
          </p:cNvSpPr>
          <p:nvPr/>
        </p:nvSpPr>
        <p:spPr bwMode="auto">
          <a:xfrm>
            <a:off x="3492500" y="4076700"/>
            <a:ext cx="2232025" cy="2376488"/>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14343" name="Rectangle 9"/>
          <p:cNvSpPr>
            <a:spLocks noChangeArrowheads="1"/>
          </p:cNvSpPr>
          <p:nvPr/>
        </p:nvSpPr>
        <p:spPr bwMode="auto">
          <a:xfrm>
            <a:off x="6911975" y="4076700"/>
            <a:ext cx="2232025" cy="2305050"/>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14344" name="Text Box 10"/>
          <p:cNvSpPr txBox="1">
            <a:spLocks noChangeArrowheads="1"/>
          </p:cNvSpPr>
          <p:nvPr/>
        </p:nvSpPr>
        <p:spPr bwMode="auto">
          <a:xfrm>
            <a:off x="0" y="2565400"/>
            <a:ext cx="684213" cy="915988"/>
          </a:xfrm>
          <a:prstGeom prst="rect">
            <a:avLst/>
          </a:prstGeom>
          <a:noFill/>
          <a:ln w="9525">
            <a:noFill/>
            <a:miter lim="800000"/>
            <a:headEnd/>
            <a:tailEnd/>
          </a:ln>
        </p:spPr>
        <p:txBody>
          <a:bodyPr>
            <a:spAutoFit/>
          </a:bodyPr>
          <a:lstStyle/>
          <a:p>
            <a:pPr>
              <a:spcBef>
                <a:spcPct val="50000"/>
              </a:spcBef>
            </a:pPr>
            <a:r>
              <a:rPr lang="cs-CZ"/>
              <a:t>Mk/SBUA</a:t>
            </a:r>
          </a:p>
        </p:txBody>
      </p:sp>
      <p:sp>
        <p:nvSpPr>
          <p:cNvPr id="14345" name="Text Box 11"/>
          <p:cNvSpPr txBox="1">
            <a:spLocks noChangeArrowheads="1"/>
          </p:cNvSpPr>
          <p:nvPr/>
        </p:nvSpPr>
        <p:spPr bwMode="auto">
          <a:xfrm>
            <a:off x="2627313" y="4868863"/>
            <a:ext cx="684212" cy="366712"/>
          </a:xfrm>
          <a:prstGeom prst="rect">
            <a:avLst/>
          </a:prstGeom>
          <a:noFill/>
          <a:ln w="9525">
            <a:noFill/>
            <a:miter lim="800000"/>
            <a:headEnd/>
            <a:tailEnd/>
          </a:ln>
        </p:spPr>
        <p:txBody>
          <a:bodyPr>
            <a:spAutoFit/>
          </a:bodyPr>
          <a:lstStyle/>
          <a:p>
            <a:pPr>
              <a:spcBef>
                <a:spcPct val="50000"/>
              </a:spcBef>
            </a:pPr>
            <a:r>
              <a:rPr lang="cs-CZ"/>
              <a:t>MkA</a:t>
            </a:r>
          </a:p>
        </p:txBody>
      </p:sp>
      <p:sp>
        <p:nvSpPr>
          <p:cNvPr id="14346" name="Text Box 12"/>
          <p:cNvSpPr txBox="1">
            <a:spLocks noChangeArrowheads="1"/>
          </p:cNvSpPr>
          <p:nvPr/>
        </p:nvSpPr>
        <p:spPr bwMode="auto">
          <a:xfrm>
            <a:off x="2843213" y="1844675"/>
            <a:ext cx="684212" cy="366713"/>
          </a:xfrm>
          <a:prstGeom prst="rect">
            <a:avLst/>
          </a:prstGeom>
          <a:noFill/>
          <a:ln w="9525">
            <a:noFill/>
            <a:miter lim="800000"/>
            <a:headEnd/>
            <a:tailEnd/>
          </a:ln>
        </p:spPr>
        <p:txBody>
          <a:bodyPr>
            <a:spAutoFit/>
          </a:bodyPr>
          <a:lstStyle/>
          <a:p>
            <a:pPr>
              <a:spcBef>
                <a:spcPct val="50000"/>
              </a:spcBef>
            </a:pPr>
            <a:r>
              <a:rPr lang="cs-CZ"/>
              <a:t>MkA</a:t>
            </a:r>
          </a:p>
        </p:txBody>
      </p:sp>
      <p:sp>
        <p:nvSpPr>
          <p:cNvPr id="14347" name="Text Box 13"/>
          <p:cNvSpPr txBox="1">
            <a:spLocks noChangeArrowheads="1"/>
          </p:cNvSpPr>
          <p:nvPr/>
        </p:nvSpPr>
        <p:spPr bwMode="auto">
          <a:xfrm>
            <a:off x="6227763" y="5013325"/>
            <a:ext cx="684212" cy="366713"/>
          </a:xfrm>
          <a:prstGeom prst="rect">
            <a:avLst/>
          </a:prstGeom>
          <a:noFill/>
          <a:ln w="9525">
            <a:noFill/>
            <a:miter lim="800000"/>
            <a:headEnd/>
            <a:tailEnd/>
          </a:ln>
        </p:spPr>
        <p:txBody>
          <a:bodyPr>
            <a:spAutoFit/>
          </a:bodyPr>
          <a:lstStyle/>
          <a:p>
            <a:pPr>
              <a:spcBef>
                <a:spcPct val="50000"/>
              </a:spcBef>
            </a:pPr>
            <a:r>
              <a:rPr lang="cs-CZ"/>
              <a:t>MkA</a:t>
            </a:r>
          </a:p>
        </p:txBody>
      </p:sp>
      <p:sp>
        <p:nvSpPr>
          <p:cNvPr id="14348" name="Text Box 14"/>
          <p:cNvSpPr txBox="1">
            <a:spLocks noChangeArrowheads="1"/>
          </p:cNvSpPr>
          <p:nvPr/>
        </p:nvSpPr>
        <p:spPr bwMode="auto">
          <a:xfrm>
            <a:off x="6227763" y="2060575"/>
            <a:ext cx="684212" cy="366713"/>
          </a:xfrm>
          <a:prstGeom prst="rect">
            <a:avLst/>
          </a:prstGeom>
          <a:noFill/>
          <a:ln w="9525">
            <a:noFill/>
            <a:miter lim="800000"/>
            <a:headEnd/>
            <a:tailEnd/>
          </a:ln>
        </p:spPr>
        <p:txBody>
          <a:bodyPr>
            <a:spAutoFit/>
          </a:bodyPr>
          <a:lstStyle/>
          <a:p>
            <a:pPr>
              <a:spcBef>
                <a:spcPct val="50000"/>
              </a:spcBef>
            </a:pPr>
            <a:r>
              <a:rPr lang="cs-CZ"/>
              <a:t>MkA</a:t>
            </a:r>
          </a:p>
        </p:txBody>
      </p:sp>
      <p:sp>
        <p:nvSpPr>
          <p:cNvPr id="14349" name="Text Box 15"/>
          <p:cNvSpPr txBox="1">
            <a:spLocks noChangeArrowheads="1"/>
          </p:cNvSpPr>
          <p:nvPr/>
        </p:nvSpPr>
        <p:spPr bwMode="auto">
          <a:xfrm>
            <a:off x="1476375" y="4437063"/>
            <a:ext cx="647700" cy="366712"/>
          </a:xfrm>
          <a:prstGeom prst="rect">
            <a:avLst/>
          </a:prstGeom>
          <a:noFill/>
          <a:ln w="9525">
            <a:noFill/>
            <a:miter lim="800000"/>
            <a:headEnd/>
            <a:tailEnd/>
          </a:ln>
        </p:spPr>
        <p:txBody>
          <a:bodyPr>
            <a:spAutoFit/>
          </a:bodyPr>
          <a:lstStyle/>
          <a:p>
            <a:pPr>
              <a:spcBef>
                <a:spcPct val="50000"/>
              </a:spcBef>
            </a:pPr>
            <a:r>
              <a:rPr lang="cs-CZ"/>
              <a:t>CA</a:t>
            </a:r>
          </a:p>
        </p:txBody>
      </p:sp>
      <p:sp>
        <p:nvSpPr>
          <p:cNvPr id="14350" name="Text Box 16"/>
          <p:cNvSpPr txBox="1">
            <a:spLocks noChangeArrowheads="1"/>
          </p:cNvSpPr>
          <p:nvPr/>
        </p:nvSpPr>
        <p:spPr bwMode="auto">
          <a:xfrm>
            <a:off x="4284663" y="3357563"/>
            <a:ext cx="647700" cy="366712"/>
          </a:xfrm>
          <a:prstGeom prst="rect">
            <a:avLst/>
          </a:prstGeom>
          <a:noFill/>
          <a:ln w="9525">
            <a:noFill/>
            <a:miter lim="800000"/>
            <a:headEnd/>
            <a:tailEnd/>
          </a:ln>
        </p:spPr>
        <p:txBody>
          <a:bodyPr>
            <a:spAutoFit/>
          </a:bodyPr>
          <a:lstStyle/>
          <a:p>
            <a:pPr>
              <a:spcBef>
                <a:spcPct val="50000"/>
              </a:spcBef>
            </a:pPr>
            <a:r>
              <a:rPr lang="cs-CZ"/>
              <a:t>CA</a:t>
            </a:r>
          </a:p>
        </p:txBody>
      </p:sp>
      <p:sp>
        <p:nvSpPr>
          <p:cNvPr id="14351" name="Text Box 17"/>
          <p:cNvSpPr txBox="1">
            <a:spLocks noChangeArrowheads="1"/>
          </p:cNvSpPr>
          <p:nvPr/>
        </p:nvSpPr>
        <p:spPr bwMode="auto">
          <a:xfrm>
            <a:off x="7740650" y="3357563"/>
            <a:ext cx="647700" cy="366712"/>
          </a:xfrm>
          <a:prstGeom prst="rect">
            <a:avLst/>
          </a:prstGeom>
          <a:noFill/>
          <a:ln w="9525">
            <a:noFill/>
            <a:miter lim="800000"/>
            <a:headEnd/>
            <a:tailEnd/>
          </a:ln>
        </p:spPr>
        <p:txBody>
          <a:bodyPr>
            <a:spAutoFit/>
          </a:bodyPr>
          <a:lstStyle/>
          <a:p>
            <a:pPr>
              <a:spcBef>
                <a:spcPct val="50000"/>
              </a:spcBef>
            </a:pPr>
            <a:r>
              <a:rPr lang="cs-CZ"/>
              <a:t>CA</a:t>
            </a:r>
          </a:p>
        </p:txBody>
      </p:sp>
      <p:sp>
        <p:nvSpPr>
          <p:cNvPr id="14352" name="Text Box 18"/>
          <p:cNvSpPr txBox="1">
            <a:spLocks noChangeArrowheads="1"/>
          </p:cNvSpPr>
          <p:nvPr/>
        </p:nvSpPr>
        <p:spPr bwMode="auto">
          <a:xfrm>
            <a:off x="7956550" y="6491288"/>
            <a:ext cx="647700" cy="366712"/>
          </a:xfrm>
          <a:prstGeom prst="rect">
            <a:avLst/>
          </a:prstGeom>
          <a:noFill/>
          <a:ln w="9525">
            <a:noFill/>
            <a:miter lim="800000"/>
            <a:headEnd/>
            <a:tailEnd/>
          </a:ln>
        </p:spPr>
        <p:txBody>
          <a:bodyPr>
            <a:spAutoFit/>
          </a:bodyPr>
          <a:lstStyle/>
          <a:p>
            <a:pPr>
              <a:spcBef>
                <a:spcPct val="50000"/>
              </a:spcBef>
            </a:pPr>
            <a:r>
              <a:rPr lang="cs-CZ"/>
              <a:t>CA</a:t>
            </a:r>
          </a:p>
        </p:txBody>
      </p:sp>
      <p:sp>
        <p:nvSpPr>
          <p:cNvPr id="14353" name="Text Box 19"/>
          <p:cNvSpPr txBox="1">
            <a:spLocks noChangeArrowheads="1"/>
          </p:cNvSpPr>
          <p:nvPr/>
        </p:nvSpPr>
        <p:spPr bwMode="auto">
          <a:xfrm>
            <a:off x="4140200" y="6491288"/>
            <a:ext cx="647700" cy="366712"/>
          </a:xfrm>
          <a:prstGeom prst="rect">
            <a:avLst/>
          </a:prstGeom>
          <a:noFill/>
          <a:ln w="9525">
            <a:noFill/>
            <a:miter lim="800000"/>
            <a:headEnd/>
            <a:tailEnd/>
          </a:ln>
        </p:spPr>
        <p:txBody>
          <a:bodyPr>
            <a:spAutoFit/>
          </a:bodyPr>
          <a:lstStyle/>
          <a:p>
            <a:pPr>
              <a:spcBef>
                <a:spcPct val="50000"/>
              </a:spcBef>
            </a:pPr>
            <a:r>
              <a:rPr lang="cs-CZ"/>
              <a:t>CA</a:t>
            </a:r>
          </a:p>
        </p:txBody>
      </p:sp>
      <p:sp>
        <p:nvSpPr>
          <p:cNvPr id="14354" name="Text Box 20"/>
          <p:cNvSpPr txBox="1">
            <a:spLocks noChangeArrowheads="1"/>
          </p:cNvSpPr>
          <p:nvPr/>
        </p:nvSpPr>
        <p:spPr bwMode="auto">
          <a:xfrm>
            <a:off x="3708400" y="1268413"/>
            <a:ext cx="863600" cy="581025"/>
          </a:xfrm>
          <a:prstGeom prst="rect">
            <a:avLst/>
          </a:prstGeom>
          <a:solidFill>
            <a:srgbClr val="FDFD95"/>
          </a:solidFill>
          <a:ln w="9525">
            <a:noFill/>
            <a:miter lim="800000"/>
            <a:headEnd/>
            <a:tailEnd/>
          </a:ln>
        </p:spPr>
        <p:txBody>
          <a:bodyPr>
            <a:spAutoFit/>
          </a:bodyPr>
          <a:lstStyle/>
          <a:p>
            <a:pPr>
              <a:spcBef>
                <a:spcPct val="50000"/>
              </a:spcBef>
            </a:pPr>
            <a:r>
              <a:rPr lang="cs-CZ" sz="1600"/>
              <a:t>Ice-cream</a:t>
            </a:r>
          </a:p>
        </p:txBody>
      </p:sp>
      <p:sp>
        <p:nvSpPr>
          <p:cNvPr id="14355" name="Text Box 21"/>
          <p:cNvSpPr txBox="1">
            <a:spLocks noChangeArrowheads="1"/>
          </p:cNvSpPr>
          <p:nvPr/>
        </p:nvSpPr>
        <p:spPr bwMode="auto">
          <a:xfrm>
            <a:off x="4716463" y="1412875"/>
            <a:ext cx="935037" cy="581025"/>
          </a:xfrm>
          <a:prstGeom prst="rect">
            <a:avLst/>
          </a:prstGeom>
          <a:solidFill>
            <a:srgbClr val="FAFA32"/>
          </a:solidFill>
          <a:ln w="9525">
            <a:noFill/>
            <a:miter lim="800000"/>
            <a:headEnd/>
            <a:tailEnd/>
          </a:ln>
        </p:spPr>
        <p:txBody>
          <a:bodyPr>
            <a:spAutoFit/>
          </a:bodyPr>
          <a:lstStyle/>
          <a:p>
            <a:r>
              <a:rPr lang="cs-CZ" sz="1600"/>
              <a:t>Frozen</a:t>
            </a:r>
          </a:p>
          <a:p>
            <a:r>
              <a:rPr lang="cs-CZ" sz="1600"/>
              <a:t>foods</a:t>
            </a:r>
          </a:p>
        </p:txBody>
      </p:sp>
      <p:sp>
        <p:nvSpPr>
          <p:cNvPr id="14356" name="Text Box 22"/>
          <p:cNvSpPr txBox="1">
            <a:spLocks noChangeArrowheads="1"/>
          </p:cNvSpPr>
          <p:nvPr/>
        </p:nvSpPr>
        <p:spPr bwMode="auto">
          <a:xfrm>
            <a:off x="4356100" y="2133600"/>
            <a:ext cx="936625" cy="581025"/>
          </a:xfrm>
          <a:prstGeom prst="rect">
            <a:avLst/>
          </a:prstGeom>
          <a:solidFill>
            <a:srgbClr val="FAFA32"/>
          </a:solidFill>
          <a:ln w="9525">
            <a:noFill/>
            <a:miter lim="800000"/>
            <a:headEnd/>
            <a:tailEnd/>
          </a:ln>
        </p:spPr>
        <p:txBody>
          <a:bodyPr>
            <a:spAutoFit/>
          </a:bodyPr>
          <a:lstStyle/>
          <a:p>
            <a:pPr>
              <a:spcBef>
                <a:spcPct val="50000"/>
              </a:spcBef>
            </a:pPr>
            <a:r>
              <a:rPr lang="cs-CZ" sz="1600"/>
              <a:t>Meal sauces</a:t>
            </a:r>
          </a:p>
        </p:txBody>
      </p:sp>
      <p:sp>
        <p:nvSpPr>
          <p:cNvPr id="14357" name="Text Box 23"/>
          <p:cNvSpPr txBox="1">
            <a:spLocks noChangeArrowheads="1"/>
          </p:cNvSpPr>
          <p:nvPr/>
        </p:nvSpPr>
        <p:spPr bwMode="auto">
          <a:xfrm>
            <a:off x="4500563" y="2924175"/>
            <a:ext cx="1152525" cy="336550"/>
          </a:xfrm>
          <a:prstGeom prst="rect">
            <a:avLst/>
          </a:prstGeom>
          <a:solidFill>
            <a:srgbClr val="FAFA32"/>
          </a:solidFill>
          <a:ln w="9525">
            <a:noFill/>
            <a:miter lim="800000"/>
            <a:headEnd/>
            <a:tailEnd/>
          </a:ln>
        </p:spPr>
        <p:txBody>
          <a:bodyPr>
            <a:spAutoFit/>
          </a:bodyPr>
          <a:lstStyle/>
          <a:p>
            <a:pPr>
              <a:spcBef>
                <a:spcPct val="50000"/>
              </a:spcBef>
            </a:pPr>
            <a:r>
              <a:rPr lang="cs-CZ" sz="1600"/>
              <a:t>   cheeses</a:t>
            </a:r>
          </a:p>
        </p:txBody>
      </p:sp>
      <p:sp>
        <p:nvSpPr>
          <p:cNvPr id="14358" name="Text Box 24"/>
          <p:cNvSpPr txBox="1">
            <a:spLocks noChangeArrowheads="1"/>
          </p:cNvSpPr>
          <p:nvPr/>
        </p:nvSpPr>
        <p:spPr bwMode="auto">
          <a:xfrm>
            <a:off x="971550" y="2492375"/>
            <a:ext cx="792163" cy="366713"/>
          </a:xfrm>
          <a:prstGeom prst="rect">
            <a:avLst/>
          </a:prstGeom>
          <a:solidFill>
            <a:srgbClr val="FDFD95"/>
          </a:solidFill>
          <a:ln w="9525">
            <a:noFill/>
            <a:miter lim="800000"/>
            <a:headEnd/>
            <a:tailEnd/>
          </a:ln>
        </p:spPr>
        <p:txBody>
          <a:bodyPr>
            <a:spAutoFit/>
          </a:bodyPr>
          <a:lstStyle/>
          <a:p>
            <a:pPr>
              <a:spcBef>
                <a:spcPct val="50000"/>
              </a:spcBef>
            </a:pPr>
            <a:r>
              <a:rPr lang="cs-CZ"/>
              <a:t>foods</a:t>
            </a:r>
          </a:p>
        </p:txBody>
      </p:sp>
      <p:sp>
        <p:nvSpPr>
          <p:cNvPr id="14359" name="Text Box 25"/>
          <p:cNvSpPr txBox="1">
            <a:spLocks noChangeArrowheads="1"/>
          </p:cNvSpPr>
          <p:nvPr/>
        </p:nvSpPr>
        <p:spPr bwMode="auto">
          <a:xfrm>
            <a:off x="1187450" y="3141663"/>
            <a:ext cx="1223963" cy="336550"/>
          </a:xfrm>
          <a:prstGeom prst="rect">
            <a:avLst/>
          </a:prstGeom>
          <a:solidFill>
            <a:srgbClr val="FCD8F7"/>
          </a:solidFill>
          <a:ln w="9525">
            <a:noFill/>
            <a:miter lim="800000"/>
            <a:headEnd/>
            <a:tailEnd/>
          </a:ln>
        </p:spPr>
        <p:txBody>
          <a:bodyPr>
            <a:spAutoFit/>
          </a:bodyPr>
          <a:lstStyle/>
          <a:p>
            <a:pPr>
              <a:spcBef>
                <a:spcPct val="50000"/>
              </a:spcBef>
            </a:pPr>
            <a:r>
              <a:rPr lang="cs-CZ" sz="1600"/>
              <a:t>detergents</a:t>
            </a:r>
          </a:p>
        </p:txBody>
      </p:sp>
      <p:sp>
        <p:nvSpPr>
          <p:cNvPr id="14360" name="Text Box 26"/>
          <p:cNvSpPr txBox="1">
            <a:spLocks noChangeArrowheads="1"/>
          </p:cNvSpPr>
          <p:nvPr/>
        </p:nvSpPr>
        <p:spPr bwMode="auto">
          <a:xfrm>
            <a:off x="1619250" y="3573463"/>
            <a:ext cx="1223963" cy="581025"/>
          </a:xfrm>
          <a:prstGeom prst="rect">
            <a:avLst/>
          </a:prstGeom>
          <a:solidFill>
            <a:srgbClr val="FCD8F7"/>
          </a:solidFill>
          <a:ln w="9525">
            <a:noFill/>
            <a:miter lim="800000"/>
            <a:headEnd/>
            <a:tailEnd/>
          </a:ln>
        </p:spPr>
        <p:txBody>
          <a:bodyPr>
            <a:spAutoFit/>
          </a:bodyPr>
          <a:lstStyle/>
          <a:p>
            <a:pPr>
              <a:spcBef>
                <a:spcPct val="50000"/>
              </a:spcBef>
            </a:pPr>
            <a:r>
              <a:rPr lang="cs-CZ" sz="1600"/>
              <a:t>Specialty chemicals</a:t>
            </a:r>
          </a:p>
        </p:txBody>
      </p:sp>
      <p:sp>
        <p:nvSpPr>
          <p:cNvPr id="14361" name="Text Box 27"/>
          <p:cNvSpPr txBox="1">
            <a:spLocks noChangeArrowheads="1"/>
          </p:cNvSpPr>
          <p:nvPr/>
        </p:nvSpPr>
        <p:spPr bwMode="auto">
          <a:xfrm>
            <a:off x="900113" y="1844675"/>
            <a:ext cx="1584325" cy="336550"/>
          </a:xfrm>
          <a:prstGeom prst="rect">
            <a:avLst/>
          </a:prstGeom>
          <a:solidFill>
            <a:srgbClr val="99FF33"/>
          </a:solidFill>
          <a:ln w="9525">
            <a:noFill/>
            <a:miter lim="800000"/>
            <a:headEnd/>
            <a:tailEnd/>
          </a:ln>
        </p:spPr>
        <p:txBody>
          <a:bodyPr>
            <a:spAutoFit/>
          </a:bodyPr>
          <a:lstStyle/>
          <a:p>
            <a:pPr>
              <a:spcBef>
                <a:spcPct val="50000"/>
              </a:spcBef>
            </a:pPr>
            <a:r>
              <a:rPr lang="cs-CZ" sz="1600"/>
              <a:t>Product busin.</a:t>
            </a:r>
          </a:p>
        </p:txBody>
      </p:sp>
      <p:sp>
        <p:nvSpPr>
          <p:cNvPr id="14362" name="Text Box 28"/>
          <p:cNvSpPr txBox="1">
            <a:spLocks noChangeArrowheads="1"/>
          </p:cNvSpPr>
          <p:nvPr/>
        </p:nvSpPr>
        <p:spPr bwMode="auto">
          <a:xfrm>
            <a:off x="3635375" y="692150"/>
            <a:ext cx="2016125" cy="336550"/>
          </a:xfrm>
          <a:prstGeom prst="rect">
            <a:avLst/>
          </a:prstGeom>
          <a:solidFill>
            <a:srgbClr val="99FF33"/>
          </a:solidFill>
          <a:ln w="9525">
            <a:noFill/>
            <a:miter lim="800000"/>
            <a:headEnd/>
            <a:tailEnd/>
          </a:ln>
        </p:spPr>
        <p:txBody>
          <a:bodyPr>
            <a:spAutoFit/>
          </a:bodyPr>
          <a:lstStyle/>
          <a:p>
            <a:pPr>
              <a:spcBef>
                <a:spcPct val="50000"/>
              </a:spcBef>
            </a:pPr>
            <a:r>
              <a:rPr lang="cs-CZ" sz="1600"/>
              <a:t>Product categ.</a:t>
            </a:r>
          </a:p>
        </p:txBody>
      </p:sp>
      <p:sp>
        <p:nvSpPr>
          <p:cNvPr id="14363" name="Text Box 29"/>
          <p:cNvSpPr txBox="1">
            <a:spLocks noChangeArrowheads="1"/>
          </p:cNvSpPr>
          <p:nvPr/>
        </p:nvSpPr>
        <p:spPr bwMode="auto">
          <a:xfrm>
            <a:off x="6948488" y="765175"/>
            <a:ext cx="1079500" cy="336550"/>
          </a:xfrm>
          <a:prstGeom prst="rect">
            <a:avLst/>
          </a:prstGeom>
          <a:solidFill>
            <a:srgbClr val="99FF33"/>
          </a:solidFill>
          <a:ln w="9525">
            <a:noFill/>
            <a:miter lim="800000"/>
            <a:headEnd/>
            <a:tailEnd/>
          </a:ln>
        </p:spPr>
        <p:txBody>
          <a:bodyPr>
            <a:spAutoFit/>
          </a:bodyPr>
          <a:lstStyle/>
          <a:p>
            <a:pPr>
              <a:spcBef>
                <a:spcPct val="50000"/>
              </a:spcBef>
            </a:pPr>
            <a:r>
              <a:rPr lang="cs-CZ" sz="1600"/>
              <a:t>brands</a:t>
            </a:r>
          </a:p>
        </p:txBody>
      </p:sp>
      <p:sp>
        <p:nvSpPr>
          <p:cNvPr id="14364" name="Text Box 30"/>
          <p:cNvSpPr txBox="1">
            <a:spLocks noChangeArrowheads="1"/>
          </p:cNvSpPr>
          <p:nvPr/>
        </p:nvSpPr>
        <p:spPr bwMode="auto">
          <a:xfrm>
            <a:off x="3708400" y="3716338"/>
            <a:ext cx="1008063" cy="336550"/>
          </a:xfrm>
          <a:prstGeom prst="rect">
            <a:avLst/>
          </a:prstGeom>
          <a:solidFill>
            <a:srgbClr val="99FF33"/>
          </a:solidFill>
          <a:ln w="9525">
            <a:noFill/>
            <a:miter lim="800000"/>
            <a:headEnd/>
            <a:tailEnd/>
          </a:ln>
        </p:spPr>
        <p:txBody>
          <a:bodyPr>
            <a:spAutoFit/>
          </a:bodyPr>
          <a:lstStyle/>
          <a:p>
            <a:pPr>
              <a:spcBef>
                <a:spcPct val="50000"/>
              </a:spcBef>
            </a:pPr>
            <a:r>
              <a:rPr lang="cs-CZ" sz="1600"/>
              <a:t>regions</a:t>
            </a:r>
          </a:p>
        </p:txBody>
      </p:sp>
      <p:sp>
        <p:nvSpPr>
          <p:cNvPr id="14365" name="Text Box 31"/>
          <p:cNvSpPr txBox="1">
            <a:spLocks noChangeArrowheads="1"/>
          </p:cNvSpPr>
          <p:nvPr/>
        </p:nvSpPr>
        <p:spPr bwMode="auto">
          <a:xfrm>
            <a:off x="7019925" y="3716338"/>
            <a:ext cx="1152525" cy="336550"/>
          </a:xfrm>
          <a:prstGeom prst="rect">
            <a:avLst/>
          </a:prstGeom>
          <a:solidFill>
            <a:srgbClr val="99FF33"/>
          </a:solidFill>
          <a:ln w="9525">
            <a:noFill/>
            <a:miter lim="800000"/>
            <a:headEnd/>
            <a:tailEnd/>
          </a:ln>
        </p:spPr>
        <p:txBody>
          <a:bodyPr>
            <a:spAutoFit/>
          </a:bodyPr>
          <a:lstStyle/>
          <a:p>
            <a:pPr>
              <a:spcBef>
                <a:spcPct val="50000"/>
              </a:spcBef>
            </a:pPr>
            <a:r>
              <a:rPr lang="cs-CZ" sz="1600"/>
              <a:t>countries</a:t>
            </a:r>
          </a:p>
        </p:txBody>
      </p:sp>
      <p:sp>
        <p:nvSpPr>
          <p:cNvPr id="14366" name="Text Box 32"/>
          <p:cNvSpPr txBox="1">
            <a:spLocks noChangeArrowheads="1"/>
          </p:cNvSpPr>
          <p:nvPr/>
        </p:nvSpPr>
        <p:spPr bwMode="auto">
          <a:xfrm>
            <a:off x="3779838" y="4221163"/>
            <a:ext cx="1223962" cy="336550"/>
          </a:xfrm>
          <a:prstGeom prst="rect">
            <a:avLst/>
          </a:prstGeom>
          <a:solidFill>
            <a:schemeClr val="accent2"/>
          </a:solidFill>
          <a:ln w="9525">
            <a:noFill/>
            <a:miter lim="800000"/>
            <a:headEnd/>
            <a:tailEnd/>
          </a:ln>
        </p:spPr>
        <p:txBody>
          <a:bodyPr>
            <a:spAutoFit/>
          </a:bodyPr>
          <a:lstStyle/>
          <a:p>
            <a:pPr>
              <a:spcBef>
                <a:spcPct val="50000"/>
              </a:spcBef>
            </a:pPr>
            <a:r>
              <a:rPr lang="cs-CZ" sz="1600"/>
              <a:t>N. America</a:t>
            </a:r>
          </a:p>
        </p:txBody>
      </p:sp>
      <p:sp>
        <p:nvSpPr>
          <p:cNvPr id="14367" name="Text Box 33"/>
          <p:cNvSpPr txBox="1">
            <a:spLocks noChangeArrowheads="1"/>
          </p:cNvSpPr>
          <p:nvPr/>
        </p:nvSpPr>
        <p:spPr bwMode="auto">
          <a:xfrm>
            <a:off x="3635375" y="4941888"/>
            <a:ext cx="1152525" cy="366712"/>
          </a:xfrm>
          <a:prstGeom prst="rect">
            <a:avLst/>
          </a:prstGeom>
          <a:solidFill>
            <a:srgbClr val="FDFD95"/>
          </a:solidFill>
          <a:ln w="9525">
            <a:noFill/>
            <a:miter lim="800000"/>
            <a:headEnd/>
            <a:tailEnd/>
          </a:ln>
        </p:spPr>
        <p:txBody>
          <a:bodyPr>
            <a:spAutoFit/>
          </a:bodyPr>
          <a:lstStyle/>
          <a:p>
            <a:pPr>
              <a:spcBef>
                <a:spcPct val="50000"/>
              </a:spcBef>
            </a:pPr>
            <a:r>
              <a:rPr lang="cs-CZ"/>
              <a:t>Europe</a:t>
            </a:r>
          </a:p>
        </p:txBody>
      </p:sp>
      <p:sp>
        <p:nvSpPr>
          <p:cNvPr id="14368" name="Text Box 34"/>
          <p:cNvSpPr txBox="1">
            <a:spLocks noChangeArrowheads="1"/>
          </p:cNvSpPr>
          <p:nvPr/>
        </p:nvSpPr>
        <p:spPr bwMode="auto">
          <a:xfrm>
            <a:off x="5003800" y="5084763"/>
            <a:ext cx="647700" cy="366712"/>
          </a:xfrm>
          <a:prstGeom prst="rect">
            <a:avLst/>
          </a:prstGeom>
          <a:solidFill>
            <a:schemeClr val="accent2"/>
          </a:solidFill>
          <a:ln w="9525">
            <a:noFill/>
            <a:miter lim="800000"/>
            <a:headEnd/>
            <a:tailEnd/>
          </a:ln>
        </p:spPr>
        <p:txBody>
          <a:bodyPr>
            <a:spAutoFit/>
          </a:bodyPr>
          <a:lstStyle/>
          <a:p>
            <a:pPr>
              <a:spcBef>
                <a:spcPct val="50000"/>
              </a:spcBef>
            </a:pPr>
            <a:r>
              <a:rPr lang="cs-CZ"/>
              <a:t>Asia</a:t>
            </a:r>
          </a:p>
        </p:txBody>
      </p:sp>
      <p:sp>
        <p:nvSpPr>
          <p:cNvPr id="14369" name="Text Box 35"/>
          <p:cNvSpPr txBox="1">
            <a:spLocks noChangeArrowheads="1"/>
          </p:cNvSpPr>
          <p:nvPr/>
        </p:nvSpPr>
        <p:spPr bwMode="auto">
          <a:xfrm>
            <a:off x="3851275" y="5661025"/>
            <a:ext cx="1296988" cy="336550"/>
          </a:xfrm>
          <a:prstGeom prst="rect">
            <a:avLst/>
          </a:prstGeom>
          <a:solidFill>
            <a:schemeClr val="accent2"/>
          </a:solidFill>
          <a:ln w="9525">
            <a:noFill/>
            <a:miter lim="800000"/>
            <a:headEnd/>
            <a:tailEnd/>
          </a:ln>
        </p:spPr>
        <p:txBody>
          <a:bodyPr>
            <a:spAutoFit/>
          </a:bodyPr>
          <a:lstStyle/>
          <a:p>
            <a:pPr>
              <a:spcBef>
                <a:spcPct val="50000"/>
              </a:spcBef>
            </a:pPr>
            <a:r>
              <a:rPr lang="cs-CZ" sz="1600"/>
              <a:t>L. America</a:t>
            </a:r>
          </a:p>
        </p:txBody>
      </p:sp>
      <p:sp>
        <p:nvSpPr>
          <p:cNvPr id="14370" name="Text Box 36"/>
          <p:cNvSpPr txBox="1">
            <a:spLocks noChangeArrowheads="1"/>
          </p:cNvSpPr>
          <p:nvPr/>
        </p:nvSpPr>
        <p:spPr bwMode="auto">
          <a:xfrm>
            <a:off x="7019925" y="1700213"/>
            <a:ext cx="1081088" cy="366712"/>
          </a:xfrm>
          <a:prstGeom prst="rect">
            <a:avLst/>
          </a:prstGeom>
          <a:solidFill>
            <a:srgbClr val="FFFFFF"/>
          </a:solidFill>
          <a:ln w="9525">
            <a:noFill/>
            <a:miter lim="800000"/>
            <a:headEnd/>
            <a:tailEnd/>
          </a:ln>
        </p:spPr>
        <p:txBody>
          <a:bodyPr>
            <a:spAutoFit/>
          </a:bodyPr>
          <a:lstStyle/>
          <a:p>
            <a:pPr>
              <a:spcBef>
                <a:spcPct val="50000"/>
              </a:spcBef>
            </a:pPr>
            <a:r>
              <a:rPr lang="cs-CZ"/>
              <a:t>Magnum</a:t>
            </a:r>
          </a:p>
        </p:txBody>
      </p:sp>
      <p:sp>
        <p:nvSpPr>
          <p:cNvPr id="14371" name="Text Box 37"/>
          <p:cNvSpPr txBox="1">
            <a:spLocks noChangeArrowheads="1"/>
          </p:cNvSpPr>
          <p:nvPr/>
        </p:nvSpPr>
        <p:spPr bwMode="auto">
          <a:xfrm>
            <a:off x="7740650" y="1341438"/>
            <a:ext cx="1008063" cy="366712"/>
          </a:xfrm>
          <a:prstGeom prst="rect">
            <a:avLst/>
          </a:prstGeom>
          <a:solidFill>
            <a:srgbClr val="FFFFFF"/>
          </a:solidFill>
          <a:ln w="9525">
            <a:noFill/>
            <a:miter lim="800000"/>
            <a:headEnd/>
            <a:tailEnd/>
          </a:ln>
        </p:spPr>
        <p:txBody>
          <a:bodyPr>
            <a:spAutoFit/>
          </a:bodyPr>
          <a:lstStyle/>
          <a:p>
            <a:pPr>
              <a:spcBef>
                <a:spcPct val="50000"/>
              </a:spcBef>
            </a:pPr>
            <a:r>
              <a:rPr lang="cs-CZ"/>
              <a:t>Solero</a:t>
            </a:r>
          </a:p>
        </p:txBody>
      </p:sp>
      <p:sp>
        <p:nvSpPr>
          <p:cNvPr id="14372" name="Text Box 38"/>
          <p:cNvSpPr txBox="1">
            <a:spLocks noChangeArrowheads="1"/>
          </p:cNvSpPr>
          <p:nvPr/>
        </p:nvSpPr>
        <p:spPr bwMode="auto">
          <a:xfrm>
            <a:off x="7092950" y="2205038"/>
            <a:ext cx="1511300" cy="366712"/>
          </a:xfrm>
          <a:prstGeom prst="rect">
            <a:avLst/>
          </a:prstGeom>
          <a:solidFill>
            <a:srgbClr val="FFFFFF"/>
          </a:solidFill>
          <a:ln w="9525">
            <a:noFill/>
            <a:miter lim="800000"/>
            <a:headEnd/>
            <a:tailEnd/>
          </a:ln>
        </p:spPr>
        <p:txBody>
          <a:bodyPr>
            <a:spAutoFit/>
          </a:bodyPr>
          <a:lstStyle/>
          <a:p>
            <a:pPr>
              <a:spcBef>
                <a:spcPct val="50000"/>
              </a:spcBef>
            </a:pPr>
            <a:r>
              <a:rPr lang="cs-CZ"/>
              <a:t>Carte d´Or</a:t>
            </a:r>
          </a:p>
        </p:txBody>
      </p:sp>
      <p:sp>
        <p:nvSpPr>
          <p:cNvPr id="14373" name="Text Box 39"/>
          <p:cNvSpPr txBox="1">
            <a:spLocks noChangeArrowheads="1"/>
          </p:cNvSpPr>
          <p:nvPr/>
        </p:nvSpPr>
        <p:spPr bwMode="auto">
          <a:xfrm>
            <a:off x="8101013" y="2924175"/>
            <a:ext cx="1042987" cy="366713"/>
          </a:xfrm>
          <a:prstGeom prst="rect">
            <a:avLst/>
          </a:prstGeom>
          <a:solidFill>
            <a:srgbClr val="FFFFFF"/>
          </a:solidFill>
          <a:ln w="9525">
            <a:noFill/>
            <a:miter lim="800000"/>
            <a:headEnd/>
            <a:tailEnd/>
          </a:ln>
        </p:spPr>
        <p:txBody>
          <a:bodyPr>
            <a:spAutoFit/>
          </a:bodyPr>
          <a:lstStyle/>
          <a:p>
            <a:pPr>
              <a:spcBef>
                <a:spcPct val="50000"/>
              </a:spcBef>
            </a:pPr>
            <a:r>
              <a:rPr lang="cs-CZ"/>
              <a:t>Ranieri</a:t>
            </a:r>
          </a:p>
        </p:txBody>
      </p:sp>
      <p:sp>
        <p:nvSpPr>
          <p:cNvPr id="14374" name="Text Box 40"/>
          <p:cNvSpPr txBox="1">
            <a:spLocks noChangeArrowheads="1"/>
          </p:cNvSpPr>
          <p:nvPr/>
        </p:nvSpPr>
        <p:spPr bwMode="auto">
          <a:xfrm>
            <a:off x="7019925" y="4292600"/>
            <a:ext cx="1081088" cy="336550"/>
          </a:xfrm>
          <a:prstGeom prst="rect">
            <a:avLst/>
          </a:prstGeom>
          <a:solidFill>
            <a:srgbClr val="99FF99"/>
          </a:solidFill>
          <a:ln w="9525">
            <a:noFill/>
            <a:miter lim="800000"/>
            <a:headEnd/>
            <a:tailEnd/>
          </a:ln>
        </p:spPr>
        <p:txBody>
          <a:bodyPr>
            <a:spAutoFit/>
          </a:bodyPr>
          <a:lstStyle/>
          <a:p>
            <a:pPr>
              <a:spcBef>
                <a:spcPct val="50000"/>
              </a:spcBef>
            </a:pPr>
            <a:r>
              <a:rPr lang="cs-CZ" sz="1600"/>
              <a:t>Germany</a:t>
            </a:r>
          </a:p>
        </p:txBody>
      </p:sp>
      <p:sp>
        <p:nvSpPr>
          <p:cNvPr id="14375" name="Text Box 41"/>
          <p:cNvSpPr txBox="1">
            <a:spLocks noChangeArrowheads="1"/>
          </p:cNvSpPr>
          <p:nvPr/>
        </p:nvSpPr>
        <p:spPr bwMode="auto">
          <a:xfrm>
            <a:off x="7235825" y="4868863"/>
            <a:ext cx="720725" cy="366712"/>
          </a:xfrm>
          <a:prstGeom prst="rect">
            <a:avLst/>
          </a:prstGeom>
          <a:solidFill>
            <a:srgbClr val="99FF99"/>
          </a:solidFill>
          <a:ln w="9525">
            <a:noFill/>
            <a:miter lim="800000"/>
            <a:headEnd/>
            <a:tailEnd/>
          </a:ln>
        </p:spPr>
        <p:txBody>
          <a:bodyPr>
            <a:spAutoFit/>
          </a:bodyPr>
          <a:lstStyle/>
          <a:p>
            <a:pPr>
              <a:spcBef>
                <a:spcPct val="50000"/>
              </a:spcBef>
            </a:pPr>
            <a:r>
              <a:rPr lang="cs-CZ"/>
              <a:t>UK</a:t>
            </a:r>
          </a:p>
        </p:txBody>
      </p:sp>
      <p:sp>
        <p:nvSpPr>
          <p:cNvPr id="14376" name="Text Box 42"/>
          <p:cNvSpPr txBox="1">
            <a:spLocks noChangeArrowheads="1"/>
          </p:cNvSpPr>
          <p:nvPr/>
        </p:nvSpPr>
        <p:spPr bwMode="auto">
          <a:xfrm>
            <a:off x="8243888" y="4652963"/>
            <a:ext cx="900112" cy="366712"/>
          </a:xfrm>
          <a:prstGeom prst="rect">
            <a:avLst/>
          </a:prstGeom>
          <a:solidFill>
            <a:srgbClr val="99FF99"/>
          </a:solidFill>
          <a:ln w="9525">
            <a:noFill/>
            <a:miter lim="800000"/>
            <a:headEnd/>
            <a:tailEnd/>
          </a:ln>
        </p:spPr>
        <p:txBody>
          <a:bodyPr>
            <a:spAutoFit/>
          </a:bodyPr>
          <a:lstStyle/>
          <a:p>
            <a:pPr>
              <a:spcBef>
                <a:spcPct val="50000"/>
              </a:spcBef>
            </a:pPr>
            <a:r>
              <a:rPr lang="cs-CZ"/>
              <a:t>France</a:t>
            </a:r>
          </a:p>
        </p:txBody>
      </p:sp>
      <p:sp>
        <p:nvSpPr>
          <p:cNvPr id="14377" name="Text Box 43"/>
          <p:cNvSpPr txBox="1">
            <a:spLocks noChangeArrowheads="1"/>
          </p:cNvSpPr>
          <p:nvPr/>
        </p:nvSpPr>
        <p:spPr bwMode="auto">
          <a:xfrm>
            <a:off x="7092950" y="5805488"/>
            <a:ext cx="1008063" cy="336550"/>
          </a:xfrm>
          <a:prstGeom prst="rect">
            <a:avLst/>
          </a:prstGeom>
          <a:solidFill>
            <a:srgbClr val="99FF99"/>
          </a:solidFill>
          <a:ln w="9525">
            <a:noFill/>
            <a:miter lim="800000"/>
            <a:headEnd/>
            <a:tailEnd/>
          </a:ln>
        </p:spPr>
        <p:txBody>
          <a:bodyPr>
            <a:spAutoFit/>
          </a:bodyPr>
          <a:lstStyle/>
          <a:p>
            <a:pPr>
              <a:spcBef>
                <a:spcPct val="50000"/>
              </a:spcBef>
            </a:pPr>
            <a:r>
              <a:rPr lang="cs-CZ" sz="1600"/>
              <a:t>Denmark</a:t>
            </a:r>
          </a:p>
        </p:txBody>
      </p:sp>
      <p:sp>
        <p:nvSpPr>
          <p:cNvPr id="14378" name="Text Box 44"/>
          <p:cNvSpPr txBox="1">
            <a:spLocks noChangeArrowheads="1"/>
          </p:cNvSpPr>
          <p:nvPr/>
        </p:nvSpPr>
        <p:spPr bwMode="auto">
          <a:xfrm>
            <a:off x="8243888" y="5876925"/>
            <a:ext cx="900112" cy="336550"/>
          </a:xfrm>
          <a:prstGeom prst="rect">
            <a:avLst/>
          </a:prstGeom>
          <a:solidFill>
            <a:srgbClr val="99FF99"/>
          </a:solidFill>
          <a:ln w="9525">
            <a:noFill/>
            <a:miter lim="800000"/>
            <a:headEnd/>
            <a:tailEnd/>
          </a:ln>
        </p:spPr>
        <p:txBody>
          <a:bodyPr>
            <a:spAutoFit/>
          </a:bodyPr>
          <a:lstStyle/>
          <a:p>
            <a:pPr>
              <a:spcBef>
                <a:spcPct val="50000"/>
              </a:spcBef>
            </a:pPr>
            <a:r>
              <a:rPr lang="cs-CZ" sz="1600"/>
              <a:t>Greece</a:t>
            </a:r>
          </a:p>
        </p:txBody>
      </p:sp>
      <p:sp>
        <p:nvSpPr>
          <p:cNvPr id="14379" name="Text Box 45"/>
          <p:cNvSpPr txBox="1">
            <a:spLocks noChangeArrowheads="1"/>
          </p:cNvSpPr>
          <p:nvPr/>
        </p:nvSpPr>
        <p:spPr bwMode="auto">
          <a:xfrm>
            <a:off x="323850" y="2276475"/>
            <a:ext cx="360363"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0" name="Text Box 46"/>
          <p:cNvSpPr txBox="1">
            <a:spLocks noChangeArrowheads="1"/>
          </p:cNvSpPr>
          <p:nvPr/>
        </p:nvSpPr>
        <p:spPr bwMode="auto">
          <a:xfrm>
            <a:off x="827088" y="4365625"/>
            <a:ext cx="360362"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1" name="Text Box 47"/>
          <p:cNvSpPr txBox="1">
            <a:spLocks noChangeArrowheads="1"/>
          </p:cNvSpPr>
          <p:nvPr/>
        </p:nvSpPr>
        <p:spPr bwMode="auto">
          <a:xfrm flipV="1">
            <a:off x="3492500" y="6521450"/>
            <a:ext cx="360363"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2" name="Text Box 48"/>
          <p:cNvSpPr txBox="1">
            <a:spLocks noChangeArrowheads="1"/>
          </p:cNvSpPr>
          <p:nvPr/>
        </p:nvSpPr>
        <p:spPr bwMode="auto">
          <a:xfrm>
            <a:off x="3059113" y="4149725"/>
            <a:ext cx="360362"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3" name="Text Box 49"/>
          <p:cNvSpPr txBox="1">
            <a:spLocks noChangeArrowheads="1"/>
          </p:cNvSpPr>
          <p:nvPr/>
        </p:nvSpPr>
        <p:spPr bwMode="auto">
          <a:xfrm>
            <a:off x="3059113" y="1052513"/>
            <a:ext cx="360362"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4" name="Text Box 50"/>
          <p:cNvSpPr txBox="1">
            <a:spLocks noChangeArrowheads="1"/>
          </p:cNvSpPr>
          <p:nvPr/>
        </p:nvSpPr>
        <p:spPr bwMode="auto">
          <a:xfrm>
            <a:off x="3419475" y="3357563"/>
            <a:ext cx="360363"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5" name="Text Box 51"/>
          <p:cNvSpPr txBox="1">
            <a:spLocks noChangeArrowheads="1"/>
          </p:cNvSpPr>
          <p:nvPr/>
        </p:nvSpPr>
        <p:spPr bwMode="auto">
          <a:xfrm>
            <a:off x="6443663" y="1125538"/>
            <a:ext cx="360362"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6" name="Text Box 52"/>
          <p:cNvSpPr txBox="1">
            <a:spLocks noChangeArrowheads="1"/>
          </p:cNvSpPr>
          <p:nvPr/>
        </p:nvSpPr>
        <p:spPr bwMode="auto">
          <a:xfrm>
            <a:off x="6877050" y="3357563"/>
            <a:ext cx="360363"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7" name="Text Box 53"/>
          <p:cNvSpPr txBox="1">
            <a:spLocks noChangeArrowheads="1"/>
          </p:cNvSpPr>
          <p:nvPr/>
        </p:nvSpPr>
        <p:spPr bwMode="auto">
          <a:xfrm>
            <a:off x="6443663" y="4076700"/>
            <a:ext cx="360362"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8" name="Text Box 54"/>
          <p:cNvSpPr txBox="1">
            <a:spLocks noChangeArrowheads="1"/>
          </p:cNvSpPr>
          <p:nvPr/>
        </p:nvSpPr>
        <p:spPr bwMode="auto">
          <a:xfrm>
            <a:off x="6877050" y="6521450"/>
            <a:ext cx="360363" cy="336550"/>
          </a:xfrm>
          <a:prstGeom prst="rect">
            <a:avLst/>
          </a:prstGeom>
          <a:noFill/>
          <a:ln w="9525">
            <a:noFill/>
            <a:miter lim="800000"/>
            <a:headEnd/>
            <a:tailEnd/>
          </a:ln>
        </p:spPr>
        <p:txBody>
          <a:bodyPr>
            <a:spAutoFit/>
          </a:bodyPr>
          <a:lstStyle/>
          <a:p>
            <a:pPr>
              <a:spcBef>
                <a:spcPct val="50000"/>
              </a:spcBef>
            </a:pPr>
            <a:r>
              <a:rPr lang="cs-CZ" sz="1600"/>
              <a:t>H</a:t>
            </a:r>
          </a:p>
        </p:txBody>
      </p:sp>
      <p:sp>
        <p:nvSpPr>
          <p:cNvPr id="14389" name="Text Box 55"/>
          <p:cNvSpPr txBox="1">
            <a:spLocks noChangeArrowheads="1"/>
          </p:cNvSpPr>
          <p:nvPr/>
        </p:nvSpPr>
        <p:spPr bwMode="auto">
          <a:xfrm rot="10804250" flipV="1">
            <a:off x="395288" y="3860800"/>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0" name="Text Box 56"/>
          <p:cNvSpPr txBox="1">
            <a:spLocks noChangeArrowheads="1"/>
          </p:cNvSpPr>
          <p:nvPr/>
        </p:nvSpPr>
        <p:spPr bwMode="auto">
          <a:xfrm rot="10804250" flipV="1">
            <a:off x="2555875" y="4221163"/>
            <a:ext cx="360363"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1" name="Text Box 57"/>
          <p:cNvSpPr txBox="1">
            <a:spLocks noChangeArrowheads="1"/>
          </p:cNvSpPr>
          <p:nvPr/>
        </p:nvSpPr>
        <p:spPr bwMode="auto">
          <a:xfrm rot="10804250" flipV="1">
            <a:off x="3132138" y="2997200"/>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2" name="Text Box 58"/>
          <p:cNvSpPr txBox="1">
            <a:spLocks noChangeArrowheads="1"/>
          </p:cNvSpPr>
          <p:nvPr/>
        </p:nvSpPr>
        <p:spPr bwMode="auto">
          <a:xfrm rot="10804250" flipV="1">
            <a:off x="5364163" y="3429000"/>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3" name="Text Box 59"/>
          <p:cNvSpPr txBox="1">
            <a:spLocks noChangeArrowheads="1"/>
          </p:cNvSpPr>
          <p:nvPr/>
        </p:nvSpPr>
        <p:spPr bwMode="auto">
          <a:xfrm rot="10804250" flipV="1">
            <a:off x="3059113" y="6092825"/>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4" name="Text Box 60"/>
          <p:cNvSpPr txBox="1">
            <a:spLocks noChangeArrowheads="1"/>
          </p:cNvSpPr>
          <p:nvPr/>
        </p:nvSpPr>
        <p:spPr bwMode="auto">
          <a:xfrm rot="10804250" flipV="1">
            <a:off x="5508625" y="6521450"/>
            <a:ext cx="360363"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5" name="Text Box 61"/>
          <p:cNvSpPr txBox="1">
            <a:spLocks noChangeArrowheads="1"/>
          </p:cNvSpPr>
          <p:nvPr/>
        </p:nvSpPr>
        <p:spPr bwMode="auto">
          <a:xfrm rot="10804250" flipV="1">
            <a:off x="6443663" y="2997200"/>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6" name="Text Box 62"/>
          <p:cNvSpPr txBox="1">
            <a:spLocks noChangeArrowheads="1"/>
          </p:cNvSpPr>
          <p:nvPr/>
        </p:nvSpPr>
        <p:spPr bwMode="auto">
          <a:xfrm rot="10804250" flipV="1">
            <a:off x="8783638" y="3429000"/>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7" name="Text Box 63"/>
          <p:cNvSpPr txBox="1">
            <a:spLocks noChangeArrowheads="1"/>
          </p:cNvSpPr>
          <p:nvPr/>
        </p:nvSpPr>
        <p:spPr bwMode="auto">
          <a:xfrm rot="10804250" flipV="1">
            <a:off x="6443663" y="6021388"/>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8" name="Text Box 64"/>
          <p:cNvSpPr txBox="1">
            <a:spLocks noChangeArrowheads="1"/>
          </p:cNvSpPr>
          <p:nvPr/>
        </p:nvSpPr>
        <p:spPr bwMode="auto">
          <a:xfrm rot="10804250" flipV="1">
            <a:off x="8783638" y="6521450"/>
            <a:ext cx="360362" cy="336550"/>
          </a:xfrm>
          <a:prstGeom prst="rect">
            <a:avLst/>
          </a:prstGeom>
          <a:noFill/>
          <a:ln w="9525">
            <a:noFill/>
            <a:miter lim="800000"/>
            <a:headEnd/>
            <a:tailEnd/>
          </a:ln>
        </p:spPr>
        <p:txBody>
          <a:bodyPr>
            <a:spAutoFit/>
          </a:bodyPr>
          <a:lstStyle/>
          <a:p>
            <a:pPr>
              <a:spcBef>
                <a:spcPct val="50000"/>
              </a:spcBef>
            </a:pPr>
            <a:r>
              <a:rPr lang="cs-CZ" sz="1600"/>
              <a:t>L</a:t>
            </a:r>
          </a:p>
        </p:txBody>
      </p:sp>
      <p:sp>
        <p:nvSpPr>
          <p:cNvPr id="14399" name="Line 65"/>
          <p:cNvSpPr>
            <a:spLocks noChangeShapeType="1"/>
          </p:cNvSpPr>
          <p:nvPr/>
        </p:nvSpPr>
        <p:spPr bwMode="auto">
          <a:xfrm flipV="1">
            <a:off x="1692275" y="1628775"/>
            <a:ext cx="1800225" cy="1008063"/>
          </a:xfrm>
          <a:prstGeom prst="line">
            <a:avLst/>
          </a:prstGeom>
          <a:noFill/>
          <a:ln w="9525">
            <a:solidFill>
              <a:schemeClr val="tx1"/>
            </a:solidFill>
            <a:round/>
            <a:headEnd/>
            <a:tailEnd type="triangle" w="med" len="med"/>
          </a:ln>
        </p:spPr>
        <p:txBody>
          <a:bodyPr/>
          <a:lstStyle/>
          <a:p>
            <a:endParaRPr lang="tr-TR"/>
          </a:p>
        </p:txBody>
      </p:sp>
      <p:sp>
        <p:nvSpPr>
          <p:cNvPr id="14400" name="Line 66"/>
          <p:cNvSpPr>
            <a:spLocks noChangeShapeType="1"/>
          </p:cNvSpPr>
          <p:nvPr/>
        </p:nvSpPr>
        <p:spPr bwMode="auto">
          <a:xfrm>
            <a:off x="1763713" y="2636838"/>
            <a:ext cx="1655762" cy="2376487"/>
          </a:xfrm>
          <a:prstGeom prst="line">
            <a:avLst/>
          </a:prstGeom>
          <a:noFill/>
          <a:ln w="9525">
            <a:solidFill>
              <a:schemeClr val="tx1"/>
            </a:solidFill>
            <a:round/>
            <a:headEnd/>
            <a:tailEnd type="triangle" w="med" len="med"/>
          </a:ln>
        </p:spPr>
        <p:txBody>
          <a:bodyPr/>
          <a:lstStyle/>
          <a:p>
            <a:endParaRPr lang="tr-TR"/>
          </a:p>
        </p:txBody>
      </p:sp>
      <p:sp>
        <p:nvSpPr>
          <p:cNvPr id="14401" name="Text Box 68"/>
          <p:cNvSpPr txBox="1">
            <a:spLocks noChangeArrowheads="1"/>
          </p:cNvSpPr>
          <p:nvPr/>
        </p:nvSpPr>
        <p:spPr bwMode="auto">
          <a:xfrm>
            <a:off x="250825" y="4941888"/>
            <a:ext cx="2305050" cy="1604962"/>
          </a:xfrm>
          <a:prstGeom prst="rect">
            <a:avLst/>
          </a:prstGeom>
          <a:solidFill>
            <a:srgbClr val="DDDDDD"/>
          </a:solidFill>
          <a:ln w="9525">
            <a:noFill/>
            <a:miter lim="800000"/>
            <a:headEnd/>
            <a:tailEnd/>
          </a:ln>
        </p:spPr>
        <p:txBody>
          <a:bodyPr>
            <a:spAutoFit/>
          </a:bodyPr>
          <a:lstStyle/>
          <a:p>
            <a:pPr>
              <a:spcBef>
                <a:spcPct val="50000"/>
              </a:spcBef>
            </a:pPr>
            <a:r>
              <a:rPr lang="cs-CZ"/>
              <a:t>MA – market attract.</a:t>
            </a:r>
          </a:p>
          <a:p>
            <a:pPr>
              <a:spcBef>
                <a:spcPct val="50000"/>
              </a:spcBef>
            </a:pPr>
            <a:r>
              <a:rPr lang="cs-CZ"/>
              <a:t>CA – comp. Strength</a:t>
            </a:r>
          </a:p>
          <a:p>
            <a:pPr>
              <a:spcBef>
                <a:spcPct val="50000"/>
              </a:spcBef>
            </a:pPr>
            <a:r>
              <a:rPr lang="cs-CZ"/>
              <a:t>H-high</a:t>
            </a:r>
          </a:p>
          <a:p>
            <a:pPr>
              <a:spcBef>
                <a:spcPct val="50000"/>
              </a:spcBef>
            </a:pPr>
            <a:r>
              <a:rPr lang="cs-CZ"/>
              <a:t>L  low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922338"/>
            <a:ext cx="10210800" cy="5935662"/>
          </a:xfrm>
          <a:prstGeom prst="rect">
            <a:avLst/>
          </a:prstGeom>
          <a:noFill/>
          <a:ln w="9525">
            <a:noFill/>
            <a:miter lim="800000"/>
            <a:headEnd/>
            <a:tailEnd/>
          </a:ln>
        </p:spPr>
        <p:txBody>
          <a:bodyPr>
            <a:spAutoFit/>
          </a:bodyPr>
          <a:lstStyle/>
          <a:p>
            <a:pPr eaLnBrk="0" hangingPunct="0"/>
            <a:r>
              <a:rPr lang="tr-TR" sz="4400">
                <a:solidFill>
                  <a:srgbClr val="FF0000"/>
                </a:solidFill>
                <a:latin typeface="Tahoma" pitchFamily="34" charset="0"/>
              </a:rPr>
              <a:t>        </a:t>
            </a:r>
            <a:r>
              <a:rPr lang="tr-TR" sz="4400" u="sng">
                <a:solidFill>
                  <a:srgbClr val="FF0000"/>
                </a:solidFill>
                <a:latin typeface="Tahoma" pitchFamily="34" charset="0"/>
              </a:rPr>
              <a:t>MASA BAŞI ARAŞTIRMASI</a:t>
            </a:r>
            <a:r>
              <a:rPr lang="tr-TR" sz="4400">
                <a:solidFill>
                  <a:srgbClr val="FF0000"/>
                </a:solidFill>
                <a:latin typeface="Tahoma" pitchFamily="34" charset="0"/>
              </a:rPr>
              <a:t> </a:t>
            </a:r>
          </a:p>
          <a:p>
            <a:pPr eaLnBrk="0" hangingPunct="0"/>
            <a:r>
              <a:rPr lang="tr-TR" sz="2400">
                <a:latin typeface="Tahoma" pitchFamily="34" charset="0"/>
              </a:rPr>
              <a:t>1.Ürünün özellikleri / dış ticaret sınıflandırması</a:t>
            </a:r>
          </a:p>
          <a:p>
            <a:pPr eaLnBrk="0" hangingPunct="0"/>
            <a:r>
              <a:rPr lang="tr-TR" sz="2400">
                <a:latin typeface="Tahoma" pitchFamily="34" charset="0"/>
              </a:rPr>
              <a:t>2.Hedef pazardaki tüketim </a:t>
            </a:r>
            <a:r>
              <a:rPr lang="tr-TR" sz="2400" i="1">
                <a:latin typeface="Tahoma" pitchFamily="34" charset="0"/>
              </a:rPr>
              <a:t>(pazarın büyüklüğü, bölümleri, </a:t>
            </a:r>
          </a:p>
          <a:p>
            <a:pPr eaLnBrk="0" hangingPunct="0"/>
            <a:r>
              <a:rPr lang="tr-TR" sz="2400" i="1">
                <a:latin typeface="Tahoma" pitchFamily="34" charset="0"/>
              </a:rPr>
              <a:t>   eğilimler, tüketim eğilimleri)</a:t>
            </a:r>
          </a:p>
          <a:p>
            <a:pPr eaLnBrk="0" hangingPunct="0"/>
            <a:r>
              <a:rPr lang="tr-TR" sz="2400">
                <a:latin typeface="Tahoma" pitchFamily="34" charset="0"/>
              </a:rPr>
              <a:t>3.Hedef pazarda üretim, ithalat, ihracat</a:t>
            </a:r>
          </a:p>
          <a:p>
            <a:pPr eaLnBrk="0" hangingPunct="0"/>
            <a:r>
              <a:rPr lang="tr-TR" sz="2400">
                <a:latin typeface="Tahoma" pitchFamily="34" charset="0"/>
              </a:rPr>
              <a:t>4.Hedef pazarda ticaretin yapısı </a:t>
            </a:r>
            <a:r>
              <a:rPr lang="tr-TR" sz="2400" i="1">
                <a:latin typeface="Tahoma" pitchFamily="34" charset="0"/>
              </a:rPr>
              <a:t>(dağıtım kanalları)</a:t>
            </a:r>
            <a:endParaRPr lang="tr-TR" sz="2400">
              <a:latin typeface="Tahoma" pitchFamily="34" charset="0"/>
            </a:endParaRPr>
          </a:p>
          <a:p>
            <a:pPr eaLnBrk="0" hangingPunct="0"/>
            <a:r>
              <a:rPr lang="tr-TR" sz="2400">
                <a:latin typeface="Tahoma" pitchFamily="34" charset="0"/>
              </a:rPr>
              <a:t>5.Hedef pazara giriş </a:t>
            </a:r>
            <a:r>
              <a:rPr lang="tr-TR" sz="2400" i="1">
                <a:latin typeface="Tahoma" pitchFamily="34" charset="0"/>
              </a:rPr>
              <a:t>(kalite standartları, ambalajlama, işaretleme,   </a:t>
            </a:r>
          </a:p>
          <a:p>
            <a:pPr eaLnBrk="0" hangingPunct="0"/>
            <a:r>
              <a:rPr lang="tr-TR" sz="2400" i="1">
                <a:latin typeface="Tahoma" pitchFamily="34" charset="0"/>
              </a:rPr>
              <a:t>   etiketleme, çevre ile ilgili kısıtlamalar, gümrük vergileri, kotalar,</a:t>
            </a:r>
          </a:p>
          <a:p>
            <a:pPr eaLnBrk="0" hangingPunct="0"/>
            <a:r>
              <a:rPr lang="tr-TR" sz="2400" i="1">
                <a:latin typeface="Tahoma" pitchFamily="34" charset="0"/>
              </a:rPr>
              <a:t>   ödeme yöntemleri, teslimat koşulları,vs) </a:t>
            </a:r>
          </a:p>
          <a:p>
            <a:pPr eaLnBrk="0" hangingPunct="0"/>
            <a:r>
              <a:rPr lang="tr-TR" sz="2400">
                <a:latin typeface="Tahoma" pitchFamily="34" charset="0"/>
              </a:rPr>
              <a:t>6.Hedef pazarda fiyatlar ve kar marjları, fiyat bilgisi </a:t>
            </a:r>
          </a:p>
          <a:p>
            <a:pPr eaLnBrk="0" hangingPunct="0"/>
            <a:r>
              <a:rPr lang="tr-TR" sz="2400">
                <a:latin typeface="Tahoma" pitchFamily="34" charset="0"/>
              </a:rPr>
              <a:t>   için kaynaklar</a:t>
            </a:r>
          </a:p>
          <a:p>
            <a:pPr eaLnBrk="0" hangingPunct="0"/>
            <a:r>
              <a:rPr lang="tr-TR" sz="2400">
                <a:latin typeface="Tahoma" pitchFamily="34" charset="0"/>
              </a:rPr>
              <a:t>7.Hedef pazardaki ticari yayınlar + fuarlar</a:t>
            </a:r>
          </a:p>
          <a:p>
            <a:pPr eaLnBrk="0" hangingPunct="0"/>
            <a:r>
              <a:rPr lang="tr-TR" sz="2400">
                <a:latin typeface="Tahoma" pitchFamily="34" charset="0"/>
              </a:rPr>
              <a:t>8.Hedef pazardaki potansiyel alıcıların + ilgili kurum </a:t>
            </a:r>
          </a:p>
          <a:p>
            <a:pPr eaLnBrk="0" hangingPunct="0"/>
            <a:r>
              <a:rPr lang="tr-TR" sz="2400">
                <a:latin typeface="Tahoma" pitchFamily="34" charset="0"/>
              </a:rPr>
              <a:t>   ve kuruluşların adresleri </a:t>
            </a:r>
          </a:p>
          <a:p>
            <a:pPr eaLnBrk="0" hangingPunct="0"/>
            <a:endParaRPr lang="tr-TR" sz="280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457200" y="352425"/>
            <a:ext cx="7621588" cy="6505575"/>
          </a:xfrm>
          <a:prstGeom prst="rect">
            <a:avLst/>
          </a:prstGeom>
          <a:noFill/>
          <a:ln w="9525">
            <a:noFill/>
            <a:miter lim="800000"/>
            <a:headEnd/>
            <a:tailEnd/>
          </a:ln>
        </p:spPr>
        <p:txBody>
          <a:bodyPr wrap="none">
            <a:spAutoFit/>
          </a:bodyPr>
          <a:lstStyle/>
          <a:p>
            <a:r>
              <a:rPr lang="tr-TR" sz="1600" b="1"/>
              <a:t>Örnek Bir Dış Pazar Araştırmasında Yararlanılabilecek Web Sitesi ve Yayınlar</a:t>
            </a:r>
            <a:endParaRPr lang="tr-TR" sz="1600" b="1" u="sng"/>
          </a:p>
          <a:p>
            <a:r>
              <a:rPr lang="tr-TR" sz="1400" u="sng">
                <a:solidFill>
                  <a:srgbClr val="FF0000"/>
                </a:solidFill>
              </a:rPr>
              <a:t>Ürün Sınıflandırması: HS No</a:t>
            </a:r>
            <a:endParaRPr lang="tr-TR" sz="1400">
              <a:solidFill>
                <a:srgbClr val="FF0000"/>
              </a:solidFill>
              <a:hlinkClick r:id="rId2"/>
            </a:endParaRPr>
          </a:p>
          <a:p>
            <a:r>
              <a:rPr lang="tr-TR" sz="1400">
                <a:hlinkClick r:id="rId2"/>
              </a:rPr>
              <a:t>www.gumrukler.gov.tr</a:t>
            </a:r>
            <a:endParaRPr lang="tr-TR" sz="1400">
              <a:hlinkClick r:id="rId3"/>
            </a:endParaRPr>
          </a:p>
          <a:p>
            <a:r>
              <a:rPr lang="tr-TR" sz="1400">
                <a:hlinkClick r:id="rId3"/>
              </a:rPr>
              <a:t>www.igeme.gov.tr/KKS/GTIP</a:t>
            </a:r>
            <a:r>
              <a:rPr lang="tr-TR" sz="1400"/>
              <a:t> </a:t>
            </a:r>
            <a:endParaRPr lang="tr-TR" sz="1400" u="sng"/>
          </a:p>
          <a:p>
            <a:r>
              <a:rPr lang="tr-TR" sz="1400" u="sng">
                <a:solidFill>
                  <a:srgbClr val="FF0000"/>
                </a:solidFill>
              </a:rPr>
              <a:t>Dış Ticaret İstatistikleri ve Pazar Bilgileri</a:t>
            </a:r>
            <a:endParaRPr lang="tr-TR" sz="1400">
              <a:solidFill>
                <a:srgbClr val="FF0000"/>
              </a:solidFill>
            </a:endParaRPr>
          </a:p>
          <a:p>
            <a:r>
              <a:rPr lang="tr-TR" sz="1400"/>
              <a:t>· İGEME Ürün/Ülke ve Yerinde Pazar Araştırmaları (</a:t>
            </a:r>
            <a:r>
              <a:rPr lang="tr-TR" sz="1400">
                <a:hlinkClick r:id="rId4"/>
              </a:rPr>
              <a:t>www.igeme.org.tr</a:t>
            </a:r>
            <a:r>
              <a:rPr lang="tr-TR" sz="1400"/>
              <a:t>)</a:t>
            </a:r>
          </a:p>
          <a:p>
            <a:r>
              <a:rPr lang="tr-TR" sz="1400"/>
              <a:t>· DTM Web Pazara Giriş Servisi (</a:t>
            </a:r>
            <a:r>
              <a:rPr lang="tr-TR" sz="1400">
                <a:hlinkClick r:id="rId5"/>
              </a:rPr>
              <a:t>www.dtm.gov.tr/pazaragiris</a:t>
            </a:r>
            <a:r>
              <a:rPr lang="tr-TR" sz="1400"/>
              <a:t>)</a:t>
            </a:r>
          </a:p>
          <a:p>
            <a:r>
              <a:rPr lang="tr-TR" sz="1400"/>
              <a:t>· Yurt dışındaki Ticaret Müşavirlikleri ( </a:t>
            </a:r>
            <a:r>
              <a:rPr lang="tr-TR" sz="1400">
                <a:hlinkClick r:id="rId6"/>
              </a:rPr>
              <a:t>www.musavirlikler.gov.tr</a:t>
            </a:r>
            <a:r>
              <a:rPr lang="tr-TR" sz="1400"/>
              <a:t>)</a:t>
            </a:r>
          </a:p>
          <a:p>
            <a:r>
              <a:rPr lang="tr-TR" sz="1400"/>
              <a:t>· ITC(International Trade Center) web sitesinden Aggregated Trade Statistics başlığı</a:t>
            </a:r>
          </a:p>
          <a:p>
            <a:r>
              <a:rPr lang="tr-TR" sz="1400"/>
              <a:t>altında bulunabilir (</a:t>
            </a:r>
            <a:r>
              <a:rPr lang="tr-TR" sz="1400">
                <a:hlinkClick r:id="rId7"/>
              </a:rPr>
              <a:t>www.intracen.org.tr</a:t>
            </a:r>
            <a:r>
              <a:rPr lang="tr-TR" sz="1400"/>
              <a:t>),  </a:t>
            </a:r>
            <a:r>
              <a:rPr lang="tr-TR" sz="1400">
                <a:hlinkClick r:id="rId8"/>
              </a:rPr>
              <a:t>http://trademap.net</a:t>
            </a:r>
            <a:r>
              <a:rPr lang="tr-TR" sz="1400"/>
              <a:t> </a:t>
            </a:r>
          </a:p>
          <a:p>
            <a:r>
              <a:rPr lang="tr-TR" sz="1400"/>
              <a:t>· World Trade Atlas: </a:t>
            </a:r>
            <a:r>
              <a:rPr lang="tr-TR" sz="1400">
                <a:hlinkClick r:id="rId9"/>
              </a:rPr>
              <a:t>http://www.gtis.com/gta</a:t>
            </a:r>
            <a:r>
              <a:rPr lang="tr-TR" sz="1400"/>
              <a:t>  (üye olmak gerekiyor)</a:t>
            </a:r>
          </a:p>
          <a:p>
            <a:r>
              <a:rPr lang="tr-TR" sz="1400"/>
              <a:t>· Dış Ekonomik İlişkiler Kurulu DEİK, ülke raporlari </a:t>
            </a:r>
            <a:r>
              <a:rPr lang="tr-TR" sz="1400">
                <a:hlinkClick r:id="rId10"/>
              </a:rPr>
              <a:t>http://www.deik.org.tr</a:t>
            </a:r>
            <a:r>
              <a:rPr lang="tr-TR" sz="1400"/>
              <a:t> </a:t>
            </a:r>
          </a:p>
          <a:p>
            <a:r>
              <a:rPr lang="tr-TR" sz="1400"/>
              <a:t>.  The Economist Intelligence Unit, </a:t>
            </a:r>
            <a:r>
              <a:rPr lang="tr-TR" sz="1400">
                <a:hlinkClick r:id="rId11"/>
              </a:rPr>
              <a:t>www.eiu.com</a:t>
            </a:r>
            <a:r>
              <a:rPr lang="tr-TR" sz="1400"/>
              <a:t> </a:t>
            </a:r>
          </a:p>
          <a:p>
            <a:r>
              <a:rPr lang="tr-TR" sz="1400"/>
              <a:t>   Global Market Information Database, </a:t>
            </a:r>
            <a:r>
              <a:rPr lang="tr-TR" sz="1400">
                <a:hlinkClick r:id="rId12"/>
              </a:rPr>
              <a:t>www.euromonitor.com</a:t>
            </a:r>
            <a:r>
              <a:rPr lang="tr-TR" sz="1400"/>
              <a:t> </a:t>
            </a:r>
          </a:p>
          <a:p>
            <a:r>
              <a:rPr lang="tr-TR" sz="1400"/>
              <a:t>· ABD Ticaret Bakanlığı http://www.tradeport.org, </a:t>
            </a:r>
            <a:r>
              <a:rPr lang="tr-TR" sz="1400">
                <a:hlinkClick r:id="rId13"/>
              </a:rPr>
              <a:t>http://www.ita.doc.gov/</a:t>
            </a:r>
            <a:r>
              <a:rPr lang="tr-TR" sz="1400"/>
              <a:t> </a:t>
            </a:r>
          </a:p>
          <a:p>
            <a:r>
              <a:rPr lang="tr-TR" sz="1400"/>
              <a:t>· ABD Tarım bakanlığı </a:t>
            </a:r>
            <a:r>
              <a:rPr lang="tr-TR" sz="1400">
                <a:hlinkClick r:id="rId14"/>
              </a:rPr>
              <a:t>http://www.fas.usda.gov</a:t>
            </a:r>
            <a:r>
              <a:rPr lang="tr-TR" sz="1400"/>
              <a:t> </a:t>
            </a:r>
          </a:p>
          <a:p>
            <a:r>
              <a:rPr lang="tr-TR" sz="1400"/>
              <a:t>· ABD dış ticaret istatistikleri: </a:t>
            </a:r>
            <a:r>
              <a:rPr lang="tr-TR" sz="1400">
                <a:hlinkClick r:id="rId15"/>
              </a:rPr>
              <a:t>http://dataweb.usitc.gov</a:t>
            </a:r>
            <a:r>
              <a:rPr lang="tr-TR" sz="1400"/>
              <a:t> </a:t>
            </a:r>
          </a:p>
          <a:p>
            <a:r>
              <a:rPr lang="tr-TR" sz="1400"/>
              <a:t>· ABD imalat sanayi üretim: </a:t>
            </a:r>
            <a:r>
              <a:rPr lang="tr-TR" sz="1400">
                <a:hlinkClick r:id="rId16"/>
              </a:rPr>
              <a:t>http://www.statusa.gov/</a:t>
            </a:r>
            <a:r>
              <a:rPr lang="tr-TR" sz="1400"/>
              <a:t> </a:t>
            </a:r>
          </a:p>
          <a:p>
            <a:r>
              <a:rPr lang="tr-TR" sz="1400"/>
              <a:t>  · OECD’nin üye ülkelerle ilgili ekonomik ve sosyal istatistiklerine “ Main Economic</a:t>
            </a:r>
          </a:p>
          <a:p>
            <a:r>
              <a:rPr lang="tr-TR" sz="1400"/>
              <a:t>Indicators” başlığı altında ulaşılabilir (</a:t>
            </a:r>
            <a:r>
              <a:rPr lang="tr-TR" sz="1400">
                <a:hlinkClick r:id="rId17"/>
              </a:rPr>
              <a:t>www.oecd.org</a:t>
            </a:r>
            <a:r>
              <a:rPr lang="tr-TR" sz="1400"/>
              <a:t> )</a:t>
            </a:r>
          </a:p>
          <a:p>
            <a:r>
              <a:rPr lang="tr-TR" sz="1400"/>
              <a:t>· Birleşmiş Milletler web sitesinden “The Human Development Report” ve “UNESCO</a:t>
            </a:r>
          </a:p>
          <a:p>
            <a:r>
              <a:rPr lang="tr-TR" sz="1400"/>
              <a:t>Statistical Yearbook “ başlığı altında eğitim, nüfus, ekonomi ve kültürle ilgili verilere</a:t>
            </a:r>
          </a:p>
          <a:p>
            <a:r>
              <a:rPr lang="tr-TR" sz="1400"/>
              <a:t>ulaşılır ( </a:t>
            </a:r>
            <a:r>
              <a:rPr lang="tr-TR" sz="1400">
                <a:hlinkClick r:id="rId18"/>
              </a:rPr>
              <a:t>www.un.org</a:t>
            </a:r>
            <a:r>
              <a:rPr lang="tr-TR" sz="1400"/>
              <a:t> )</a:t>
            </a:r>
          </a:p>
          <a:p>
            <a:r>
              <a:rPr lang="tr-TR" sz="1400"/>
              <a:t>· Hollanda’nın Ithalatı Geliştirme Merkezi </a:t>
            </a:r>
            <a:r>
              <a:rPr lang="tr-TR" sz="1400">
                <a:hlinkClick r:id="rId19"/>
              </a:rPr>
              <a:t>http://www.cbi.nl</a:t>
            </a:r>
            <a:r>
              <a:rPr lang="tr-TR" sz="1400"/>
              <a:t> </a:t>
            </a:r>
          </a:p>
          <a:p>
            <a:r>
              <a:rPr lang="tr-TR" sz="1400"/>
              <a:t>· İngiltere Ticareti Geliştirme Kuruluşu: </a:t>
            </a:r>
            <a:r>
              <a:rPr lang="tr-TR" sz="1400">
                <a:hlinkClick r:id="rId20"/>
              </a:rPr>
              <a:t>http://www.tradepartners.gov.uk</a:t>
            </a:r>
            <a:r>
              <a:rPr lang="tr-TR" sz="1400"/>
              <a:t> </a:t>
            </a:r>
          </a:p>
          <a:p>
            <a:r>
              <a:rPr lang="tr-TR" sz="1400"/>
              <a:t>· Kanada: http://strategis.ic.gc.ca, </a:t>
            </a:r>
            <a:r>
              <a:rPr lang="tr-TR" sz="1400">
                <a:hlinkClick r:id="rId21"/>
              </a:rPr>
              <a:t>www.infoexport.gc.ca</a:t>
            </a:r>
            <a:r>
              <a:rPr lang="tr-TR" sz="1400"/>
              <a:t> </a:t>
            </a:r>
          </a:p>
          <a:p>
            <a:r>
              <a:rPr lang="tr-TR" sz="1400"/>
              <a:t>· Japonya: </a:t>
            </a:r>
            <a:r>
              <a:rPr lang="tr-TR" sz="1400">
                <a:hlinkClick r:id="rId22"/>
              </a:rPr>
              <a:t>http://www.jetro.go.jp</a:t>
            </a:r>
            <a:r>
              <a:rPr lang="tr-TR" sz="1400"/>
              <a:t> </a:t>
            </a:r>
          </a:p>
          <a:p>
            <a:r>
              <a:rPr lang="tr-TR" sz="1400"/>
              <a:t>· BDT ülkeleri ve Rusya:http:www.itaiep.doc.gov/bisnis, </a:t>
            </a:r>
            <a:r>
              <a:rPr lang="tr-TR" sz="1400">
                <a:hlinkClick r:id="rId23"/>
              </a:rPr>
              <a:t>www.bisnis.doc.gov</a:t>
            </a:r>
            <a:r>
              <a:rPr lang="tr-TR" sz="1400"/>
              <a:t>     </a:t>
            </a:r>
          </a:p>
          <a:p>
            <a:r>
              <a:rPr lang="tr-TR" sz="1400"/>
              <a:t>· Çin’le ilgili ekonomi ve nüfus İstatistikleri:China Statistical Inf.Network (</a:t>
            </a:r>
            <a:r>
              <a:rPr lang="tr-TR" sz="1400">
                <a:hlinkClick r:id="rId24"/>
              </a:rPr>
              <a:t>www.stats.gov.cn</a:t>
            </a:r>
            <a:r>
              <a:rPr lang="tr-TR" sz="1400"/>
              <a:t> )</a:t>
            </a:r>
          </a:p>
          <a:p>
            <a:r>
              <a:rPr lang="tr-TR" sz="1400"/>
              <a:t>· Australian Trade Commission. </a:t>
            </a:r>
            <a:r>
              <a:rPr lang="tr-TR" sz="1400">
                <a:hlinkClick r:id="rId25"/>
              </a:rPr>
              <a:t>www.austrade.gov.au</a:t>
            </a:r>
            <a:endParaRPr lang="tr-TR"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88925" y="417513"/>
            <a:ext cx="8578850" cy="5859462"/>
          </a:xfrm>
          <a:prstGeom prst="rect">
            <a:avLst/>
          </a:prstGeom>
          <a:noFill/>
          <a:ln w="9525">
            <a:noFill/>
            <a:miter lim="800000"/>
            <a:headEnd/>
            <a:tailEnd/>
          </a:ln>
        </p:spPr>
        <p:txBody>
          <a:bodyPr wrap="none">
            <a:spAutoFit/>
          </a:bodyPr>
          <a:lstStyle/>
          <a:p>
            <a:r>
              <a:rPr lang="tr-TR" b="1" u="sng">
                <a:solidFill>
                  <a:srgbClr val="FF0000"/>
                </a:solidFill>
              </a:rPr>
              <a:t>Gümrük vergileri</a:t>
            </a:r>
            <a:endParaRPr lang="tr-TR" b="1">
              <a:solidFill>
                <a:srgbClr val="FF0000"/>
              </a:solidFill>
            </a:endParaRPr>
          </a:p>
          <a:p>
            <a:r>
              <a:rPr lang="tr-TR"/>
              <a:t>· DTM Web Pazara Giriş (</a:t>
            </a:r>
            <a:r>
              <a:rPr lang="tr-TR">
                <a:hlinkClick r:id="rId2"/>
              </a:rPr>
              <a:t>www.dtm.gov.tr/pazaragiris</a:t>
            </a:r>
            <a:r>
              <a:rPr lang="tr-TR"/>
              <a:t>)</a:t>
            </a:r>
          </a:p>
          <a:p>
            <a:r>
              <a:rPr lang="tr-TR"/>
              <a:t> · AB ve Diğer Ülkeler Güm.Ver:EU Market Access Data Base </a:t>
            </a:r>
            <a:r>
              <a:rPr lang="tr-TR">
                <a:hlinkClick r:id="rId3"/>
              </a:rPr>
              <a:t>www.mkaccdb.eu.int</a:t>
            </a:r>
            <a:endParaRPr lang="tr-TR"/>
          </a:p>
          <a:p>
            <a:r>
              <a:rPr lang="tr-TR"/>
              <a:t>· ABD gümrük vergileri: </a:t>
            </a:r>
            <a:r>
              <a:rPr lang="tr-TR">
                <a:hlinkClick r:id="rId4"/>
              </a:rPr>
              <a:t>http://dataweb.usitc.gov</a:t>
            </a:r>
            <a:r>
              <a:rPr lang="tr-TR"/>
              <a:t>· </a:t>
            </a:r>
          </a:p>
          <a:p>
            <a:r>
              <a:rPr lang="tr-TR"/>
              <a:t>· Rusya (Moskova Ticaret Müşavirliğimizin web sayfası) : </a:t>
            </a:r>
            <a:r>
              <a:rPr lang="tr-TR">
                <a:hlinkClick r:id="rId5"/>
              </a:rPr>
              <a:t>www.turkishline.ru</a:t>
            </a:r>
            <a:r>
              <a:rPr lang="tr-TR"/>
              <a:t> </a:t>
            </a:r>
          </a:p>
          <a:p>
            <a:r>
              <a:rPr lang="tr-TR"/>
              <a:t>· Japonya: </a:t>
            </a:r>
            <a:r>
              <a:rPr lang="tr-TR">
                <a:hlinkClick r:id="rId6"/>
              </a:rPr>
              <a:t>http://www.jetro.go.jp</a:t>
            </a:r>
            <a:r>
              <a:rPr lang="tr-TR"/>
              <a:t> </a:t>
            </a:r>
          </a:p>
          <a:p>
            <a:r>
              <a:rPr lang="tr-TR"/>
              <a:t>· AsyaPasifikülkeleri: </a:t>
            </a:r>
            <a:r>
              <a:rPr lang="tr-TR">
                <a:hlinkClick r:id="rId7"/>
              </a:rPr>
              <a:t>http://www.apectariff.org</a:t>
            </a:r>
            <a:r>
              <a:rPr lang="tr-TR"/>
              <a:t> </a:t>
            </a:r>
          </a:p>
          <a:p>
            <a:r>
              <a:rPr lang="tr-TR"/>
              <a:t>· Çin:State Economic and Trade Commission (</a:t>
            </a:r>
            <a:r>
              <a:rPr lang="tr-TR">
                <a:hlinkClick r:id="rId8"/>
              </a:rPr>
              <a:t>www.setc.gov.cn</a:t>
            </a:r>
            <a:r>
              <a:rPr lang="tr-TR"/>
              <a:t> )</a:t>
            </a:r>
            <a:endParaRPr lang="tr-TR" u="sng"/>
          </a:p>
          <a:p>
            <a:r>
              <a:rPr lang="tr-TR" b="1" u="sng">
                <a:solidFill>
                  <a:srgbClr val="FF0000"/>
                </a:solidFill>
              </a:rPr>
              <a:t>Standardlar</a:t>
            </a:r>
            <a:endParaRPr lang="tr-TR" b="1">
              <a:solidFill>
                <a:srgbClr val="FF0000"/>
              </a:solidFill>
            </a:endParaRPr>
          </a:p>
          <a:p>
            <a:r>
              <a:rPr lang="tr-TR"/>
              <a:t>· Uluslararası Standardizasyon Örgütü (</a:t>
            </a:r>
            <a:r>
              <a:rPr lang="tr-TR">
                <a:hlinkClick r:id="rId9"/>
              </a:rPr>
              <a:t>http://www.iso.ch</a:t>
            </a:r>
            <a:r>
              <a:rPr lang="tr-TR"/>
              <a:t>)</a:t>
            </a:r>
          </a:p>
          <a:p>
            <a:r>
              <a:rPr lang="tr-TR"/>
              <a:t>· Amerikan Ulusal Standardlar Enstitüsü </a:t>
            </a:r>
            <a:r>
              <a:rPr lang="tr-TR">
                <a:hlinkClick r:id="rId10"/>
              </a:rPr>
              <a:t>www.ansi.org</a:t>
            </a:r>
            <a:r>
              <a:rPr lang="tr-TR"/>
              <a:t>,</a:t>
            </a:r>
          </a:p>
          <a:p>
            <a:r>
              <a:rPr lang="tr-TR"/>
              <a:t>· Avrupa Birliği </a:t>
            </a:r>
            <a:r>
              <a:rPr lang="tr-TR">
                <a:hlinkClick r:id="rId11"/>
              </a:rPr>
              <a:t>http://europa.eu.int/business</a:t>
            </a:r>
            <a:r>
              <a:rPr lang="tr-TR"/>
              <a:t>,</a:t>
            </a:r>
          </a:p>
          <a:p>
            <a:r>
              <a:rPr lang="tr-TR"/>
              <a:t>· Avrupa Standardizasyon Komitesi </a:t>
            </a:r>
            <a:r>
              <a:rPr lang="tr-TR">
                <a:hlinkClick r:id="rId12"/>
              </a:rPr>
              <a:t>http://www.cenorm.be</a:t>
            </a:r>
            <a:endParaRPr lang="tr-TR"/>
          </a:p>
          <a:p>
            <a:r>
              <a:rPr lang="tr-TR"/>
              <a:t>· Avrupa Elektroteknik Standardizasyon Komitesi, </a:t>
            </a:r>
            <a:r>
              <a:rPr lang="tr-TR">
                <a:hlinkClick r:id="rId13"/>
              </a:rPr>
              <a:t>http://www.cenelec.be</a:t>
            </a:r>
            <a:r>
              <a:rPr lang="tr-TR"/>
              <a:t> </a:t>
            </a:r>
          </a:p>
          <a:p>
            <a:r>
              <a:rPr lang="tr-TR"/>
              <a:t>· Avrupa Telekominikasyon Standardları Enstitüsü </a:t>
            </a:r>
            <a:r>
              <a:rPr lang="tr-TR">
                <a:hlinkClick r:id="rId14"/>
              </a:rPr>
              <a:t>http://www.etsi.org</a:t>
            </a:r>
            <a:r>
              <a:rPr lang="tr-TR"/>
              <a:t> </a:t>
            </a:r>
            <a:endParaRPr lang="tr-TR" b="1" u="sng"/>
          </a:p>
          <a:p>
            <a:r>
              <a:rPr lang="tr-TR" b="1" u="sng">
                <a:solidFill>
                  <a:srgbClr val="FF0000"/>
                </a:solidFill>
              </a:rPr>
              <a:t>Fiyat Bilgisi</a:t>
            </a:r>
          </a:p>
          <a:p>
            <a:r>
              <a:rPr lang="tr-TR"/>
              <a:t>· International Trade Center: </a:t>
            </a:r>
            <a:r>
              <a:rPr lang="tr-TR">
                <a:hlinkClick r:id="rId15"/>
              </a:rPr>
              <a:t>http://www.pmaps.org/mns</a:t>
            </a:r>
            <a:r>
              <a:rPr lang="tr-TR"/>
              <a:t> </a:t>
            </a:r>
          </a:p>
          <a:p>
            <a:r>
              <a:rPr lang="tr-TR"/>
              <a:t>· Metal fiyatlari: Metal Bulletin</a:t>
            </a:r>
          </a:p>
          <a:p>
            <a:r>
              <a:rPr lang="tr-TR"/>
              <a:t>· Kimyasal Maddelerin Fiyatları: Chemical Marketing Reporter</a:t>
            </a:r>
          </a:p>
          <a:p>
            <a:r>
              <a:rPr lang="tr-TR"/>
              <a:t>· Endüstriyel mineraller: Industrial Minerals</a:t>
            </a:r>
          </a:p>
          <a:p>
            <a:r>
              <a:rPr lang="tr-TR"/>
              <a:t>· Tarım ürünleri: Public Ledger; Food News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4800" y="449263"/>
            <a:ext cx="8299450" cy="6408737"/>
          </a:xfrm>
          <a:prstGeom prst="rect">
            <a:avLst/>
          </a:prstGeom>
          <a:noFill/>
          <a:ln w="9525">
            <a:noFill/>
            <a:miter lim="800000"/>
            <a:headEnd/>
            <a:tailEnd/>
          </a:ln>
        </p:spPr>
        <p:txBody>
          <a:bodyPr wrap="none">
            <a:spAutoFit/>
          </a:bodyPr>
          <a:lstStyle/>
          <a:p>
            <a:r>
              <a:rPr lang="tr-TR" b="1" u="sng">
                <a:solidFill>
                  <a:srgbClr val="FF0000"/>
                </a:solidFill>
              </a:rPr>
              <a:t>Uluslararası Fuarlar</a:t>
            </a:r>
            <a:endParaRPr lang="tr-TR">
              <a:solidFill>
                <a:srgbClr val="FF0000"/>
              </a:solidFill>
            </a:endParaRPr>
          </a:p>
          <a:p>
            <a:r>
              <a:rPr lang="tr-TR"/>
              <a:t>· </a:t>
            </a:r>
            <a:r>
              <a:rPr lang="tr-TR">
                <a:hlinkClick r:id="rId2"/>
              </a:rPr>
              <a:t>http://www.expocentral.com</a:t>
            </a:r>
            <a:r>
              <a:rPr lang="tr-TR"/>
              <a:t> </a:t>
            </a:r>
          </a:p>
          <a:p>
            <a:r>
              <a:rPr lang="tr-TR"/>
              <a:t>· </a:t>
            </a:r>
            <a:r>
              <a:rPr lang="tr-TR">
                <a:hlinkClick r:id="rId3"/>
              </a:rPr>
              <a:t>http://www.expodatabase.com</a:t>
            </a:r>
            <a:r>
              <a:rPr lang="tr-TR"/>
              <a:t> </a:t>
            </a:r>
          </a:p>
          <a:p>
            <a:r>
              <a:rPr lang="tr-TR"/>
              <a:t>· </a:t>
            </a:r>
            <a:r>
              <a:rPr lang="tr-TR">
                <a:hlinkClick r:id="rId4"/>
              </a:rPr>
              <a:t>http://www.aumamessen.de</a:t>
            </a:r>
            <a:r>
              <a:rPr lang="tr-TR"/>
              <a:t> </a:t>
            </a:r>
            <a:endParaRPr lang="tr-TR" b="1" u="sng"/>
          </a:p>
          <a:p>
            <a:r>
              <a:rPr lang="tr-TR" b="1" u="sng">
                <a:solidFill>
                  <a:srgbClr val="FF0000"/>
                </a:solidFill>
              </a:rPr>
              <a:t>Hedef pazardaki üretici/thalatçı/alıcı/satıcı/hizmet sağlayıcı firmalar</a:t>
            </a:r>
            <a:endParaRPr lang="tr-TR">
              <a:solidFill>
                <a:srgbClr val="FF0000"/>
              </a:solidFill>
            </a:endParaRPr>
          </a:p>
          <a:p>
            <a:r>
              <a:rPr lang="tr-TR"/>
              <a:t>· Kompass (</a:t>
            </a:r>
            <a:r>
              <a:rPr lang="tr-TR">
                <a:hlinkClick r:id="rId5"/>
              </a:rPr>
              <a:t>http://www.kompass.com</a:t>
            </a:r>
            <a:r>
              <a:rPr lang="tr-TR"/>
              <a:t> ): Dünya geneli üretici, ihracatçı, ithalatçı,</a:t>
            </a:r>
          </a:p>
          <a:p>
            <a:r>
              <a:rPr lang="tr-TR"/>
              <a:t>distribütör ve servis sağlayıcı firmalar</a:t>
            </a:r>
          </a:p>
          <a:p>
            <a:r>
              <a:rPr lang="tr-TR"/>
              <a:t>· BizEurope (</a:t>
            </a:r>
            <a:r>
              <a:rPr lang="tr-TR">
                <a:hlinkClick r:id="rId6"/>
              </a:rPr>
              <a:t>http://www.bizeeurope.com</a:t>
            </a:r>
            <a:r>
              <a:rPr lang="tr-TR"/>
              <a:t> ): Sektörel dünya geneli ithalatçı ve</a:t>
            </a:r>
          </a:p>
          <a:p>
            <a:r>
              <a:rPr lang="tr-TR"/>
              <a:t>distribütör</a:t>
            </a:r>
          </a:p>
          <a:p>
            <a:r>
              <a:rPr lang="tr-TR"/>
              <a:t>· Europages ( </a:t>
            </a:r>
            <a:r>
              <a:rPr lang="tr-TR">
                <a:hlinkClick r:id="rId7"/>
              </a:rPr>
              <a:t>http://www.europages.com</a:t>
            </a:r>
            <a:r>
              <a:rPr lang="tr-TR"/>
              <a:t> ): Avrupa</a:t>
            </a:r>
          </a:p>
          <a:p>
            <a:r>
              <a:rPr lang="tr-TR"/>
              <a:t>· Thomas Register (</a:t>
            </a:r>
            <a:r>
              <a:rPr lang="tr-TR">
                <a:hlinkClick r:id="rId8"/>
              </a:rPr>
              <a:t>http://www.thomasnet.com</a:t>
            </a:r>
            <a:r>
              <a:rPr lang="tr-TR"/>
              <a:t> ) : Kuzey Amerika sanayi ürünleri</a:t>
            </a:r>
          </a:p>
          <a:p>
            <a:r>
              <a:rPr lang="tr-TR"/>
              <a:t>üretici ve tedarikçi bilgileri (</a:t>
            </a:r>
            <a:r>
              <a:rPr lang="tr-TR">
                <a:hlinkClick r:id="rId9"/>
              </a:rPr>
              <a:t>http://www.thomasglobal.com</a:t>
            </a:r>
            <a:r>
              <a:rPr lang="tr-TR"/>
              <a:t> ):Dünyasanayiürünleri</a:t>
            </a:r>
          </a:p>
          <a:p>
            <a:r>
              <a:rPr lang="tr-TR"/>
              <a:t>üretici ve tedarikçileri</a:t>
            </a:r>
          </a:p>
          <a:p>
            <a:r>
              <a:rPr lang="tr-TR"/>
              <a:t>· Arap Dünyasi: </a:t>
            </a:r>
            <a:r>
              <a:rPr lang="tr-TR">
                <a:hlinkClick r:id="rId10"/>
              </a:rPr>
              <a:t>http://www.arabia.com</a:t>
            </a:r>
            <a:r>
              <a:rPr lang="tr-TR"/>
              <a:t> </a:t>
            </a:r>
          </a:p>
          <a:p>
            <a:r>
              <a:rPr lang="tr-TR"/>
              <a:t>· Orta Doğu ülkeleri: </a:t>
            </a:r>
            <a:r>
              <a:rPr lang="tr-TR">
                <a:hlinkClick r:id="rId11"/>
              </a:rPr>
              <a:t>http://www.ameinfo.com</a:t>
            </a:r>
            <a:r>
              <a:rPr lang="tr-TR"/>
              <a:t> </a:t>
            </a:r>
          </a:p>
          <a:p>
            <a:r>
              <a:rPr lang="tr-TR"/>
              <a:t>· Türk Cumhuriyetleri: </a:t>
            </a:r>
            <a:r>
              <a:rPr lang="tr-TR">
                <a:hlinkClick r:id="rId12"/>
              </a:rPr>
              <a:t>http://www.bisnis.doc.gov</a:t>
            </a:r>
            <a:r>
              <a:rPr lang="tr-TR"/>
              <a:t> </a:t>
            </a:r>
          </a:p>
          <a:p>
            <a:r>
              <a:rPr lang="tr-TR"/>
              <a:t>· Merkezi ve Doğu Avrupa: </a:t>
            </a:r>
            <a:r>
              <a:rPr lang="tr-TR">
                <a:hlinkClick r:id="rId13"/>
              </a:rPr>
              <a:t>http://www.mac.doc.gov</a:t>
            </a:r>
            <a:r>
              <a:rPr lang="tr-TR"/>
              <a:t> </a:t>
            </a:r>
          </a:p>
          <a:p>
            <a:r>
              <a:rPr lang="tr-TR"/>
              <a:t>· Birleşik Arap Emirlikleri: </a:t>
            </a:r>
            <a:r>
              <a:rPr lang="tr-TR">
                <a:hlinkClick r:id="rId14"/>
              </a:rPr>
              <a:t>http://www.nationalpinkpages.com</a:t>
            </a:r>
            <a:r>
              <a:rPr lang="tr-TR"/>
              <a:t> </a:t>
            </a:r>
          </a:p>
          <a:p>
            <a:r>
              <a:rPr lang="tr-TR"/>
              <a:t>· Çin: Business China </a:t>
            </a:r>
            <a:r>
              <a:rPr lang="tr-TR">
                <a:hlinkClick r:id="rId15"/>
              </a:rPr>
              <a:t>http://www.businesschina.com/</a:t>
            </a:r>
            <a:r>
              <a:rPr lang="tr-TR"/>
              <a:t> </a:t>
            </a:r>
          </a:p>
          <a:p>
            <a:r>
              <a:rPr lang="tr-TR"/>
              <a:t>· China Sources </a:t>
            </a:r>
            <a:r>
              <a:rPr lang="tr-TR">
                <a:hlinkClick r:id="rId16"/>
              </a:rPr>
              <a:t>www.china.globalsources.com</a:t>
            </a:r>
            <a:r>
              <a:rPr lang="tr-TR"/>
              <a:t>  (kayıt zorunluluğu var)</a:t>
            </a:r>
          </a:p>
          <a:p>
            <a:r>
              <a:rPr lang="tr-TR"/>
              <a:t>· Almanya: </a:t>
            </a:r>
            <a:r>
              <a:rPr lang="tr-TR">
                <a:hlinkClick r:id="rId17"/>
              </a:rPr>
              <a:t>http://www.bfai.de</a:t>
            </a:r>
            <a:r>
              <a:rPr lang="tr-TR"/>
              <a:t> </a:t>
            </a:r>
          </a:p>
          <a:p>
            <a:r>
              <a:rPr lang="tr-TR"/>
              <a:t>· Tayvan: </a:t>
            </a:r>
            <a:r>
              <a:rPr lang="tr-TR">
                <a:hlinkClick r:id="rId18"/>
              </a:rPr>
              <a:t>http://www.cetra.org.tw</a:t>
            </a:r>
            <a:r>
              <a:rPr lang="tr-TR"/>
              <a:t> </a:t>
            </a:r>
          </a:p>
          <a:p>
            <a:r>
              <a:rPr lang="tr-TR"/>
              <a:t>· İran: </a:t>
            </a:r>
            <a:r>
              <a:rPr lang="tr-TR">
                <a:hlinkClick r:id="rId19"/>
              </a:rPr>
              <a:t>http://www.iranyellowpages.net</a:t>
            </a:r>
            <a:r>
              <a:rPr lang="tr-T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Uluslararası Pazarlama Planı</a:t>
            </a:r>
            <a:endParaRPr lang="tr-TR" dirty="0"/>
          </a:p>
        </p:txBody>
      </p:sp>
      <p:sp>
        <p:nvSpPr>
          <p:cNvPr id="3" name="2 İçerik Yer Tutucusu"/>
          <p:cNvSpPr>
            <a:spLocks noGrp="1"/>
          </p:cNvSpPr>
          <p:nvPr>
            <p:ph idx="1"/>
          </p:nvPr>
        </p:nvSpPr>
        <p:spPr/>
        <p:txBody>
          <a:bodyPr/>
          <a:lstStyle/>
          <a:p>
            <a:pPr eaLnBrk="1" hangingPunct="1">
              <a:lnSpc>
                <a:spcPct val="80000"/>
              </a:lnSpc>
              <a:defRPr/>
            </a:pPr>
            <a:r>
              <a:rPr lang="tr-TR" b="1" dirty="0" smtClean="0"/>
              <a:t>Hedef Pazarın Tanımlanması</a:t>
            </a:r>
            <a:r>
              <a:rPr lang="tr-TR" dirty="0" smtClean="0"/>
              <a:t> </a:t>
            </a:r>
          </a:p>
          <a:p>
            <a:pPr eaLnBrk="1" hangingPunct="1">
              <a:lnSpc>
                <a:spcPct val="80000"/>
              </a:lnSpc>
              <a:defRPr/>
            </a:pPr>
            <a:r>
              <a:rPr lang="tr-TR" b="1" dirty="0" smtClean="0"/>
              <a:t>Bölgesel ve Öncelikli Ticari Anlaşmalar</a:t>
            </a:r>
            <a:r>
              <a:rPr lang="tr-TR" dirty="0" smtClean="0"/>
              <a:t> </a:t>
            </a:r>
          </a:p>
          <a:p>
            <a:pPr eaLnBrk="1" hangingPunct="1">
              <a:lnSpc>
                <a:spcPct val="80000"/>
              </a:lnSpc>
              <a:defRPr/>
            </a:pPr>
            <a:r>
              <a:rPr lang="tr-TR" b="1" dirty="0" smtClean="0"/>
              <a:t>Sosyal ve Kültürel Çevre</a:t>
            </a:r>
          </a:p>
          <a:p>
            <a:pPr eaLnBrk="1" hangingPunct="1">
              <a:lnSpc>
                <a:spcPct val="80000"/>
              </a:lnSpc>
              <a:defRPr/>
            </a:pPr>
            <a:r>
              <a:rPr lang="tr-TR" b="1" dirty="0" smtClean="0"/>
              <a:t>Politik, Yasal ve Kural Koyucu Çevre</a:t>
            </a:r>
            <a:r>
              <a:rPr lang="tr-TR" dirty="0" smtClean="0"/>
              <a:t> </a:t>
            </a:r>
          </a:p>
          <a:p>
            <a:pPr eaLnBrk="1" hangingPunct="1">
              <a:lnSpc>
                <a:spcPct val="80000"/>
              </a:lnSpc>
              <a:defRPr/>
            </a:pPr>
            <a:r>
              <a:rPr lang="tr-TR" b="1" dirty="0" smtClean="0"/>
              <a:t>Pazara Giriş Stratejisi</a:t>
            </a:r>
            <a:r>
              <a:rPr lang="tr-TR" dirty="0" smtClean="0"/>
              <a:t> </a:t>
            </a:r>
          </a:p>
          <a:p>
            <a:pPr eaLnBrk="1" hangingPunct="1">
              <a:lnSpc>
                <a:spcPct val="80000"/>
              </a:lnSpc>
              <a:defRPr/>
            </a:pPr>
            <a:r>
              <a:rPr lang="tr-TR" b="1" dirty="0" smtClean="0"/>
              <a:t>Ürün ve Marka Stratejileri</a:t>
            </a:r>
            <a:r>
              <a:rPr lang="tr-TR" dirty="0" smtClean="0"/>
              <a:t> </a:t>
            </a:r>
          </a:p>
          <a:p>
            <a:pPr eaLnBrk="1" hangingPunct="1">
              <a:lnSpc>
                <a:spcPct val="80000"/>
              </a:lnSpc>
              <a:defRPr/>
            </a:pPr>
            <a:r>
              <a:rPr lang="tr-TR" b="1" dirty="0" smtClean="0"/>
              <a:t>Fiyatlama Stratejileri</a:t>
            </a:r>
            <a:r>
              <a:rPr lang="tr-TR" dirty="0" smtClean="0"/>
              <a:t> </a:t>
            </a:r>
          </a:p>
          <a:p>
            <a:pPr eaLnBrk="1" hangingPunct="1">
              <a:lnSpc>
                <a:spcPct val="80000"/>
              </a:lnSpc>
              <a:defRPr/>
            </a:pPr>
            <a:r>
              <a:rPr lang="tr-TR" b="1" dirty="0" smtClean="0"/>
              <a:t>Dağıtım Stratejisi</a:t>
            </a:r>
            <a:r>
              <a:rPr lang="tr-TR" dirty="0" smtClean="0"/>
              <a:t> </a:t>
            </a:r>
          </a:p>
          <a:p>
            <a:pPr eaLnBrk="1" hangingPunct="1">
              <a:lnSpc>
                <a:spcPct val="80000"/>
              </a:lnSpc>
              <a:defRPr/>
            </a:pPr>
            <a:r>
              <a:rPr lang="tr-TR" dirty="0" smtClean="0"/>
              <a:t>Tutundurma Stratejileri</a:t>
            </a:r>
          </a:p>
          <a:p>
            <a:pPr eaLnBrk="1" hangingPunct="1">
              <a:defRPr/>
            </a:pP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457200"/>
            <a:ext cx="8310563" cy="6034088"/>
          </a:xfrm>
          <a:prstGeom prst="rect">
            <a:avLst/>
          </a:prstGeom>
          <a:noFill/>
          <a:ln w="9525">
            <a:noFill/>
            <a:miter lim="800000"/>
            <a:headEnd/>
            <a:tailEnd/>
          </a:ln>
        </p:spPr>
        <p:txBody>
          <a:bodyPr>
            <a:spAutoFit/>
          </a:bodyPr>
          <a:lstStyle/>
          <a:p>
            <a:pPr eaLnBrk="0" hangingPunct="0"/>
            <a:r>
              <a:rPr lang="tr-TR" sz="2400" b="1">
                <a:latin typeface="Tahoma" pitchFamily="34" charset="0"/>
              </a:rPr>
              <a:t>BİR ÖRNEK: </a:t>
            </a:r>
            <a:r>
              <a:rPr lang="tr-TR" sz="2400" b="1">
                <a:solidFill>
                  <a:srgbClr val="FF0000"/>
                </a:solidFill>
                <a:latin typeface="Tahoma" pitchFamily="34" charset="0"/>
              </a:rPr>
              <a:t>Un değirmeni, buğday işleme makinaları</a:t>
            </a:r>
          </a:p>
          <a:p>
            <a:pPr eaLnBrk="0" hangingPunct="0"/>
            <a:r>
              <a:rPr lang="tr-TR" sz="2400" b="1">
                <a:solidFill>
                  <a:srgbClr val="FF0000"/>
                </a:solidFill>
                <a:latin typeface="Tahoma" pitchFamily="34" charset="0"/>
              </a:rPr>
              <a:t> üreticisiyiz. İhracat yapmak istiyoruz.</a:t>
            </a:r>
          </a:p>
          <a:p>
            <a:pPr eaLnBrk="0" hangingPunct="0"/>
            <a:r>
              <a:rPr lang="tr-TR" sz="2400" b="1">
                <a:solidFill>
                  <a:srgbClr val="FF0000"/>
                </a:solidFill>
                <a:latin typeface="Tahoma" pitchFamily="34" charset="0"/>
              </a:rPr>
              <a:t>-------------------------------------------------------------</a:t>
            </a:r>
          </a:p>
          <a:p>
            <a:pPr eaLnBrk="0" hangingPunct="0"/>
            <a:endParaRPr lang="tr-TR" sz="2400" b="1">
              <a:solidFill>
                <a:srgbClr val="FF0000"/>
              </a:solidFill>
              <a:latin typeface="Tahoma" pitchFamily="34" charset="0"/>
            </a:endParaRPr>
          </a:p>
          <a:p>
            <a:pPr eaLnBrk="0" hangingPunct="0"/>
            <a:r>
              <a:rPr lang="tr-TR" sz="2400">
                <a:latin typeface="Tahoma" pitchFamily="34" charset="0"/>
              </a:rPr>
              <a:t>Ürünümüzün Gümrük Tarife Pozisyon Numaraları (GTİP):</a:t>
            </a:r>
          </a:p>
          <a:p>
            <a:pPr eaLnBrk="0" hangingPunct="0"/>
            <a:r>
              <a:rPr lang="tr-TR" b="1">
                <a:latin typeface="Tahoma" pitchFamily="34" charset="0"/>
              </a:rPr>
              <a:t>84. 37    :     </a:t>
            </a:r>
            <a:r>
              <a:rPr lang="tr-TR">
                <a:latin typeface="Tahoma" pitchFamily="34" charset="0"/>
              </a:rPr>
              <a:t>Tohumların, hububatın, kuru baklagillerin,</a:t>
            </a:r>
          </a:p>
          <a:p>
            <a:pPr eaLnBrk="0" hangingPunct="0"/>
            <a:r>
              <a:rPr lang="tr-TR">
                <a:latin typeface="Tahoma" pitchFamily="34" charset="0"/>
              </a:rPr>
              <a:t>                    temizlenmesi, ayıklanması, öğütülmesi veya </a:t>
            </a:r>
          </a:p>
          <a:p>
            <a:pPr eaLnBrk="0" hangingPunct="0"/>
            <a:r>
              <a:rPr lang="tr-TR">
                <a:latin typeface="Tahoma" pitchFamily="34" charset="0"/>
              </a:rPr>
              <a:t>                    işlenmesine mahsus makine ve cihazlar</a:t>
            </a:r>
          </a:p>
          <a:p>
            <a:pPr eaLnBrk="0" hangingPunct="0"/>
            <a:endParaRPr lang="tr-TR">
              <a:latin typeface="Tahoma" pitchFamily="34" charset="0"/>
            </a:endParaRPr>
          </a:p>
          <a:p>
            <a:pPr eaLnBrk="0" hangingPunct="0"/>
            <a:r>
              <a:rPr lang="tr-TR" b="1">
                <a:latin typeface="Tahoma" pitchFamily="34" charset="0"/>
              </a:rPr>
              <a:t>84.37.10 :</a:t>
            </a:r>
            <a:r>
              <a:rPr lang="tr-TR">
                <a:latin typeface="Tahoma" pitchFamily="34" charset="0"/>
              </a:rPr>
              <a:t>   Tasnif edilmesi ve ayıklanmasına mahsus mak.</a:t>
            </a:r>
          </a:p>
          <a:p>
            <a:pPr eaLnBrk="0" hangingPunct="0"/>
            <a:r>
              <a:rPr lang="tr-TR" b="1">
                <a:latin typeface="Tahoma" pitchFamily="34" charset="0"/>
              </a:rPr>
              <a:t>84.37.80 :    </a:t>
            </a:r>
            <a:r>
              <a:rPr lang="tr-TR">
                <a:latin typeface="Tahoma" pitchFamily="34" charset="0"/>
              </a:rPr>
              <a:t>Öğütülmesine işlenmesine mahsus makineler</a:t>
            </a:r>
          </a:p>
          <a:p>
            <a:pPr eaLnBrk="0" hangingPunct="0"/>
            <a:r>
              <a:rPr lang="tr-TR" b="1">
                <a:latin typeface="Tahoma" pitchFamily="34" charset="0"/>
              </a:rPr>
              <a:t>84.37.90 :    </a:t>
            </a:r>
            <a:r>
              <a:rPr lang="tr-TR">
                <a:latin typeface="Tahoma" pitchFamily="34" charset="0"/>
              </a:rPr>
              <a:t>Aksam ve parçalar</a:t>
            </a:r>
          </a:p>
          <a:p>
            <a:pPr eaLnBrk="0" hangingPunct="0"/>
            <a:endParaRPr lang="tr-TR">
              <a:latin typeface="Tahoma" pitchFamily="34" charset="0"/>
            </a:endParaRPr>
          </a:p>
          <a:p>
            <a:pPr eaLnBrk="0" hangingPunct="0"/>
            <a:r>
              <a:rPr lang="tr-TR" sz="2400">
                <a:latin typeface="Tahoma" pitchFamily="34" charset="0"/>
              </a:rPr>
              <a:t>SITC Standard Sanayi Ticaret Sınıflandırması:</a:t>
            </a:r>
          </a:p>
          <a:p>
            <a:pPr eaLnBrk="0" hangingPunct="0"/>
            <a:r>
              <a:rPr lang="tr-TR" b="1">
                <a:latin typeface="Tahoma" pitchFamily="34" charset="0"/>
              </a:rPr>
              <a:t>72127 :</a:t>
            </a:r>
            <a:r>
              <a:rPr lang="tr-TR">
                <a:latin typeface="Tahoma" pitchFamily="34" charset="0"/>
              </a:rPr>
              <a:t> Tohumlar, hububat, baklagil ayıırma, temizleme makinaları</a:t>
            </a:r>
          </a:p>
          <a:p>
            <a:pPr eaLnBrk="0" hangingPunct="0"/>
            <a:r>
              <a:rPr lang="tr-TR" b="1">
                <a:latin typeface="Tahoma" pitchFamily="34" charset="0"/>
              </a:rPr>
              <a:t>72711 :</a:t>
            </a:r>
            <a:r>
              <a:rPr lang="tr-TR">
                <a:latin typeface="Tahoma" pitchFamily="34" charset="0"/>
              </a:rPr>
              <a:t> Hububat ve baklagilllerin öğütülmesi ve işlenmesi için makinalar</a:t>
            </a:r>
          </a:p>
          <a:p>
            <a:pPr eaLnBrk="0" hangingPunct="0"/>
            <a:r>
              <a:rPr lang="tr-TR" b="1">
                <a:latin typeface="Tahoma" pitchFamily="34" charset="0"/>
              </a:rPr>
              <a:t>72719 :</a:t>
            </a:r>
            <a:r>
              <a:rPr lang="tr-TR">
                <a:latin typeface="Tahoma" pitchFamily="34" charset="0"/>
              </a:rPr>
              <a:t> Tohum, tane temizleme, tasnif, işleme makine aksam ve parçaları</a:t>
            </a:r>
          </a:p>
          <a:p>
            <a:pPr eaLnBrk="0" hangingPunct="0"/>
            <a:endParaRPr lang="tr-TR" sz="2400">
              <a:latin typeface="Tahoma" pitchFamily="34" charset="0"/>
            </a:endParaRPr>
          </a:p>
          <a:p>
            <a:pPr eaLnBrk="0" hangingPunct="0"/>
            <a:endParaRPr lang="en-US" sz="2400">
              <a:latin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381000"/>
            <a:ext cx="8310563" cy="2282825"/>
          </a:xfrm>
          <a:prstGeom prst="rect">
            <a:avLst/>
          </a:prstGeom>
          <a:noFill/>
          <a:ln w="9525">
            <a:noFill/>
            <a:miter lim="800000"/>
            <a:headEnd/>
            <a:tailEnd/>
          </a:ln>
        </p:spPr>
        <p:txBody>
          <a:bodyPr>
            <a:spAutoFit/>
          </a:bodyPr>
          <a:lstStyle/>
          <a:p>
            <a:pPr eaLnBrk="0" hangingPunct="0"/>
            <a:r>
              <a:rPr lang="tr-TR" sz="2400" b="1">
                <a:latin typeface="Tahoma" pitchFamily="34" charset="0"/>
              </a:rPr>
              <a:t>BİR ÖRNEK: </a:t>
            </a:r>
            <a:r>
              <a:rPr lang="tr-TR" sz="2400" b="1">
                <a:solidFill>
                  <a:srgbClr val="FF0000"/>
                </a:solidFill>
                <a:latin typeface="Tahoma" pitchFamily="34" charset="0"/>
              </a:rPr>
              <a:t>Un değirmeni, buğday işleme makinaları</a:t>
            </a:r>
          </a:p>
          <a:p>
            <a:pPr eaLnBrk="0" hangingPunct="0"/>
            <a:r>
              <a:rPr lang="tr-TR" sz="2400" b="1">
                <a:solidFill>
                  <a:srgbClr val="FF0000"/>
                </a:solidFill>
                <a:latin typeface="Tahoma" pitchFamily="34" charset="0"/>
              </a:rPr>
              <a:t> üreticisiyiz. İhracat yapmak istiyoruz.</a:t>
            </a:r>
          </a:p>
          <a:p>
            <a:pPr eaLnBrk="0" hangingPunct="0"/>
            <a:r>
              <a:rPr lang="tr-TR" sz="2400" b="1">
                <a:solidFill>
                  <a:srgbClr val="FF0000"/>
                </a:solidFill>
                <a:latin typeface="Tahoma" pitchFamily="34" charset="0"/>
              </a:rPr>
              <a:t>-------------------------------------------------------------</a:t>
            </a:r>
          </a:p>
          <a:p>
            <a:pPr eaLnBrk="0" hangingPunct="0"/>
            <a:endParaRPr lang="tr-TR" sz="2400" b="1">
              <a:solidFill>
                <a:srgbClr val="FF0000"/>
              </a:solidFill>
              <a:latin typeface="Tahoma" pitchFamily="34" charset="0"/>
            </a:endParaRPr>
          </a:p>
          <a:p>
            <a:pPr eaLnBrk="0" hangingPunct="0"/>
            <a:r>
              <a:rPr lang="tr-TR" sz="2400" i="1">
                <a:latin typeface="Tahoma" pitchFamily="34" charset="0"/>
              </a:rPr>
              <a:t>Türkiye’nin ihracatı, bin dolar, </a:t>
            </a:r>
          </a:p>
          <a:p>
            <a:pPr eaLnBrk="0" hangingPunct="0"/>
            <a:endParaRPr lang="en-US" sz="2400">
              <a:latin typeface="Tahoma" pitchFamily="34" charset="0"/>
            </a:endParaRPr>
          </a:p>
        </p:txBody>
      </p:sp>
      <p:pic>
        <p:nvPicPr>
          <p:cNvPr id="12291" name="Picture 3"/>
          <p:cNvPicPr>
            <a:picLocks noChangeAspect="1" noChangeArrowheads="1"/>
          </p:cNvPicPr>
          <p:nvPr/>
        </p:nvPicPr>
        <p:blipFill>
          <a:blip r:embed="rId2" cstate="print"/>
          <a:srcRect/>
          <a:stretch>
            <a:fillRect/>
          </a:stretch>
        </p:blipFill>
        <p:spPr bwMode="auto">
          <a:xfrm>
            <a:off x="468313" y="2576513"/>
            <a:ext cx="7848600" cy="26527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8893175" cy="3017838"/>
          </a:xfrm>
          <a:prstGeom prst="rect">
            <a:avLst/>
          </a:prstGeom>
          <a:noFill/>
          <a:ln w="9525">
            <a:noFill/>
            <a:miter lim="800000"/>
            <a:headEnd/>
            <a:tailEnd/>
          </a:ln>
        </p:spPr>
        <p:txBody>
          <a:bodyPr>
            <a:spAutoFit/>
          </a:bodyPr>
          <a:lstStyle/>
          <a:p>
            <a:pPr eaLnBrk="0" hangingPunct="0"/>
            <a:r>
              <a:rPr lang="tr-TR" sz="2000" b="1">
                <a:latin typeface="Tahoma" pitchFamily="34" charset="0"/>
              </a:rPr>
              <a:t>BİR ÖRNEK: </a:t>
            </a:r>
            <a:r>
              <a:rPr lang="tr-TR" sz="2000" b="1">
                <a:solidFill>
                  <a:srgbClr val="FF0000"/>
                </a:solidFill>
                <a:latin typeface="Tahoma" pitchFamily="34" charset="0"/>
              </a:rPr>
              <a:t>Un değirmeni, buğday işleme makinaları  üreticisiyiz. İhracat yapmak istiyoruz.</a:t>
            </a:r>
          </a:p>
          <a:p>
            <a:pPr eaLnBrk="0" hangingPunct="0"/>
            <a:r>
              <a:rPr lang="tr-TR" sz="2000" b="1">
                <a:solidFill>
                  <a:srgbClr val="FF0000"/>
                </a:solidFill>
                <a:latin typeface="Tahoma" pitchFamily="34" charset="0"/>
              </a:rPr>
              <a:t>-------------------------------------------------------------</a:t>
            </a:r>
          </a:p>
          <a:p>
            <a:pPr eaLnBrk="0" hangingPunct="0"/>
            <a:r>
              <a:rPr lang="tr-TR" sz="1600" u="sng">
                <a:latin typeface="Tahoma" pitchFamily="34" charset="0"/>
              </a:rPr>
              <a:t>Türkiye’nin  (GTIP: 843780) Tahılların öğütülmesine mahsus makinelerin ihracatını yaptığı </a:t>
            </a:r>
          </a:p>
          <a:p>
            <a:pPr eaLnBrk="0" hangingPunct="0"/>
            <a:r>
              <a:rPr lang="tr-TR" sz="1600" u="sng">
                <a:latin typeface="Tahoma" pitchFamily="34" charset="0"/>
              </a:rPr>
              <a:t>Ülkeler, </a:t>
            </a:r>
            <a:r>
              <a:rPr lang="tr-TR" sz="1400" i="1" u="sng">
                <a:latin typeface="Tahoma" pitchFamily="34" charset="0"/>
              </a:rPr>
              <a:t>Kaynak:www.trademap.org</a:t>
            </a:r>
          </a:p>
          <a:p>
            <a:pPr eaLnBrk="0" hangingPunct="0"/>
            <a:endParaRPr lang="tr-TR" sz="1000" i="1" u="sng">
              <a:latin typeface="Tahoma" pitchFamily="34" charset="0"/>
            </a:endParaRPr>
          </a:p>
          <a:p>
            <a:pPr eaLnBrk="0" hangingPunct="0"/>
            <a:r>
              <a:rPr lang="tr-TR" b="1">
                <a:latin typeface="Tahoma" pitchFamily="34" charset="0"/>
              </a:rPr>
              <a:t>                                   </a:t>
            </a:r>
            <a:r>
              <a:rPr lang="tr-TR">
                <a:latin typeface="Tahoma" pitchFamily="34" charset="0"/>
              </a:rPr>
              <a:t> </a:t>
            </a:r>
          </a:p>
          <a:p>
            <a:pPr eaLnBrk="0" hangingPunct="0"/>
            <a:r>
              <a:rPr lang="tr-TR" sz="2400">
                <a:latin typeface="Tahoma" pitchFamily="34" charset="0"/>
              </a:rPr>
              <a:t> </a:t>
            </a:r>
          </a:p>
          <a:p>
            <a:pPr eaLnBrk="0" hangingPunct="0"/>
            <a:r>
              <a:rPr lang="tr-TR" sz="2400">
                <a:latin typeface="Tahoma" pitchFamily="34" charset="0"/>
              </a:rPr>
              <a:t>  </a:t>
            </a:r>
          </a:p>
          <a:p>
            <a:pPr eaLnBrk="0" hangingPunct="0"/>
            <a:endParaRPr lang="en-US" sz="2400">
              <a:latin typeface="Tahoma" pitchFamily="34" charset="0"/>
            </a:endParaRPr>
          </a:p>
        </p:txBody>
      </p:sp>
      <p:pic>
        <p:nvPicPr>
          <p:cNvPr id="13315" name="Picture 3"/>
          <p:cNvPicPr>
            <a:picLocks noChangeAspect="1" noChangeArrowheads="1"/>
          </p:cNvPicPr>
          <p:nvPr/>
        </p:nvPicPr>
        <p:blipFill>
          <a:blip r:embed="rId2" cstate="print"/>
          <a:srcRect/>
          <a:stretch>
            <a:fillRect/>
          </a:stretch>
        </p:blipFill>
        <p:spPr bwMode="auto">
          <a:xfrm>
            <a:off x="250825" y="1557338"/>
            <a:ext cx="7561263" cy="657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304800"/>
            <a:ext cx="8310563" cy="5934075"/>
          </a:xfrm>
          <a:prstGeom prst="rect">
            <a:avLst/>
          </a:prstGeom>
          <a:noFill/>
          <a:ln w="9525">
            <a:noFill/>
            <a:miter lim="800000"/>
            <a:headEnd/>
            <a:tailEnd/>
          </a:ln>
        </p:spPr>
        <p:txBody>
          <a:bodyPr>
            <a:spAutoFit/>
          </a:bodyPr>
          <a:lstStyle/>
          <a:p>
            <a:pPr eaLnBrk="0" hangingPunct="0"/>
            <a:r>
              <a:rPr lang="tr-TR" sz="2400" b="1">
                <a:latin typeface="Tahoma" pitchFamily="34" charset="0"/>
              </a:rPr>
              <a:t>BİR ÖRNEK: </a:t>
            </a:r>
            <a:r>
              <a:rPr lang="tr-TR" sz="2400" b="1">
                <a:solidFill>
                  <a:srgbClr val="FF0000"/>
                </a:solidFill>
                <a:latin typeface="Tahoma" pitchFamily="34" charset="0"/>
              </a:rPr>
              <a:t>Un değirmeni, buğday işleme makinaları</a:t>
            </a:r>
          </a:p>
          <a:p>
            <a:pPr eaLnBrk="0" hangingPunct="0"/>
            <a:r>
              <a:rPr lang="tr-TR" sz="2400" b="1">
                <a:solidFill>
                  <a:srgbClr val="FF0000"/>
                </a:solidFill>
                <a:latin typeface="Tahoma" pitchFamily="34" charset="0"/>
              </a:rPr>
              <a:t> üreticisiyiz. İhracat yapmak istiyoruz.</a:t>
            </a:r>
          </a:p>
          <a:p>
            <a:pPr eaLnBrk="0" hangingPunct="0"/>
            <a:r>
              <a:rPr lang="tr-TR" sz="2400" b="1">
                <a:solidFill>
                  <a:srgbClr val="FF0000"/>
                </a:solidFill>
                <a:latin typeface="Tahoma" pitchFamily="34" charset="0"/>
              </a:rPr>
              <a:t>-------------------------------------------------------------</a:t>
            </a:r>
          </a:p>
          <a:p>
            <a:pPr eaLnBrk="0" hangingPunct="0"/>
            <a:endParaRPr lang="tr-TR" sz="2400" b="1">
              <a:solidFill>
                <a:srgbClr val="FF0000"/>
              </a:solidFill>
              <a:latin typeface="Tahoma" pitchFamily="34" charset="0"/>
            </a:endParaRPr>
          </a:p>
          <a:p>
            <a:pPr eaLnBrk="0" hangingPunct="0"/>
            <a:r>
              <a:rPr lang="tr-TR" sz="2400" b="1">
                <a:latin typeface="Tahoma" pitchFamily="34" charset="0"/>
              </a:rPr>
              <a:t>Türkiye’den hangi firmalar ihracat yapıyor?</a:t>
            </a:r>
          </a:p>
          <a:p>
            <a:pPr eaLnBrk="0" hangingPunct="0"/>
            <a:endParaRPr lang="tr-TR" sz="2400" b="1">
              <a:latin typeface="Tahoma" pitchFamily="34" charset="0"/>
            </a:endParaRPr>
          </a:p>
          <a:p>
            <a:pPr eaLnBrk="0" hangingPunct="0"/>
            <a:r>
              <a:rPr lang="en-US" sz="2400" u="sng">
                <a:latin typeface="Tahoma" pitchFamily="34" charset="0"/>
                <a:hlinkClick r:id="rId2"/>
              </a:rPr>
              <a:t>http://www.dtm.gov.tr/Rehberler/turkihr/menu.htm</a:t>
            </a:r>
            <a:endParaRPr lang="tr-TR" sz="2400" u="sng">
              <a:latin typeface="Tahoma" pitchFamily="34" charset="0"/>
            </a:endParaRPr>
          </a:p>
          <a:p>
            <a:pPr eaLnBrk="0" hangingPunct="0"/>
            <a:endParaRPr lang="tr-TR" sz="2400" u="sng">
              <a:latin typeface="Tahoma" pitchFamily="34" charset="0"/>
            </a:endParaRPr>
          </a:p>
          <a:p>
            <a:pPr algn="ctr" eaLnBrk="0" hangingPunct="0"/>
            <a:r>
              <a:rPr lang="en-US" sz="2400" b="1">
                <a:latin typeface="Times New Roman" pitchFamily="18" charset="0"/>
              </a:rPr>
              <a:t>ARAMA SONUÇLARI</a:t>
            </a:r>
          </a:p>
          <a:p>
            <a:pPr algn="ctr" eaLnBrk="0" hangingPunct="0"/>
            <a:r>
              <a:rPr lang="en-US" sz="2400" b="1">
                <a:latin typeface="Times New Roman" pitchFamily="18" charset="0"/>
              </a:rPr>
              <a:t>Ürün: </a:t>
            </a:r>
            <a:r>
              <a:rPr lang="en-US" sz="2400" b="1" i="1">
                <a:latin typeface="Times New Roman" pitchFamily="18" charset="0"/>
              </a:rPr>
              <a:t>HUBUBAT VE BAKLAG</a:t>
            </a:r>
            <a:r>
              <a:rPr lang="tr-TR" sz="2400" b="1" i="1">
                <a:latin typeface="Times New Roman" pitchFamily="18" charset="0"/>
              </a:rPr>
              <a:t>İ</a:t>
            </a:r>
            <a:r>
              <a:rPr lang="en-US" sz="2400" b="1" i="1">
                <a:latin typeface="Times New Roman" pitchFamily="18" charset="0"/>
              </a:rPr>
              <a:t>L</a:t>
            </a:r>
            <a:r>
              <a:rPr lang="tr-TR" sz="2400" b="1" i="1">
                <a:latin typeface="Times New Roman" pitchFamily="18" charset="0"/>
              </a:rPr>
              <a:t>İ</a:t>
            </a:r>
            <a:r>
              <a:rPr lang="en-US" sz="2400" b="1" i="1">
                <a:latin typeface="Times New Roman" pitchFamily="18" charset="0"/>
              </a:rPr>
              <a:t>N </a:t>
            </a:r>
            <a:r>
              <a:rPr lang="tr-TR" sz="2400" b="1" i="1">
                <a:latin typeface="Times New Roman" pitchFamily="18" charset="0"/>
              </a:rPr>
              <a:t>ÖĞÜTÜLMESİ</a:t>
            </a:r>
            <a:r>
              <a:rPr lang="en-US" sz="2400" b="1" i="1">
                <a:latin typeface="Times New Roman" pitchFamily="18" charset="0"/>
              </a:rPr>
              <a:t>,</a:t>
            </a:r>
            <a:r>
              <a:rPr lang="tr-TR" sz="2400" b="1" i="1">
                <a:latin typeface="Times New Roman" pitchFamily="18" charset="0"/>
              </a:rPr>
              <a:t> İŞ</a:t>
            </a:r>
            <a:r>
              <a:rPr lang="en-US" sz="2400" b="1" i="1">
                <a:latin typeface="Times New Roman" pitchFamily="18" charset="0"/>
              </a:rPr>
              <a:t>LENMES</a:t>
            </a:r>
            <a:r>
              <a:rPr lang="tr-TR" sz="2400" b="1" i="1">
                <a:latin typeface="Times New Roman" pitchFamily="18" charset="0"/>
              </a:rPr>
              <a:t>İ</a:t>
            </a:r>
            <a:r>
              <a:rPr lang="en-US" sz="2400" b="1" i="1">
                <a:latin typeface="Times New Roman" pitchFamily="18" charset="0"/>
              </a:rPr>
              <a:t> </a:t>
            </a:r>
            <a:r>
              <a:rPr lang="tr-TR" sz="2400" b="1" i="1">
                <a:latin typeface="Times New Roman" pitchFamily="18" charset="0"/>
              </a:rPr>
              <a:t>İÇİ</a:t>
            </a:r>
            <a:r>
              <a:rPr lang="en-US" sz="2400" b="1" i="1">
                <a:latin typeface="Times New Roman" pitchFamily="18" charset="0"/>
              </a:rPr>
              <a:t>N MAK</a:t>
            </a:r>
            <a:r>
              <a:rPr lang="tr-TR" sz="2400" b="1" i="1">
                <a:latin typeface="Times New Roman" pitchFamily="18" charset="0"/>
              </a:rPr>
              <a:t>İ</a:t>
            </a:r>
            <a:r>
              <a:rPr lang="en-US" sz="2400" b="1" i="1">
                <a:latin typeface="Times New Roman" pitchFamily="18" charset="0"/>
              </a:rPr>
              <a:t>NA VE C</a:t>
            </a:r>
            <a:r>
              <a:rPr lang="tr-TR" sz="2400" b="1" i="1">
                <a:latin typeface="Times New Roman" pitchFamily="18" charset="0"/>
              </a:rPr>
              <a:t>I</a:t>
            </a:r>
            <a:r>
              <a:rPr lang="en-US" sz="2400" b="1" i="1">
                <a:latin typeface="Times New Roman" pitchFamily="18" charset="0"/>
              </a:rPr>
              <a:t>HAZLAR </a:t>
            </a:r>
            <a:endParaRPr lang="en-US" sz="2400" b="1">
              <a:latin typeface="Times New Roman" pitchFamily="18" charset="0"/>
            </a:endParaRPr>
          </a:p>
          <a:p>
            <a:pPr eaLnBrk="0" hangingPunct="0"/>
            <a:r>
              <a:rPr lang="en-US" sz="2400" b="1">
                <a:latin typeface="Times New Roman" pitchFamily="18" charset="0"/>
              </a:rPr>
              <a:t>İhracatçı Firma</a:t>
            </a:r>
            <a:r>
              <a:rPr lang="tr-TR" sz="2400" b="1">
                <a:latin typeface="Times New Roman" pitchFamily="18" charset="0"/>
              </a:rPr>
              <a:t> Sayısı Yaklaşık 600</a:t>
            </a:r>
            <a:endParaRPr lang="en-US" sz="2400" b="1">
              <a:latin typeface="Times New Roman" pitchFamily="18" charset="0"/>
            </a:endParaRPr>
          </a:p>
          <a:p>
            <a:pPr eaLnBrk="0" hangingPunct="0"/>
            <a:endParaRPr lang="tr-TR" sz="2400">
              <a:latin typeface="Tahoma" pitchFamily="34" charset="0"/>
            </a:endParaRPr>
          </a:p>
          <a:p>
            <a:pPr eaLnBrk="0" hangingPunct="0"/>
            <a:endParaRPr lang="tr-TR" sz="2400">
              <a:solidFill>
                <a:srgbClr val="FF0000"/>
              </a:solidFill>
              <a:latin typeface="Tahoma" pitchFamily="34" charset="0"/>
            </a:endParaRPr>
          </a:p>
          <a:p>
            <a:pPr eaLnBrk="0" hangingPunct="0"/>
            <a:endParaRPr lang="tr-TR" sz="2400">
              <a:latin typeface="Tahoma" pitchFamily="34" charset="0"/>
            </a:endParaRPr>
          </a:p>
          <a:p>
            <a:pPr eaLnBrk="0" hangingPunct="0"/>
            <a:endParaRPr lang="en-US" sz="2400">
              <a:latin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188913"/>
            <a:ext cx="8893175" cy="1189037"/>
          </a:xfrm>
          <a:prstGeom prst="rect">
            <a:avLst/>
          </a:prstGeom>
          <a:noFill/>
          <a:ln w="9525">
            <a:noFill/>
            <a:miter lim="800000"/>
            <a:headEnd/>
            <a:tailEnd/>
          </a:ln>
        </p:spPr>
        <p:txBody>
          <a:bodyPr>
            <a:spAutoFit/>
          </a:bodyPr>
          <a:lstStyle/>
          <a:p>
            <a:pPr eaLnBrk="0" hangingPunct="0"/>
            <a:r>
              <a:rPr lang="tr-TR" sz="2000" b="1">
                <a:latin typeface="Tahoma" pitchFamily="34" charset="0"/>
              </a:rPr>
              <a:t>BİR ÖRNEK: </a:t>
            </a:r>
            <a:r>
              <a:rPr lang="tr-TR" sz="2000" b="1">
                <a:solidFill>
                  <a:srgbClr val="FF0000"/>
                </a:solidFill>
                <a:latin typeface="Tahoma" pitchFamily="34" charset="0"/>
              </a:rPr>
              <a:t>Un değirmeni, buğday işleme makinaları  üreticisiyiz. İhracat yapmak istiyoruz. </a:t>
            </a:r>
            <a:r>
              <a:rPr lang="tr-TR" sz="1200" b="1">
                <a:latin typeface="Tahoma" pitchFamily="34" charset="0"/>
              </a:rPr>
              <a:t>843780 Dünya İhracatı: </a:t>
            </a:r>
            <a:r>
              <a:rPr lang="tr-TR" sz="1200" i="1" u="sng">
                <a:latin typeface="Tahoma" pitchFamily="34" charset="0"/>
              </a:rPr>
              <a:t>Kaynak:www.trademap.org</a:t>
            </a:r>
          </a:p>
          <a:p>
            <a:pPr eaLnBrk="0" hangingPunct="0"/>
            <a:r>
              <a:rPr lang="tr-TR" sz="2000" b="1">
                <a:solidFill>
                  <a:srgbClr val="FF0000"/>
                </a:solidFill>
                <a:latin typeface="Tahoma" pitchFamily="34" charset="0"/>
              </a:rPr>
              <a:t>------------------------------------------------------------------------------</a:t>
            </a:r>
          </a:p>
          <a:p>
            <a:pPr eaLnBrk="0" hangingPunct="0"/>
            <a:endParaRPr lang="en-US" sz="1200">
              <a:latin typeface="Tahoma" pitchFamily="34" charset="0"/>
            </a:endParaRPr>
          </a:p>
        </p:txBody>
      </p:sp>
      <p:pic>
        <p:nvPicPr>
          <p:cNvPr id="15363" name="Picture 3"/>
          <p:cNvPicPr>
            <a:picLocks noChangeAspect="1" noChangeArrowheads="1"/>
          </p:cNvPicPr>
          <p:nvPr/>
        </p:nvPicPr>
        <p:blipFill>
          <a:blip r:embed="rId2" cstate="print"/>
          <a:srcRect/>
          <a:stretch>
            <a:fillRect/>
          </a:stretch>
        </p:blipFill>
        <p:spPr bwMode="auto">
          <a:xfrm>
            <a:off x="395288" y="1268413"/>
            <a:ext cx="8137525" cy="653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381000"/>
            <a:ext cx="8785225" cy="1736725"/>
          </a:xfrm>
          <a:prstGeom prst="rect">
            <a:avLst/>
          </a:prstGeom>
          <a:noFill/>
          <a:ln w="9525">
            <a:noFill/>
            <a:miter lim="800000"/>
            <a:headEnd/>
            <a:tailEnd/>
          </a:ln>
        </p:spPr>
        <p:txBody>
          <a:bodyPr>
            <a:spAutoFit/>
          </a:bodyPr>
          <a:lstStyle/>
          <a:p>
            <a:pPr eaLnBrk="0" hangingPunct="0"/>
            <a:r>
              <a:rPr lang="tr-TR" sz="2000" b="1">
                <a:latin typeface="Tahoma" pitchFamily="34" charset="0"/>
              </a:rPr>
              <a:t>BİR ÖRNEK: </a:t>
            </a:r>
            <a:r>
              <a:rPr lang="tr-TR" sz="2000" b="1">
                <a:solidFill>
                  <a:srgbClr val="FF0000"/>
                </a:solidFill>
                <a:latin typeface="Tahoma" pitchFamily="34" charset="0"/>
              </a:rPr>
              <a:t>Un değirmeni, buğday işleme makinaları  üreticisiyiz. İhracat yapmak istiyoruz. </a:t>
            </a:r>
            <a:r>
              <a:rPr lang="tr-TR" sz="1200" b="1">
                <a:latin typeface="Tahoma" pitchFamily="34" charset="0"/>
              </a:rPr>
              <a:t>843780 Dünya ithalatı: </a:t>
            </a:r>
            <a:r>
              <a:rPr lang="tr-TR" sz="1200" i="1" u="sng">
                <a:latin typeface="Tahoma" pitchFamily="34" charset="0"/>
              </a:rPr>
              <a:t>Kaynak:www.trademap.org</a:t>
            </a:r>
          </a:p>
          <a:p>
            <a:pPr eaLnBrk="0" hangingPunct="0"/>
            <a:endParaRPr lang="tr-TR" sz="1200" b="1">
              <a:latin typeface="Tahoma" pitchFamily="34" charset="0"/>
            </a:endParaRPr>
          </a:p>
          <a:p>
            <a:pPr eaLnBrk="0" hangingPunct="0"/>
            <a:r>
              <a:rPr lang="tr-TR" sz="2000" b="1">
                <a:solidFill>
                  <a:srgbClr val="FF0000"/>
                </a:solidFill>
                <a:latin typeface="Tahoma" pitchFamily="34" charset="0"/>
              </a:rPr>
              <a:t>-----------------------------------------------------------</a:t>
            </a:r>
          </a:p>
          <a:p>
            <a:pPr eaLnBrk="0" hangingPunct="0"/>
            <a:endParaRPr lang="tr-TR" sz="1200" b="1">
              <a:latin typeface="Tahoma" pitchFamily="34" charset="0"/>
            </a:endParaRPr>
          </a:p>
          <a:p>
            <a:pPr eaLnBrk="0" hangingPunct="0"/>
            <a:endParaRPr lang="tr-TR" sz="1200" b="1">
              <a:latin typeface="Tahoma" pitchFamily="34" charset="0"/>
            </a:endParaRPr>
          </a:p>
          <a:p>
            <a:pPr eaLnBrk="0" hangingPunct="0"/>
            <a:endParaRPr lang="en-US" sz="1200">
              <a:latin typeface="Tahoma" pitchFamily="34" charset="0"/>
            </a:endParaRPr>
          </a:p>
        </p:txBody>
      </p:sp>
      <p:pic>
        <p:nvPicPr>
          <p:cNvPr id="16387" name="Picture 3"/>
          <p:cNvPicPr>
            <a:picLocks noChangeAspect="1" noChangeArrowheads="1"/>
          </p:cNvPicPr>
          <p:nvPr/>
        </p:nvPicPr>
        <p:blipFill>
          <a:blip r:embed="rId2" cstate="print"/>
          <a:srcRect/>
          <a:stretch>
            <a:fillRect/>
          </a:stretch>
        </p:blipFill>
        <p:spPr bwMode="auto">
          <a:xfrm>
            <a:off x="323850" y="1341438"/>
            <a:ext cx="84963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81000"/>
            <a:ext cx="8310563" cy="3013075"/>
          </a:xfrm>
          <a:prstGeom prst="rect">
            <a:avLst/>
          </a:prstGeom>
          <a:noFill/>
          <a:ln w="9525">
            <a:noFill/>
            <a:miter lim="800000"/>
            <a:headEnd/>
            <a:tailEnd/>
          </a:ln>
        </p:spPr>
        <p:txBody>
          <a:bodyPr>
            <a:spAutoFit/>
          </a:bodyPr>
          <a:lstStyle/>
          <a:p>
            <a:pPr eaLnBrk="0" hangingPunct="0"/>
            <a:r>
              <a:rPr lang="tr-TR" sz="2400" b="1">
                <a:latin typeface="Tahoma" pitchFamily="34" charset="0"/>
              </a:rPr>
              <a:t>BİR ÖRNEK: </a:t>
            </a:r>
            <a:r>
              <a:rPr lang="tr-TR" sz="2400" b="1">
                <a:solidFill>
                  <a:srgbClr val="FF0000"/>
                </a:solidFill>
                <a:latin typeface="Tahoma" pitchFamily="34" charset="0"/>
              </a:rPr>
              <a:t>Un değirmeni, buğday işleme makinaları</a:t>
            </a:r>
          </a:p>
          <a:p>
            <a:pPr eaLnBrk="0" hangingPunct="0"/>
            <a:r>
              <a:rPr lang="tr-TR" sz="2400" b="1">
                <a:solidFill>
                  <a:srgbClr val="FF0000"/>
                </a:solidFill>
                <a:latin typeface="Tahoma" pitchFamily="34" charset="0"/>
              </a:rPr>
              <a:t> üreticisiyiz. İhracat yapmak istiyoruz.</a:t>
            </a:r>
          </a:p>
          <a:p>
            <a:pPr eaLnBrk="0" hangingPunct="0"/>
            <a:r>
              <a:rPr lang="tr-TR" sz="2400" b="1">
                <a:solidFill>
                  <a:srgbClr val="FF0000"/>
                </a:solidFill>
                <a:latin typeface="Tahoma" pitchFamily="34" charset="0"/>
              </a:rPr>
              <a:t>------------------------------------------------------------</a:t>
            </a:r>
          </a:p>
          <a:p>
            <a:pPr eaLnBrk="0" hangingPunct="0"/>
            <a:endParaRPr lang="tr-TR" sz="2400" b="1">
              <a:solidFill>
                <a:srgbClr val="FF0000"/>
              </a:solidFill>
              <a:latin typeface="Tahoma" pitchFamily="34" charset="0"/>
            </a:endParaRPr>
          </a:p>
          <a:p>
            <a:pPr eaLnBrk="0" hangingPunct="0"/>
            <a:r>
              <a:rPr lang="tr-TR" sz="2400" b="1">
                <a:latin typeface="Tahoma" pitchFamily="34" charset="0"/>
              </a:rPr>
              <a:t> Verilere göre hedef ülke seçilir:</a:t>
            </a:r>
          </a:p>
          <a:p>
            <a:pPr eaLnBrk="0" hangingPunct="0"/>
            <a:r>
              <a:rPr lang="tr-TR" sz="2400" b="1">
                <a:latin typeface="Tahoma" pitchFamily="34" charset="0"/>
              </a:rPr>
              <a:t> </a:t>
            </a:r>
          </a:p>
          <a:p>
            <a:pPr eaLnBrk="0" hangingPunct="0"/>
            <a:r>
              <a:rPr lang="tr-TR" sz="2400" b="1">
                <a:latin typeface="Tahoma" pitchFamily="34" charset="0"/>
              </a:rPr>
              <a:t>İRAN, HİNDİSTAN, RUSYA, ROMANYA……</a:t>
            </a:r>
          </a:p>
          <a:p>
            <a:pPr eaLnBrk="0" hangingPunct="0"/>
            <a:endParaRPr lang="tr-TR" sz="2400" b="1">
              <a:latin typeface="Tahom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9388" y="381000"/>
            <a:ext cx="8785225" cy="7540625"/>
          </a:xfrm>
          <a:prstGeom prst="rect">
            <a:avLst/>
          </a:prstGeom>
          <a:noFill/>
          <a:ln w="9525">
            <a:noFill/>
            <a:miter lim="800000"/>
            <a:headEnd/>
            <a:tailEnd/>
          </a:ln>
        </p:spPr>
        <p:txBody>
          <a:bodyPr>
            <a:spAutoFit/>
          </a:bodyPr>
          <a:lstStyle/>
          <a:p>
            <a:pPr eaLnBrk="0" hangingPunct="0"/>
            <a:r>
              <a:rPr lang="tr-TR" sz="2000" b="1">
                <a:latin typeface="Tahoma" pitchFamily="34" charset="0"/>
              </a:rPr>
              <a:t>BİR ÖRNEK: </a:t>
            </a:r>
            <a:r>
              <a:rPr lang="tr-TR" sz="2000" b="1">
                <a:solidFill>
                  <a:srgbClr val="FF0000"/>
                </a:solidFill>
                <a:latin typeface="Tahoma" pitchFamily="34" charset="0"/>
              </a:rPr>
              <a:t>Un değirmeni, buğday işleme makinaları</a:t>
            </a:r>
          </a:p>
          <a:p>
            <a:pPr eaLnBrk="0" hangingPunct="0"/>
            <a:r>
              <a:rPr lang="tr-TR" sz="2000" b="1">
                <a:solidFill>
                  <a:srgbClr val="FF0000"/>
                </a:solidFill>
                <a:latin typeface="Tahoma" pitchFamily="34" charset="0"/>
              </a:rPr>
              <a:t> üreticisiyiz. İhracat yapmak istiyoruz.</a:t>
            </a:r>
          </a:p>
          <a:p>
            <a:pPr eaLnBrk="0" hangingPunct="0"/>
            <a:r>
              <a:rPr lang="tr-TR" sz="2000" b="1">
                <a:solidFill>
                  <a:srgbClr val="FF0000"/>
                </a:solidFill>
                <a:latin typeface="Tahoma" pitchFamily="34" charset="0"/>
              </a:rPr>
              <a:t>------------------------------------------------------------</a:t>
            </a:r>
          </a:p>
          <a:p>
            <a:pPr eaLnBrk="0" hangingPunct="0"/>
            <a:endParaRPr lang="tr-TR" sz="2400" b="1">
              <a:latin typeface="Tahoma" pitchFamily="34" charset="0"/>
            </a:endParaRPr>
          </a:p>
          <a:p>
            <a:pPr eaLnBrk="0" hangingPunct="0"/>
            <a:r>
              <a:rPr lang="tr-TR" sz="2000" b="1">
                <a:latin typeface="Tahoma" pitchFamily="34" charset="0"/>
              </a:rPr>
              <a:t>Ekonomi Bakanlığı Ülke Masaları (</a:t>
            </a:r>
            <a:r>
              <a:rPr lang="tr-TR" sz="2000" b="1">
                <a:latin typeface="Tahoma" pitchFamily="34" charset="0"/>
                <a:hlinkClick r:id="rId2"/>
              </a:rPr>
              <a:t>http://www.ibp.gov.tr/pg/section-pg-ulke-ndx.cfm</a:t>
            </a:r>
            <a:r>
              <a:rPr lang="tr-TR" sz="2000" b="1">
                <a:latin typeface="Tahoma" pitchFamily="34" charset="0"/>
              </a:rPr>
              <a:t> )</a:t>
            </a:r>
          </a:p>
          <a:p>
            <a:pPr eaLnBrk="0" hangingPunct="0"/>
            <a:endParaRPr lang="tr-TR" sz="2000" b="1">
              <a:latin typeface="Tahoma" pitchFamily="34" charset="0"/>
            </a:endParaRPr>
          </a:p>
          <a:p>
            <a:pPr eaLnBrk="0" hangingPunct="0"/>
            <a:r>
              <a:rPr lang="tr-TR" sz="2000" b="1" u="sng">
                <a:latin typeface="Tahoma" pitchFamily="34" charset="0"/>
              </a:rPr>
              <a:t>İthal gümrük vergileri</a:t>
            </a:r>
            <a:r>
              <a:rPr lang="tr-TR" sz="2000" b="1">
                <a:latin typeface="Tahoma" pitchFamily="34" charset="0"/>
              </a:rPr>
              <a:t> (</a:t>
            </a:r>
            <a:r>
              <a:rPr lang="tr-TR" sz="2000" b="1">
                <a:latin typeface="Tahoma" pitchFamily="34" charset="0"/>
                <a:hlinkClick r:id="rId3"/>
              </a:rPr>
              <a:t>mkaccdb.eu.int</a:t>
            </a:r>
            <a:r>
              <a:rPr lang="tr-TR" sz="2000" b="1">
                <a:latin typeface="Tahoma" pitchFamily="34" charset="0"/>
              </a:rPr>
              <a:t> ) </a:t>
            </a:r>
          </a:p>
          <a:p>
            <a:pPr eaLnBrk="0" hangingPunct="0"/>
            <a:r>
              <a:rPr lang="tr-TR" sz="2000" b="1">
                <a:latin typeface="Tahoma" pitchFamily="34" charset="0"/>
              </a:rPr>
              <a:t> </a:t>
            </a:r>
          </a:p>
          <a:p>
            <a:pPr eaLnBrk="0" hangingPunct="0"/>
            <a:r>
              <a:rPr lang="tr-TR" sz="2000" b="1" u="sng">
                <a:latin typeface="Tahoma" pitchFamily="34" charset="0"/>
              </a:rPr>
              <a:t>Fuarlar (DTM, TOBB, </a:t>
            </a:r>
            <a:r>
              <a:rPr lang="tr-TR" sz="2000" b="1">
                <a:latin typeface="Tahoma" pitchFamily="34" charset="0"/>
                <a:hlinkClick r:id="rId4"/>
              </a:rPr>
              <a:t>www.auma.de</a:t>
            </a:r>
            <a:r>
              <a:rPr lang="tr-TR" sz="2000" b="1">
                <a:latin typeface="Tahoma" pitchFamily="34" charset="0"/>
              </a:rPr>
              <a:t> , http://www.fuartakip.com/fuartakip/ulkefuarlisteleri.asp?yil=2013 </a:t>
            </a:r>
          </a:p>
          <a:p>
            <a:pPr eaLnBrk="0" hangingPunct="0"/>
            <a:r>
              <a:rPr lang="tr-TR" sz="2000" b="1">
                <a:latin typeface="Tahoma" pitchFamily="34" charset="0"/>
                <a:hlinkClick r:id="rId5"/>
              </a:rPr>
              <a:t>www.expodatabase.com/</a:t>
            </a:r>
            <a:r>
              <a:rPr lang="tr-TR" sz="2000" b="1">
                <a:latin typeface="Tahoma" pitchFamily="34" charset="0"/>
              </a:rPr>
              <a:t>, </a:t>
            </a:r>
            <a:r>
              <a:rPr lang="tr-TR" sz="2000" b="1">
                <a:latin typeface="Tahoma" pitchFamily="34" charset="0"/>
                <a:hlinkClick r:id="rId6"/>
              </a:rPr>
              <a:t>www.ufinet.org/</a:t>
            </a:r>
            <a:r>
              <a:rPr lang="tr-TR" sz="2000" b="1">
                <a:latin typeface="Tahoma" pitchFamily="34" charset="0"/>
              </a:rPr>
              <a:t>)</a:t>
            </a:r>
          </a:p>
          <a:p>
            <a:r>
              <a:rPr lang="tr-TR" sz="2000">
                <a:hlinkClick r:id="rId2" action="ppaction://hlinkfile"/>
              </a:rPr>
              <a:t>Ülke Masaları</a:t>
            </a:r>
            <a:endParaRPr lang="tr-TR" sz="2000"/>
          </a:p>
          <a:p>
            <a:r>
              <a:rPr lang="tr-TR" sz="2000">
                <a:hlinkClick r:id="rId7" action="ppaction://hlinkfile"/>
              </a:rPr>
              <a:t>Hedef ve Öncelikli Ülkeler</a:t>
            </a:r>
            <a:endParaRPr lang="tr-TR" sz="2000"/>
          </a:p>
          <a:p>
            <a:r>
              <a:rPr lang="tr-TR" sz="2000">
                <a:hlinkClick r:id="rId8" action="ppaction://hlinkfile"/>
              </a:rPr>
              <a:t>Sektör Araştırmaları</a:t>
            </a:r>
            <a:endParaRPr lang="tr-TR" sz="2000"/>
          </a:p>
          <a:p>
            <a:r>
              <a:rPr lang="tr-TR" sz="2000">
                <a:hlinkClick r:id="rId9" action="ppaction://hlinkfile"/>
              </a:rPr>
              <a:t>ABD Genelleştirilmiş Tercihler Sistemi Kılavuzu</a:t>
            </a:r>
            <a:endParaRPr lang="tr-TR" sz="2000"/>
          </a:p>
          <a:p>
            <a:r>
              <a:rPr lang="tr-TR" sz="2000">
                <a:hlinkClick r:id="rId10" action="ppaction://hlinkfile"/>
              </a:rPr>
              <a:t>Dış Pazar Araştırması Nasıl Yapılır</a:t>
            </a:r>
            <a:endParaRPr lang="tr-TR" sz="2000"/>
          </a:p>
          <a:p>
            <a:r>
              <a:rPr lang="tr-TR" sz="2000">
                <a:hlinkClick r:id="rId11" action="ppaction://hlinkfile"/>
              </a:rPr>
              <a:t>Ticari Bilgi Kaynakları Rehberi</a:t>
            </a:r>
            <a:endParaRPr lang="tr-TR" sz="2000"/>
          </a:p>
          <a:p>
            <a:pPr eaLnBrk="0" hangingPunct="0"/>
            <a:endParaRPr lang="tr-TR" sz="2000" b="1">
              <a:latin typeface="Tahoma" pitchFamily="34" charset="0"/>
            </a:endParaRPr>
          </a:p>
          <a:p>
            <a:pPr eaLnBrk="0" hangingPunct="0"/>
            <a:endParaRPr lang="tr-TR" sz="2000" b="1">
              <a:latin typeface="Tahoma" pitchFamily="34" charset="0"/>
            </a:endParaRPr>
          </a:p>
          <a:p>
            <a:pPr eaLnBrk="0" hangingPunct="0"/>
            <a:endParaRPr lang="tr-TR" sz="2000" b="1">
              <a:latin typeface="Tahoma" pitchFamily="34" charset="0"/>
            </a:endParaRPr>
          </a:p>
          <a:p>
            <a:pPr eaLnBrk="0" hangingPunct="0"/>
            <a:endParaRPr lang="tr-TR" sz="2000" b="1">
              <a:latin typeface="Tahoma" pitchFamily="34" charset="0"/>
            </a:endParaRPr>
          </a:p>
          <a:p>
            <a:pPr eaLnBrk="0" hangingPunct="0"/>
            <a:endParaRPr lang="tr-TR" sz="2000" b="1">
              <a:latin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525000" cy="7950200"/>
          </a:xfrm>
          <a:prstGeom prst="rect">
            <a:avLst/>
          </a:prstGeom>
          <a:noFill/>
          <a:ln w="9525">
            <a:noFill/>
            <a:miter lim="800000"/>
            <a:headEnd/>
            <a:tailEnd/>
          </a:ln>
        </p:spPr>
        <p:txBody>
          <a:bodyPr>
            <a:spAutoFit/>
          </a:bodyPr>
          <a:lstStyle/>
          <a:p>
            <a:pPr marL="342900" indent="-342900" eaLnBrk="0" hangingPunct="0"/>
            <a:r>
              <a:rPr lang="tr-TR" sz="4400">
                <a:solidFill>
                  <a:srgbClr val="FF0000"/>
                </a:solidFill>
                <a:latin typeface="Tahoma" pitchFamily="34" charset="0"/>
              </a:rPr>
              <a:t>       </a:t>
            </a:r>
          </a:p>
          <a:p>
            <a:pPr marL="342900" indent="-342900" eaLnBrk="0" hangingPunct="0"/>
            <a:r>
              <a:rPr lang="tr-TR" sz="4400">
                <a:solidFill>
                  <a:srgbClr val="FF0000"/>
                </a:solidFill>
                <a:latin typeface="Tahoma" pitchFamily="34" charset="0"/>
              </a:rPr>
              <a:t>         ALAN ARAŞTIRMASI</a:t>
            </a:r>
          </a:p>
          <a:p>
            <a:pPr marL="342900" indent="-342900" eaLnBrk="0" hangingPunct="0"/>
            <a:r>
              <a:rPr lang="tr-TR" sz="3200" u="sng">
                <a:latin typeface="Tahoma" pitchFamily="34" charset="0"/>
              </a:rPr>
              <a:t>           Nasıl yapıyoruz?</a:t>
            </a:r>
          </a:p>
          <a:p>
            <a:pPr marL="342900" indent="-342900" eaLnBrk="0" hangingPunct="0">
              <a:buFontTx/>
              <a:buAutoNum type="arabicPeriod"/>
            </a:pPr>
            <a:r>
              <a:rPr lang="tr-TR" sz="3200">
                <a:latin typeface="Tahoma" pitchFamily="34" charset="0"/>
              </a:rPr>
              <a:t> Hedef pazar ile halen ticaret yapan firmalara </a:t>
            </a:r>
          </a:p>
          <a:p>
            <a:pPr marL="342900" indent="-342900" eaLnBrk="0" hangingPunct="0"/>
            <a:r>
              <a:rPr lang="tr-TR" sz="3200">
                <a:latin typeface="Tahoma" pitchFamily="34" charset="0"/>
              </a:rPr>
              <a:t>    anket çalışması</a:t>
            </a:r>
          </a:p>
          <a:p>
            <a:pPr marL="342900" indent="-342900" eaLnBrk="0" hangingPunct="0"/>
            <a:r>
              <a:rPr lang="tr-TR" sz="3200">
                <a:latin typeface="Tahoma" pitchFamily="34" charset="0"/>
              </a:rPr>
              <a:t>2. Hedef pazardaki alıcılarla yüz yüze görüşme</a:t>
            </a:r>
          </a:p>
          <a:p>
            <a:pPr marL="342900" indent="-342900" eaLnBrk="0" hangingPunct="0"/>
            <a:r>
              <a:rPr lang="tr-TR" sz="3200">
                <a:latin typeface="Tahoma" pitchFamily="34" charset="0"/>
              </a:rPr>
              <a:t>3. Hedef pazarda ürünün satışa sunulduğu yerleri           </a:t>
            </a:r>
          </a:p>
          <a:p>
            <a:pPr marL="342900" indent="-342900" eaLnBrk="0" hangingPunct="0"/>
            <a:r>
              <a:rPr lang="tr-TR" sz="3200">
                <a:latin typeface="Tahoma" pitchFamily="34" charset="0"/>
              </a:rPr>
              <a:t>    ziyaret (perakendeciler, toptancılar, show   </a:t>
            </a:r>
          </a:p>
          <a:p>
            <a:pPr marL="342900" indent="-342900" eaLnBrk="0" hangingPunct="0"/>
            <a:r>
              <a:rPr lang="tr-TR" sz="3200">
                <a:latin typeface="Tahoma" pitchFamily="34" charset="0"/>
              </a:rPr>
              <a:t>    roomlar, depolar, zincir mağazalar, marketler)  </a:t>
            </a:r>
          </a:p>
          <a:p>
            <a:pPr marL="342900" indent="-342900" eaLnBrk="0" hangingPunct="0"/>
            <a:r>
              <a:rPr lang="tr-TR" sz="3200">
                <a:latin typeface="Tahoma" pitchFamily="34" charset="0"/>
              </a:rPr>
              <a:t>4. Hedef pazarda ürün ile ilgili bir fuarı gezme</a:t>
            </a:r>
          </a:p>
          <a:p>
            <a:pPr marL="342900" indent="-342900" eaLnBrk="0" hangingPunct="0"/>
            <a:r>
              <a:rPr lang="tr-TR" sz="3200">
                <a:latin typeface="Tahoma" pitchFamily="34" charset="0"/>
              </a:rPr>
              <a:t>    ve/veya fuara katılma</a:t>
            </a:r>
          </a:p>
          <a:p>
            <a:pPr marL="342900" indent="-342900" eaLnBrk="0" hangingPunct="0"/>
            <a:endParaRPr lang="tr-TR" sz="3200">
              <a:latin typeface="Tahoma" pitchFamily="34" charset="0"/>
            </a:endParaRPr>
          </a:p>
          <a:p>
            <a:pPr marL="342900" indent="-342900" eaLnBrk="0" hangingPunct="0"/>
            <a:endParaRPr lang="tr-TR" sz="3200">
              <a:latin typeface="Tahoma" pitchFamily="34" charset="0"/>
            </a:endParaRPr>
          </a:p>
          <a:p>
            <a:pPr marL="342900" indent="-342900" eaLnBrk="0" hangingPunct="0"/>
            <a:endParaRPr lang="tr-TR" sz="3200" u="sng">
              <a:latin typeface="Times New Roman" pitchFamily="18" charset="0"/>
            </a:endParaRPr>
          </a:p>
          <a:p>
            <a:pPr marL="342900" indent="-342900" eaLnBrk="0" hangingPunct="0"/>
            <a:endParaRPr lang="tr-TR" sz="4400">
              <a:latin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28600" y="577850"/>
            <a:ext cx="8915400" cy="5632450"/>
          </a:xfrm>
          <a:prstGeom prst="rect">
            <a:avLst/>
          </a:prstGeom>
          <a:noFill/>
          <a:ln w="9525">
            <a:noFill/>
            <a:miter lim="800000"/>
            <a:headEnd/>
            <a:tailEnd/>
          </a:ln>
        </p:spPr>
        <p:txBody>
          <a:bodyPr lIns="272964" anchor="ctr">
            <a:spAutoFit/>
          </a:bodyPr>
          <a:lstStyle/>
          <a:p>
            <a:r>
              <a:rPr lang="tr-TR" sz="1200" b="1" u="sng"/>
              <a:t>MİNİ ANKET  :</a:t>
            </a:r>
            <a:endParaRPr lang="en-US" sz="1200" b="1"/>
          </a:p>
          <a:p>
            <a:r>
              <a:rPr lang="tr-TR" sz="1200"/>
              <a:t>1-Rusya Federasyonu’na  ihraç ettiğiniz ürün/ürün grubu nedir?</a:t>
            </a:r>
          </a:p>
          <a:p>
            <a:r>
              <a:rPr lang="tr-TR" sz="1200"/>
              <a:t>2-Rusya Federasyonu pazarına ihracatta karşılaştığınız sorunlar nelerdir ? (sorunları açık olarak yazmanız çözüme katkı </a:t>
            </a:r>
          </a:p>
          <a:p>
            <a:r>
              <a:rPr lang="tr-TR" sz="1200"/>
              <a:t>    sağlayacaktır)</a:t>
            </a:r>
          </a:p>
          <a:p>
            <a:r>
              <a:rPr lang="tr-TR" sz="1200"/>
              <a:t>(     )  Nakliye, (     )  Gümrük Vergileri, (     )  Gümrük İşlemleri </a:t>
            </a:r>
          </a:p>
          <a:p>
            <a:r>
              <a:rPr lang="tr-TR" sz="1200"/>
              <a:t>(     )  Standartlar, (     )   Tarife Dışı Engeller , (     )   Bankacılık işlemleri</a:t>
            </a:r>
          </a:p>
          <a:p>
            <a:r>
              <a:rPr lang="tr-TR" sz="1200"/>
              <a:t>(     )   Kültürel farklılıklar,  (     )   Diğer</a:t>
            </a:r>
          </a:p>
          <a:p>
            <a:r>
              <a:rPr lang="tr-TR" sz="1200"/>
              <a:t> </a:t>
            </a:r>
          </a:p>
          <a:p>
            <a:r>
              <a:rPr lang="tr-TR" sz="1200"/>
              <a:t>3-Rusya Federasyonu’na  yapılacak pazar araştırmamızda hangi ürün/ürün grubuna ağırlık verilmesini istersiniz?</a:t>
            </a:r>
          </a:p>
          <a:p>
            <a:r>
              <a:rPr lang="tr-TR" sz="1200"/>
              <a:t> </a:t>
            </a:r>
          </a:p>
          <a:p>
            <a:r>
              <a:rPr lang="tr-TR" sz="1200"/>
              <a:t>4-Rusya Federasyonu’na  olan ihracatınız </a:t>
            </a:r>
          </a:p>
          <a:p>
            <a:r>
              <a:rPr lang="tr-TR" sz="1200"/>
              <a:t> </a:t>
            </a:r>
          </a:p>
          <a:p>
            <a:r>
              <a:rPr lang="tr-TR" sz="1200"/>
              <a:t>(     ) devamlılık arz ediyor, (     ) düzensizdir.</a:t>
            </a:r>
          </a:p>
          <a:p>
            <a:r>
              <a:rPr lang="tr-TR" sz="1200"/>
              <a:t> </a:t>
            </a:r>
          </a:p>
          <a:p>
            <a:r>
              <a:rPr lang="tr-TR" sz="1200"/>
              <a:t>5-Bir önceki soruda cevabınız “düzensizdir” ise nedeni nedir ?</a:t>
            </a:r>
          </a:p>
          <a:p>
            <a:r>
              <a:rPr lang="tr-TR" sz="1200"/>
              <a:t> </a:t>
            </a:r>
          </a:p>
          <a:p>
            <a:r>
              <a:rPr lang="tr-TR" sz="1200"/>
              <a:t>6-Rusya Federasyonu’na gerçekleşen ihracatınızda sektörünüzdeki en önemli rakipler hangi ülkelerdir ve onların size göre                                   sahip oldukları avantajlar nerlerdir ?</a:t>
            </a:r>
          </a:p>
          <a:p>
            <a:r>
              <a:rPr lang="tr-TR" sz="1200"/>
              <a:t> </a:t>
            </a:r>
          </a:p>
          <a:p>
            <a:r>
              <a:rPr lang="tr-TR" sz="1200"/>
              <a:t>7-Rusya Federasyonu  pazarında rekabette hangi açılardan zorlanıyorsunuz? </a:t>
            </a:r>
          </a:p>
          <a:p>
            <a:r>
              <a:rPr lang="tr-TR" sz="1200"/>
              <a:t>   (fiyat, pazarlama, ürün çeşidi, kalite, teslim koşulları, ödeme koşulları, nakliye vs.)</a:t>
            </a:r>
          </a:p>
          <a:p>
            <a:r>
              <a:rPr lang="tr-TR" sz="1200"/>
              <a:t> 8-Rusya Federasyonu pazarına verdiğiniz ürünlerde herhangi bir ürün uyarlaması söz konusu oldu mu  ( ürün içeriği, etiket    vb. gibi )?</a:t>
            </a:r>
          </a:p>
          <a:p>
            <a:r>
              <a:rPr lang="tr-TR" sz="1200"/>
              <a:t> 9-Türkiye’ye ve Türk ürünlerine karşı Rusya Federasyonu ithalatçıları ve tüketicilerinin yaklaşımı nedir?</a:t>
            </a:r>
          </a:p>
          <a:p>
            <a:r>
              <a:rPr lang="tr-TR" sz="1200"/>
              <a:t>10-Rusya Federasyonu’nda yatırımınız var mı? Var ise hangi ürün/ürün grubudur?</a:t>
            </a:r>
          </a:p>
          <a:p>
            <a:r>
              <a:rPr lang="tr-TR" sz="1200"/>
              <a:t>11-Rusya Federasyonu’nda yatırımda karşılaştığınız sorunlar nelerdir?</a:t>
            </a:r>
          </a:p>
          <a:p>
            <a:r>
              <a:rPr lang="tr-TR" sz="1200"/>
              <a:t>12-Belirtmek istediğiniz ve araştırmamız  sırasında  incelememizi istediğiniz  hususlar var mı?   </a:t>
            </a:r>
          </a:p>
          <a:p>
            <a:endParaRPr lang="tr-TR" sz="1200" b="1"/>
          </a:p>
          <a:p>
            <a:r>
              <a:rPr lang="tr-TR" sz="1200" b="1"/>
              <a:t>NOT:</a:t>
            </a:r>
            <a:r>
              <a:rPr lang="tr-TR" sz="1200"/>
              <a:t>  Mini anketimizi cevapladıktan sonra …….tarihine kadar      ……………adresine gönderebilirsiniz.</a:t>
            </a:r>
          </a:p>
          <a:p>
            <a:pPr eaLnBrk="0" hangingPunct="0"/>
            <a:endParaRPr lang="tr-T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Rectangle 5"/>
          <p:cNvSpPr>
            <a:spLocks noGrp="1" noChangeArrowheads="1"/>
          </p:cNvSpPr>
          <p:nvPr>
            <p:ph type="title"/>
          </p:nvPr>
        </p:nvSpPr>
        <p:spPr>
          <a:xfrm>
            <a:off x="285720" y="214290"/>
            <a:ext cx="8229600" cy="1143000"/>
          </a:xfrm>
        </p:spPr>
        <p:txBody>
          <a:bodyPr>
            <a:normAutofit fontScale="90000"/>
          </a:bodyPr>
          <a:lstStyle/>
          <a:p>
            <a:pPr eaLnBrk="1" hangingPunct="1">
              <a:defRPr/>
            </a:pPr>
            <a:r>
              <a:rPr lang="tr-TR" sz="3600" dirty="0"/>
              <a:t>İşletme Pazarlama Stratejisini Etkileyen Faktörler</a:t>
            </a:r>
          </a:p>
        </p:txBody>
      </p:sp>
      <p:graphicFrame>
        <p:nvGraphicFramePr>
          <p:cNvPr id="359428" name="Object 4"/>
          <p:cNvGraphicFramePr>
            <a:graphicFrameLocks noChangeAspect="1"/>
          </p:cNvGraphicFramePr>
          <p:nvPr>
            <p:ph idx="1"/>
          </p:nvPr>
        </p:nvGraphicFramePr>
        <p:xfrm>
          <a:off x="785786" y="1428750"/>
          <a:ext cx="7239000" cy="5429250"/>
        </p:xfrm>
        <a:graphic>
          <a:graphicData uri="http://schemas.openxmlformats.org/presentationml/2006/ole">
            <p:oleObj spid="_x0000_s2050" name="Slayt" r:id="rId3" imgW="4507818" imgH="3381736" progId="PowerPoint.Slide.8">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0" y="914400"/>
            <a:ext cx="6983413" cy="1431925"/>
          </a:xfrm>
          <a:prstGeom prst="rect">
            <a:avLst/>
          </a:prstGeom>
          <a:noFill/>
          <a:ln w="9525">
            <a:noFill/>
            <a:miter lim="800000"/>
            <a:headEnd/>
            <a:tailEnd/>
          </a:ln>
        </p:spPr>
        <p:txBody>
          <a:bodyPr>
            <a:spAutoFit/>
          </a:bodyPr>
          <a:lstStyle/>
          <a:p>
            <a:pPr eaLnBrk="0" hangingPunct="0"/>
            <a:r>
              <a:rPr lang="tr-TR" sz="4400">
                <a:solidFill>
                  <a:srgbClr val="FF0000"/>
                </a:solidFill>
                <a:latin typeface="Times New Roman" pitchFamily="18" charset="0"/>
              </a:rPr>
              <a:t> MUHTEMEL SONUÇLAR:</a:t>
            </a:r>
          </a:p>
          <a:p>
            <a:pPr eaLnBrk="0" hangingPunct="0"/>
            <a:endParaRPr lang="tr-TR" sz="4400">
              <a:latin typeface="Times New Roman" pitchFamily="18" charset="0"/>
            </a:endParaRPr>
          </a:p>
        </p:txBody>
      </p:sp>
      <p:sp>
        <p:nvSpPr>
          <p:cNvPr id="21507" name="Text Box 3"/>
          <p:cNvSpPr txBox="1">
            <a:spLocks noChangeArrowheads="1"/>
          </p:cNvSpPr>
          <p:nvPr/>
        </p:nvSpPr>
        <p:spPr bwMode="auto">
          <a:xfrm>
            <a:off x="609600" y="1981200"/>
            <a:ext cx="8534400" cy="3937000"/>
          </a:xfrm>
          <a:prstGeom prst="rect">
            <a:avLst/>
          </a:prstGeom>
          <a:noFill/>
          <a:ln w="9525">
            <a:noFill/>
            <a:miter lim="800000"/>
            <a:headEnd/>
            <a:tailEnd/>
          </a:ln>
        </p:spPr>
        <p:txBody>
          <a:bodyPr>
            <a:spAutoFit/>
          </a:bodyPr>
          <a:lstStyle/>
          <a:p>
            <a:pPr eaLnBrk="0" hangingPunct="0"/>
            <a:r>
              <a:rPr lang="tr-TR" sz="3600">
                <a:latin typeface="Tahoma" pitchFamily="34" charset="0"/>
              </a:rPr>
              <a:t>* Hedef pazara ihracata hemen   </a:t>
            </a:r>
          </a:p>
          <a:p>
            <a:pPr eaLnBrk="0" hangingPunct="0"/>
            <a:r>
              <a:rPr lang="tr-TR" sz="3600">
                <a:latin typeface="Tahoma" pitchFamily="34" charset="0"/>
              </a:rPr>
              <a:t>   başlanabilir, pazar büyüyebilir!</a:t>
            </a:r>
          </a:p>
          <a:p>
            <a:pPr eaLnBrk="0" hangingPunct="0"/>
            <a:r>
              <a:rPr lang="tr-TR" sz="3600">
                <a:latin typeface="Tahoma" pitchFamily="34" charset="0"/>
              </a:rPr>
              <a:t>* Hedef pazara ihracat için üründe ve/</a:t>
            </a:r>
          </a:p>
          <a:p>
            <a:pPr eaLnBrk="0" hangingPunct="0"/>
            <a:r>
              <a:rPr lang="tr-TR" sz="3600">
                <a:latin typeface="Tahoma" pitchFamily="34" charset="0"/>
              </a:rPr>
              <a:t>   veya tekliflerde değişiklik yapmak                              </a:t>
            </a:r>
          </a:p>
          <a:p>
            <a:pPr eaLnBrk="0" hangingPunct="0"/>
            <a:r>
              <a:rPr lang="tr-TR" sz="3600">
                <a:latin typeface="Tahoma" pitchFamily="34" charset="0"/>
              </a:rPr>
              <a:t>   gerekiyor</a:t>
            </a:r>
          </a:p>
          <a:p>
            <a:pPr eaLnBrk="0" hangingPunct="0"/>
            <a:r>
              <a:rPr lang="tr-TR" sz="3600">
                <a:latin typeface="Tahoma" pitchFamily="34" charset="0"/>
              </a:rPr>
              <a:t>* Hedef pazara ihracat yapmak kısa </a:t>
            </a:r>
          </a:p>
          <a:p>
            <a:pPr eaLnBrk="0" hangingPunct="0"/>
            <a:r>
              <a:rPr lang="tr-TR" sz="3600">
                <a:latin typeface="Tahoma" pitchFamily="34" charset="0"/>
              </a:rPr>
              <a:t>   vadede mümkün görünmüyor.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r>
              <a:rPr lang="tr-TR" smtClean="0"/>
              <a:t>ÖRNEK</a:t>
            </a:r>
          </a:p>
          <a:p>
            <a:pPr eaLnBrk="1" hangingPunct="1"/>
            <a:r>
              <a:rPr lang="en-US" smtClean="0"/>
              <a:t>3 </a:t>
            </a:r>
            <a:r>
              <a:rPr lang="tr-TR" smtClean="0"/>
              <a:t> büyük Pazar olsun. ABD ürünleri için</a:t>
            </a:r>
            <a:r>
              <a:rPr lang="en-US" smtClean="0"/>
              <a:t> Products are Canada, Japan &amp; Mexico</a:t>
            </a:r>
          </a:p>
          <a:p>
            <a:pPr lvl="1" eaLnBrk="1" hangingPunct="1"/>
            <a:r>
              <a:rPr lang="tr-TR" smtClean="0"/>
              <a:t>En iyi Pazar hangisi olabilir?</a:t>
            </a:r>
          </a:p>
          <a:p>
            <a:pPr lvl="1" eaLnBrk="1" hangingPunct="1"/>
            <a:r>
              <a:rPr lang="tr-TR" smtClean="0"/>
              <a:t>Nasıl seçersin?</a:t>
            </a: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smtClean="0"/>
              <a:t>Pazar Seçim Stratejileri</a:t>
            </a:r>
            <a:endParaRPr lang="en-US" smtClean="0"/>
          </a:p>
        </p:txBody>
      </p:sp>
      <p:sp>
        <p:nvSpPr>
          <p:cNvPr id="23555" name="Rectangle 3"/>
          <p:cNvSpPr>
            <a:spLocks noGrp="1" noChangeArrowheads="1"/>
          </p:cNvSpPr>
          <p:nvPr>
            <p:ph type="body" idx="1"/>
          </p:nvPr>
        </p:nvSpPr>
        <p:spPr/>
        <p:txBody>
          <a:bodyPr/>
          <a:lstStyle/>
          <a:p>
            <a:pPr eaLnBrk="1" hangingPunct="1">
              <a:lnSpc>
                <a:spcPct val="90000"/>
              </a:lnSpc>
            </a:pPr>
            <a:r>
              <a:rPr lang="en-US" sz="2800" u="sng" smtClean="0"/>
              <a:t>Reactive</a:t>
            </a:r>
            <a:r>
              <a:rPr lang="en-US" sz="2400" smtClean="0"/>
              <a:t> – </a:t>
            </a:r>
            <a:r>
              <a:rPr lang="tr-TR" sz="2400" smtClean="0"/>
              <a:t>gösterdiği başarı ile Pazar seçimi</a:t>
            </a:r>
          </a:p>
          <a:p>
            <a:pPr eaLnBrk="1" hangingPunct="1">
              <a:lnSpc>
                <a:spcPct val="90000"/>
              </a:lnSpc>
            </a:pPr>
            <a:endParaRPr lang="en-US" sz="2400" smtClean="0"/>
          </a:p>
          <a:p>
            <a:pPr lvl="1" eaLnBrk="1" hangingPunct="1">
              <a:lnSpc>
                <a:spcPct val="90000"/>
              </a:lnSpc>
            </a:pPr>
            <a:r>
              <a:rPr lang="tr-TR" sz="2000" smtClean="0"/>
              <a:t>Geçmişteki satışlar- </a:t>
            </a:r>
            <a:r>
              <a:rPr lang="en-US" sz="2000" smtClean="0"/>
              <a:t>Use past sales </a:t>
            </a:r>
          </a:p>
          <a:p>
            <a:pPr lvl="1" eaLnBrk="1" hangingPunct="1">
              <a:lnSpc>
                <a:spcPct val="90000"/>
              </a:lnSpc>
            </a:pPr>
            <a:r>
              <a:rPr lang="tr-TR" sz="2000" smtClean="0"/>
              <a:t>Rekabetçi satışlar- </a:t>
            </a:r>
            <a:r>
              <a:rPr lang="en-US" sz="2000" smtClean="0"/>
              <a:t>Competitive sales</a:t>
            </a:r>
          </a:p>
          <a:p>
            <a:pPr lvl="1" eaLnBrk="1" hangingPunct="1">
              <a:lnSpc>
                <a:spcPct val="90000"/>
              </a:lnSpc>
            </a:pPr>
            <a:r>
              <a:rPr lang="tr-TR" sz="2000" smtClean="0"/>
              <a:t>Ticaret fuarlarına katılım-</a:t>
            </a:r>
            <a:r>
              <a:rPr lang="en-US" sz="2000" smtClean="0"/>
              <a:t>Participation in Trade shows</a:t>
            </a:r>
          </a:p>
          <a:p>
            <a:pPr lvl="1" eaLnBrk="1" hangingPunct="1">
              <a:lnSpc>
                <a:spcPct val="90000"/>
              </a:lnSpc>
            </a:pPr>
            <a:r>
              <a:rPr lang="tr-TR" sz="2000" smtClean="0"/>
              <a:t>Endüstri uzmanları görüşleri-</a:t>
            </a:r>
            <a:r>
              <a:rPr lang="en-US" sz="2000" smtClean="0"/>
              <a:t>Discussions with Industry Experts</a:t>
            </a:r>
          </a:p>
          <a:p>
            <a:pPr eaLnBrk="1" hangingPunct="1">
              <a:lnSpc>
                <a:spcPct val="90000"/>
              </a:lnSpc>
            </a:pPr>
            <a:r>
              <a:rPr lang="en-US" sz="2800" u="sng" smtClean="0"/>
              <a:t>Proactive</a:t>
            </a:r>
            <a:r>
              <a:rPr lang="en-US" sz="2400" smtClean="0"/>
              <a:t> – </a:t>
            </a:r>
            <a:r>
              <a:rPr lang="tr-TR" sz="2400" smtClean="0"/>
              <a:t>bağımsız bir analize dayalı Pazar seçimi</a:t>
            </a:r>
          </a:p>
          <a:p>
            <a:pPr eaLnBrk="1" hangingPunct="1">
              <a:lnSpc>
                <a:spcPct val="90000"/>
              </a:lnSpc>
            </a:pPr>
            <a:endParaRPr lang="en-US" sz="2400" smtClean="0"/>
          </a:p>
          <a:p>
            <a:pPr lvl="1" eaLnBrk="1" hangingPunct="1">
              <a:lnSpc>
                <a:spcPct val="90000"/>
              </a:lnSpc>
            </a:pPr>
            <a:r>
              <a:rPr lang="en-US" sz="2000" smtClean="0"/>
              <a:t>Global Indicators</a:t>
            </a:r>
            <a:r>
              <a:rPr lang="tr-TR" sz="2000" smtClean="0"/>
              <a:t>- küresel göstergeler</a:t>
            </a:r>
            <a:endParaRPr lang="en-US" sz="2000" smtClean="0"/>
          </a:p>
          <a:p>
            <a:pPr lvl="1" eaLnBrk="1" hangingPunct="1">
              <a:lnSpc>
                <a:spcPct val="90000"/>
              </a:lnSpc>
            </a:pPr>
            <a:r>
              <a:rPr lang="en-US" sz="2000" smtClean="0"/>
              <a:t>Trade Barriers</a:t>
            </a:r>
            <a:r>
              <a:rPr lang="tr-TR" sz="2000" smtClean="0"/>
              <a:t>-ticari engeller</a:t>
            </a:r>
            <a:endParaRPr lang="en-US" sz="2000" smtClean="0"/>
          </a:p>
          <a:p>
            <a:pPr lvl="1" eaLnBrk="1" hangingPunct="1">
              <a:lnSpc>
                <a:spcPct val="90000"/>
              </a:lnSpc>
            </a:pPr>
            <a:r>
              <a:rPr lang="en-US" sz="2000" smtClean="0"/>
              <a:t>Tariff Barriers</a:t>
            </a:r>
            <a:r>
              <a:rPr lang="tr-TR" sz="2000" smtClean="0"/>
              <a:t>-tarife engelleri</a:t>
            </a:r>
            <a:endParaRPr lang="en-US" sz="2000" smtClean="0"/>
          </a:p>
          <a:p>
            <a:pPr lvl="1" eaLnBrk="1" hangingPunct="1">
              <a:lnSpc>
                <a:spcPct val="90000"/>
              </a:lnSpc>
            </a:pPr>
            <a:r>
              <a:rPr lang="en-US" sz="2000" smtClean="0"/>
              <a:t>Non tariff Barriers</a:t>
            </a:r>
            <a:r>
              <a:rPr lang="tr-TR" sz="2000" smtClean="0"/>
              <a:t>-tarife dışı engeller</a:t>
            </a:r>
            <a:endParaRPr lang="en-US" sz="2000" smtClean="0"/>
          </a:p>
          <a:p>
            <a:pPr lvl="1" eaLnBrk="1" hangingPunct="1">
              <a:lnSpc>
                <a:spcPct val="90000"/>
              </a:lnSpc>
              <a:buFontTx/>
              <a:buNone/>
            </a:pPr>
            <a:endParaRPr lang="en-US" sz="20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t>Advantages/Disadvantages</a:t>
            </a:r>
            <a:br>
              <a:rPr lang="en-US" sz="4000" smtClean="0"/>
            </a:br>
            <a:r>
              <a:rPr lang="en-US" sz="4000" smtClean="0"/>
              <a:t>Reactive Strategy</a:t>
            </a:r>
          </a:p>
        </p:txBody>
      </p:sp>
      <p:sp>
        <p:nvSpPr>
          <p:cNvPr id="24579" name="Rectangle 3"/>
          <p:cNvSpPr>
            <a:spLocks noGrp="1" noChangeArrowheads="1"/>
          </p:cNvSpPr>
          <p:nvPr>
            <p:ph type="body" idx="1"/>
          </p:nvPr>
        </p:nvSpPr>
        <p:spPr/>
        <p:txBody>
          <a:bodyPr/>
          <a:lstStyle/>
          <a:p>
            <a:pPr eaLnBrk="1" hangingPunct="1"/>
            <a:r>
              <a:rPr lang="en-US" smtClean="0"/>
              <a:t>Reactive Strategy</a:t>
            </a:r>
          </a:p>
          <a:p>
            <a:pPr lvl="1" eaLnBrk="1" hangingPunct="1"/>
            <a:r>
              <a:rPr lang="tr-TR" smtClean="0"/>
              <a:t>Artıları</a:t>
            </a:r>
            <a:endParaRPr lang="en-US" smtClean="0"/>
          </a:p>
          <a:p>
            <a:pPr lvl="2" eaLnBrk="1" hangingPunct="1"/>
            <a:r>
              <a:rPr lang="tr-TR" smtClean="0"/>
              <a:t> Düşük maliyetli, hızlı, düşük riskli, </a:t>
            </a:r>
          </a:p>
          <a:p>
            <a:pPr lvl="1" eaLnBrk="1" hangingPunct="1"/>
            <a:r>
              <a:rPr lang="tr-TR" smtClean="0"/>
              <a:t>Eksileri</a:t>
            </a:r>
            <a:endParaRPr lang="en-US" smtClean="0"/>
          </a:p>
          <a:p>
            <a:pPr lvl="2" eaLnBrk="1" hangingPunct="1"/>
            <a:r>
              <a:rPr lang="tr-TR" smtClean="0"/>
              <a:t> Ilk hamle avantajı kaybedilebilir</a:t>
            </a:r>
          </a:p>
          <a:p>
            <a:pPr lvl="2" eaLnBrk="1" hangingPunct="1"/>
            <a:r>
              <a:rPr lang="tr-TR" smtClean="0"/>
              <a:t>Rakipler yanıltabilir</a:t>
            </a:r>
          </a:p>
          <a:p>
            <a:pPr lvl="2" eaLnBrk="1" hangingPunct="1"/>
            <a:r>
              <a:rPr lang="tr-TR" smtClean="0"/>
              <a:t> Pazar sizin ürünün yaşam döngüsüne uymayabilir</a:t>
            </a:r>
          </a:p>
          <a:p>
            <a:pPr lvl="2" eaLnBrk="1" hangingPunct="1">
              <a:buFontTx/>
              <a:buNone/>
            </a:pPr>
            <a:endParaRPr lang="en-US" smtClean="0"/>
          </a:p>
          <a:p>
            <a:pPr lvl="1" eaLnBrk="1" hangingPunct="1"/>
            <a:endParaRPr lang="en-US" smtClean="0"/>
          </a:p>
          <a:p>
            <a:pPr lvl="1" eaLnBrk="1" hangingPunct="1"/>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sz="4000" b="1" smtClean="0"/>
              <a:t>Hedef Ülke Pazarını  Belirleme Yöntemleri</a:t>
            </a:r>
          </a:p>
        </p:txBody>
      </p:sp>
      <p:sp>
        <p:nvSpPr>
          <p:cNvPr id="26627" name="Rectangle 3"/>
          <p:cNvSpPr>
            <a:spLocks noGrp="1" noChangeArrowheads="1"/>
          </p:cNvSpPr>
          <p:nvPr>
            <p:ph type="body" idx="1"/>
          </p:nvPr>
        </p:nvSpPr>
        <p:spPr/>
        <p:txBody>
          <a:bodyPr/>
          <a:lstStyle/>
          <a:p>
            <a:pPr eaLnBrk="1" hangingPunct="1">
              <a:buFont typeface="Wingdings" pitchFamily="2" charset="2"/>
              <a:buNone/>
            </a:pPr>
            <a:r>
              <a:rPr lang="tr-TR" smtClean="0"/>
              <a:t>	1) Alternatif pazarlar belirleme, </a:t>
            </a:r>
          </a:p>
          <a:p>
            <a:pPr eaLnBrk="1" hangingPunct="1">
              <a:buFont typeface="Wingdings" pitchFamily="2" charset="2"/>
              <a:buNone/>
            </a:pPr>
            <a:r>
              <a:rPr lang="tr-TR" smtClean="0"/>
              <a:t>	2) Her bir pazarın maliyet fayda ve risklerini değerlendirme ve </a:t>
            </a:r>
          </a:p>
          <a:p>
            <a:pPr eaLnBrk="1" hangingPunct="1">
              <a:buFont typeface="Wingdings" pitchFamily="2" charset="2"/>
              <a:buNone/>
            </a:pPr>
            <a:r>
              <a:rPr lang="tr-TR" smtClean="0"/>
              <a:t>	3) Bunlardan en çok potansiyeli olanı seçmektir.</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Market Selection Model</a:t>
            </a:r>
          </a:p>
        </p:txBody>
      </p:sp>
      <p:graphicFrame>
        <p:nvGraphicFramePr>
          <p:cNvPr id="83013" name="Group 69"/>
          <p:cNvGraphicFramePr>
            <a:graphicFrameLocks noGrp="1"/>
          </p:cNvGraphicFramePr>
          <p:nvPr>
            <p:ph idx="1"/>
          </p:nvPr>
        </p:nvGraphicFramePr>
        <p:xfrm>
          <a:off x="457200" y="1600200"/>
          <a:ext cx="8229600" cy="4525963"/>
        </p:xfrm>
        <a:graphic>
          <a:graphicData uri="http://schemas.openxmlformats.org/drawingml/2006/table">
            <a:tbl>
              <a:tblPr/>
              <a:tblGrid>
                <a:gridCol w="747713"/>
                <a:gridCol w="928687"/>
                <a:gridCol w="685800"/>
                <a:gridCol w="630238"/>
                <a:gridCol w="893762"/>
                <a:gridCol w="685800"/>
                <a:gridCol w="665163"/>
                <a:gridCol w="935037"/>
                <a:gridCol w="762000"/>
                <a:gridCol w="609600"/>
                <a:gridCol w="685800"/>
              </a:tblGrid>
              <a:tr h="150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Indicator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Indicator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Indicator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Country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Country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7999413" cy="823912"/>
          </a:xfrm>
        </p:spPr>
        <p:txBody>
          <a:bodyPr/>
          <a:lstStyle/>
          <a:p>
            <a:pPr eaLnBrk="1" hangingPunct="1"/>
            <a:r>
              <a:rPr lang="tr-TR" sz="2400" b="1" smtClean="0"/>
              <a:t>ULUSLARARASI PAZARLARI BELİRLEME YAKLAŞIMLARI</a:t>
            </a:r>
            <a:r>
              <a:rPr lang="tr-TR" sz="4000" smtClean="0"/>
              <a:t> </a:t>
            </a:r>
          </a:p>
        </p:txBody>
      </p:sp>
      <p:sp>
        <p:nvSpPr>
          <p:cNvPr id="35843" name="Rectangle 3"/>
          <p:cNvSpPr>
            <a:spLocks noGrp="1" noChangeArrowheads="1"/>
          </p:cNvSpPr>
          <p:nvPr>
            <p:ph type="body" idx="1"/>
          </p:nvPr>
        </p:nvSpPr>
        <p:spPr/>
        <p:txBody>
          <a:bodyPr/>
          <a:lstStyle/>
          <a:p>
            <a:pPr eaLnBrk="1" hangingPunct="1">
              <a:buFont typeface="Wingdings" pitchFamily="2" charset="2"/>
              <a:buNone/>
            </a:pPr>
            <a:r>
              <a:rPr lang="tr-TR" sz="2800" smtClean="0"/>
              <a:t>	1) Uluslararası pazarlama çevresinin incelenmesi</a:t>
            </a:r>
          </a:p>
          <a:p>
            <a:pPr eaLnBrk="1" hangingPunct="1">
              <a:buFont typeface="Wingdings" pitchFamily="2" charset="2"/>
              <a:buNone/>
            </a:pPr>
            <a:r>
              <a:rPr lang="tr-TR" sz="2800" smtClean="0"/>
              <a:t>	2) Uluslararası pazarlara girip girmeme kararı</a:t>
            </a:r>
          </a:p>
          <a:p>
            <a:pPr eaLnBrk="1" hangingPunct="1">
              <a:buFont typeface="Wingdings" pitchFamily="2" charset="2"/>
              <a:buNone/>
            </a:pPr>
            <a:r>
              <a:rPr lang="tr-TR" sz="2800" smtClean="0"/>
              <a:t>	3) Hangi pazarlara girileceği- hedef ülke pazarını seçme kararı</a:t>
            </a:r>
          </a:p>
          <a:p>
            <a:pPr eaLnBrk="1" hangingPunct="1">
              <a:buFont typeface="Wingdings" pitchFamily="2" charset="2"/>
              <a:buNone/>
            </a:pPr>
            <a:r>
              <a:rPr lang="tr-TR" sz="2800" smtClean="0"/>
              <a:t>	4) Pazara hangi strateji ile  girileceği kararı </a:t>
            </a:r>
          </a:p>
          <a:p>
            <a:pPr eaLnBrk="1" hangingPunct="1">
              <a:buFont typeface="Wingdings" pitchFamily="2" charset="2"/>
              <a:buNone/>
            </a:pPr>
            <a:r>
              <a:rPr lang="tr-TR" sz="2800" smtClean="0"/>
              <a:t>	5) Pazarlama programı kararı</a:t>
            </a:r>
          </a:p>
          <a:p>
            <a:pPr eaLnBrk="1" hangingPunct="1">
              <a:buFont typeface="Wingdings" pitchFamily="2" charset="2"/>
              <a:buNone/>
            </a:pPr>
            <a:r>
              <a:rPr lang="tr-TR" sz="2800" smtClean="0"/>
              <a:t>	6) Pazarlama örgütlenme ve kontrol kararıdır.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r-TR" smtClean="0"/>
              <a:t>Pazar Seçim </a:t>
            </a:r>
            <a:r>
              <a:rPr lang="en-US" smtClean="0"/>
              <a:t>Model</a:t>
            </a:r>
            <a:r>
              <a:rPr lang="tr-TR" smtClean="0"/>
              <a:t>i</a:t>
            </a:r>
            <a:r>
              <a:rPr lang="en-US" smtClean="0"/>
              <a:t> (Proactive)</a:t>
            </a:r>
          </a:p>
        </p:txBody>
      </p:sp>
      <p:sp>
        <p:nvSpPr>
          <p:cNvPr id="37891" name="Rectangle 3"/>
          <p:cNvSpPr>
            <a:spLocks noGrp="1" noChangeArrowheads="1"/>
          </p:cNvSpPr>
          <p:nvPr>
            <p:ph type="body" idx="1"/>
          </p:nvPr>
        </p:nvSpPr>
        <p:spPr/>
        <p:txBody>
          <a:bodyPr/>
          <a:lstStyle/>
          <a:p>
            <a:pPr marL="609600" indent="-609600" eaLnBrk="1" hangingPunct="1">
              <a:buFontTx/>
              <a:buAutoNum type="arabicPeriod"/>
            </a:pPr>
            <a:r>
              <a:rPr lang="tr-TR" smtClean="0"/>
              <a:t>Pazarı değerlendirmek için göstergelerin geliştirilmesi </a:t>
            </a:r>
            <a:r>
              <a:rPr lang="en-US" smtClean="0"/>
              <a:t>(s)</a:t>
            </a:r>
          </a:p>
          <a:p>
            <a:pPr marL="609600" indent="-609600" eaLnBrk="1" hangingPunct="1">
              <a:buFontTx/>
              <a:buAutoNum type="arabicPeriod"/>
            </a:pPr>
            <a:r>
              <a:rPr lang="tr-TR" smtClean="0"/>
              <a:t>Göstergeleri puanla</a:t>
            </a:r>
            <a:endParaRPr lang="en-US" smtClean="0"/>
          </a:p>
          <a:p>
            <a:pPr marL="609600" indent="-609600" eaLnBrk="1" hangingPunct="1">
              <a:buFontTx/>
              <a:buAutoNum type="arabicPeriod"/>
            </a:pPr>
            <a:r>
              <a:rPr lang="tr-TR" smtClean="0"/>
              <a:t>Her göstergeye ağırlık ver</a:t>
            </a:r>
          </a:p>
          <a:p>
            <a:pPr marL="609600" indent="-609600" eaLnBrk="1" hangingPunct="1">
              <a:buFontTx/>
              <a:buAutoNum type="arabicPeriod"/>
            </a:pPr>
            <a:r>
              <a:rPr lang="tr-TR" smtClean="0"/>
              <a:t>Analiz sonuçlarına göre ülkeleri karşılaştır</a:t>
            </a: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Market Selection Model</a:t>
            </a:r>
          </a:p>
        </p:txBody>
      </p:sp>
      <p:graphicFrame>
        <p:nvGraphicFramePr>
          <p:cNvPr id="249859" name="Group 3"/>
          <p:cNvGraphicFramePr>
            <a:graphicFrameLocks noGrp="1"/>
          </p:cNvGraphicFramePr>
          <p:nvPr>
            <p:ph idx="1"/>
          </p:nvPr>
        </p:nvGraphicFramePr>
        <p:xfrm>
          <a:off x="457200" y="1600200"/>
          <a:ext cx="8229600" cy="4525963"/>
        </p:xfrm>
        <a:graphic>
          <a:graphicData uri="http://schemas.openxmlformats.org/drawingml/2006/table">
            <a:tbl>
              <a:tblPr/>
              <a:tblGrid>
                <a:gridCol w="747713"/>
                <a:gridCol w="928687"/>
                <a:gridCol w="685800"/>
                <a:gridCol w="630238"/>
                <a:gridCol w="893762"/>
                <a:gridCol w="685800"/>
                <a:gridCol w="665163"/>
                <a:gridCol w="935037"/>
                <a:gridCol w="762000"/>
                <a:gridCol w="609600"/>
                <a:gridCol w="685800"/>
              </a:tblGrid>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Indicator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Indicator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Indicator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Country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Country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tr-TR" sz="12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tr-TR" smtClean="0"/>
              <a:t>Gösterge Listesi</a:t>
            </a:r>
            <a:endParaRPr lang="en-US" smtClean="0"/>
          </a:p>
        </p:txBody>
      </p:sp>
      <p:sp>
        <p:nvSpPr>
          <p:cNvPr id="40963" name="Rectangle 3"/>
          <p:cNvSpPr>
            <a:spLocks noGrp="1" noChangeArrowheads="1"/>
          </p:cNvSpPr>
          <p:nvPr>
            <p:ph type="body" idx="1"/>
          </p:nvPr>
        </p:nvSpPr>
        <p:spPr/>
        <p:txBody>
          <a:bodyPr/>
          <a:lstStyle/>
          <a:p>
            <a:pPr eaLnBrk="1" hangingPunct="1">
              <a:buFont typeface="Wingdings" pitchFamily="2" charset="2"/>
              <a:buNone/>
            </a:pPr>
            <a:r>
              <a:rPr lang="tr-TR" smtClean="0"/>
              <a:t>	Pazar Büyüklüğü</a:t>
            </a:r>
            <a:br>
              <a:rPr lang="tr-TR" smtClean="0"/>
            </a:br>
            <a:r>
              <a:rPr lang="tr-TR" smtClean="0"/>
              <a:t>Pazar Büyüme</a:t>
            </a:r>
            <a:br>
              <a:rPr lang="tr-TR" smtClean="0"/>
            </a:br>
            <a:r>
              <a:rPr lang="tr-TR" smtClean="0"/>
              <a:t>Piyasa Erişilebilirlik</a:t>
            </a:r>
            <a:br>
              <a:rPr lang="tr-TR" smtClean="0"/>
            </a:br>
            <a:r>
              <a:rPr lang="tr-TR" smtClean="0"/>
              <a:t>Ekonomik İstikrar</a:t>
            </a:r>
            <a:br>
              <a:rPr lang="tr-TR" smtClean="0"/>
            </a:br>
            <a:r>
              <a:rPr lang="tr-TR" smtClean="0"/>
              <a:t>Siyasi İklim</a:t>
            </a:r>
            <a:br>
              <a:rPr lang="tr-TR" smtClean="0"/>
            </a:br>
            <a:r>
              <a:rPr lang="tr-TR" smtClean="0"/>
              <a:t>Kültürel İklim</a:t>
            </a:r>
            <a:br>
              <a:rPr lang="tr-TR" smtClean="0"/>
            </a:br>
            <a:r>
              <a:rPr lang="tr-TR" smtClean="0"/>
              <a:t>Çevresel Faktörler</a:t>
            </a:r>
            <a:br>
              <a:rPr lang="tr-TR" smtClean="0"/>
            </a:br>
            <a:r>
              <a:rPr lang="tr-TR" smtClean="0"/>
              <a:t>Coğrafi faktörler </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eaLnBrk="1" hangingPunct="1">
              <a:defRPr/>
            </a:pPr>
            <a:r>
              <a:rPr lang="tr-TR" sz="3200"/>
              <a:t>PAZARLAMA YÖNETİMİ SÜRECİNİN AŞAMALARI</a:t>
            </a:r>
          </a:p>
        </p:txBody>
      </p:sp>
      <p:graphicFrame>
        <p:nvGraphicFramePr>
          <p:cNvPr id="363575" name="Group 55"/>
          <p:cNvGraphicFramePr>
            <a:graphicFrameLocks noGrp="1"/>
          </p:cNvGraphicFramePr>
          <p:nvPr/>
        </p:nvGraphicFramePr>
        <p:xfrm>
          <a:off x="251520" y="1524000"/>
          <a:ext cx="8587681" cy="4917208"/>
        </p:xfrm>
        <a:graphic>
          <a:graphicData uri="http://schemas.openxmlformats.org/drawingml/2006/table">
            <a:tbl>
              <a:tblPr/>
              <a:tblGrid>
                <a:gridCol w="1587719"/>
                <a:gridCol w="1804081"/>
                <a:gridCol w="1804081"/>
                <a:gridCol w="1660900"/>
                <a:gridCol w="1730900"/>
              </a:tblGrid>
              <a:tr h="2268817">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Stratejik Planlama ve</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Pazarlama Planlaması</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S</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recinin Organize edilmesi</a:t>
                      </a:r>
                      <a:endParaRPr kumimoji="0" lang="tr-TR" sz="14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Fırsatlarının     Analizi</a:t>
                      </a:r>
                      <a:endParaRPr kumimoji="0" lang="tr-TR" sz="14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Hedef</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Pazarların Se</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ç</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imi</a:t>
                      </a:r>
                      <a:endParaRPr kumimoji="0" lang="tr-TR" sz="14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Pazarlama</a:t>
                      </a: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Karmasının</a:t>
                      </a: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Geliştirilmesi</a:t>
                      </a:r>
                      <a:endParaRPr kumimoji="0" lang="tr-TR" sz="14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Pazarlama</a:t>
                      </a: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Ç</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abalarının</a:t>
                      </a: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Organizasyonu,</a:t>
                      </a: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Y</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r</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t</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lmesi ve</a:t>
                      </a:r>
                    </a:p>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Kontrol</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endParaRPr kumimoji="0" lang="tr-TR" sz="14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r>
              <a:tr h="2648391">
                <a:tc>
                  <a:txBody>
                    <a:bodyPr/>
                    <a:lstStyle/>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Stratejik Planlama</a:t>
                      </a: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Pazarlama Planlaması</a:t>
                      </a:r>
                      <a:endParaRPr kumimoji="0" lang="tr-T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 araştırması ve Bilgi</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Sistemi</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T</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ketici Pazarları</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Ö</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rg</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tsel Pazarlar</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Talep </a:t>
                      </a:r>
                      <a:r>
                        <a:rPr kumimoji="0" lang="tr-TR" sz="14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Times New Roman" pitchFamily="18" charset="0"/>
                        </a:rPr>
                        <a:t>Tahminleme</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 ve</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Ö</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l</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çü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m</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 B</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ö</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l</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mlendirme, hedefleme ve konumlandırma</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r</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n tasarımı</a:t>
                      </a: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Fiyatlandırma</a:t>
                      </a: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Dağıtım</a:t>
                      </a: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None/>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Tutundurma Kararları</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Rekabet Analizi ve Rekabet</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ç</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i Pazarlama Stratejileri</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0"/>
                        </a:spcBef>
                        <a:spcAft>
                          <a:spcPct val="0"/>
                        </a:spcAft>
                        <a:buClr>
                          <a:srgbClr val="FF6600"/>
                        </a:buClr>
                        <a:buSzPct val="90000"/>
                        <a:buFont typeface="Wingdings" pitchFamily="2" charset="2"/>
                        <a:buChar char="ü"/>
                        <a:tabLst/>
                      </a:pP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0"/>
                        </a:spcBef>
                        <a:spcAft>
                          <a:spcPct val="0"/>
                        </a:spcAft>
                        <a:buClr>
                          <a:srgbClr val="FF6600"/>
                        </a:buClr>
                        <a:buSzPct val="90000"/>
                        <a:buFont typeface="Wingdings" pitchFamily="2" charset="2"/>
                        <a:buChar char="ü"/>
                        <a:tabLst/>
                      </a:pP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Pazarlama Programlarının Organize edilmesi, Y</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r</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t</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pitchFamily="18" charset="0"/>
                        </a:rPr>
                        <a:t>lmesi ve Kontrol</a:t>
                      </a:r>
                      <a:r>
                        <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Georgia"/>
                          <a:cs typeface="Times New Roman" pitchFamily="18" charset="0"/>
                        </a:rPr>
                        <a:t>ü</a:t>
                      </a:r>
                      <a:endParaRPr kumimoji="0" lang="tr-T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38100" cap="flat" cmpd="sng" algn="ctr">
                      <a:solidFill>
                        <a:schemeClr val="bg1"/>
                      </a:solidFill>
                      <a:prstDash val="solid"/>
                      <a:round/>
                      <a:headEnd type="none" w="sm" len="sm"/>
                      <a:tailEnd type="none" w="sm" len="sm"/>
                    </a:lnL>
                    <a:lnR w="381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hlink"/>
                    </a:solid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04800"/>
            <a:ext cx="8229600" cy="1143000"/>
          </a:xfrm>
        </p:spPr>
        <p:txBody>
          <a:bodyPr/>
          <a:lstStyle/>
          <a:p>
            <a:pPr eaLnBrk="1" hangingPunct="1"/>
            <a:r>
              <a:rPr lang="tr-TR" sz="2400" smtClean="0"/>
              <a:t>Göstergeler</a:t>
            </a:r>
            <a:endParaRPr lang="en-US" sz="1200" smtClean="0"/>
          </a:p>
        </p:txBody>
      </p:sp>
      <p:sp>
        <p:nvSpPr>
          <p:cNvPr id="41987" name="Rectangle 3"/>
          <p:cNvSpPr>
            <a:spLocks noGrp="1" noChangeArrowheads="1"/>
          </p:cNvSpPr>
          <p:nvPr>
            <p:ph type="body" idx="1"/>
          </p:nvPr>
        </p:nvSpPr>
        <p:spPr>
          <a:xfrm>
            <a:off x="228600" y="914400"/>
            <a:ext cx="8686800" cy="5791200"/>
          </a:xfrm>
        </p:spPr>
        <p:txBody>
          <a:bodyPr/>
          <a:lstStyle/>
          <a:p>
            <a:pPr eaLnBrk="1" hangingPunct="1"/>
            <a:r>
              <a:rPr lang="en-US" smtClean="0"/>
              <a:t>Demogra</a:t>
            </a:r>
            <a:r>
              <a:rPr lang="tr-TR" smtClean="0"/>
              <a:t>fik</a:t>
            </a:r>
            <a:r>
              <a:rPr lang="en-US" smtClean="0"/>
              <a:t> </a:t>
            </a:r>
            <a:r>
              <a:rPr lang="tr-TR" smtClean="0"/>
              <a:t>Göstergeler</a:t>
            </a:r>
            <a:endParaRPr lang="en-US" smtClean="0"/>
          </a:p>
          <a:p>
            <a:pPr lvl="1" eaLnBrk="1" hangingPunct="1"/>
            <a:r>
              <a:rPr lang="tr-TR" smtClean="0"/>
              <a:t>Büyüme ve nüfus yoğunluğu</a:t>
            </a:r>
          </a:p>
          <a:p>
            <a:pPr lvl="1" eaLnBrk="1" hangingPunct="1"/>
            <a:r>
              <a:rPr lang="tr-TR" smtClean="0"/>
              <a:t>Cinsiyet ,</a:t>
            </a:r>
          </a:p>
          <a:p>
            <a:pPr lvl="1" eaLnBrk="1" hangingPunct="1"/>
            <a:r>
              <a:rPr lang="tr-TR" smtClean="0"/>
              <a:t>Okuryazarlık oranı</a:t>
            </a:r>
          </a:p>
          <a:p>
            <a:pPr lvl="1" eaLnBrk="1" hangingPunct="1"/>
            <a:r>
              <a:rPr lang="tr-TR" smtClean="0"/>
              <a:t>Eğitim düzeyleri</a:t>
            </a:r>
          </a:p>
          <a:p>
            <a:pPr lvl="1" eaLnBrk="1" hangingPunct="1"/>
            <a:r>
              <a:rPr lang="tr-TR" smtClean="0"/>
              <a:t>Yaş dağılımı</a:t>
            </a:r>
          </a:p>
          <a:p>
            <a:pPr lvl="1" eaLnBrk="1" hangingPunct="1"/>
            <a:r>
              <a:rPr lang="tr-TR" smtClean="0"/>
              <a:t>Kişi başına düşen gelir ve dağılımı</a:t>
            </a:r>
          </a:p>
          <a:p>
            <a:pPr lvl="1" eaLnBrk="1" hangingPunct="1"/>
            <a:r>
              <a:rPr lang="tr-TR" smtClean="0"/>
              <a:t>Din, tabular, gibi sosyal düşünceler </a:t>
            </a:r>
          </a:p>
          <a:p>
            <a:pPr lvl="1" eaLnBrk="1" hangingPunct="1"/>
            <a:r>
              <a:rPr lang="tr-TR" smtClean="0"/>
              <a:t>Dil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tr-TR" sz="2400" smtClean="0"/>
              <a:t>Göstergeler</a:t>
            </a:r>
            <a:endParaRPr lang="en-US" sz="1200" smtClean="0"/>
          </a:p>
        </p:txBody>
      </p:sp>
      <p:sp>
        <p:nvSpPr>
          <p:cNvPr id="43011" name="Rectangle 3"/>
          <p:cNvSpPr>
            <a:spLocks noGrp="1" noChangeArrowheads="1"/>
          </p:cNvSpPr>
          <p:nvPr>
            <p:ph type="body" idx="1"/>
          </p:nvPr>
        </p:nvSpPr>
        <p:spPr/>
        <p:txBody>
          <a:bodyPr/>
          <a:lstStyle/>
          <a:p>
            <a:pPr eaLnBrk="1" hangingPunct="1">
              <a:buFont typeface="Wingdings" pitchFamily="2" charset="2"/>
              <a:buNone/>
            </a:pPr>
            <a:r>
              <a:rPr lang="en-US" smtClean="0"/>
              <a:t>Macroe</a:t>
            </a:r>
            <a:r>
              <a:rPr lang="tr-TR" smtClean="0"/>
              <a:t>k</a:t>
            </a:r>
            <a:r>
              <a:rPr lang="en-US" smtClean="0"/>
              <a:t>onomi</a:t>
            </a:r>
            <a:r>
              <a:rPr lang="tr-TR" smtClean="0"/>
              <a:t>k Göstergeler</a:t>
            </a:r>
          </a:p>
          <a:p>
            <a:pPr eaLnBrk="1" hangingPunct="1"/>
            <a:r>
              <a:rPr lang="en-US" smtClean="0"/>
              <a:t>GDP</a:t>
            </a:r>
          </a:p>
          <a:p>
            <a:pPr eaLnBrk="1" hangingPunct="1"/>
            <a:r>
              <a:rPr lang="en-US" smtClean="0"/>
              <a:t>GDP growth</a:t>
            </a:r>
          </a:p>
          <a:p>
            <a:pPr eaLnBrk="1" hangingPunct="1"/>
            <a:r>
              <a:rPr lang="en-US" smtClean="0"/>
              <a:t>Inflation rate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tr-TR" sz="3200" smtClean="0"/>
              <a:t>Göstergeler</a:t>
            </a:r>
            <a:endParaRPr lang="en-US" sz="3200" smtClean="0"/>
          </a:p>
        </p:txBody>
      </p:sp>
      <p:sp>
        <p:nvSpPr>
          <p:cNvPr id="44035" name="Rectangle 3"/>
          <p:cNvSpPr>
            <a:spLocks noGrp="1" noChangeArrowheads="1"/>
          </p:cNvSpPr>
          <p:nvPr>
            <p:ph type="body" idx="1"/>
          </p:nvPr>
        </p:nvSpPr>
        <p:spPr/>
        <p:txBody>
          <a:bodyPr/>
          <a:lstStyle/>
          <a:p>
            <a:pPr eaLnBrk="1" hangingPunct="1">
              <a:lnSpc>
                <a:spcPct val="90000"/>
              </a:lnSpc>
              <a:buFont typeface="Wingdings" pitchFamily="2" charset="2"/>
              <a:buNone/>
            </a:pPr>
            <a:r>
              <a:rPr lang="tr-TR" sz="2800" smtClean="0"/>
              <a:t>Hükümet Politikaları</a:t>
            </a:r>
            <a:endParaRPr lang="en-US" sz="2800" smtClean="0"/>
          </a:p>
          <a:p>
            <a:pPr lvl="1" eaLnBrk="1" hangingPunct="1">
              <a:lnSpc>
                <a:spcPct val="90000"/>
              </a:lnSpc>
            </a:pPr>
            <a:r>
              <a:rPr lang="en-US" sz="2400" smtClean="0"/>
              <a:t>Import tariffs</a:t>
            </a:r>
          </a:p>
          <a:p>
            <a:pPr lvl="1" eaLnBrk="1" hangingPunct="1">
              <a:lnSpc>
                <a:spcPct val="90000"/>
              </a:lnSpc>
            </a:pPr>
            <a:r>
              <a:rPr lang="en-US" sz="2400" smtClean="0"/>
              <a:t>Currency exchange controls</a:t>
            </a:r>
          </a:p>
          <a:p>
            <a:pPr lvl="1" eaLnBrk="1" hangingPunct="1">
              <a:lnSpc>
                <a:spcPct val="90000"/>
              </a:lnSpc>
            </a:pPr>
            <a:r>
              <a:rPr lang="en-US" sz="2400" smtClean="0"/>
              <a:t>Non tariff trade barriers (technical standadrs, labeling requirements, documentation)</a:t>
            </a:r>
          </a:p>
          <a:p>
            <a:pPr lvl="1" eaLnBrk="1" hangingPunct="1">
              <a:lnSpc>
                <a:spcPct val="90000"/>
              </a:lnSpc>
            </a:pPr>
            <a:r>
              <a:rPr lang="en-US" sz="2400" smtClean="0"/>
              <a:t>Intellectual property rights protection (patents, copyrights, trademarks, trade secrets)</a:t>
            </a:r>
          </a:p>
          <a:p>
            <a:pPr lvl="1" eaLnBrk="1" hangingPunct="1">
              <a:lnSpc>
                <a:spcPct val="90000"/>
              </a:lnSpc>
            </a:pPr>
            <a:r>
              <a:rPr lang="en-US" sz="2400" smtClean="0"/>
              <a:t>Political risk (stability)</a:t>
            </a:r>
          </a:p>
          <a:p>
            <a:pPr lvl="1" eaLnBrk="1" hangingPunct="1">
              <a:lnSpc>
                <a:spcPct val="90000"/>
              </a:lnSpc>
            </a:pPr>
            <a:r>
              <a:rPr lang="en-US" sz="2400" smtClean="0"/>
              <a:t>Investment policies and protections</a:t>
            </a:r>
          </a:p>
          <a:p>
            <a:pPr lvl="1" eaLnBrk="1" hangingPunct="1">
              <a:lnSpc>
                <a:spcPct val="90000"/>
              </a:lnSpc>
            </a:pPr>
            <a:r>
              <a:rPr lang="en-US" sz="2400" smtClean="0"/>
              <a:t>Labor practices and restrictions</a:t>
            </a:r>
          </a:p>
          <a:p>
            <a:pPr lvl="1" eaLnBrk="1" hangingPunct="1">
              <a:lnSpc>
                <a:spcPct val="90000"/>
              </a:lnSpc>
            </a:pPr>
            <a:r>
              <a:rPr lang="en-US" sz="2400" smtClean="0"/>
              <a:t>Taxation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sz="3200" smtClean="0"/>
              <a:t>Göstergeler</a:t>
            </a:r>
            <a:endParaRPr lang="en-US" sz="3200" smtClean="0"/>
          </a:p>
        </p:txBody>
      </p:sp>
      <p:sp>
        <p:nvSpPr>
          <p:cNvPr id="45059" name="Rectangle 3"/>
          <p:cNvSpPr>
            <a:spLocks noGrp="1" noChangeArrowheads="1"/>
          </p:cNvSpPr>
          <p:nvPr>
            <p:ph type="body" idx="1"/>
          </p:nvPr>
        </p:nvSpPr>
        <p:spPr/>
        <p:txBody>
          <a:bodyPr/>
          <a:lstStyle/>
          <a:p>
            <a:pPr eaLnBrk="1" hangingPunct="1"/>
            <a:r>
              <a:rPr lang="tr-TR" smtClean="0"/>
              <a:t>Çevresel Göstergeler</a:t>
            </a:r>
            <a:endParaRPr lang="en-US" smtClean="0"/>
          </a:p>
          <a:p>
            <a:pPr lvl="1" eaLnBrk="1" hangingPunct="1"/>
            <a:r>
              <a:rPr lang="en-US" smtClean="0"/>
              <a:t>Climate</a:t>
            </a:r>
          </a:p>
          <a:p>
            <a:pPr lvl="1" eaLnBrk="1" hangingPunct="1"/>
            <a:r>
              <a:rPr lang="en-US" smtClean="0"/>
              <a:t>Geography</a:t>
            </a:r>
          </a:p>
          <a:p>
            <a:pPr lvl="1" eaLnBrk="1" hangingPunct="1"/>
            <a:r>
              <a:rPr lang="en-US" smtClean="0"/>
              <a:t>Infrastructure (transportation, telecommunications)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tr-TR" sz="2400" smtClean="0"/>
              <a:t>Göstergeler</a:t>
            </a:r>
            <a:endParaRPr lang="en-US" sz="1200" smtClean="0"/>
          </a:p>
        </p:txBody>
      </p:sp>
      <p:sp>
        <p:nvSpPr>
          <p:cNvPr id="46083" name="Rectangle 3"/>
          <p:cNvSpPr>
            <a:spLocks noGrp="1" noChangeArrowheads="1"/>
          </p:cNvSpPr>
          <p:nvPr>
            <p:ph type="body" idx="1"/>
          </p:nvPr>
        </p:nvSpPr>
        <p:spPr/>
        <p:txBody>
          <a:bodyPr/>
          <a:lstStyle/>
          <a:p>
            <a:pPr eaLnBrk="1" hangingPunct="1">
              <a:lnSpc>
                <a:spcPct val="90000"/>
              </a:lnSpc>
              <a:buFont typeface="Wingdings" pitchFamily="2" charset="2"/>
              <a:buNone/>
            </a:pPr>
            <a:r>
              <a:rPr lang="tr-TR" smtClean="0"/>
              <a:t>Endüstri Göstergeleri</a:t>
            </a:r>
            <a:endParaRPr lang="en-US" smtClean="0"/>
          </a:p>
          <a:p>
            <a:pPr lvl="1" eaLnBrk="1" hangingPunct="1">
              <a:lnSpc>
                <a:spcPct val="90000"/>
              </a:lnSpc>
            </a:pPr>
            <a:r>
              <a:rPr lang="en-US" sz="2000" smtClean="0"/>
              <a:t>Entry barriers (obstacles such as local branding, access to distribution, expected retaliation)</a:t>
            </a:r>
          </a:p>
          <a:p>
            <a:pPr lvl="1" eaLnBrk="1" hangingPunct="1">
              <a:lnSpc>
                <a:spcPct val="90000"/>
              </a:lnSpc>
            </a:pPr>
            <a:r>
              <a:rPr lang="en-US" sz="2000" smtClean="0"/>
              <a:t>Rivalry (number of competitors, intensity of the competition, market shares)</a:t>
            </a:r>
          </a:p>
          <a:p>
            <a:pPr lvl="1" eaLnBrk="1" hangingPunct="1">
              <a:lnSpc>
                <a:spcPct val="90000"/>
              </a:lnSpc>
            </a:pPr>
            <a:r>
              <a:rPr lang="en-US" sz="2000" smtClean="0"/>
              <a:t>Supplier power (concentration of suppliers, switching costs)</a:t>
            </a:r>
          </a:p>
          <a:p>
            <a:pPr lvl="1" eaLnBrk="1" hangingPunct="1">
              <a:lnSpc>
                <a:spcPct val="90000"/>
              </a:lnSpc>
            </a:pPr>
            <a:r>
              <a:rPr lang="en-US" sz="2000" smtClean="0"/>
              <a:t>Buyer power (maturity of distirbution channel, access to consumer)</a:t>
            </a:r>
          </a:p>
          <a:p>
            <a:pPr lvl="1" eaLnBrk="1" hangingPunct="1">
              <a:lnSpc>
                <a:spcPct val="90000"/>
              </a:lnSpc>
            </a:pPr>
            <a:r>
              <a:rPr lang="en-US" sz="2000" smtClean="0"/>
              <a:t>Substitute products (use of products not directly competing but used as a substitute)</a:t>
            </a:r>
          </a:p>
          <a:p>
            <a:pPr lvl="1" eaLnBrk="1" hangingPunct="1">
              <a:lnSpc>
                <a:spcPct val="90000"/>
              </a:lnSpc>
            </a:pPr>
            <a:r>
              <a:rPr lang="en-US" sz="2000" smtClean="0"/>
              <a:t>Growth of the industry</a:t>
            </a:r>
          </a:p>
          <a:p>
            <a:pPr lvl="1" eaLnBrk="1" hangingPunct="1">
              <a:lnSpc>
                <a:spcPct val="90000"/>
              </a:lnSpc>
            </a:pPr>
            <a:r>
              <a:rPr lang="en-US" sz="2000" smtClean="0"/>
              <a:t>Stability of the industry</a:t>
            </a:r>
          </a:p>
          <a:p>
            <a:pPr lvl="1" eaLnBrk="1" hangingPunct="1">
              <a:lnSpc>
                <a:spcPct val="90000"/>
              </a:lnSpc>
            </a:pPr>
            <a:r>
              <a:rPr lang="en-US" sz="2000" smtClean="0"/>
              <a:t>Risks of the industry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tr-TR" sz="4000" b="1" smtClean="0"/>
              <a:t>Pazar Büyüklüğü-Market size</a:t>
            </a:r>
            <a:r>
              <a:rPr lang="en-US" sz="4000" b="1" smtClean="0"/>
              <a:t/>
            </a:r>
            <a:br>
              <a:rPr lang="en-US" sz="4000" b="1" smtClean="0"/>
            </a:br>
            <a:endParaRPr lang="en-US" sz="4000" b="1" smtClean="0"/>
          </a:p>
        </p:txBody>
      </p:sp>
      <p:sp>
        <p:nvSpPr>
          <p:cNvPr id="47107" name="Rectangle 3"/>
          <p:cNvSpPr>
            <a:spLocks noGrp="1" noChangeArrowheads="1"/>
          </p:cNvSpPr>
          <p:nvPr>
            <p:ph type="body" idx="1"/>
          </p:nvPr>
        </p:nvSpPr>
        <p:spPr/>
        <p:txBody>
          <a:bodyPr/>
          <a:lstStyle/>
          <a:p>
            <a:pPr eaLnBrk="1" hangingPunct="1">
              <a:lnSpc>
                <a:spcPct val="80000"/>
              </a:lnSpc>
            </a:pPr>
            <a:r>
              <a:rPr lang="tr-TR" sz="2400" dirty="0" smtClean="0"/>
              <a:t>Pazar büyüklüğü incelerken, genel nüfusa bakın. Sonra, bu nüfus içerisindeki potansiyel alıcıların yüzdesini tahmin edin.Nüfusun ne kadarı ithalata yönelik harcama yapar? Bunu yaparken zaten benzer bir ürün sağlayan ulusal veya uluslararası rakipler varsa, tespit edin. Varsa, üretim oranı nedir? Mümkünse, rakiplerinizin fiyatını belirle ve onların ürün fiyatı ve kalitesini karşılaştırın.</a:t>
            </a:r>
          </a:p>
          <a:p>
            <a:pPr eaLnBrk="1" hangingPunct="1">
              <a:lnSpc>
                <a:spcPct val="80000"/>
              </a:lnSpc>
            </a:pPr>
            <a:r>
              <a:rPr lang="tr-TR" sz="2400" dirty="0" smtClean="0"/>
              <a:t>Birkaç rakibin olduğu küçük pazarlara girmek size iyi bir yerden başlama ve büyüme imkanı verebilir. Ancak, daha küçük pazarlara girerseniz eğer bir sonuç (örneğin, ulaşım ve siyasi altyapı sorunları) karşılaşabileceğiniz engelleri sakının.</a:t>
            </a:r>
            <a:endParaRPr lang="en-US" sz="2400" dirty="0" smtClean="0"/>
          </a:p>
          <a:p>
            <a:pPr eaLnBrk="1" hangingPunct="1">
              <a:lnSpc>
                <a:spcPct val="80000"/>
              </a:lnSpc>
            </a:pPr>
            <a:r>
              <a:rPr lang="tr-TR" sz="2400" dirty="0" smtClean="0"/>
              <a:t>Demografik araştırma, hedef pazarda işsizlik eğilimleri ve tüketicilerin eğitim düzeyleri bakın. Ayrıca, belirli bir mesafede konuşulan dil ve lehçelerin tanımlayın.</a:t>
            </a:r>
          </a:p>
          <a:p>
            <a:pPr eaLnBrk="1" hangingPunct="1">
              <a:lnSpc>
                <a:spcPct val="80000"/>
              </a:lnSpc>
            </a:pPr>
            <a:endParaRPr lang="en-US" sz="24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tr-TR" sz="3200" b="1" smtClean="0"/>
              <a:t>Pazarın büyümesi-</a:t>
            </a:r>
            <a:r>
              <a:rPr lang="en-US" sz="3200" b="1" smtClean="0"/>
              <a:t>Market Growth</a:t>
            </a:r>
          </a:p>
        </p:txBody>
      </p:sp>
      <p:sp>
        <p:nvSpPr>
          <p:cNvPr id="48131" name="Rectangle 3"/>
          <p:cNvSpPr>
            <a:spLocks noGrp="1" noChangeArrowheads="1"/>
          </p:cNvSpPr>
          <p:nvPr>
            <p:ph type="body" idx="1"/>
          </p:nvPr>
        </p:nvSpPr>
        <p:spPr>
          <a:xfrm>
            <a:off x="457200" y="1600200"/>
            <a:ext cx="8458200" cy="4648200"/>
          </a:xfrm>
        </p:spPr>
        <p:txBody>
          <a:bodyPr/>
          <a:lstStyle/>
          <a:p>
            <a:pPr eaLnBrk="1" hangingPunct="1">
              <a:lnSpc>
                <a:spcPct val="80000"/>
              </a:lnSpc>
            </a:pPr>
            <a:endParaRPr lang="en-US" sz="1800" b="1" dirty="0" smtClean="0"/>
          </a:p>
          <a:p>
            <a:pPr eaLnBrk="1" hangingPunct="1">
              <a:lnSpc>
                <a:spcPct val="80000"/>
              </a:lnSpc>
            </a:pPr>
            <a:r>
              <a:rPr lang="tr-TR" sz="1800" dirty="0" smtClean="0"/>
              <a:t>Pazardaki büyümeyi takip et,  sürekli büyüyen veya küçülen bir yapıda ise son yıllarda pazarın büyümesinin incelenmesi size bir şeyler söyleyecektir. Pazar ürünlere doymuş mu? İthalat  artıyor mu  veya azalıyor mu? Sayılar sürekli artmakta ise  bu piyasada genişleme  olduğunu gösterir. Kar marjlarını artırmak ve üretim maliyetlerini azaltmak için güçlü bir büyüme potansiyeline sahip daha büyük pazarlar düşünün.</a:t>
            </a:r>
          </a:p>
          <a:p>
            <a:pPr eaLnBrk="1" hangingPunct="1">
              <a:lnSpc>
                <a:spcPct val="80000"/>
              </a:lnSpc>
            </a:pPr>
            <a:endParaRPr lang="en-US" sz="1800" dirty="0" smtClean="0"/>
          </a:p>
          <a:p>
            <a:pPr eaLnBrk="1" hangingPunct="1">
              <a:lnSpc>
                <a:spcPct val="80000"/>
              </a:lnSpc>
            </a:pPr>
            <a:r>
              <a:rPr lang="tr-TR" sz="1800" dirty="0" smtClean="0"/>
              <a:t>Ayrıca, pazar endüstriyel gelişmenin hangi aşamasında düşünün. Sadece sanayileşmeye başlıyor  ise en son teknoloji için ihtiyaç olmayabilir. Ancak, endüstriyel gelişmekte olan bazı pazarlar altyapı oluşturmada en son teknolojiye uyum sağlayabilir ve daha gelişmiş piyasalarda kaydedilen ilerlemeden yararlanabilir (örn. Ortadoğu telekomünikasyon  için bakır tel yerine fiber optik düşünüyor kendi altyapısını oluşturmak için.</a:t>
            </a:r>
          </a:p>
          <a:p>
            <a:pPr eaLnBrk="1" hangingPunct="1">
              <a:lnSpc>
                <a:spcPct val="80000"/>
              </a:lnSpc>
            </a:pPr>
            <a:endParaRPr lang="en-US" sz="1800"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274638"/>
            <a:ext cx="7924800" cy="868362"/>
          </a:xfrm>
        </p:spPr>
        <p:txBody>
          <a:bodyPr/>
          <a:lstStyle/>
          <a:p>
            <a:pPr eaLnBrk="1" hangingPunct="1"/>
            <a:r>
              <a:rPr lang="tr-TR" sz="2800" b="1" smtClean="0"/>
              <a:t>Pazara Giriş, Erişim-</a:t>
            </a:r>
            <a:r>
              <a:rPr lang="en-US" sz="2800" b="1" smtClean="0"/>
              <a:t>Market Accessibility</a:t>
            </a:r>
            <a:r>
              <a:rPr lang="en-US" sz="4000" b="1" smtClean="0"/>
              <a:t/>
            </a:r>
            <a:br>
              <a:rPr lang="en-US" sz="4000" b="1" smtClean="0"/>
            </a:br>
            <a:endParaRPr lang="en-US" sz="4000" b="1" smtClean="0"/>
          </a:p>
        </p:txBody>
      </p:sp>
      <p:sp>
        <p:nvSpPr>
          <p:cNvPr id="49155" name="Rectangle 3"/>
          <p:cNvSpPr>
            <a:spLocks noGrp="1" noChangeArrowheads="1"/>
          </p:cNvSpPr>
          <p:nvPr>
            <p:ph type="body" idx="1"/>
          </p:nvPr>
        </p:nvSpPr>
        <p:spPr>
          <a:xfrm>
            <a:off x="381000" y="1066800"/>
            <a:ext cx="8305800" cy="5059363"/>
          </a:xfrm>
        </p:spPr>
        <p:txBody>
          <a:bodyPr/>
          <a:lstStyle/>
          <a:p>
            <a:pPr eaLnBrk="1" hangingPunct="1">
              <a:lnSpc>
                <a:spcPct val="80000"/>
              </a:lnSpc>
            </a:pPr>
            <a:r>
              <a:rPr lang="tr-TR" sz="1800" smtClean="0"/>
              <a:t>Birçok faktör piyasaya erişilebilirliği etkileyebilir. Aşağıda ki liste ürününüzü hedeflediğiniz müşterilere erişilebilirliğini değerlendirmeye yardımcı olabilir:</a:t>
            </a:r>
          </a:p>
          <a:p>
            <a:pPr eaLnBrk="1" hangingPunct="1">
              <a:lnSpc>
                <a:spcPct val="80000"/>
              </a:lnSpc>
            </a:pPr>
            <a:endParaRPr lang="tr-TR" sz="1800" smtClean="0"/>
          </a:p>
          <a:p>
            <a:pPr eaLnBrk="1" hangingPunct="1">
              <a:lnSpc>
                <a:spcPct val="80000"/>
              </a:lnSpc>
            </a:pPr>
            <a:r>
              <a:rPr lang="tr-TR" sz="1800" smtClean="0"/>
              <a:t>İthalat vergileri ve tarifelerin maliyetleri mal ve hizmetinizi karsız hale getirebilir. Vergi ve tarife oranını belirlemek için, iletişime geçin ve  uyumlaştırılmış Tarife bölümünde (</a:t>
            </a:r>
            <a:r>
              <a:rPr lang="en-US" sz="1800" smtClean="0"/>
              <a:t>Harmonized Tariff section</a:t>
            </a:r>
            <a:r>
              <a:rPr lang="tr-TR" sz="1800" smtClean="0"/>
              <a:t>) ürününüzü tanımlamanıza yardımcı olması için bir ticaret ajansına başvurun. Unutmayın, her ülkenin vergi oranları kendi programı var.</a:t>
            </a:r>
          </a:p>
          <a:p>
            <a:pPr eaLnBrk="1" hangingPunct="1">
              <a:lnSpc>
                <a:spcPct val="80000"/>
              </a:lnSpc>
            </a:pPr>
            <a:endParaRPr lang="tr-TR" sz="1800" smtClean="0"/>
          </a:p>
          <a:p>
            <a:pPr eaLnBrk="1" hangingPunct="1">
              <a:lnSpc>
                <a:spcPct val="80000"/>
              </a:lnSpc>
            </a:pPr>
            <a:r>
              <a:rPr lang="tr-TR" sz="1800" smtClean="0"/>
              <a:t>Yerli ve yabancı tedarikçiler sizin pazara erişilebilirliğinizi etkileyebilir. Eğer uluslararası rakiplerin kim olduğundan emin Ürün fiyat ve kalitenizi rakiplerle  karşılaştırın.</a:t>
            </a:r>
          </a:p>
          <a:p>
            <a:pPr eaLnBrk="1" hangingPunct="1">
              <a:lnSpc>
                <a:spcPct val="80000"/>
              </a:lnSpc>
            </a:pPr>
            <a:endParaRPr lang="tr-TR" sz="1800" smtClean="0"/>
          </a:p>
          <a:p>
            <a:pPr eaLnBrk="1" hangingPunct="1">
              <a:lnSpc>
                <a:spcPct val="80000"/>
              </a:lnSpc>
            </a:pPr>
            <a:r>
              <a:rPr lang="tr-TR" sz="1800" smtClean="0"/>
              <a:t>İhracat yapmak istediğiniz ülkedeki satış temsilcileri ürününüzü gösterebilir ve çabuk hareket edebilir. Temsilcilerin, farklı dağıtım kanallarıyla en iyi şekilde pazara ve müşterilere ulaşmak için size fikir vermesi mümkün olabilir.</a:t>
            </a:r>
          </a:p>
          <a:p>
            <a:pPr eaLnBrk="1" hangingPunct="1">
              <a:lnSpc>
                <a:spcPct val="80000"/>
              </a:lnSpc>
            </a:pPr>
            <a:endParaRPr lang="tr-TR" sz="1800" smtClean="0"/>
          </a:p>
          <a:p>
            <a:pPr eaLnBrk="1" hangingPunct="1">
              <a:lnSpc>
                <a:spcPct val="80000"/>
              </a:lnSpc>
            </a:pPr>
            <a:r>
              <a:rPr lang="tr-TR" sz="1800" smtClean="0"/>
              <a:t>Örneğin reklam ve ürün tanıtımını gibi promosyon uygulamaları, hedef pazara (ve hakkında bilmek) ürününüzün erişimi ne kadar olacak bunu etkileyecektir.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txBox="1">
            <a:spLocks noGrp="1"/>
          </p:cNvSpPr>
          <p:nvPr/>
        </p:nvSpPr>
        <p:spPr bwMode="auto">
          <a:xfrm>
            <a:off x="7239000" y="6553200"/>
            <a:ext cx="1905000" cy="304800"/>
          </a:xfrm>
          <a:prstGeom prst="rect">
            <a:avLst/>
          </a:prstGeom>
          <a:noFill/>
          <a:ln w="9525">
            <a:noFill/>
            <a:miter lim="800000"/>
            <a:headEnd/>
            <a:tailEnd/>
          </a:ln>
        </p:spPr>
        <p:txBody>
          <a:bodyPr/>
          <a:lstStyle/>
          <a:p>
            <a:pPr algn="r"/>
            <a:fld id="{F369701C-7459-4277-BCDE-4570FE6881BC}" type="slidenum">
              <a:rPr lang="en-US" sz="1400">
                <a:solidFill>
                  <a:schemeClr val="bg1"/>
                </a:solidFill>
              </a:rPr>
              <a:pPr algn="r"/>
              <a:t>68</a:t>
            </a:fld>
            <a:endParaRPr lang="en-US" sz="1400">
              <a:solidFill>
                <a:schemeClr val="bg1"/>
              </a:solidFill>
            </a:endParaRPr>
          </a:p>
        </p:txBody>
      </p:sp>
      <p:sp>
        <p:nvSpPr>
          <p:cNvPr id="50179" name="Rectangle 2"/>
          <p:cNvSpPr>
            <a:spLocks noGrp="1" noChangeArrowheads="1"/>
          </p:cNvSpPr>
          <p:nvPr>
            <p:ph type="title" idx="4294967295"/>
          </p:nvPr>
        </p:nvSpPr>
        <p:spPr>
          <a:xfrm>
            <a:off x="38100" y="228600"/>
            <a:ext cx="9067800" cy="609600"/>
          </a:xfrm>
        </p:spPr>
        <p:txBody>
          <a:bodyPr/>
          <a:lstStyle/>
          <a:p>
            <a:pPr eaLnBrk="1" hangingPunct="1"/>
            <a:r>
              <a:rPr lang="en-US" sz="2800" smtClean="0"/>
              <a:t>PESTEL – What characterizes the national environment?</a:t>
            </a:r>
          </a:p>
        </p:txBody>
      </p:sp>
      <p:sp>
        <p:nvSpPr>
          <p:cNvPr id="50180" name="Rectangle 3"/>
          <p:cNvSpPr>
            <a:spLocks noChangeArrowheads="1"/>
          </p:cNvSpPr>
          <p:nvPr/>
        </p:nvSpPr>
        <p:spPr bwMode="auto">
          <a:xfrm>
            <a:off x="5821363" y="6324600"/>
            <a:ext cx="2636837" cy="366713"/>
          </a:xfrm>
          <a:prstGeom prst="rect">
            <a:avLst/>
          </a:prstGeom>
          <a:noFill/>
          <a:ln w="9525">
            <a:noFill/>
            <a:miter lim="800000"/>
            <a:headEnd/>
            <a:tailEnd/>
          </a:ln>
        </p:spPr>
        <p:txBody>
          <a:bodyPr wrap="none">
            <a:spAutoFit/>
          </a:bodyPr>
          <a:lstStyle/>
          <a:p>
            <a:pPr>
              <a:spcBef>
                <a:spcPct val="20000"/>
              </a:spcBef>
              <a:buClr>
                <a:schemeClr val="folHlink"/>
              </a:buClr>
              <a:buSzPct val="60000"/>
              <a:buFont typeface="Wingdings" pitchFamily="2" charset="2"/>
              <a:buNone/>
            </a:pPr>
            <a:r>
              <a:rPr lang="en-US">
                <a:solidFill>
                  <a:schemeClr val="bg1"/>
                </a:solidFill>
              </a:rPr>
              <a:t>Johnson &amp; Scholes 1997</a:t>
            </a:r>
          </a:p>
        </p:txBody>
      </p:sp>
      <p:sp>
        <p:nvSpPr>
          <p:cNvPr id="50181" name="AutoShape 4"/>
          <p:cNvSpPr>
            <a:spLocks noChangeArrowheads="1"/>
          </p:cNvSpPr>
          <p:nvPr/>
        </p:nvSpPr>
        <p:spPr bwMode="auto">
          <a:xfrm>
            <a:off x="1676400" y="1295400"/>
            <a:ext cx="2209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a:t>Political</a:t>
            </a:r>
          </a:p>
        </p:txBody>
      </p:sp>
      <p:sp>
        <p:nvSpPr>
          <p:cNvPr id="50182" name="AutoShape 5"/>
          <p:cNvSpPr>
            <a:spLocks noChangeArrowheads="1"/>
          </p:cNvSpPr>
          <p:nvPr/>
        </p:nvSpPr>
        <p:spPr bwMode="auto">
          <a:xfrm>
            <a:off x="1676400" y="4724400"/>
            <a:ext cx="2209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a:t>Environmental</a:t>
            </a:r>
          </a:p>
        </p:txBody>
      </p:sp>
      <p:sp>
        <p:nvSpPr>
          <p:cNvPr id="50183" name="AutoShape 6"/>
          <p:cNvSpPr>
            <a:spLocks noChangeArrowheads="1"/>
          </p:cNvSpPr>
          <p:nvPr/>
        </p:nvSpPr>
        <p:spPr bwMode="auto">
          <a:xfrm>
            <a:off x="5219700" y="4724400"/>
            <a:ext cx="2209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a:t>Technological</a:t>
            </a:r>
          </a:p>
        </p:txBody>
      </p:sp>
      <p:sp>
        <p:nvSpPr>
          <p:cNvPr id="50184" name="AutoShape 7"/>
          <p:cNvSpPr>
            <a:spLocks noChangeArrowheads="1"/>
          </p:cNvSpPr>
          <p:nvPr/>
        </p:nvSpPr>
        <p:spPr bwMode="auto">
          <a:xfrm>
            <a:off x="381000" y="2933700"/>
            <a:ext cx="2209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sv-SE"/>
              <a:t>Legal</a:t>
            </a:r>
            <a:endParaRPr lang="en-US"/>
          </a:p>
        </p:txBody>
      </p:sp>
      <p:sp>
        <p:nvSpPr>
          <p:cNvPr id="50185" name="AutoShape 8"/>
          <p:cNvSpPr>
            <a:spLocks noChangeArrowheads="1"/>
          </p:cNvSpPr>
          <p:nvPr/>
        </p:nvSpPr>
        <p:spPr bwMode="auto">
          <a:xfrm>
            <a:off x="6400800" y="2933700"/>
            <a:ext cx="2209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a:t>Social</a:t>
            </a:r>
          </a:p>
        </p:txBody>
      </p:sp>
      <p:sp>
        <p:nvSpPr>
          <p:cNvPr id="50186" name="AutoShape 9"/>
          <p:cNvSpPr>
            <a:spLocks noChangeArrowheads="1"/>
          </p:cNvSpPr>
          <p:nvPr/>
        </p:nvSpPr>
        <p:spPr bwMode="auto">
          <a:xfrm>
            <a:off x="5219700" y="1295400"/>
            <a:ext cx="2209800" cy="1219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a:t>Economic</a:t>
            </a:r>
          </a:p>
        </p:txBody>
      </p:sp>
      <p:sp>
        <p:nvSpPr>
          <p:cNvPr id="50187" name="Oval 10"/>
          <p:cNvSpPr>
            <a:spLocks noChangeArrowheads="1"/>
          </p:cNvSpPr>
          <p:nvPr/>
        </p:nvSpPr>
        <p:spPr bwMode="auto">
          <a:xfrm>
            <a:off x="3429000" y="2667000"/>
            <a:ext cx="2209800" cy="1752600"/>
          </a:xfrm>
          <a:prstGeom prst="ellipse">
            <a:avLst/>
          </a:prstGeom>
          <a:solidFill>
            <a:srgbClr val="000099"/>
          </a:solidFill>
          <a:ln w="9525">
            <a:solidFill>
              <a:schemeClr val="tx1"/>
            </a:solidFill>
            <a:miter lim="800000"/>
            <a:headEnd/>
            <a:tailEnd/>
          </a:ln>
        </p:spPr>
        <p:txBody>
          <a:bodyPr wrap="none" anchor="ctr"/>
          <a:lstStyle/>
          <a:p>
            <a:pPr algn="ctr"/>
            <a:r>
              <a:rPr lang="en-US">
                <a:solidFill>
                  <a:schemeClr val="bg1"/>
                </a:solidFill>
              </a:rPr>
              <a:t>National</a:t>
            </a:r>
          </a:p>
          <a:p>
            <a:pPr algn="ctr"/>
            <a:r>
              <a:rPr lang="en-US">
                <a:solidFill>
                  <a:schemeClr val="bg1"/>
                </a:solidFill>
              </a:rPr>
              <a:t>environment</a:t>
            </a:r>
          </a:p>
        </p:txBody>
      </p:sp>
      <p:sp>
        <p:nvSpPr>
          <p:cNvPr id="50188" name="Line 11"/>
          <p:cNvSpPr>
            <a:spLocks noChangeShapeType="1"/>
          </p:cNvSpPr>
          <p:nvPr/>
        </p:nvSpPr>
        <p:spPr bwMode="auto">
          <a:xfrm>
            <a:off x="3352800" y="2590800"/>
            <a:ext cx="304800" cy="304800"/>
          </a:xfrm>
          <a:prstGeom prst="line">
            <a:avLst/>
          </a:prstGeom>
          <a:noFill/>
          <a:ln w="38100">
            <a:solidFill>
              <a:schemeClr val="tx1"/>
            </a:solidFill>
            <a:miter lim="800000"/>
            <a:headEnd/>
            <a:tailEnd type="triangle" w="med" len="med"/>
          </a:ln>
        </p:spPr>
        <p:txBody>
          <a:bodyPr wrap="none"/>
          <a:lstStyle/>
          <a:p>
            <a:endParaRPr lang="tr-TR"/>
          </a:p>
        </p:txBody>
      </p:sp>
      <p:sp>
        <p:nvSpPr>
          <p:cNvPr id="50189" name="Line 12"/>
          <p:cNvSpPr>
            <a:spLocks noChangeShapeType="1"/>
          </p:cNvSpPr>
          <p:nvPr/>
        </p:nvSpPr>
        <p:spPr bwMode="auto">
          <a:xfrm flipH="1">
            <a:off x="5334000" y="2590800"/>
            <a:ext cx="304800" cy="304800"/>
          </a:xfrm>
          <a:prstGeom prst="line">
            <a:avLst/>
          </a:prstGeom>
          <a:noFill/>
          <a:ln w="38100">
            <a:solidFill>
              <a:schemeClr val="tx1"/>
            </a:solidFill>
            <a:miter lim="800000"/>
            <a:headEnd/>
            <a:tailEnd type="triangle" w="med" len="med"/>
          </a:ln>
        </p:spPr>
        <p:txBody>
          <a:bodyPr wrap="none"/>
          <a:lstStyle/>
          <a:p>
            <a:endParaRPr lang="tr-TR"/>
          </a:p>
        </p:txBody>
      </p:sp>
      <p:sp>
        <p:nvSpPr>
          <p:cNvPr id="50190" name="Line 13"/>
          <p:cNvSpPr>
            <a:spLocks noChangeShapeType="1"/>
          </p:cNvSpPr>
          <p:nvPr/>
        </p:nvSpPr>
        <p:spPr bwMode="auto">
          <a:xfrm flipV="1">
            <a:off x="3352800" y="4267200"/>
            <a:ext cx="304800" cy="304800"/>
          </a:xfrm>
          <a:prstGeom prst="line">
            <a:avLst/>
          </a:prstGeom>
          <a:noFill/>
          <a:ln w="38100">
            <a:solidFill>
              <a:schemeClr val="tx1"/>
            </a:solidFill>
            <a:miter lim="800000"/>
            <a:headEnd/>
            <a:tailEnd type="triangle" w="med" len="med"/>
          </a:ln>
        </p:spPr>
        <p:txBody>
          <a:bodyPr wrap="none"/>
          <a:lstStyle/>
          <a:p>
            <a:endParaRPr lang="tr-TR"/>
          </a:p>
        </p:txBody>
      </p:sp>
      <p:sp>
        <p:nvSpPr>
          <p:cNvPr id="50191" name="Line 14"/>
          <p:cNvSpPr>
            <a:spLocks noChangeShapeType="1"/>
          </p:cNvSpPr>
          <p:nvPr/>
        </p:nvSpPr>
        <p:spPr bwMode="auto">
          <a:xfrm flipH="1" flipV="1">
            <a:off x="5334000" y="4267200"/>
            <a:ext cx="304800" cy="304800"/>
          </a:xfrm>
          <a:prstGeom prst="line">
            <a:avLst/>
          </a:prstGeom>
          <a:noFill/>
          <a:ln w="38100">
            <a:solidFill>
              <a:schemeClr val="tx1"/>
            </a:solidFill>
            <a:miter lim="800000"/>
            <a:headEnd/>
            <a:tailEnd type="triangle" w="med" len="med"/>
          </a:ln>
        </p:spPr>
        <p:txBody>
          <a:bodyPr wrap="none"/>
          <a:lstStyle/>
          <a:p>
            <a:endParaRPr lang="tr-TR"/>
          </a:p>
        </p:txBody>
      </p:sp>
      <p:sp>
        <p:nvSpPr>
          <p:cNvPr id="50192" name="Line 15"/>
          <p:cNvSpPr>
            <a:spLocks noChangeShapeType="1"/>
          </p:cNvSpPr>
          <p:nvPr/>
        </p:nvSpPr>
        <p:spPr bwMode="auto">
          <a:xfrm>
            <a:off x="2743200" y="3543300"/>
            <a:ext cx="533400" cy="0"/>
          </a:xfrm>
          <a:prstGeom prst="line">
            <a:avLst/>
          </a:prstGeom>
          <a:noFill/>
          <a:ln w="38100">
            <a:solidFill>
              <a:schemeClr val="tx1"/>
            </a:solidFill>
            <a:miter lim="800000"/>
            <a:headEnd/>
            <a:tailEnd type="triangle" w="med" len="med"/>
          </a:ln>
        </p:spPr>
        <p:txBody>
          <a:bodyPr wrap="none"/>
          <a:lstStyle/>
          <a:p>
            <a:endParaRPr lang="tr-TR"/>
          </a:p>
        </p:txBody>
      </p:sp>
      <p:sp>
        <p:nvSpPr>
          <p:cNvPr id="50193" name="Line 16"/>
          <p:cNvSpPr>
            <a:spLocks noChangeShapeType="1"/>
          </p:cNvSpPr>
          <p:nvPr/>
        </p:nvSpPr>
        <p:spPr bwMode="auto">
          <a:xfrm flipH="1">
            <a:off x="5715000" y="3543300"/>
            <a:ext cx="533400" cy="0"/>
          </a:xfrm>
          <a:prstGeom prst="line">
            <a:avLst/>
          </a:prstGeom>
          <a:noFill/>
          <a:ln w="38100">
            <a:solidFill>
              <a:schemeClr val="tx1"/>
            </a:solidFill>
            <a:miter lim="800000"/>
            <a:headEnd/>
            <a:tailEnd type="triangle" w="med" len="med"/>
          </a:ln>
        </p:spPr>
        <p:txBody>
          <a:bodyPr wrap="none"/>
          <a:lstStyle/>
          <a:p>
            <a:endParaRPr lang="tr-T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tr-TR" smtClean="0"/>
              <a:t>.</a:t>
            </a:r>
          </a:p>
        </p:txBody>
      </p:sp>
      <p:pic>
        <p:nvPicPr>
          <p:cNvPr id="51203" name="Picture 3"/>
          <p:cNvPicPr>
            <a:picLocks noGrp="1" noChangeAspect="1" noChangeArrowheads="1"/>
          </p:cNvPicPr>
          <p:nvPr>
            <p:ph type="body" idx="1"/>
          </p:nvPr>
        </p:nvPicPr>
        <p:blipFill>
          <a:blip r:embed="rId2" cstate="print"/>
          <a:srcRect/>
          <a:stretch>
            <a:fillRect/>
          </a:stretch>
        </p:blipFill>
        <p:spPr>
          <a:xfrm>
            <a:off x="1547813" y="620713"/>
            <a:ext cx="5903912" cy="5754687"/>
          </a:xfr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lip_image002"/>
          <p:cNvPicPr>
            <a:picLocks noChangeAspect="1" noChangeArrowheads="1"/>
          </p:cNvPicPr>
          <p:nvPr/>
        </p:nvPicPr>
        <p:blipFill>
          <a:blip r:embed="rId2"/>
          <a:srcRect/>
          <a:stretch>
            <a:fillRect/>
          </a:stretch>
        </p:blipFill>
        <p:spPr bwMode="auto">
          <a:xfrm>
            <a:off x="228600" y="609600"/>
            <a:ext cx="8392434" cy="54864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txBox="1">
            <a:spLocks noGrp="1"/>
          </p:cNvSpPr>
          <p:nvPr/>
        </p:nvSpPr>
        <p:spPr bwMode="auto">
          <a:xfrm>
            <a:off x="7086600" y="6553200"/>
            <a:ext cx="1905000" cy="304800"/>
          </a:xfrm>
          <a:prstGeom prst="rect">
            <a:avLst/>
          </a:prstGeom>
          <a:noFill/>
          <a:ln w="9525">
            <a:noFill/>
            <a:miter lim="800000"/>
            <a:headEnd/>
            <a:tailEnd/>
          </a:ln>
        </p:spPr>
        <p:txBody>
          <a:bodyPr/>
          <a:lstStyle/>
          <a:p>
            <a:pPr algn="r"/>
            <a:fld id="{28456C71-DABD-4733-BE33-4FDC19EFEB69}" type="slidenum">
              <a:rPr lang="en-US" sz="1400">
                <a:solidFill>
                  <a:schemeClr val="bg1"/>
                </a:solidFill>
              </a:rPr>
              <a:pPr algn="r"/>
              <a:t>70</a:t>
            </a:fld>
            <a:endParaRPr lang="en-US" sz="1400">
              <a:solidFill>
                <a:schemeClr val="bg1"/>
              </a:solidFill>
            </a:endParaRPr>
          </a:p>
        </p:txBody>
      </p:sp>
      <p:sp>
        <p:nvSpPr>
          <p:cNvPr id="52227" name="Rectangle 2"/>
          <p:cNvSpPr>
            <a:spLocks noGrp="1" noChangeArrowheads="1"/>
          </p:cNvSpPr>
          <p:nvPr>
            <p:ph type="title" idx="4294967295"/>
          </p:nvPr>
        </p:nvSpPr>
        <p:spPr/>
        <p:txBody>
          <a:bodyPr/>
          <a:lstStyle/>
          <a:p>
            <a:pPr eaLnBrk="1" hangingPunct="1"/>
            <a:r>
              <a:rPr lang="en-US" sz="2000" smtClean="0"/>
              <a:t>1. Which of these are the most important at the present time?</a:t>
            </a:r>
            <a:br>
              <a:rPr lang="en-US" sz="2000" smtClean="0"/>
            </a:br>
            <a:r>
              <a:rPr lang="en-US" sz="2000" smtClean="0"/>
              <a:t>2. Which of these will be the most important in the next few years?</a:t>
            </a:r>
          </a:p>
        </p:txBody>
      </p:sp>
      <p:sp>
        <p:nvSpPr>
          <p:cNvPr id="52228" name="Rectangle 3"/>
          <p:cNvSpPr>
            <a:spLocks noGrp="1" noChangeArrowheads="1"/>
          </p:cNvSpPr>
          <p:nvPr>
            <p:ph type="body" sz="half" idx="4294967295"/>
          </p:nvPr>
        </p:nvSpPr>
        <p:spPr>
          <a:xfrm>
            <a:off x="0" y="1181100"/>
            <a:ext cx="4419600" cy="5524500"/>
          </a:xfrm>
          <a:solidFill>
            <a:schemeClr val="bg1"/>
          </a:solidFill>
        </p:spPr>
        <p:txBody>
          <a:bodyPr/>
          <a:lstStyle/>
          <a:p>
            <a:pPr eaLnBrk="1" hangingPunct="1">
              <a:lnSpc>
                <a:spcPct val="80000"/>
              </a:lnSpc>
              <a:spcBef>
                <a:spcPct val="0"/>
              </a:spcBef>
            </a:pPr>
            <a:r>
              <a:rPr lang="en-US" sz="2000" smtClean="0"/>
              <a:t>Political</a:t>
            </a:r>
          </a:p>
          <a:p>
            <a:pPr lvl="1" eaLnBrk="1" hangingPunct="1">
              <a:lnSpc>
                <a:spcPct val="80000"/>
              </a:lnSpc>
              <a:spcBef>
                <a:spcPct val="0"/>
              </a:spcBef>
            </a:pPr>
            <a:r>
              <a:rPr lang="en-GB" sz="1600" smtClean="0"/>
              <a:t>Global, regional, </a:t>
            </a:r>
            <a:r>
              <a:rPr lang="da-DK" sz="1600" smtClean="0"/>
              <a:t>and </a:t>
            </a:r>
            <a:r>
              <a:rPr lang="en-GB" sz="1600" smtClean="0"/>
              <a:t>national political development (administration, political parties)</a:t>
            </a:r>
            <a:endParaRPr lang="en-US" sz="1600" smtClean="0"/>
          </a:p>
          <a:p>
            <a:pPr lvl="1" eaLnBrk="1" hangingPunct="1">
              <a:lnSpc>
                <a:spcPct val="80000"/>
              </a:lnSpc>
              <a:spcBef>
                <a:spcPct val="0"/>
              </a:spcBef>
            </a:pPr>
            <a:r>
              <a:rPr lang="en-US" sz="1600" smtClean="0"/>
              <a:t>Taxation policy</a:t>
            </a:r>
          </a:p>
          <a:p>
            <a:pPr lvl="1" eaLnBrk="1" hangingPunct="1">
              <a:lnSpc>
                <a:spcPct val="80000"/>
              </a:lnSpc>
              <a:spcBef>
                <a:spcPct val="0"/>
              </a:spcBef>
            </a:pPr>
            <a:r>
              <a:rPr lang="en-US" sz="1600" smtClean="0"/>
              <a:t>Foreign trade regulations</a:t>
            </a:r>
          </a:p>
          <a:p>
            <a:pPr lvl="1" eaLnBrk="1" hangingPunct="1">
              <a:lnSpc>
                <a:spcPct val="80000"/>
              </a:lnSpc>
              <a:spcBef>
                <a:spcPct val="0"/>
              </a:spcBef>
            </a:pPr>
            <a:r>
              <a:rPr lang="da-DK" sz="1600" smtClean="0"/>
              <a:t>Labour market </a:t>
            </a:r>
            <a:r>
              <a:rPr lang="en-GB" sz="1600" smtClean="0"/>
              <a:t>politics</a:t>
            </a:r>
            <a:endParaRPr lang="en-US" sz="1600" smtClean="0"/>
          </a:p>
          <a:p>
            <a:pPr lvl="1" eaLnBrk="1" hangingPunct="1">
              <a:lnSpc>
                <a:spcPct val="80000"/>
              </a:lnSpc>
              <a:spcBef>
                <a:spcPct val="0"/>
              </a:spcBef>
            </a:pPr>
            <a:r>
              <a:rPr lang="en-US" sz="1600" smtClean="0"/>
              <a:t>Government stability</a:t>
            </a:r>
          </a:p>
          <a:p>
            <a:pPr lvl="1" eaLnBrk="1" hangingPunct="1">
              <a:lnSpc>
                <a:spcPct val="80000"/>
              </a:lnSpc>
              <a:spcBef>
                <a:spcPct val="0"/>
              </a:spcBef>
            </a:pPr>
            <a:r>
              <a:rPr lang="en-US" sz="1600" smtClean="0"/>
              <a:t>Terrorism</a:t>
            </a:r>
          </a:p>
          <a:p>
            <a:pPr eaLnBrk="1" hangingPunct="1">
              <a:lnSpc>
                <a:spcPct val="80000"/>
              </a:lnSpc>
              <a:spcBef>
                <a:spcPct val="0"/>
              </a:spcBef>
            </a:pPr>
            <a:r>
              <a:rPr lang="en-US" sz="2000" smtClean="0"/>
              <a:t>Social</a:t>
            </a:r>
          </a:p>
          <a:p>
            <a:pPr lvl="1" eaLnBrk="1" hangingPunct="1">
              <a:lnSpc>
                <a:spcPct val="80000"/>
              </a:lnSpc>
              <a:spcBef>
                <a:spcPct val="0"/>
              </a:spcBef>
            </a:pPr>
            <a:r>
              <a:rPr lang="en-US" sz="1600" smtClean="0"/>
              <a:t>Population demographics</a:t>
            </a:r>
          </a:p>
          <a:p>
            <a:pPr lvl="1" eaLnBrk="1" hangingPunct="1">
              <a:lnSpc>
                <a:spcPct val="80000"/>
              </a:lnSpc>
              <a:spcBef>
                <a:spcPct val="0"/>
              </a:spcBef>
            </a:pPr>
            <a:r>
              <a:rPr lang="en-US" sz="1600" smtClean="0"/>
              <a:t>Income distribution</a:t>
            </a:r>
          </a:p>
          <a:p>
            <a:pPr lvl="1" eaLnBrk="1" hangingPunct="1">
              <a:lnSpc>
                <a:spcPct val="80000"/>
              </a:lnSpc>
              <a:spcBef>
                <a:spcPct val="0"/>
              </a:spcBef>
            </a:pPr>
            <a:r>
              <a:rPr lang="en-US" sz="1600" smtClean="0"/>
              <a:t>Social mobility</a:t>
            </a:r>
          </a:p>
          <a:p>
            <a:pPr lvl="1" eaLnBrk="1" hangingPunct="1">
              <a:lnSpc>
                <a:spcPct val="80000"/>
              </a:lnSpc>
              <a:spcBef>
                <a:spcPct val="0"/>
              </a:spcBef>
            </a:pPr>
            <a:r>
              <a:rPr lang="en-US" sz="1600" smtClean="0"/>
              <a:t>Lifestyle changes</a:t>
            </a:r>
          </a:p>
          <a:p>
            <a:pPr lvl="1" eaLnBrk="1" hangingPunct="1">
              <a:lnSpc>
                <a:spcPct val="80000"/>
              </a:lnSpc>
              <a:spcBef>
                <a:spcPct val="0"/>
              </a:spcBef>
            </a:pPr>
            <a:r>
              <a:rPr lang="en-US" sz="1600" smtClean="0"/>
              <a:t>Attitudes to work and leisure</a:t>
            </a:r>
          </a:p>
          <a:p>
            <a:pPr lvl="1" eaLnBrk="1" hangingPunct="1">
              <a:lnSpc>
                <a:spcPct val="80000"/>
              </a:lnSpc>
              <a:spcBef>
                <a:spcPct val="0"/>
              </a:spcBef>
            </a:pPr>
            <a:r>
              <a:rPr lang="en-US" sz="1600" smtClean="0"/>
              <a:t>Attitudes to consumerism</a:t>
            </a:r>
          </a:p>
          <a:p>
            <a:pPr lvl="1" eaLnBrk="1" hangingPunct="1">
              <a:lnSpc>
                <a:spcPct val="80000"/>
              </a:lnSpc>
              <a:spcBef>
                <a:spcPct val="0"/>
              </a:spcBef>
            </a:pPr>
            <a:r>
              <a:rPr lang="en-US" sz="1600" smtClean="0"/>
              <a:t>Levels of education</a:t>
            </a:r>
          </a:p>
          <a:p>
            <a:pPr lvl="1" eaLnBrk="1" hangingPunct="1">
              <a:lnSpc>
                <a:spcPct val="80000"/>
              </a:lnSpc>
              <a:spcBef>
                <a:spcPct val="0"/>
              </a:spcBef>
            </a:pPr>
            <a:r>
              <a:rPr lang="en-GB" sz="1600" smtClean="0"/>
              <a:t>Changes in values/attitudes</a:t>
            </a:r>
          </a:p>
          <a:p>
            <a:pPr lvl="1" eaLnBrk="1" hangingPunct="1">
              <a:lnSpc>
                <a:spcPct val="80000"/>
              </a:lnSpc>
              <a:spcBef>
                <a:spcPct val="0"/>
              </a:spcBef>
            </a:pPr>
            <a:r>
              <a:rPr lang="en-GB" sz="1600" smtClean="0"/>
              <a:t>Education conditions</a:t>
            </a:r>
          </a:p>
          <a:p>
            <a:pPr lvl="1" eaLnBrk="1" hangingPunct="1">
              <a:lnSpc>
                <a:spcPct val="80000"/>
              </a:lnSpc>
              <a:spcBef>
                <a:spcPct val="0"/>
              </a:spcBef>
            </a:pPr>
            <a:r>
              <a:rPr lang="en-GB" sz="1600" smtClean="0"/>
              <a:t>Work environment conditions</a:t>
            </a:r>
          </a:p>
          <a:p>
            <a:pPr lvl="1" eaLnBrk="1" hangingPunct="1">
              <a:lnSpc>
                <a:spcPct val="80000"/>
              </a:lnSpc>
              <a:spcBef>
                <a:spcPct val="0"/>
              </a:spcBef>
            </a:pPr>
            <a:r>
              <a:rPr lang="en-GB" sz="1600" smtClean="0"/>
              <a:t>Health conditions</a:t>
            </a:r>
          </a:p>
          <a:p>
            <a:pPr eaLnBrk="1" hangingPunct="1">
              <a:lnSpc>
                <a:spcPct val="80000"/>
              </a:lnSpc>
              <a:spcBef>
                <a:spcPct val="0"/>
              </a:spcBef>
            </a:pPr>
            <a:r>
              <a:rPr lang="en-GB" sz="2000" smtClean="0"/>
              <a:t>Environmental</a:t>
            </a:r>
          </a:p>
          <a:p>
            <a:pPr lvl="1" eaLnBrk="1" hangingPunct="1">
              <a:lnSpc>
                <a:spcPct val="80000"/>
              </a:lnSpc>
              <a:spcBef>
                <a:spcPct val="0"/>
              </a:spcBef>
            </a:pPr>
            <a:r>
              <a:rPr lang="en-GB" sz="1600" smtClean="0"/>
              <a:t>Ecology</a:t>
            </a:r>
          </a:p>
          <a:p>
            <a:pPr lvl="1" eaLnBrk="1" hangingPunct="1">
              <a:lnSpc>
                <a:spcPct val="80000"/>
              </a:lnSpc>
              <a:spcBef>
                <a:spcPct val="0"/>
              </a:spcBef>
            </a:pPr>
            <a:r>
              <a:rPr lang="en-GB" sz="1600" smtClean="0"/>
              <a:t>Pollution conditions</a:t>
            </a:r>
          </a:p>
          <a:p>
            <a:pPr lvl="1" eaLnBrk="1" hangingPunct="1">
              <a:lnSpc>
                <a:spcPct val="80000"/>
              </a:lnSpc>
              <a:spcBef>
                <a:spcPct val="0"/>
              </a:spcBef>
            </a:pPr>
            <a:r>
              <a:rPr lang="en-GB" sz="1600" smtClean="0"/>
              <a:t>”Green” energy </a:t>
            </a:r>
          </a:p>
          <a:p>
            <a:pPr lvl="1" eaLnBrk="1" hangingPunct="1">
              <a:lnSpc>
                <a:spcPct val="80000"/>
              </a:lnSpc>
              <a:spcBef>
                <a:spcPct val="0"/>
              </a:spcBef>
            </a:pPr>
            <a:r>
              <a:rPr lang="en-GB" sz="1600" smtClean="0"/>
              <a:t>Energy conservation</a:t>
            </a:r>
          </a:p>
          <a:p>
            <a:pPr lvl="1" eaLnBrk="1" hangingPunct="1">
              <a:lnSpc>
                <a:spcPct val="80000"/>
              </a:lnSpc>
              <a:spcBef>
                <a:spcPct val="0"/>
              </a:spcBef>
            </a:pPr>
            <a:r>
              <a:rPr lang="en-GB" sz="1600" smtClean="0"/>
              <a:t>Waste handling</a:t>
            </a:r>
            <a:endParaRPr lang="en-US" sz="1600" smtClean="0"/>
          </a:p>
        </p:txBody>
      </p:sp>
      <p:sp>
        <p:nvSpPr>
          <p:cNvPr id="52229" name="Rectangle 4"/>
          <p:cNvSpPr>
            <a:spLocks noGrp="1" noChangeArrowheads="1"/>
          </p:cNvSpPr>
          <p:nvPr>
            <p:ph type="body" sz="half" idx="4294967295"/>
          </p:nvPr>
        </p:nvSpPr>
        <p:spPr>
          <a:xfrm>
            <a:off x="4540250" y="1181100"/>
            <a:ext cx="4603750" cy="5448300"/>
          </a:xfrm>
          <a:solidFill>
            <a:schemeClr val="bg1"/>
          </a:solidFill>
        </p:spPr>
        <p:txBody>
          <a:bodyPr/>
          <a:lstStyle/>
          <a:p>
            <a:pPr eaLnBrk="1" hangingPunct="1">
              <a:lnSpc>
                <a:spcPct val="80000"/>
              </a:lnSpc>
              <a:spcBef>
                <a:spcPct val="0"/>
              </a:spcBef>
            </a:pPr>
            <a:r>
              <a:rPr lang="en-US" sz="2000" smtClean="0"/>
              <a:t>Economic</a:t>
            </a:r>
          </a:p>
          <a:p>
            <a:pPr lvl="1" eaLnBrk="1" hangingPunct="1">
              <a:lnSpc>
                <a:spcPct val="80000"/>
              </a:lnSpc>
              <a:spcBef>
                <a:spcPct val="0"/>
              </a:spcBef>
            </a:pPr>
            <a:r>
              <a:rPr lang="en-US" sz="1600" smtClean="0"/>
              <a:t>Business cycles</a:t>
            </a:r>
          </a:p>
          <a:p>
            <a:pPr lvl="1" eaLnBrk="1" hangingPunct="1">
              <a:lnSpc>
                <a:spcPct val="80000"/>
              </a:lnSpc>
              <a:spcBef>
                <a:spcPct val="0"/>
              </a:spcBef>
            </a:pPr>
            <a:r>
              <a:rPr lang="en-US" sz="1600" smtClean="0"/>
              <a:t>GNP trends</a:t>
            </a:r>
          </a:p>
          <a:p>
            <a:pPr lvl="1" eaLnBrk="1" hangingPunct="1">
              <a:lnSpc>
                <a:spcPct val="80000"/>
              </a:lnSpc>
              <a:spcBef>
                <a:spcPct val="0"/>
              </a:spcBef>
            </a:pPr>
            <a:r>
              <a:rPr lang="en-US" sz="1600" smtClean="0"/>
              <a:t>Interest rates &amp; exchange rates</a:t>
            </a:r>
          </a:p>
          <a:p>
            <a:pPr lvl="1" eaLnBrk="1" hangingPunct="1">
              <a:lnSpc>
                <a:spcPct val="80000"/>
              </a:lnSpc>
              <a:spcBef>
                <a:spcPct val="0"/>
              </a:spcBef>
            </a:pPr>
            <a:r>
              <a:rPr lang="en-US" sz="1600" smtClean="0"/>
              <a:t>Money supply</a:t>
            </a:r>
          </a:p>
          <a:p>
            <a:pPr lvl="1" eaLnBrk="1" hangingPunct="1">
              <a:lnSpc>
                <a:spcPct val="80000"/>
              </a:lnSpc>
              <a:spcBef>
                <a:spcPct val="0"/>
              </a:spcBef>
            </a:pPr>
            <a:r>
              <a:rPr lang="en-US" sz="1600" smtClean="0"/>
              <a:t>Inflation</a:t>
            </a:r>
          </a:p>
          <a:p>
            <a:pPr lvl="1" eaLnBrk="1" hangingPunct="1">
              <a:lnSpc>
                <a:spcPct val="80000"/>
              </a:lnSpc>
              <a:spcBef>
                <a:spcPct val="0"/>
              </a:spcBef>
            </a:pPr>
            <a:r>
              <a:rPr lang="en-US" sz="1600" smtClean="0"/>
              <a:t>Unemployment</a:t>
            </a:r>
          </a:p>
          <a:p>
            <a:pPr lvl="1" eaLnBrk="1" hangingPunct="1">
              <a:lnSpc>
                <a:spcPct val="80000"/>
              </a:lnSpc>
              <a:spcBef>
                <a:spcPct val="0"/>
              </a:spcBef>
            </a:pPr>
            <a:r>
              <a:rPr lang="en-US" sz="1600" smtClean="0"/>
              <a:t>Wage level </a:t>
            </a:r>
          </a:p>
          <a:p>
            <a:pPr lvl="1" eaLnBrk="1" hangingPunct="1">
              <a:lnSpc>
                <a:spcPct val="80000"/>
              </a:lnSpc>
              <a:spcBef>
                <a:spcPct val="0"/>
              </a:spcBef>
            </a:pPr>
            <a:r>
              <a:rPr lang="en-US" sz="1600" smtClean="0"/>
              <a:t>Private consumption and disposable income</a:t>
            </a:r>
          </a:p>
          <a:p>
            <a:pPr lvl="1" eaLnBrk="1" hangingPunct="1">
              <a:lnSpc>
                <a:spcPct val="80000"/>
              </a:lnSpc>
              <a:spcBef>
                <a:spcPct val="0"/>
              </a:spcBef>
            </a:pPr>
            <a:r>
              <a:rPr lang="en-US" sz="1600" smtClean="0"/>
              <a:t>Public finances</a:t>
            </a:r>
          </a:p>
          <a:p>
            <a:pPr lvl="1" eaLnBrk="1" hangingPunct="1">
              <a:lnSpc>
                <a:spcPct val="80000"/>
              </a:lnSpc>
              <a:spcBef>
                <a:spcPct val="0"/>
              </a:spcBef>
            </a:pPr>
            <a:r>
              <a:rPr lang="en-US" sz="1600" smtClean="0"/>
              <a:t>Energy availability and cost</a:t>
            </a:r>
          </a:p>
          <a:p>
            <a:pPr eaLnBrk="1" hangingPunct="1">
              <a:lnSpc>
                <a:spcPct val="80000"/>
              </a:lnSpc>
              <a:spcBef>
                <a:spcPct val="0"/>
              </a:spcBef>
            </a:pPr>
            <a:r>
              <a:rPr lang="en-US" sz="2000" smtClean="0"/>
              <a:t>Technological</a:t>
            </a:r>
          </a:p>
          <a:p>
            <a:pPr lvl="1" eaLnBrk="1" hangingPunct="1">
              <a:lnSpc>
                <a:spcPct val="80000"/>
              </a:lnSpc>
              <a:spcBef>
                <a:spcPct val="0"/>
              </a:spcBef>
            </a:pPr>
            <a:r>
              <a:rPr lang="en-US" sz="1600" smtClean="0"/>
              <a:t>Government spending on research</a:t>
            </a:r>
          </a:p>
          <a:p>
            <a:pPr lvl="1" eaLnBrk="1" hangingPunct="1">
              <a:lnSpc>
                <a:spcPct val="80000"/>
              </a:lnSpc>
              <a:spcBef>
                <a:spcPct val="0"/>
              </a:spcBef>
            </a:pPr>
            <a:r>
              <a:rPr lang="en-US" sz="1600" smtClean="0"/>
              <a:t>Government and industry focus of technological effort</a:t>
            </a:r>
          </a:p>
          <a:p>
            <a:pPr lvl="1" eaLnBrk="1" hangingPunct="1">
              <a:lnSpc>
                <a:spcPct val="80000"/>
              </a:lnSpc>
              <a:spcBef>
                <a:spcPct val="0"/>
              </a:spcBef>
            </a:pPr>
            <a:r>
              <a:rPr lang="en-US" sz="1600" smtClean="0"/>
              <a:t>New discoveries/development</a:t>
            </a:r>
          </a:p>
          <a:p>
            <a:pPr lvl="1" eaLnBrk="1" hangingPunct="1">
              <a:lnSpc>
                <a:spcPct val="80000"/>
              </a:lnSpc>
              <a:spcBef>
                <a:spcPct val="0"/>
              </a:spcBef>
            </a:pPr>
            <a:r>
              <a:rPr lang="en-US" sz="1600" smtClean="0"/>
              <a:t>Speed of technology transfer</a:t>
            </a:r>
          </a:p>
          <a:p>
            <a:pPr lvl="1" eaLnBrk="1" hangingPunct="1">
              <a:lnSpc>
                <a:spcPct val="80000"/>
              </a:lnSpc>
              <a:spcBef>
                <a:spcPct val="0"/>
              </a:spcBef>
            </a:pPr>
            <a:r>
              <a:rPr lang="en-US" sz="1600" smtClean="0"/>
              <a:t>Rates of obsolescence</a:t>
            </a:r>
          </a:p>
          <a:p>
            <a:pPr lvl="1" eaLnBrk="1" hangingPunct="1">
              <a:lnSpc>
                <a:spcPct val="80000"/>
              </a:lnSpc>
              <a:spcBef>
                <a:spcPct val="0"/>
              </a:spcBef>
            </a:pPr>
            <a:r>
              <a:rPr lang="en-GB" sz="1600" smtClean="0"/>
              <a:t>New patents and products</a:t>
            </a:r>
          </a:p>
          <a:p>
            <a:pPr eaLnBrk="1" hangingPunct="1">
              <a:lnSpc>
                <a:spcPct val="80000"/>
              </a:lnSpc>
              <a:spcBef>
                <a:spcPct val="0"/>
              </a:spcBef>
            </a:pPr>
            <a:r>
              <a:rPr lang="en-GB" sz="2000" smtClean="0"/>
              <a:t>Legal</a:t>
            </a:r>
          </a:p>
          <a:p>
            <a:pPr lvl="1" eaLnBrk="1" hangingPunct="1">
              <a:lnSpc>
                <a:spcPct val="80000"/>
              </a:lnSpc>
              <a:spcBef>
                <a:spcPct val="0"/>
              </a:spcBef>
            </a:pPr>
            <a:r>
              <a:rPr lang="en-GB" sz="1600" smtClean="0"/>
              <a:t>Development in price and competitive legislation</a:t>
            </a:r>
          </a:p>
          <a:p>
            <a:pPr lvl="1" eaLnBrk="1" hangingPunct="1">
              <a:lnSpc>
                <a:spcPct val="80000"/>
              </a:lnSpc>
              <a:spcBef>
                <a:spcPct val="0"/>
              </a:spcBef>
            </a:pPr>
            <a:r>
              <a:rPr lang="en-GB" sz="1600" smtClean="0"/>
              <a:t>Labour market legislation</a:t>
            </a:r>
          </a:p>
          <a:p>
            <a:pPr lvl="1" eaLnBrk="1" hangingPunct="1">
              <a:lnSpc>
                <a:spcPct val="80000"/>
              </a:lnSpc>
              <a:spcBef>
                <a:spcPct val="0"/>
              </a:spcBef>
            </a:pPr>
            <a:r>
              <a:rPr lang="en-GB" sz="1600" smtClean="0"/>
              <a:t>Product safety and approvals</a:t>
            </a:r>
          </a:p>
          <a:p>
            <a:pPr eaLnBrk="1" hangingPunct="1">
              <a:lnSpc>
                <a:spcPct val="80000"/>
              </a:lnSpc>
              <a:spcBef>
                <a:spcPct val="0"/>
              </a:spcBef>
            </a:pPr>
            <a:endParaRPr lang="en-US" sz="160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b="1" smtClean="0"/>
              <a:t>Economi</a:t>
            </a:r>
            <a:r>
              <a:rPr lang="tr-TR" sz="4000" b="1" smtClean="0"/>
              <a:t>k İstikrar</a:t>
            </a:r>
            <a:endParaRPr lang="en-US" sz="4000" b="1" smtClean="0"/>
          </a:p>
        </p:txBody>
      </p:sp>
      <p:sp>
        <p:nvSpPr>
          <p:cNvPr id="53251" name="Rectangle 3"/>
          <p:cNvSpPr>
            <a:spLocks noGrp="1" noChangeArrowheads="1"/>
          </p:cNvSpPr>
          <p:nvPr>
            <p:ph type="body" idx="1"/>
          </p:nvPr>
        </p:nvSpPr>
        <p:spPr/>
        <p:txBody>
          <a:bodyPr/>
          <a:lstStyle/>
          <a:p>
            <a:pPr eaLnBrk="1" hangingPunct="1"/>
            <a:r>
              <a:rPr lang="tr-TR" sz="1800" smtClean="0"/>
              <a:t>Birçok faktör ekonomik istikrar (ve ülke) seçimi etkiler.Ekonomik olarak gelişme nasıl? Büyümekte mi? GSMH büyüme oranı ve kişi başına düşen gelir tespit edin.  Ayrıca, ülkenin işsizlik oranı nasıl?  Bu pazarın ne kadarı aslında ürünü satın almak için para harcamak isteyecek bunu etkileyecektir. Istikrarlı ve büyüyen pazarlarla iş yapmak daha caziptir.</a:t>
            </a:r>
            <a:br>
              <a:rPr lang="tr-TR" sz="1800" smtClean="0"/>
            </a:br>
            <a:r>
              <a:rPr lang="tr-TR" sz="1800" smtClean="0"/>
              <a:t/>
            </a:r>
            <a:br>
              <a:rPr lang="tr-TR" sz="1800" smtClean="0"/>
            </a:br>
            <a:r>
              <a:rPr lang="tr-TR" sz="1800" smtClean="0"/>
              <a:t>Ek olarak, hedef piyasada ABD doları durumunu göz önünde bulundurun.ABD doları ve sizin ürün satmak istediğiniz ülkenin arasındaki döviz kuru nedir? </a:t>
            </a:r>
          </a:p>
          <a:p>
            <a:pPr eaLnBrk="1" hangingPunct="1">
              <a:lnSpc>
                <a:spcPct val="80000"/>
              </a:lnSpc>
            </a:pPr>
            <a:endParaRPr lang="tr-TR" sz="1800" smtClean="0"/>
          </a:p>
          <a:p>
            <a:pPr eaLnBrk="1" hangingPunct="1">
              <a:lnSpc>
                <a:spcPct val="80000"/>
              </a:lnSpc>
            </a:pPr>
            <a:r>
              <a:rPr lang="tr-TR" sz="1800" smtClean="0"/>
              <a:t>Son olarak, ekonomik ve endüstriyel gelişmenin düşük olduğu  ülkelerde ticaret istatistikleri toplamanın olmayabileceğini unutmayın. Eğer öyleyse, bu istatistikler kolaylıkla yorumlanabilir bir formda olmayabilir. Böylece önemli piyasa bilgileri eksik veya yanlış anlaşılabilir. O nedenle bir ticaret aracısına danışın veya pazarı elimine edin.</a:t>
            </a:r>
            <a:endParaRPr lang="en-US" sz="18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tr-TR" smtClean="0"/>
              <a:t>Ekonomik Çevre</a:t>
            </a:r>
          </a:p>
        </p:txBody>
      </p:sp>
      <p:sp>
        <p:nvSpPr>
          <p:cNvPr id="54275" name="Rectangle 3"/>
          <p:cNvSpPr>
            <a:spLocks noGrp="1" noChangeArrowheads="1"/>
          </p:cNvSpPr>
          <p:nvPr>
            <p:ph type="body" idx="1"/>
          </p:nvPr>
        </p:nvSpPr>
        <p:spPr/>
        <p:txBody>
          <a:bodyPr/>
          <a:lstStyle/>
          <a:p>
            <a:pPr eaLnBrk="1" hangingPunct="1">
              <a:lnSpc>
                <a:spcPct val="80000"/>
              </a:lnSpc>
            </a:pPr>
            <a:r>
              <a:rPr lang="tr-TR" sz="2800" smtClean="0"/>
              <a:t>Ev sahibi ülkenin ekonomik gelişmesi,  GSMH, ülke nüfusu, nüfusun yaşlara göre dağılımı, kentleşme oranı, gelir dağılımı, nüfusun satın alma gücü, karayolları, demiryolları, enerji üretimi, iletişim gibi fiziki imkanları gösteren altyapı, hammadde ve ürün pazarları, büyüme oranı, vergiler, enflasyon, para politikası, faiz oranları, ödemeler dengesi, ihracatı teşvik politikaları, kaynak maliyeti, nitelikli işgücü, fiziksel altyapı, işletmecinin ülkesinin bölgesel ekonomik bütünleşmelerde yer alıp almaması gibi etmenlerden etkilenir. </a:t>
            </a:r>
            <a:br>
              <a:rPr lang="tr-TR" sz="2800" smtClean="0"/>
            </a:br>
            <a:endParaRPr lang="tr-TR" sz="2800" smtClean="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smtClean="0"/>
              <a:t>Ekonomik Bütünleşme Şekilleri </a:t>
            </a:r>
          </a:p>
        </p:txBody>
      </p:sp>
      <p:pic>
        <p:nvPicPr>
          <p:cNvPr id="55299" name="Picture 3"/>
          <p:cNvPicPr>
            <a:picLocks noGrp="1" noChangeAspect="1" noChangeArrowheads="1"/>
          </p:cNvPicPr>
          <p:nvPr>
            <p:ph type="body" idx="1"/>
          </p:nvPr>
        </p:nvPicPr>
        <p:blipFill>
          <a:blip r:embed="rId2" cstate="print"/>
          <a:srcRect/>
          <a:stretch>
            <a:fillRect/>
          </a:stretch>
        </p:blipFill>
        <p:spPr>
          <a:xfrm>
            <a:off x="468313" y="1484313"/>
            <a:ext cx="8207375" cy="4886325"/>
          </a:xfrm>
          <a:noFill/>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tr-TR" i="1" smtClean="0"/>
              <a:t>Tarife dışı engeller</a:t>
            </a:r>
            <a:r>
              <a:rPr lang="tr-TR" smtClean="0"/>
              <a:t> </a:t>
            </a:r>
          </a:p>
        </p:txBody>
      </p:sp>
      <p:sp>
        <p:nvSpPr>
          <p:cNvPr id="56323" name="Rectangle 3"/>
          <p:cNvSpPr>
            <a:spLocks noGrp="1" noChangeArrowheads="1"/>
          </p:cNvSpPr>
          <p:nvPr>
            <p:ph type="body" idx="1"/>
          </p:nvPr>
        </p:nvSpPr>
        <p:spPr/>
        <p:txBody>
          <a:bodyPr/>
          <a:lstStyle/>
          <a:p>
            <a:pPr eaLnBrk="1" hangingPunct="1"/>
            <a:r>
              <a:rPr lang="tr-TR" smtClean="0"/>
              <a:t>Nelerdir?</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i="1" smtClean="0"/>
              <a:t>Tarife dışı engeller</a:t>
            </a:r>
            <a:r>
              <a:rPr lang="tr-TR" smtClean="0"/>
              <a:t> </a:t>
            </a:r>
          </a:p>
        </p:txBody>
      </p:sp>
      <p:sp>
        <p:nvSpPr>
          <p:cNvPr id="57347" name="Rectangle 3"/>
          <p:cNvSpPr>
            <a:spLocks noGrp="1" noChangeArrowheads="1"/>
          </p:cNvSpPr>
          <p:nvPr>
            <p:ph type="body" idx="1"/>
          </p:nvPr>
        </p:nvSpPr>
        <p:spPr/>
        <p:txBody>
          <a:bodyPr/>
          <a:lstStyle/>
          <a:p>
            <a:pPr eaLnBrk="1" hangingPunct="1"/>
            <a:r>
              <a:rPr lang="tr-TR" smtClean="0"/>
              <a:t>Malların ülkeler arasında dolaşımını engelleyen ithal yasakları, döviz kontrolü, çevre ile ilgili standartlar; farklı ürün ve üretim standartları, ayırımcı kamu alımı politikaları, kısıtlayıcı fiyatlar, dağıtım anlaşmaları, patent ya da telif haklarının çıkarılması prosedürlerinin zorlukları gibi her türlü kural ve uygulamalardır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b="1" smtClean="0"/>
              <a:t>Politi</a:t>
            </a:r>
            <a:r>
              <a:rPr lang="tr-TR" b="1" smtClean="0"/>
              <a:t>k İklim</a:t>
            </a:r>
            <a:endParaRPr lang="en-US" b="1" smtClean="0"/>
          </a:p>
        </p:txBody>
      </p:sp>
      <p:sp>
        <p:nvSpPr>
          <p:cNvPr id="58371" name="Rectangle 3"/>
          <p:cNvSpPr>
            <a:spLocks noGrp="1" noChangeArrowheads="1"/>
          </p:cNvSpPr>
          <p:nvPr>
            <p:ph type="body" idx="1"/>
          </p:nvPr>
        </p:nvSpPr>
        <p:spPr/>
        <p:txBody>
          <a:bodyPr/>
          <a:lstStyle/>
          <a:p>
            <a:pPr eaLnBrk="1" hangingPunct="1">
              <a:lnSpc>
                <a:spcPct val="80000"/>
              </a:lnSpc>
            </a:pPr>
            <a:endParaRPr lang="en-US" sz="1800" b="1" smtClean="0"/>
          </a:p>
          <a:p>
            <a:pPr eaLnBrk="1" hangingPunct="1">
              <a:lnSpc>
                <a:spcPct val="80000"/>
              </a:lnSpc>
            </a:pPr>
            <a:r>
              <a:rPr lang="tr-TR" sz="1800" smtClean="0"/>
              <a:t>Birçok soru potansiyel bir pazarda siyasi iklim hakkında sorulmalıdır. Bu tür sorular şunlardır:</a:t>
            </a:r>
          </a:p>
          <a:p>
            <a:pPr eaLnBrk="1" hangingPunct="1">
              <a:lnSpc>
                <a:spcPct val="80000"/>
              </a:lnSpc>
              <a:buFontTx/>
              <a:buNone/>
            </a:pPr>
            <a:r>
              <a:rPr lang="tr-TR" sz="1800" smtClean="0"/>
              <a:t/>
            </a:r>
            <a:br>
              <a:rPr lang="tr-TR" sz="1800" smtClean="0"/>
            </a:br>
            <a:r>
              <a:rPr lang="tr-TR" sz="1800" smtClean="0"/>
              <a:t>Ülkedeki politik sistem nedir? İstikrarlı mı? </a:t>
            </a:r>
            <a:br>
              <a:rPr lang="tr-TR" sz="1800" smtClean="0"/>
            </a:br>
            <a:r>
              <a:rPr lang="tr-TR" sz="1800" smtClean="0"/>
              <a:t>Hükümet sistemi müşterinin ithalatını etkiler mi? </a:t>
            </a:r>
            <a:br>
              <a:rPr lang="tr-TR" sz="1800" smtClean="0"/>
            </a:br>
            <a:r>
              <a:rPr lang="tr-TR" sz="1800" smtClean="0"/>
              <a:t>Siyasi sistem tarife oranları ve lisans zorunlulukları nı etkiler mi?</a:t>
            </a:r>
            <a:br>
              <a:rPr lang="tr-TR" sz="1800" smtClean="0"/>
            </a:br>
            <a:r>
              <a:rPr lang="tr-TR" sz="1800" smtClean="0"/>
              <a:t>Hukuk sisteminin uluslararası ticaret destekleyici mi?</a:t>
            </a:r>
            <a:br>
              <a:rPr lang="tr-TR" sz="1800" smtClean="0"/>
            </a:br>
            <a:r>
              <a:rPr lang="tr-TR" sz="1800" smtClean="0"/>
              <a:t>Yasal sistem uluslar arası ticareti teşvik ediyor mu? hangi teşvikler var?</a:t>
            </a:r>
            <a:br>
              <a:rPr lang="tr-TR" sz="1800" smtClean="0"/>
            </a:br>
            <a:r>
              <a:rPr lang="tr-TR" sz="1800" smtClean="0"/>
              <a:t>Pazar siyasi açıdan istikrarsız ise, ekonomik istikrarı nasıl  etkileyebilir ?</a:t>
            </a:r>
            <a:br>
              <a:rPr lang="tr-TR" sz="1800" smtClean="0"/>
            </a:br>
            <a:r>
              <a:rPr lang="tr-TR" sz="1800" smtClean="0"/>
              <a:t>Amerika Birleşik Devletleri şirketleri ile iş yapmak için öncelikli tutum nedir?</a:t>
            </a:r>
            <a:br>
              <a:rPr lang="tr-TR" sz="1800" smtClean="0"/>
            </a:br>
            <a:r>
              <a:rPr lang="tr-TR" sz="1800" smtClean="0"/>
              <a:t>Pazar Uluslararası Standartlar Organizasyonu ISO 9000 sürecini  benimsemiş mi?</a:t>
            </a:r>
            <a:endParaRPr lang="en-US" sz="18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tr-TR" smtClean="0"/>
              <a:t>.</a:t>
            </a:r>
          </a:p>
        </p:txBody>
      </p:sp>
      <p:pic>
        <p:nvPicPr>
          <p:cNvPr id="59395" name="Picture 3"/>
          <p:cNvPicPr>
            <a:picLocks noGrp="1" noChangeAspect="1" noChangeArrowheads="1"/>
          </p:cNvPicPr>
          <p:nvPr>
            <p:ph type="body" idx="1"/>
          </p:nvPr>
        </p:nvPicPr>
        <p:blipFill>
          <a:blip r:embed="rId2" cstate="print"/>
          <a:srcRect/>
          <a:stretch>
            <a:fillRect/>
          </a:stretch>
        </p:blipFill>
        <p:spPr>
          <a:xfrm>
            <a:off x="395288" y="549275"/>
            <a:ext cx="9001125" cy="5503863"/>
          </a:xfrm>
          <a:noFill/>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tr-TR" sz="4000" smtClean="0"/>
              <a:t>Politik Riskin Yönetiminde Riskten Kaçınma Stratejileri </a:t>
            </a:r>
          </a:p>
        </p:txBody>
      </p:sp>
      <p:sp>
        <p:nvSpPr>
          <p:cNvPr id="60419" name="Rectangle 3"/>
          <p:cNvSpPr>
            <a:spLocks noGrp="1" noChangeArrowheads="1"/>
          </p:cNvSpPr>
          <p:nvPr>
            <p:ph type="body" idx="1"/>
          </p:nvPr>
        </p:nvSpPr>
        <p:spPr/>
        <p:txBody>
          <a:bodyPr/>
          <a:lstStyle/>
          <a:p>
            <a:pPr eaLnBrk="1" hangingPunct="1">
              <a:lnSpc>
                <a:spcPct val="80000"/>
              </a:lnSpc>
            </a:pPr>
            <a:r>
              <a:rPr lang="tr-TR" sz="2400" smtClean="0">
                <a:latin typeface="Times New Roman" pitchFamily="18" charset="0"/>
              </a:rPr>
              <a:t>Kaçınma</a:t>
            </a:r>
          </a:p>
          <a:p>
            <a:pPr eaLnBrk="1" hangingPunct="1">
              <a:lnSpc>
                <a:spcPct val="80000"/>
              </a:lnSpc>
            </a:pPr>
            <a:r>
              <a:rPr lang="tr-TR" sz="2400" smtClean="0">
                <a:latin typeface="Times New Roman" pitchFamily="18" charset="0"/>
              </a:rPr>
              <a:t>Hakeme gidilebilir. </a:t>
            </a:r>
          </a:p>
          <a:p>
            <a:pPr eaLnBrk="1" hangingPunct="1">
              <a:lnSpc>
                <a:spcPct val="80000"/>
              </a:lnSpc>
            </a:pPr>
            <a:r>
              <a:rPr lang="tr-TR" sz="2400" smtClean="0">
                <a:latin typeface="Times New Roman" pitchFamily="18" charset="0"/>
              </a:rPr>
              <a:t>Finansman, ev sahibi ülkedeki finans kuruluşlarından, bankalardan ya da Dünya Bankası gibi önemli uluslararası bankalardan sağlanırsa, hükümet yerel bankalara borçlu bir işletmeye el koymak istemez.</a:t>
            </a:r>
          </a:p>
          <a:p>
            <a:pPr eaLnBrk="1" hangingPunct="1">
              <a:lnSpc>
                <a:spcPct val="80000"/>
              </a:lnSpc>
            </a:pPr>
            <a:r>
              <a:rPr lang="tr-TR" sz="2400" smtClean="0">
                <a:latin typeface="Times New Roman" pitchFamily="18" charset="0"/>
              </a:rPr>
              <a:t>Riski paylaşacak şekilde (ortak girişim gibi) yerel ortaklar ile  yatırım yapılarak mülkiyet, kontrol ve denetim paylaşılabilir.</a:t>
            </a:r>
          </a:p>
          <a:p>
            <a:pPr eaLnBrk="1" hangingPunct="1">
              <a:lnSpc>
                <a:spcPct val="80000"/>
              </a:lnSpc>
            </a:pPr>
            <a:r>
              <a:rPr lang="tr-TR" sz="2400" smtClean="0">
                <a:latin typeface="Times New Roman" pitchFamily="18" charset="0"/>
              </a:rPr>
              <a:t>Sermaye yatırımı yapmak çok riskli ise lisanslama, yönetim anlaşmaları, sözleşmeli üretim gibi diğer düzenlemelere gidilebilir. </a:t>
            </a:r>
          </a:p>
          <a:p>
            <a:pPr eaLnBrk="1" hangingPunct="1">
              <a:lnSpc>
                <a:spcPct val="80000"/>
              </a:lnSpc>
            </a:pPr>
            <a:r>
              <a:rPr lang="tr-TR" sz="2400" smtClean="0">
                <a:latin typeface="Times New Roman" pitchFamily="18" charset="0"/>
              </a:rPr>
              <a:t> Uluslararası Bankaların ve Finans Çevrelerinin Kredi Vermesi </a:t>
            </a:r>
          </a:p>
          <a:p>
            <a:pPr eaLnBrk="1" hangingPunct="1">
              <a:lnSpc>
                <a:spcPct val="80000"/>
              </a:lnSpc>
            </a:pPr>
            <a:r>
              <a:rPr lang="tr-TR" sz="2400" smtClean="0">
                <a:latin typeface="Times New Roman" pitchFamily="18" charset="0"/>
              </a:rPr>
              <a:t>Sigorta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smtClean="0"/>
              <a:t>Yasal çevre</a:t>
            </a:r>
          </a:p>
        </p:txBody>
      </p:sp>
      <p:sp>
        <p:nvSpPr>
          <p:cNvPr id="61443" name="Rectangle 3"/>
          <p:cNvSpPr>
            <a:spLocks noGrp="1" noChangeArrowheads="1"/>
          </p:cNvSpPr>
          <p:nvPr>
            <p:ph type="body" idx="1"/>
          </p:nvPr>
        </p:nvSpPr>
        <p:spPr/>
        <p:txBody>
          <a:bodyPr/>
          <a:lstStyle/>
          <a:p>
            <a:pPr eaLnBrk="1" hangingPunct="1"/>
            <a:r>
              <a:rPr lang="tr-TR" smtClean="0"/>
              <a:t>Yasal düzenlemeler, yürürlükte olan yasalar, tarife/vergiler, gümrük zorlukları, rekabet, fiyat, kambiyo kısıtlamaları,  paketleme, etiketleme, çevresel düzenlemeler gibi tarife dışı uygulamalar, marka, patent kanunu, iş kanunları.</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rot="20495829">
            <a:off x="90634" y="329868"/>
            <a:ext cx="2370001" cy="1189413"/>
            <a:chOff x="3240358" y="71993"/>
            <a:chExt cx="2370001" cy="1080438"/>
          </a:xfrm>
          <a:scene3d>
            <a:camera prst="orthographicFront"/>
            <a:lightRig rig="flat" dir="t"/>
          </a:scene3d>
        </p:grpSpPr>
        <p:sp>
          <p:nvSpPr>
            <p:cNvPr id="3" name="2 Oval"/>
            <p:cNvSpPr/>
            <p:nvPr/>
          </p:nvSpPr>
          <p:spPr>
            <a:xfrm>
              <a:off x="3240358" y="71993"/>
              <a:ext cx="2370001" cy="108043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4" name="Oval 4"/>
            <p:cNvSpPr/>
            <p:nvPr/>
          </p:nvSpPr>
          <p:spPr>
            <a:xfrm>
              <a:off x="3587437" y="230219"/>
              <a:ext cx="1675843" cy="763986"/>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tr-TR" sz="2000" b="1" i="1" dirty="0">
                  <a:effectLst>
                    <a:outerShdw blurRad="38100" dist="38100" dir="2700000" algn="tl">
                      <a:srgbClr val="000000">
                        <a:alpha val="43137"/>
                      </a:srgbClr>
                    </a:outerShdw>
                  </a:effectLst>
                </a:rPr>
                <a:t>Hedef Pazar Seçimi</a:t>
              </a:r>
            </a:p>
          </p:txBody>
        </p:sp>
      </p:grpSp>
      <p:pic>
        <p:nvPicPr>
          <p:cNvPr id="52226" name="Picture 2" descr="http://blogs.voices.com/voxdaily/target-market-500.jpg"/>
          <p:cNvPicPr>
            <a:picLocks noChangeAspect="1" noChangeArrowheads="1"/>
          </p:cNvPicPr>
          <p:nvPr/>
        </p:nvPicPr>
        <p:blipFill>
          <a:blip r:embed="rId3" cstate="print"/>
          <a:srcRect/>
          <a:stretch>
            <a:fillRect/>
          </a:stretch>
        </p:blipFill>
        <p:spPr bwMode="auto">
          <a:xfrm>
            <a:off x="3491880" y="2515716"/>
            <a:ext cx="2808312" cy="1633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2"/>
          <p:cNvSpPr>
            <a:spLocks noGrp="1" noChangeArrowheads="1"/>
          </p:cNvSpPr>
          <p:nvPr>
            <p:ph type="title"/>
          </p:nvPr>
        </p:nvSpPr>
        <p:spPr>
          <a:xfrm>
            <a:off x="3923928" y="1052736"/>
            <a:ext cx="1823120" cy="715963"/>
          </a:xfrm>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lstStyle/>
          <a:p>
            <a:pPr eaLnBrk="1" fontAlgn="auto" hangingPunct="1">
              <a:spcAft>
                <a:spcPts val="0"/>
              </a:spcAft>
              <a:defRPr/>
            </a:pPr>
            <a:r>
              <a:rPr lang="tr-TR" sz="2400" i="1" dirty="0" smtClean="0">
                <a:solidFill>
                  <a:schemeClr val="tx1"/>
                </a:solidFill>
                <a:effectLst>
                  <a:outerShdw blurRad="38100" dist="38100" dir="2700000" algn="tl">
                    <a:srgbClr val="000000">
                      <a:alpha val="43137"/>
                    </a:srgbClr>
                  </a:outerShdw>
                </a:effectLst>
                <a:latin typeface="Comic Sans MS" pitchFamily="66" charset="0"/>
              </a:rPr>
              <a:t>Rekabet</a:t>
            </a:r>
            <a:endParaRPr lang="en-US" sz="2400" i="1" dirty="0">
              <a:solidFill>
                <a:schemeClr val="tx1"/>
              </a:solidFill>
              <a:effectLst>
                <a:outerShdw blurRad="38100" dist="38100" dir="2700000" algn="tl">
                  <a:srgbClr val="000000">
                    <a:alpha val="43137"/>
                  </a:srgbClr>
                </a:outerShdw>
              </a:effectLst>
              <a:latin typeface="Comic Sans MS" pitchFamily="66" charset="0"/>
            </a:endParaRPr>
          </a:p>
        </p:txBody>
      </p:sp>
      <p:sp>
        <p:nvSpPr>
          <p:cNvPr id="7" name="Rectangle 2"/>
          <p:cNvSpPr txBox="1">
            <a:spLocks noChangeArrowheads="1"/>
          </p:cNvSpPr>
          <p:nvPr/>
        </p:nvSpPr>
        <p:spPr bwMode="auto">
          <a:xfrm>
            <a:off x="6925344" y="2064965"/>
            <a:ext cx="182312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tx1"/>
                </a:solidFill>
                <a:effectLst>
                  <a:outerShdw blurRad="38100" dist="38100" dir="2700000" algn="tl">
                    <a:srgbClr val="000000">
                      <a:alpha val="43137"/>
                    </a:srgbClr>
                  </a:outerShdw>
                </a:effectLst>
                <a:latin typeface="Comic Sans MS" pitchFamily="66" charset="0"/>
              </a:rPr>
              <a:t>Pazar Büyüklüğü</a:t>
            </a:r>
            <a:endParaRPr lang="en-US" b="1" i="1" kern="0" dirty="0">
              <a:solidFill>
                <a:schemeClr val="tx1"/>
              </a:solidFill>
              <a:effectLst>
                <a:outerShdw blurRad="38100" dist="38100" dir="2700000" algn="tl">
                  <a:srgbClr val="000000">
                    <a:alpha val="43137"/>
                  </a:srgbClr>
                </a:outerShdw>
              </a:effectLst>
              <a:latin typeface="Comic Sans MS" pitchFamily="66" charset="0"/>
            </a:endParaRPr>
          </a:p>
        </p:txBody>
      </p:sp>
      <p:sp>
        <p:nvSpPr>
          <p:cNvPr id="8" name="Rectangle 2"/>
          <p:cNvSpPr txBox="1">
            <a:spLocks noChangeArrowheads="1"/>
          </p:cNvSpPr>
          <p:nvPr/>
        </p:nvSpPr>
        <p:spPr bwMode="auto">
          <a:xfrm>
            <a:off x="6948264" y="3645024"/>
            <a:ext cx="182312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tx1"/>
                </a:solidFill>
                <a:effectLst>
                  <a:outerShdw blurRad="38100" dist="38100" dir="2700000" algn="tl">
                    <a:srgbClr val="000000">
                      <a:alpha val="43137"/>
                    </a:srgbClr>
                  </a:outerShdw>
                </a:effectLst>
                <a:latin typeface="Comic Sans MS" pitchFamily="66" charset="0"/>
              </a:rPr>
              <a:t>Farklılıklar</a:t>
            </a:r>
            <a:endParaRPr lang="en-US" b="1" i="1" kern="0" dirty="0">
              <a:solidFill>
                <a:schemeClr val="tx1"/>
              </a:solidFill>
              <a:effectLst>
                <a:outerShdw blurRad="38100" dist="38100" dir="2700000" algn="tl">
                  <a:srgbClr val="000000">
                    <a:alpha val="43137"/>
                  </a:srgbClr>
                </a:outerShdw>
              </a:effectLst>
              <a:latin typeface="Comic Sans MS" pitchFamily="66" charset="0"/>
            </a:endParaRPr>
          </a:p>
        </p:txBody>
      </p:sp>
      <p:sp>
        <p:nvSpPr>
          <p:cNvPr id="9" name="Rectangle 2"/>
          <p:cNvSpPr txBox="1">
            <a:spLocks noChangeArrowheads="1"/>
          </p:cNvSpPr>
          <p:nvPr/>
        </p:nvSpPr>
        <p:spPr bwMode="auto">
          <a:xfrm>
            <a:off x="3707904" y="4873277"/>
            <a:ext cx="252028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tx1"/>
                </a:solidFill>
                <a:effectLst>
                  <a:outerShdw blurRad="38100" dist="38100" dir="2700000" algn="tl">
                    <a:srgbClr val="000000">
                      <a:alpha val="43137"/>
                    </a:srgbClr>
                  </a:outerShdw>
                </a:effectLst>
                <a:latin typeface="Comic Sans MS" pitchFamily="66" charset="0"/>
              </a:rPr>
              <a:t>Müşteri İstek ve İhtiyaçları</a:t>
            </a:r>
            <a:endParaRPr lang="en-US" b="1" i="1" kern="0" dirty="0">
              <a:solidFill>
                <a:schemeClr val="tx1"/>
              </a:solidFill>
              <a:effectLst>
                <a:outerShdw blurRad="38100" dist="38100" dir="2700000" algn="tl">
                  <a:srgbClr val="000000">
                    <a:alpha val="43137"/>
                  </a:srgbClr>
                </a:outerShdw>
              </a:effectLst>
              <a:latin typeface="Comic Sans MS" pitchFamily="66" charset="0"/>
            </a:endParaRPr>
          </a:p>
        </p:txBody>
      </p:sp>
      <p:sp>
        <p:nvSpPr>
          <p:cNvPr id="10" name="Rectangle 2"/>
          <p:cNvSpPr txBox="1">
            <a:spLocks noChangeArrowheads="1"/>
          </p:cNvSpPr>
          <p:nvPr/>
        </p:nvSpPr>
        <p:spPr bwMode="auto">
          <a:xfrm>
            <a:off x="899592" y="3717032"/>
            <a:ext cx="1823120"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tx1"/>
                </a:solidFill>
                <a:effectLst>
                  <a:outerShdw blurRad="38100" dist="38100" dir="2700000" algn="tl">
                    <a:srgbClr val="000000">
                      <a:alpha val="43137"/>
                    </a:srgbClr>
                  </a:outerShdw>
                </a:effectLst>
                <a:latin typeface="Comic Sans MS" pitchFamily="66" charset="0"/>
              </a:rPr>
              <a:t>Pazar Bilgileri</a:t>
            </a:r>
            <a:endParaRPr lang="en-US" b="1" i="1" kern="0" dirty="0">
              <a:solidFill>
                <a:schemeClr val="tx1"/>
              </a:solidFill>
              <a:effectLst>
                <a:outerShdw blurRad="38100" dist="38100" dir="2700000" algn="tl">
                  <a:srgbClr val="000000">
                    <a:alpha val="43137"/>
                  </a:srgbClr>
                </a:outerShdw>
              </a:effectLst>
              <a:latin typeface="Comic Sans MS" pitchFamily="66" charset="0"/>
            </a:endParaRPr>
          </a:p>
        </p:txBody>
      </p:sp>
      <p:sp>
        <p:nvSpPr>
          <p:cNvPr id="11" name="Rectangle 2"/>
          <p:cNvSpPr txBox="1">
            <a:spLocks noChangeArrowheads="1"/>
          </p:cNvSpPr>
          <p:nvPr/>
        </p:nvSpPr>
        <p:spPr bwMode="auto">
          <a:xfrm>
            <a:off x="467544" y="2060848"/>
            <a:ext cx="2448272" cy="715963"/>
          </a:xfrm>
          <a:prstGeom prst="rect">
            <a:avLst/>
          </a:prstGeom>
          <a:ln w="9525">
            <a:noFill/>
            <a:miter lim="800000"/>
            <a:headEnd/>
            <a:tailEnd/>
          </a:ln>
          <a:effectLst>
            <a:glow rad="228600">
              <a:schemeClr val="accent5">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i="1" kern="0" dirty="0">
                <a:solidFill>
                  <a:schemeClr val="tx1"/>
                </a:solidFill>
                <a:effectLst>
                  <a:outerShdw blurRad="38100" dist="38100" dir="2700000" algn="tl">
                    <a:srgbClr val="000000">
                      <a:alpha val="43137"/>
                    </a:srgbClr>
                  </a:outerShdw>
                </a:effectLst>
                <a:latin typeface="Comic Sans MS" pitchFamily="66" charset="0"/>
              </a:rPr>
              <a:t>Makro Çevre Faktörleri</a:t>
            </a:r>
            <a:endParaRPr lang="en-US" b="1" i="1" kern="0" dirty="0">
              <a:solidFill>
                <a:schemeClr val="tx1"/>
              </a:solidFill>
              <a:effectLst>
                <a:outerShdw blurRad="38100" dist="38100" dir="2700000" algn="tl">
                  <a:srgbClr val="000000">
                    <a:alpha val="43137"/>
                  </a:srgbClr>
                </a:outerShdw>
              </a:effectLst>
              <a:latin typeface="Comic Sans MS" pitchFamily="66" charset="0"/>
            </a:endParaRPr>
          </a:p>
        </p:txBody>
      </p:sp>
      <p:cxnSp>
        <p:nvCxnSpPr>
          <p:cNvPr id="13" name="12 Eğri Bağlayıcı"/>
          <p:cNvCxnSpPr/>
          <p:nvPr/>
        </p:nvCxnSpPr>
        <p:spPr bwMode="auto">
          <a:xfrm rot="16200000" flipH="1">
            <a:off x="4391819" y="2240757"/>
            <a:ext cx="1079500" cy="144462"/>
          </a:xfrm>
          <a:prstGeom prst="curvedConnector3">
            <a:avLst>
              <a:gd name="adj1" fmla="val 56318"/>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16" name="15 Eğri Bağlayıcı"/>
          <p:cNvCxnSpPr>
            <a:stCxn id="7" idx="1"/>
          </p:cNvCxnSpPr>
          <p:nvPr/>
        </p:nvCxnSpPr>
        <p:spPr bwMode="auto">
          <a:xfrm rot="10800000" flipV="1">
            <a:off x="4932363" y="2422525"/>
            <a:ext cx="1992312" cy="430213"/>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21" name="20 Eğri Bağlayıcı"/>
          <p:cNvCxnSpPr/>
          <p:nvPr/>
        </p:nvCxnSpPr>
        <p:spPr bwMode="auto">
          <a:xfrm rot="10800000">
            <a:off x="5003800" y="2852738"/>
            <a:ext cx="1944688" cy="1152525"/>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24" name="23 Eğri Bağlayıcı"/>
          <p:cNvCxnSpPr>
            <a:stCxn id="9" idx="0"/>
          </p:cNvCxnSpPr>
          <p:nvPr/>
        </p:nvCxnSpPr>
        <p:spPr bwMode="auto">
          <a:xfrm rot="5400000" flipH="1" flipV="1">
            <a:off x="3975100" y="3844926"/>
            <a:ext cx="2020887" cy="36512"/>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30" name="29 Eğri Bağlayıcı"/>
          <p:cNvCxnSpPr/>
          <p:nvPr/>
        </p:nvCxnSpPr>
        <p:spPr bwMode="auto">
          <a:xfrm flipV="1">
            <a:off x="2700338" y="2852738"/>
            <a:ext cx="2303462" cy="1223962"/>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cxnSp>
        <p:nvCxnSpPr>
          <p:cNvPr id="37" name="36 Eğri Bağlayıcı"/>
          <p:cNvCxnSpPr/>
          <p:nvPr/>
        </p:nvCxnSpPr>
        <p:spPr bwMode="auto">
          <a:xfrm>
            <a:off x="2916238" y="2420938"/>
            <a:ext cx="2087562" cy="431800"/>
          </a:xfrm>
          <a:prstGeom prst="curvedConnector3">
            <a:avLst>
              <a:gd name="adj1" fmla="val 50000"/>
            </a:avLst>
          </a:prstGeom>
          <a:gradFill rotWithShape="1">
            <a:gsLst>
              <a:gs pos="0">
                <a:schemeClr val="bg2">
                  <a:gamma/>
                  <a:tint val="26667"/>
                  <a:invGamma/>
                </a:schemeClr>
              </a:gs>
              <a:gs pos="100000">
                <a:schemeClr val="bg2">
                  <a:alpha val="14999"/>
                </a:schemeClr>
              </a:gs>
            </a:gsLst>
            <a:lin ang="5400000" scaled="1"/>
          </a:gradFill>
          <a:ln w="34925"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tr-TR" smtClean="0"/>
              <a:t>.</a:t>
            </a:r>
          </a:p>
        </p:txBody>
      </p:sp>
      <p:pic>
        <p:nvPicPr>
          <p:cNvPr id="63491" name="Picture 3"/>
          <p:cNvPicPr>
            <a:picLocks noGrp="1" noChangeAspect="1" noChangeArrowheads="1"/>
          </p:cNvPicPr>
          <p:nvPr>
            <p:ph type="body" idx="1"/>
          </p:nvPr>
        </p:nvPicPr>
        <p:blipFill>
          <a:blip r:embed="rId2" cstate="print"/>
          <a:srcRect/>
          <a:stretch>
            <a:fillRect/>
          </a:stretch>
        </p:blipFill>
        <p:spPr>
          <a:xfrm>
            <a:off x="1258888" y="692150"/>
            <a:ext cx="7272337" cy="5837238"/>
          </a:xfrm>
          <a:noFill/>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tr-TR" b="1" smtClean="0"/>
              <a:t>Çevresel-Doğal Faktörler</a:t>
            </a:r>
            <a:endParaRPr lang="en-US" b="1" smtClean="0"/>
          </a:p>
        </p:txBody>
      </p:sp>
      <p:sp>
        <p:nvSpPr>
          <p:cNvPr id="64515" name="Rectangle 3"/>
          <p:cNvSpPr>
            <a:spLocks noGrp="1" noChangeArrowheads="1"/>
          </p:cNvSpPr>
          <p:nvPr>
            <p:ph type="body" idx="1"/>
          </p:nvPr>
        </p:nvSpPr>
        <p:spPr/>
        <p:txBody>
          <a:bodyPr/>
          <a:lstStyle/>
          <a:p>
            <a:pPr eaLnBrk="1" hangingPunct="1"/>
            <a:r>
              <a:rPr lang="tr-TR" smtClean="0"/>
              <a:t>Iklim gibi çevresel faktörler, belirli bir pazarda satmak için uyarlamayı gerektirebilir. Neme veya diğer iklim konularında ürünün performansını veya görünümünü ne nasıl etkiler belirleyin.</a:t>
            </a:r>
          </a:p>
          <a:p>
            <a:pPr eaLnBrk="1" hangingPunct="1"/>
            <a:r>
              <a:rPr lang="en-US" smtClean="0"/>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tr-TR" b="1" smtClean="0"/>
              <a:t>Coğrafik Faktörler</a:t>
            </a:r>
            <a:endParaRPr lang="en-US" b="1" smtClean="0"/>
          </a:p>
        </p:txBody>
      </p:sp>
      <p:sp>
        <p:nvSpPr>
          <p:cNvPr id="65539" name="Rectangle 3"/>
          <p:cNvSpPr>
            <a:spLocks noGrp="1" noChangeArrowheads="1"/>
          </p:cNvSpPr>
          <p:nvPr>
            <p:ph type="body" idx="1"/>
          </p:nvPr>
        </p:nvSpPr>
        <p:spPr/>
        <p:txBody>
          <a:bodyPr/>
          <a:lstStyle/>
          <a:p>
            <a:pPr eaLnBrk="1" hangingPunct="1"/>
            <a:r>
              <a:rPr lang="tr-TR" sz="2800" smtClean="0"/>
              <a:t>Coğrafi faktörler de verilen yabancı pazarda başarıyı etkileyebilir. Ülke veya pazar ve seyahat ile ilgili yasal kısıtlamalar, ulaşım. Yabancı bir pazara girmek için, bir ulaşım sistemi olmalıdır. Daha uzak mesafedeki pazara, daha fazla ulaşım ve seyahat masrafları olacaktır.</a:t>
            </a:r>
          </a:p>
          <a:p>
            <a:pPr eaLnBrk="1" hangingPunct="1"/>
            <a:endParaRPr lang="en-US" sz="28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29"/>
          <p:cNvSpPr>
            <a:spLocks noChangeArrowheads="1"/>
          </p:cNvSpPr>
          <p:nvPr/>
        </p:nvSpPr>
        <p:spPr bwMode="auto">
          <a:xfrm>
            <a:off x="228600" y="3830638"/>
            <a:ext cx="5181600" cy="2395537"/>
          </a:xfrm>
          <a:prstGeom prst="rect">
            <a:avLst/>
          </a:prstGeom>
          <a:noFill/>
          <a:ln w="9525">
            <a:noFill/>
            <a:miter lim="800000"/>
            <a:headEnd/>
            <a:tailEnd/>
          </a:ln>
        </p:spPr>
        <p:txBody>
          <a:bodyPr tIns="0" anchor="ctr">
            <a:spAutoFit/>
          </a:bodyPr>
          <a:lstStyle/>
          <a:p>
            <a:pPr marL="342900" indent="-342900"/>
            <a:r>
              <a:rPr lang="en-US" sz="1000">
                <a:solidFill>
                  <a:srgbClr val="000000"/>
                </a:solidFill>
                <a:cs typeface="Arial" charset="0"/>
              </a:rPr>
              <a:t> </a:t>
            </a:r>
            <a:endParaRPr lang="en-US" sz="900">
              <a:solidFill>
                <a:srgbClr val="000000"/>
              </a:solidFill>
              <a:cs typeface="Arial" charset="0"/>
            </a:endParaRPr>
          </a:p>
          <a:p>
            <a:pPr marL="342900" indent="-342900" eaLnBrk="0" hangingPunct="0"/>
            <a:r>
              <a:rPr lang="en-US" b="1">
                <a:solidFill>
                  <a:srgbClr val="000000"/>
                </a:solidFill>
                <a:cs typeface="Arial" charset="0"/>
              </a:rPr>
              <a:t>Key: Columns/Criteria</a:t>
            </a:r>
            <a:endParaRPr lang="en-US"/>
          </a:p>
          <a:p>
            <a:pPr marL="342900" indent="-342900" eaLnBrk="0" hangingPunct="0">
              <a:buFontTx/>
              <a:buAutoNum type="arabicPeriod"/>
            </a:pPr>
            <a:r>
              <a:rPr lang="en-US" i="1"/>
              <a:t>Largest export markets, latest year</a:t>
            </a:r>
            <a:r>
              <a:rPr lang="en-US"/>
              <a:t> </a:t>
            </a:r>
          </a:p>
          <a:p>
            <a:pPr marL="342900" indent="-342900" eaLnBrk="0" hangingPunct="0">
              <a:buFontTx/>
              <a:buAutoNum type="arabicPeriod"/>
            </a:pPr>
            <a:r>
              <a:rPr lang="en-US" i="1"/>
              <a:t>Fastest growing export markets, latest year</a:t>
            </a:r>
            <a:r>
              <a:rPr lang="en-US"/>
              <a:t> </a:t>
            </a:r>
          </a:p>
          <a:p>
            <a:pPr marL="342900" indent="-342900" eaLnBrk="0" hangingPunct="0">
              <a:buFontTx/>
              <a:buAutoNum type="arabicPeriod"/>
            </a:pPr>
            <a:r>
              <a:rPr lang="en-US" i="1"/>
              <a:t>Largest importing countries, latest year</a:t>
            </a:r>
            <a:r>
              <a:rPr lang="en-US"/>
              <a:t> </a:t>
            </a:r>
          </a:p>
          <a:p>
            <a:pPr marL="342900" indent="-342900" eaLnBrk="0" hangingPunct="0">
              <a:buFontTx/>
              <a:buAutoNum type="arabicPeriod"/>
            </a:pPr>
            <a:r>
              <a:rPr lang="en-US" i="1"/>
              <a:t>Fastest growing importing countries, latest year</a:t>
            </a:r>
            <a:r>
              <a:rPr lang="en-US"/>
              <a:t> </a:t>
            </a:r>
          </a:p>
          <a:p>
            <a:pPr marL="342900" indent="-342900" eaLnBrk="0" hangingPunct="0">
              <a:buFontTx/>
              <a:buAutoNum type="arabicPeriod"/>
            </a:pPr>
            <a:r>
              <a:rPr lang="en-US"/>
              <a:t>Recommended as a “best” export market</a:t>
            </a:r>
          </a:p>
          <a:p>
            <a:pPr marL="342900" indent="-342900" eaLnBrk="0" hangingPunct="0">
              <a:buFontTx/>
              <a:buAutoNum type="arabicPeriod"/>
            </a:pPr>
            <a:r>
              <a:rPr lang="en-US"/>
              <a:t>No Significant Market Barriers </a:t>
            </a:r>
          </a:p>
        </p:txBody>
      </p:sp>
      <p:sp>
        <p:nvSpPr>
          <p:cNvPr id="77827" name="Text Box 436"/>
          <p:cNvSpPr txBox="1">
            <a:spLocks noChangeArrowheads="1"/>
          </p:cNvSpPr>
          <p:nvPr/>
        </p:nvSpPr>
        <p:spPr bwMode="auto">
          <a:xfrm>
            <a:off x="6324600" y="3733800"/>
            <a:ext cx="2133600" cy="366713"/>
          </a:xfrm>
          <a:prstGeom prst="rect">
            <a:avLst/>
          </a:prstGeom>
          <a:noFill/>
          <a:ln w="9525">
            <a:noFill/>
            <a:miter lim="800000"/>
            <a:headEnd/>
            <a:tailEnd/>
          </a:ln>
        </p:spPr>
        <p:txBody>
          <a:bodyPr>
            <a:spAutoFit/>
          </a:bodyPr>
          <a:lstStyle/>
          <a:p>
            <a:pPr>
              <a:spcBef>
                <a:spcPct val="50000"/>
              </a:spcBef>
            </a:pPr>
            <a:endParaRPr lang="tr-TR"/>
          </a:p>
        </p:txBody>
      </p:sp>
      <p:sp>
        <p:nvSpPr>
          <p:cNvPr id="77828" name="Text Box 437"/>
          <p:cNvSpPr txBox="1">
            <a:spLocks noChangeArrowheads="1"/>
          </p:cNvSpPr>
          <p:nvPr/>
        </p:nvSpPr>
        <p:spPr bwMode="auto">
          <a:xfrm>
            <a:off x="6019800" y="3962400"/>
            <a:ext cx="2438400" cy="2289175"/>
          </a:xfrm>
          <a:prstGeom prst="rect">
            <a:avLst/>
          </a:prstGeom>
          <a:noFill/>
          <a:ln w="9525">
            <a:noFill/>
            <a:miter lim="800000"/>
            <a:headEnd/>
            <a:tailEnd/>
          </a:ln>
        </p:spPr>
        <p:txBody>
          <a:bodyPr>
            <a:spAutoFit/>
          </a:bodyPr>
          <a:lstStyle/>
          <a:p>
            <a:pPr lvl="1"/>
            <a:r>
              <a:rPr lang="en-US"/>
              <a:t>"X" (minimally met) </a:t>
            </a:r>
          </a:p>
          <a:p>
            <a:pPr lvl="1"/>
            <a:r>
              <a:rPr lang="en-US"/>
              <a:t> "XX" (significantly met). </a:t>
            </a:r>
          </a:p>
          <a:p>
            <a:pPr lvl="1"/>
            <a:r>
              <a:rPr lang="en-US"/>
              <a:t>"blank" (didn't meet), </a:t>
            </a:r>
          </a:p>
          <a:p>
            <a:pPr lvl="1"/>
            <a:r>
              <a:rPr lang="en-US"/>
              <a:t>Source:</a:t>
            </a:r>
          </a:p>
        </p:txBody>
      </p:sp>
      <p:sp>
        <p:nvSpPr>
          <p:cNvPr id="77829" name="Rectangle 451"/>
          <p:cNvSpPr>
            <a:spLocks noChangeArrowheads="1"/>
          </p:cNvSpPr>
          <p:nvPr/>
        </p:nvSpPr>
        <p:spPr bwMode="auto">
          <a:xfrm>
            <a:off x="3352800" y="381000"/>
            <a:ext cx="2520950" cy="366713"/>
          </a:xfrm>
          <a:prstGeom prst="rect">
            <a:avLst/>
          </a:prstGeom>
          <a:noFill/>
          <a:ln w="9525">
            <a:noFill/>
            <a:miter lim="800000"/>
            <a:headEnd/>
            <a:tailEnd/>
          </a:ln>
        </p:spPr>
        <p:txBody>
          <a:bodyPr wrap="none">
            <a:spAutoFit/>
          </a:bodyPr>
          <a:lstStyle/>
          <a:p>
            <a:r>
              <a:rPr lang="en-US">
                <a:solidFill>
                  <a:schemeClr val="tx2"/>
                </a:solidFill>
              </a:rPr>
              <a:t>Market Potential Matrix</a:t>
            </a:r>
          </a:p>
        </p:txBody>
      </p:sp>
      <p:graphicFrame>
        <p:nvGraphicFramePr>
          <p:cNvPr id="11798" name="Group 534"/>
          <p:cNvGraphicFramePr>
            <a:graphicFrameLocks noGrp="1"/>
          </p:cNvGraphicFramePr>
          <p:nvPr/>
        </p:nvGraphicFramePr>
        <p:xfrm>
          <a:off x="2057400" y="990600"/>
          <a:ext cx="5943600" cy="2591436"/>
        </p:xfrm>
        <a:graphic>
          <a:graphicData uri="http://schemas.openxmlformats.org/drawingml/2006/table">
            <a:tbl>
              <a:tblPr/>
              <a:tblGrid>
                <a:gridCol w="1182688"/>
                <a:gridCol w="646112"/>
                <a:gridCol w="838200"/>
                <a:gridCol w="762000"/>
                <a:gridCol w="838200"/>
                <a:gridCol w="838200"/>
                <a:gridCol w="8382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Country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Country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Country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tr-TR" smtClean="0"/>
              <a:t>Sizce </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r>
              <a:rPr lang="tr-TR" smtClean="0"/>
              <a:t>Nasıl ve hangi kaynaklardan?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tr-TR" sz="4000" b="1" smtClean="0"/>
              <a:t>Hedef Ülke Pazarını  Belirleme Yöntemleri</a:t>
            </a:r>
          </a:p>
        </p:txBody>
      </p:sp>
      <p:sp>
        <p:nvSpPr>
          <p:cNvPr id="79875" name="Rectangle 3"/>
          <p:cNvSpPr>
            <a:spLocks noGrp="1" noChangeArrowheads="1"/>
          </p:cNvSpPr>
          <p:nvPr>
            <p:ph type="body" idx="1"/>
          </p:nvPr>
        </p:nvSpPr>
        <p:spPr/>
        <p:txBody>
          <a:bodyPr/>
          <a:lstStyle/>
          <a:p>
            <a:pPr eaLnBrk="1" hangingPunct="1">
              <a:lnSpc>
                <a:spcPct val="90000"/>
              </a:lnSpc>
            </a:pPr>
            <a:r>
              <a:rPr lang="tr-TR" sz="2800" smtClean="0"/>
              <a:t>Günümüzde internet ve özel araştırma şirketleri sayesinde pazarlar ve ülkeler hakkında bilgi geçmişe göre çok daha kolay ve hızlı bir şekilde elde edilebilmektedir.  </a:t>
            </a:r>
          </a:p>
          <a:p>
            <a:pPr eaLnBrk="1" hangingPunct="1">
              <a:lnSpc>
                <a:spcPct val="90000"/>
              </a:lnSpc>
            </a:pPr>
            <a:endParaRPr lang="tr-TR" sz="2800" smtClean="0"/>
          </a:p>
          <a:p>
            <a:pPr eaLnBrk="1" hangingPunct="1">
              <a:lnSpc>
                <a:spcPct val="90000"/>
              </a:lnSpc>
            </a:pPr>
            <a:r>
              <a:rPr lang="tr-TR" sz="2800" smtClean="0"/>
              <a:t>İşletmeler ülkelerin politik durumu hakkında uzman görüşlerine başvurabilirler. Kişisel tecrübelerden, IMF, Dünya Bankası, OECD gibi uluslar arası kuruluşların raporlarından, özel çalışmalardan, ticaret birlikleri yayınları gibi ikincil veri kaynaklarından yararlanılabilir.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tr-TR" smtClean="0"/>
              <a:t>Carrefour </a:t>
            </a:r>
          </a:p>
        </p:txBody>
      </p:sp>
      <p:sp>
        <p:nvSpPr>
          <p:cNvPr id="80899" name="Rectangle 3"/>
          <p:cNvSpPr>
            <a:spLocks noGrp="1" noChangeArrowheads="1"/>
          </p:cNvSpPr>
          <p:nvPr>
            <p:ph type="body" idx="1"/>
          </p:nvPr>
        </p:nvSpPr>
        <p:spPr>
          <a:xfrm>
            <a:off x="457200" y="1600200"/>
            <a:ext cx="8435975" cy="5257800"/>
          </a:xfrm>
        </p:spPr>
        <p:txBody>
          <a:bodyPr/>
          <a:lstStyle/>
          <a:p>
            <a:pPr eaLnBrk="1" hangingPunct="1">
              <a:lnSpc>
                <a:spcPct val="80000"/>
              </a:lnSpc>
            </a:pPr>
            <a:r>
              <a:rPr lang="tr-TR" sz="2000" smtClean="0"/>
              <a:t>Karların %33’ü ana ülke olan Fransa dışındaki satışlardan elde edilmektedir. İlk mağazasını 1960 yılında Fransa’da açmıştır. 2002 yılına gelindiğinde mağaza sayısı tüm dünyada 5341’e, franchise birimleri ise 4064’e ulaşmıştır. Gelecekte ise yeni mağazalar açmayı planlamaktadır.  Yönetimin yapması gereken hangi ülkelerde ve ülke içinde nerede açılacağına karar vermektir. Yabancı pazara hipermarketlerle 1970’lerde ilk girdiğinde komşu ülkeler olan Belçika ve İspanya’yı tercih etmiştir.  Tedarik Fransa’daki tedarikçilerden sağlandığından, iki ülkedeki tüketicilerin yaşam tarzları Fransa ile benzer olduğundan dolayı  bu girişimlerde zorluk yaşanmamıştır. O zaman yer seçiminde değerlendirme yapılırken önem verilen faktörlerden biri ekonomi olmuştur. </a:t>
            </a:r>
          </a:p>
          <a:p>
            <a:pPr eaLnBrk="1" hangingPunct="1">
              <a:lnSpc>
                <a:spcPct val="80000"/>
              </a:lnSpc>
            </a:pPr>
            <a:endParaRPr lang="tr-TR" sz="2000" smtClean="0"/>
          </a:p>
          <a:p>
            <a:pPr eaLnBrk="1" hangingPunct="1">
              <a:lnSpc>
                <a:spcPct val="80000"/>
              </a:lnSpc>
            </a:pPr>
            <a:r>
              <a:rPr lang="tr-TR" sz="2000" smtClean="0"/>
              <a:t>1980’lerde ise Amerika, İngiltere pazarlarına girerken mevcut rakipler, müşteri tercihleri, yerel ihtiyaçlar dikkate alınmıştır. İsviçre, Taywan, Türkiye pazarlarına yerel pazarı bilen ortaklar bulunarak girilmiştir. Carefour finansman dışında ortak girişimlere küresel tedarik zinciri, mağaza yerleşim uzmanlığı katkısı sağlamıştır.</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tr-TR" sz="4000" b="1" smtClean="0"/>
              <a:t>Çok Uluslu İşletmelerin Yer Şeçimi Kararları</a:t>
            </a:r>
          </a:p>
        </p:txBody>
      </p:sp>
      <p:sp>
        <p:nvSpPr>
          <p:cNvPr id="81923" name="Rectangle 3"/>
          <p:cNvSpPr>
            <a:spLocks noGrp="1" noChangeArrowheads="1"/>
          </p:cNvSpPr>
          <p:nvPr>
            <p:ph type="body" idx="1"/>
          </p:nvPr>
        </p:nvSpPr>
        <p:spPr/>
        <p:txBody>
          <a:bodyPr/>
          <a:lstStyle/>
          <a:p>
            <a:pPr eaLnBrk="1" hangingPunct="1">
              <a:buFont typeface="Wingdings" pitchFamily="2" charset="2"/>
              <a:buNone/>
            </a:pPr>
            <a:r>
              <a:rPr lang="tr-TR" i="1" smtClean="0"/>
              <a:t>Grifin ve Pustay’a göre</a:t>
            </a:r>
            <a:r>
              <a:rPr lang="tr-TR" smtClean="0"/>
              <a:t> </a:t>
            </a:r>
          </a:p>
          <a:p>
            <a:pPr eaLnBrk="1" hangingPunct="1"/>
            <a:endParaRPr lang="tr-TR" smtClean="0"/>
          </a:p>
          <a:p>
            <a:pPr eaLnBrk="1" hangingPunct="1"/>
            <a:r>
              <a:rPr lang="tr-TR" i="1" smtClean="0"/>
              <a:t>Ülke ile ilgili konular</a:t>
            </a:r>
            <a:r>
              <a:rPr lang="tr-TR" smtClean="0"/>
              <a:t> </a:t>
            </a:r>
          </a:p>
          <a:p>
            <a:pPr eaLnBrk="1" hangingPunct="1"/>
            <a:r>
              <a:rPr lang="tr-TR" i="1" smtClean="0"/>
              <a:t>Ürünle ilgili konular</a:t>
            </a:r>
            <a:r>
              <a:rPr lang="tr-TR" smtClean="0"/>
              <a:t> </a:t>
            </a:r>
          </a:p>
          <a:p>
            <a:pPr eaLnBrk="1" hangingPunct="1"/>
            <a:r>
              <a:rPr lang="tr-TR" i="1" smtClean="0"/>
              <a:t>Hükümet Politikaları</a:t>
            </a:r>
            <a:r>
              <a:rPr lang="tr-TR" smtClean="0"/>
              <a:t> </a:t>
            </a:r>
          </a:p>
          <a:p>
            <a:pPr eaLnBrk="1" hangingPunct="1"/>
            <a:r>
              <a:rPr lang="tr-TR" i="1" smtClean="0"/>
              <a:t>Organizasyonla ilgili konulara</a:t>
            </a:r>
            <a:r>
              <a:rPr lang="tr-TR" smtClean="0"/>
              <a:t> dikkat edilmelidir. </a:t>
            </a:r>
            <a:endParaRPr lang="tr-TR" i="1"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tr-TR" sz="4000" b="1" smtClean="0"/>
              <a:t>Çok Uluslu İşletmelerin Yer Şeçimi Kararları</a:t>
            </a:r>
          </a:p>
        </p:txBody>
      </p:sp>
      <p:sp>
        <p:nvSpPr>
          <p:cNvPr id="82947" name="Rectangle 3"/>
          <p:cNvSpPr>
            <a:spLocks noGrp="1" noChangeArrowheads="1"/>
          </p:cNvSpPr>
          <p:nvPr>
            <p:ph type="body" idx="1"/>
          </p:nvPr>
        </p:nvSpPr>
        <p:spPr/>
        <p:txBody>
          <a:bodyPr/>
          <a:lstStyle/>
          <a:p>
            <a:pPr eaLnBrk="1" hangingPunct="1">
              <a:lnSpc>
                <a:spcPct val="90000"/>
              </a:lnSpc>
              <a:buFont typeface="Wingdings" pitchFamily="2" charset="2"/>
              <a:buNone/>
            </a:pPr>
            <a:r>
              <a:rPr lang="tr-TR" i="1" smtClean="0"/>
              <a:t>	</a:t>
            </a:r>
            <a:r>
              <a:rPr lang="tr-TR" sz="2400" i="1" smtClean="0"/>
              <a:t>Ürünle ilgili konular;</a:t>
            </a:r>
            <a:r>
              <a:rPr lang="tr-TR" sz="2400" smtClean="0"/>
              <a:t> ürünün değeri, ağırlığı, gerekli teknoloji konularıdır. Demir, kömür, kimyasal, şeker, tarım malları gibi düşük değerde ürünler taşıma maliyetlerini minimize etmek için çok farklı yerlerde üretilebilir. Elmas gibi yüksek değerde bir ürün ise tek bir yerde üretilebilir.  </a:t>
            </a:r>
          </a:p>
          <a:p>
            <a:pPr eaLnBrk="1" hangingPunct="1">
              <a:lnSpc>
                <a:spcPct val="90000"/>
              </a:lnSpc>
              <a:buFont typeface="Wingdings" pitchFamily="2" charset="2"/>
              <a:buNone/>
            </a:pPr>
            <a:r>
              <a:rPr lang="tr-TR" sz="2400" i="1" smtClean="0"/>
              <a:t>	Hükümet Politikaları</a:t>
            </a:r>
            <a:r>
              <a:rPr lang="tr-TR" sz="2400" smtClean="0"/>
              <a:t>; Hükümetin vergi, döviz kurları, enflasyon, iş yasası, ticaret konularındaki politikaları yer seçimini etkiler. </a:t>
            </a:r>
          </a:p>
          <a:p>
            <a:pPr eaLnBrk="1" hangingPunct="1">
              <a:lnSpc>
                <a:spcPct val="90000"/>
              </a:lnSpc>
              <a:buFont typeface="Wingdings" pitchFamily="2" charset="2"/>
              <a:buNone/>
            </a:pPr>
            <a:r>
              <a:rPr lang="tr-TR" sz="2400" i="1" smtClean="0"/>
              <a:t>	Organizasyonla ilgili konular</a:t>
            </a:r>
            <a:r>
              <a:rPr lang="tr-TR" sz="2400" smtClean="0"/>
              <a:t> ise iş stratejisinin (maliyet liderliği, farklılaştırma, odaklanma) belirlenmesi, stok yönetimi politikasıdır.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7999413" cy="823912"/>
          </a:xfrm>
        </p:spPr>
        <p:txBody>
          <a:bodyPr/>
          <a:lstStyle/>
          <a:p>
            <a:pPr eaLnBrk="1" hangingPunct="1"/>
            <a:r>
              <a:rPr lang="tr-TR" sz="2400" b="1" smtClean="0"/>
              <a:t>ULUSLARARASI PAZARLARI BELİRLEME YAKLAŞIMLARI</a:t>
            </a:r>
            <a:r>
              <a:rPr lang="tr-TR" sz="4000" smtClean="0"/>
              <a:t> </a:t>
            </a:r>
          </a:p>
        </p:txBody>
      </p:sp>
      <p:sp>
        <p:nvSpPr>
          <p:cNvPr id="83971" name="Rectangle 3"/>
          <p:cNvSpPr>
            <a:spLocks noGrp="1" noChangeArrowheads="1"/>
          </p:cNvSpPr>
          <p:nvPr>
            <p:ph type="body" idx="1"/>
          </p:nvPr>
        </p:nvSpPr>
        <p:spPr/>
        <p:txBody>
          <a:bodyPr/>
          <a:lstStyle/>
          <a:p>
            <a:pPr eaLnBrk="1" hangingPunct="1">
              <a:buFont typeface="Wingdings" pitchFamily="2" charset="2"/>
              <a:buNone/>
            </a:pPr>
            <a:r>
              <a:rPr lang="tr-TR" sz="2800" smtClean="0"/>
              <a:t>	1) Uluslararası pazarlama çevresinin incelenmesi</a:t>
            </a:r>
          </a:p>
          <a:p>
            <a:pPr eaLnBrk="1" hangingPunct="1">
              <a:buFont typeface="Wingdings" pitchFamily="2" charset="2"/>
              <a:buNone/>
            </a:pPr>
            <a:r>
              <a:rPr lang="tr-TR" sz="2800" smtClean="0"/>
              <a:t>	2) Uluslararası pazarlara girip girmeme kararı</a:t>
            </a:r>
          </a:p>
          <a:p>
            <a:pPr eaLnBrk="1" hangingPunct="1">
              <a:buFont typeface="Wingdings" pitchFamily="2" charset="2"/>
              <a:buNone/>
            </a:pPr>
            <a:r>
              <a:rPr lang="tr-TR" sz="2800" smtClean="0"/>
              <a:t>	3) Hangi pazarlara girileceği- hedef ülke pazarını seçme kararı</a:t>
            </a:r>
          </a:p>
          <a:p>
            <a:pPr eaLnBrk="1" hangingPunct="1">
              <a:buFont typeface="Wingdings" pitchFamily="2" charset="2"/>
              <a:buNone/>
            </a:pPr>
            <a:r>
              <a:rPr lang="tr-TR" sz="2800" smtClean="0"/>
              <a:t>	4) Pazara hangi strateji ile  girileceği kararı </a:t>
            </a:r>
          </a:p>
          <a:p>
            <a:pPr eaLnBrk="1" hangingPunct="1">
              <a:buFont typeface="Wingdings" pitchFamily="2" charset="2"/>
              <a:buNone/>
            </a:pPr>
            <a:r>
              <a:rPr lang="tr-TR" sz="2800" smtClean="0"/>
              <a:t>	5) Pazarlama programı kararı</a:t>
            </a:r>
          </a:p>
          <a:p>
            <a:pPr eaLnBrk="1" hangingPunct="1">
              <a:buFont typeface="Wingdings" pitchFamily="2" charset="2"/>
              <a:buNone/>
            </a:pPr>
            <a:r>
              <a:rPr lang="tr-TR" sz="2800" smtClean="0"/>
              <a:t>	6) Pazarlama örgütlenme ve kontrol kararıdır.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tr-TR"/>
              <a:t>DÜŞÜNELİM</a:t>
            </a:r>
          </a:p>
        </p:txBody>
      </p:sp>
      <p:sp>
        <p:nvSpPr>
          <p:cNvPr id="385027" name="Rectangle 3"/>
          <p:cNvSpPr>
            <a:spLocks noGrp="1" noChangeArrowheads="1"/>
          </p:cNvSpPr>
          <p:nvPr>
            <p:ph idx="1"/>
          </p:nvPr>
        </p:nvSpPr>
        <p:spPr/>
        <p:txBody>
          <a:bodyPr/>
          <a:lstStyle/>
          <a:p>
            <a:pPr eaLnBrk="1" hangingPunct="1">
              <a:lnSpc>
                <a:spcPct val="90000"/>
              </a:lnSpc>
              <a:defRPr/>
            </a:pPr>
            <a:r>
              <a:rPr lang="tr-TR" dirty="0">
                <a:solidFill>
                  <a:srgbClr val="FF0000"/>
                </a:solidFill>
              </a:rPr>
              <a:t>Pazarlama </a:t>
            </a:r>
            <a:r>
              <a:rPr lang="tr-TR" dirty="0" smtClean="0">
                <a:solidFill>
                  <a:srgbClr val="FF0000"/>
                </a:solidFill>
              </a:rPr>
              <a:t>fırsatlarının, tehditlerin </a:t>
            </a:r>
            <a:r>
              <a:rPr lang="tr-TR" dirty="0">
                <a:solidFill>
                  <a:srgbClr val="FF0000"/>
                </a:solidFill>
              </a:rPr>
              <a:t>incelenmesi  </a:t>
            </a:r>
            <a:r>
              <a:rPr lang="tr-TR" dirty="0" smtClean="0">
                <a:solidFill>
                  <a:srgbClr val="FF0000"/>
                </a:solidFill>
              </a:rPr>
              <a:t>(Sizce önümüzdeki 10 yıl senaryosu ne olacak?)</a:t>
            </a:r>
            <a:endParaRPr lang="tr-TR" dirty="0">
              <a:solidFill>
                <a:srgbClr val="FF0000"/>
              </a:solidFill>
            </a:endParaRPr>
          </a:p>
          <a:p>
            <a:pPr eaLnBrk="1" hangingPunct="1">
              <a:lnSpc>
                <a:spcPct val="90000"/>
              </a:lnSpc>
              <a:defRPr/>
            </a:pPr>
            <a:r>
              <a:rPr lang="tr-TR" dirty="0"/>
              <a:t>Hedef pazarların seçilmesi, </a:t>
            </a:r>
          </a:p>
          <a:p>
            <a:pPr eaLnBrk="1" hangingPunct="1">
              <a:lnSpc>
                <a:spcPct val="90000"/>
              </a:lnSpc>
              <a:defRPr/>
            </a:pPr>
            <a:r>
              <a:rPr lang="tr-TR" dirty="0"/>
              <a:t>Pazarlama stratejilerinin tasarlanması, </a:t>
            </a:r>
          </a:p>
          <a:p>
            <a:pPr eaLnBrk="1" hangingPunct="1">
              <a:lnSpc>
                <a:spcPct val="90000"/>
              </a:lnSpc>
              <a:defRPr/>
            </a:pPr>
            <a:r>
              <a:rPr lang="tr-TR" dirty="0"/>
              <a:t>Pazarlama programlarının geliştirilmesi </a:t>
            </a:r>
          </a:p>
          <a:p>
            <a:pPr eaLnBrk="1" hangingPunct="1">
              <a:lnSpc>
                <a:spcPct val="90000"/>
              </a:lnSpc>
              <a:defRPr/>
            </a:pPr>
            <a:r>
              <a:rPr lang="tr-TR" dirty="0"/>
              <a:t>Pazarlama çabalarının yönetilmesi</a:t>
            </a:r>
          </a:p>
          <a:p>
            <a:pPr eaLnBrk="1" hangingPunct="1">
              <a:lnSpc>
                <a:spcPct val="90000"/>
              </a:lnSpc>
              <a:buNone/>
              <a:defRPr/>
            </a:pPr>
            <a:endParaRPr lang="tr-T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50825" y="-387350"/>
            <a:ext cx="8540750" cy="1143000"/>
          </a:xfrm>
        </p:spPr>
        <p:txBody>
          <a:bodyPr/>
          <a:lstStyle/>
          <a:p>
            <a:pPr eaLnBrk="1" hangingPunct="1"/>
            <a:r>
              <a:rPr lang="tr-TR" sz="1600" smtClean="0"/>
              <a:t>Uluslararası Pazarlara Girme Kararı Almada Kullanılan Kontrol Listesi</a:t>
            </a:r>
            <a:r>
              <a:rPr lang="tr-TR" smtClean="0"/>
              <a:t> </a:t>
            </a:r>
          </a:p>
        </p:txBody>
      </p:sp>
      <p:pic>
        <p:nvPicPr>
          <p:cNvPr id="87043" name="Picture 3"/>
          <p:cNvPicPr>
            <a:picLocks noGrp="1" noChangeAspect="1" noChangeArrowheads="1"/>
          </p:cNvPicPr>
          <p:nvPr>
            <p:ph type="body" idx="1"/>
          </p:nvPr>
        </p:nvPicPr>
        <p:blipFill>
          <a:blip r:embed="rId2" cstate="print"/>
          <a:srcRect/>
          <a:stretch>
            <a:fillRect/>
          </a:stretch>
        </p:blipFill>
        <p:spPr>
          <a:xfrm>
            <a:off x="-396875" y="981075"/>
            <a:ext cx="10117138" cy="5380038"/>
          </a:xfrm>
          <a:noFill/>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288" y="0"/>
            <a:ext cx="8229600" cy="1143000"/>
          </a:xfrm>
        </p:spPr>
        <p:txBody>
          <a:bodyPr/>
          <a:lstStyle/>
          <a:p>
            <a:pPr eaLnBrk="1" hangingPunct="1"/>
            <a:r>
              <a:rPr lang="tr-TR" smtClean="0"/>
              <a:t>Hangi ülkede faaliyet ?</a:t>
            </a:r>
          </a:p>
        </p:txBody>
      </p:sp>
      <p:sp>
        <p:nvSpPr>
          <p:cNvPr id="92163" name="Rectangle 3"/>
          <p:cNvSpPr>
            <a:spLocks noGrp="1" noChangeArrowheads="1"/>
          </p:cNvSpPr>
          <p:nvPr>
            <p:ph type="body" idx="1"/>
          </p:nvPr>
        </p:nvSpPr>
        <p:spPr>
          <a:xfrm>
            <a:off x="0" y="1125538"/>
            <a:ext cx="9144000" cy="5543550"/>
          </a:xfrm>
        </p:spPr>
        <p:txBody>
          <a:bodyPr/>
          <a:lstStyle/>
          <a:p>
            <a:pPr eaLnBrk="1" hangingPunct="1">
              <a:lnSpc>
                <a:spcPct val="80000"/>
              </a:lnSpc>
              <a:buFont typeface="Wingdings" pitchFamily="2" charset="2"/>
              <a:buNone/>
            </a:pPr>
            <a:r>
              <a:rPr lang="tr-TR" sz="1600" b="1" i="1" smtClean="0"/>
              <a:t>	Fırsatlar:</a:t>
            </a:r>
          </a:p>
          <a:p>
            <a:pPr eaLnBrk="1" hangingPunct="1">
              <a:lnSpc>
                <a:spcPct val="80000"/>
              </a:lnSpc>
              <a:buFont typeface="Wingdings" pitchFamily="2" charset="2"/>
              <a:buNone/>
            </a:pPr>
            <a:r>
              <a:rPr lang="tr-TR" sz="1600" b="1" i="1" smtClean="0"/>
              <a:t>	1) Pazarın büyüklüğü:</a:t>
            </a:r>
            <a:r>
              <a:rPr lang="tr-TR" sz="1600" smtClean="0"/>
              <a:t> Satış potansiyeli, GSMH, kişi başı gelir, büyüme oranı, nüfus, yaş, cinsiyet, din gibi demografik faktörlerdir. Yöneticiler gelirin ve servetin nasıl dağıldığına dikkat etmelidir. Örneğin Endonezya’da kişi başı gelir düşüktür ama milyonlarca lüks spor araba vardır.</a:t>
            </a:r>
            <a:endParaRPr lang="tr-TR" sz="1600" b="1" i="1" smtClean="0"/>
          </a:p>
          <a:p>
            <a:pPr eaLnBrk="1" hangingPunct="1">
              <a:lnSpc>
                <a:spcPct val="80000"/>
              </a:lnSpc>
              <a:buFont typeface="Wingdings" pitchFamily="2" charset="2"/>
              <a:buNone/>
            </a:pPr>
            <a:r>
              <a:rPr lang="tr-TR" sz="1600" b="1" i="1" smtClean="0"/>
              <a:t>	2) Kolay faaliyet gösterilecek bir yer olması</a:t>
            </a:r>
            <a:endParaRPr lang="tr-TR" sz="1600" smtClean="0"/>
          </a:p>
          <a:p>
            <a:pPr eaLnBrk="1" hangingPunct="1">
              <a:lnSpc>
                <a:spcPct val="80000"/>
              </a:lnSpc>
              <a:buFont typeface="Wingdings" pitchFamily="2" charset="2"/>
              <a:buNone/>
            </a:pPr>
            <a:r>
              <a:rPr lang="tr-TR" sz="1600" smtClean="0"/>
              <a:t>	Pazarların bütünleşmesini sağlamak için en çok kullanılan döviz birimleriyle çalışmak, yükselen pazarlara girmek, küresel-bölgesel ticaret anlaşmalarının avantajlarından yararlanmak  gerekmektedir. Fiziksel ve  psikolojik olarak yakın gördükleri ülke pazarları tercih edilir.</a:t>
            </a:r>
          </a:p>
          <a:p>
            <a:pPr eaLnBrk="1" hangingPunct="1">
              <a:lnSpc>
                <a:spcPct val="80000"/>
              </a:lnSpc>
              <a:buFont typeface="Wingdings" pitchFamily="2" charset="2"/>
              <a:buNone/>
            </a:pPr>
            <a:r>
              <a:rPr lang="tr-TR" sz="1600" b="1" i="1" smtClean="0"/>
              <a:t>	3) Maliyetlerin ve kaynakların uygunluğu</a:t>
            </a:r>
          </a:p>
          <a:p>
            <a:pPr eaLnBrk="1" hangingPunct="1">
              <a:lnSpc>
                <a:spcPct val="80000"/>
              </a:lnSpc>
              <a:buFont typeface="Wingdings" pitchFamily="2" charset="2"/>
              <a:buNone/>
            </a:pPr>
            <a:r>
              <a:rPr lang="tr-TR" sz="1600" b="1" i="1" smtClean="0"/>
              <a:t>	4) Bürokrasi</a:t>
            </a:r>
          </a:p>
          <a:p>
            <a:pPr eaLnBrk="1" hangingPunct="1">
              <a:lnSpc>
                <a:spcPct val="80000"/>
              </a:lnSpc>
              <a:buFont typeface="Wingdings" pitchFamily="2" charset="2"/>
              <a:buNone/>
            </a:pPr>
            <a:r>
              <a:rPr lang="tr-TR" sz="1600" b="1" smtClean="0"/>
              <a:t>	Riskler;</a:t>
            </a:r>
          </a:p>
          <a:p>
            <a:pPr eaLnBrk="1" hangingPunct="1">
              <a:lnSpc>
                <a:spcPct val="80000"/>
              </a:lnSpc>
              <a:buFont typeface="Wingdings" pitchFamily="2" charset="2"/>
              <a:buNone/>
            </a:pPr>
            <a:r>
              <a:rPr lang="tr-TR" sz="1600" b="1" smtClean="0"/>
              <a:t>	1) </a:t>
            </a:r>
            <a:r>
              <a:rPr lang="tr-TR" sz="1600" b="1" i="1" smtClean="0"/>
              <a:t>Risk ve belirsizlik:</a:t>
            </a:r>
            <a:r>
              <a:rPr lang="tr-TR" sz="1600" smtClean="0"/>
              <a:t> İşletmeler potansiyel getirileri hesaplamak için nakit akışı, net bugünkü değer, satışların getirisi, içsel verimlilik oranı, geri ödeme süresi gibi çeşitli finansal teknikler kullanırlar. Yatırımın geri dönüşü konusunda çevresel koşullardan dolayı risk ve belirsizlik olabilir. Yabancı işletmelerin yeni çevreyi öğrenmeleri, problemlerinin üstesinden gelebilmeleri zaman alabilir.</a:t>
            </a:r>
            <a:endParaRPr lang="tr-TR" sz="1600" b="1" i="1" smtClean="0"/>
          </a:p>
          <a:p>
            <a:pPr eaLnBrk="1" hangingPunct="1">
              <a:lnSpc>
                <a:spcPct val="80000"/>
              </a:lnSpc>
              <a:buFont typeface="Wingdings" pitchFamily="2" charset="2"/>
              <a:buNone/>
            </a:pPr>
            <a:r>
              <a:rPr lang="tr-TR" sz="1600" b="1" i="1" smtClean="0"/>
              <a:t>	2) Rekabet Riski</a:t>
            </a:r>
            <a:endParaRPr lang="tr-TR" sz="1600" smtClean="0"/>
          </a:p>
          <a:p>
            <a:pPr eaLnBrk="1" hangingPunct="1">
              <a:lnSpc>
                <a:spcPct val="80000"/>
              </a:lnSpc>
              <a:buFont typeface="Wingdings" pitchFamily="2" charset="2"/>
              <a:buNone/>
            </a:pPr>
            <a:r>
              <a:rPr lang="tr-TR" sz="1600" smtClean="0"/>
              <a:t>	Bir işletmenin yenilikçi üstünlüğü kısa sürebilir. İlk giren işletme, yenilikçi olma avantajını yakalar. Bununla birlikte zaman içinde rakipler ortaya çıkacak ve rekabet artacaktır.</a:t>
            </a:r>
            <a:endParaRPr lang="tr-TR" sz="1600" b="1" i="1" smtClean="0"/>
          </a:p>
          <a:p>
            <a:pPr eaLnBrk="1" hangingPunct="1">
              <a:lnSpc>
                <a:spcPct val="80000"/>
              </a:lnSpc>
              <a:buFont typeface="Wingdings" pitchFamily="2" charset="2"/>
              <a:buNone/>
            </a:pPr>
            <a:r>
              <a:rPr lang="tr-TR" sz="1600" b="1" i="1" smtClean="0"/>
              <a:t>	3) Para Riski</a:t>
            </a:r>
            <a:endParaRPr lang="tr-TR" sz="1600" smtClean="0"/>
          </a:p>
          <a:p>
            <a:pPr eaLnBrk="1" hangingPunct="1">
              <a:lnSpc>
                <a:spcPct val="80000"/>
              </a:lnSpc>
              <a:buFont typeface="Wingdings" pitchFamily="2" charset="2"/>
              <a:buNone/>
            </a:pPr>
            <a:r>
              <a:rPr lang="tr-TR" sz="1600" smtClean="0"/>
              <a:t>	Yabancı bir pazara girildiğinde döviz kuru oranları, yatırılan sermaye ve elde edilecek kazançlar her zaman düşünülen konular olmaktadır.  </a:t>
            </a:r>
          </a:p>
          <a:p>
            <a:pPr eaLnBrk="1" hangingPunct="1">
              <a:lnSpc>
                <a:spcPct val="80000"/>
              </a:lnSpc>
              <a:buFont typeface="Wingdings" pitchFamily="2" charset="2"/>
              <a:buNone/>
            </a:pPr>
            <a:r>
              <a:rPr lang="tr-TR" sz="1600" smtClean="0"/>
              <a:t>	</a:t>
            </a:r>
            <a:r>
              <a:rPr lang="tr-TR" sz="1800" b="1" smtClean="0"/>
              <a:t>4) Politik Risk</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tr-TR" smtClean="0"/>
              <a:t>Örnekler</a:t>
            </a:r>
          </a:p>
        </p:txBody>
      </p:sp>
      <p:sp>
        <p:nvSpPr>
          <p:cNvPr id="93187" name="Rectangle 3"/>
          <p:cNvSpPr>
            <a:spLocks noGrp="1" noChangeArrowheads="1"/>
          </p:cNvSpPr>
          <p:nvPr>
            <p:ph type="body" idx="1"/>
          </p:nvPr>
        </p:nvSpPr>
        <p:spPr/>
        <p:txBody>
          <a:bodyPr/>
          <a:lstStyle/>
          <a:p>
            <a:pPr eaLnBrk="1" hangingPunct="1">
              <a:lnSpc>
                <a:spcPct val="80000"/>
              </a:lnSpc>
              <a:buFont typeface="Wingdings" pitchFamily="2" charset="2"/>
              <a:buNone/>
            </a:pPr>
            <a:r>
              <a:rPr lang="tr-TR" sz="2000" smtClean="0"/>
              <a:t>	İlk mağazasını 1975 yılında İspanya’nın Galicia kentinde açan Zara, öncelikle ülke içinde mağaza sayısını arttırmıştır.  Büyümek ve karlarını arttırmak için ilk uluslar arası pazar olarak 1988 yılında İspanya’ya yakın olduğu için Portekiz’e, Avrupa pazarında  Fransa’ya, daha sonra ABD’de NewYork’a girmiştir. Şu anda dünyanın 70 ülkesinde 1500’den  fazla zincir mağazası bulunmaktadır. </a:t>
            </a:r>
          </a:p>
          <a:p>
            <a:pPr eaLnBrk="1" hangingPunct="1">
              <a:lnSpc>
                <a:spcPct val="80000"/>
              </a:lnSpc>
              <a:buFont typeface="Wingdings" pitchFamily="2" charset="2"/>
              <a:buNone/>
            </a:pPr>
            <a:endParaRPr lang="tr-TR" sz="2000" smtClean="0"/>
          </a:p>
          <a:p>
            <a:pPr eaLnBrk="1" hangingPunct="1">
              <a:lnSpc>
                <a:spcPct val="80000"/>
              </a:lnSpc>
              <a:buFont typeface="Wingdings" pitchFamily="2" charset="2"/>
              <a:buNone/>
            </a:pPr>
            <a:r>
              <a:rPr lang="tr-TR" sz="2000" smtClean="0"/>
              <a:t>	IKEA firması ise 1953 yılında İsveç’te kurulmuştur. 1969 yılında Danimarka, 1973’te  İsviçre, 1974 yılında Almanya, 1975’de Avustralya pazarlarına açılmıştır. Risk fakltörünü azaltmak için ilk olarak komşu ülkelere açılma tercih edilmiştir. </a:t>
            </a:r>
          </a:p>
          <a:p>
            <a:pPr eaLnBrk="1" hangingPunct="1">
              <a:lnSpc>
                <a:spcPct val="80000"/>
              </a:lnSpc>
              <a:buFont typeface="Wingdings" pitchFamily="2" charset="2"/>
              <a:buNone/>
            </a:pPr>
            <a:endParaRPr lang="tr-TR" sz="2000" smtClean="0"/>
          </a:p>
          <a:p>
            <a:pPr eaLnBrk="1" hangingPunct="1">
              <a:lnSpc>
                <a:spcPct val="80000"/>
              </a:lnSpc>
              <a:buFont typeface="Wingdings" pitchFamily="2" charset="2"/>
              <a:buNone/>
            </a:pPr>
            <a:r>
              <a:rPr lang="tr-TR" sz="2000" smtClean="0"/>
              <a:t>	Burger King ise girdiği ülke pazarlarında genç nüfusun yoğun olarak yaşadığı, sanayisi gelişmiş, hedeflenen trafiği sağlayabilecek nitelikteki şehirlerde satış birimi açmaktadır.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tr-TR" sz="4000" b="1" smtClean="0"/>
              <a:t>Küçük İşletmelerin Yer Seçimi Kararları</a:t>
            </a:r>
            <a:r>
              <a:rPr lang="tr-TR" sz="4000" smtClean="0"/>
              <a:t> </a:t>
            </a:r>
          </a:p>
        </p:txBody>
      </p:sp>
      <p:sp>
        <p:nvSpPr>
          <p:cNvPr id="94211" name="Rectangle 3"/>
          <p:cNvSpPr>
            <a:spLocks noGrp="1" noChangeArrowheads="1"/>
          </p:cNvSpPr>
          <p:nvPr>
            <p:ph type="body" idx="1"/>
          </p:nvPr>
        </p:nvSpPr>
        <p:spPr/>
        <p:txBody>
          <a:bodyPr/>
          <a:lstStyle/>
          <a:p>
            <a:pPr eaLnBrk="1" hangingPunct="1"/>
            <a:endParaRPr lang="tr-TR" smtClean="0"/>
          </a:p>
          <a:p>
            <a:pPr eaLnBrk="1" hangingPunct="1"/>
            <a:endParaRPr lang="tr-TR" smtClean="0"/>
          </a:p>
          <a:p>
            <a:pPr eaLnBrk="1" hangingPunct="1"/>
            <a:r>
              <a:rPr lang="tr-TR" smtClean="0"/>
              <a:t>Ne yapabilirler?</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tr-TR" sz="3200" b="1" smtClean="0"/>
              <a:t>Küçük İşletmelerin Yer Seçimi Kararları</a:t>
            </a:r>
            <a:r>
              <a:rPr lang="tr-TR" smtClean="0"/>
              <a:t> </a:t>
            </a:r>
          </a:p>
        </p:txBody>
      </p:sp>
      <p:pic>
        <p:nvPicPr>
          <p:cNvPr id="95235" name="Picture 3"/>
          <p:cNvPicPr>
            <a:picLocks noGrp="1" noChangeAspect="1" noChangeArrowheads="1"/>
          </p:cNvPicPr>
          <p:nvPr>
            <p:ph type="body" idx="1"/>
          </p:nvPr>
        </p:nvPicPr>
        <p:blipFill>
          <a:blip r:embed="rId2" cstate="print"/>
          <a:srcRect/>
          <a:stretch>
            <a:fillRect/>
          </a:stretch>
        </p:blipFill>
        <p:spPr>
          <a:xfrm>
            <a:off x="468313" y="1773238"/>
            <a:ext cx="8459787" cy="4348162"/>
          </a:xfrm>
          <a:noFill/>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tr-TR" sz="3200" b="1" smtClean="0"/>
              <a:t>Küçük İşletmelerin Yer Seçimi Kararları</a:t>
            </a:r>
          </a:p>
        </p:txBody>
      </p:sp>
      <p:sp>
        <p:nvSpPr>
          <p:cNvPr id="96259" name="Rectangle 3"/>
          <p:cNvSpPr>
            <a:spLocks noGrp="1" noChangeArrowheads="1"/>
          </p:cNvSpPr>
          <p:nvPr>
            <p:ph type="body" idx="1"/>
          </p:nvPr>
        </p:nvSpPr>
        <p:spPr/>
        <p:txBody>
          <a:bodyPr/>
          <a:lstStyle/>
          <a:p>
            <a:pPr marL="609600" indent="-609600" eaLnBrk="1" hangingPunct="1"/>
            <a:r>
              <a:rPr lang="tr-TR" smtClean="0"/>
              <a:t>İşletmeyle ilgili belirli faktörler</a:t>
            </a:r>
          </a:p>
          <a:p>
            <a:pPr marL="609600" indent="-609600" eaLnBrk="1" hangingPunct="1"/>
            <a:r>
              <a:rPr lang="tr-TR" smtClean="0"/>
              <a:t>Ekonomik değerlendirme</a:t>
            </a:r>
          </a:p>
          <a:p>
            <a:pPr marL="609600" indent="-609600" eaLnBrk="1" hangingPunct="1"/>
            <a:r>
              <a:rPr lang="tr-TR" smtClean="0"/>
              <a:t>Pazar koşulları</a:t>
            </a:r>
          </a:p>
          <a:p>
            <a:pPr marL="609600" indent="-609600" eaLnBrk="1" hangingPunct="1"/>
            <a:r>
              <a:rPr lang="tr-TR" smtClean="0"/>
              <a:t>Rekabeti değerlendirme</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tr-TR" sz="3200" b="1" smtClean="0"/>
              <a:t>Küçük İşletmelerin Yer Seçimi Kararları</a:t>
            </a:r>
          </a:p>
        </p:txBody>
      </p:sp>
      <p:sp>
        <p:nvSpPr>
          <p:cNvPr id="97283" name="Rectangle 3"/>
          <p:cNvSpPr>
            <a:spLocks noGrp="1" noChangeArrowheads="1"/>
          </p:cNvSpPr>
          <p:nvPr>
            <p:ph type="body" idx="1"/>
          </p:nvPr>
        </p:nvSpPr>
        <p:spPr/>
        <p:txBody>
          <a:bodyPr/>
          <a:lstStyle/>
          <a:p>
            <a:pPr eaLnBrk="1" hangingPunct="1">
              <a:lnSpc>
                <a:spcPct val="80000"/>
              </a:lnSpc>
              <a:buFont typeface="Wingdings" pitchFamily="2" charset="2"/>
              <a:buNone/>
            </a:pPr>
            <a:r>
              <a:rPr lang="tr-TR" sz="2000" b="1" smtClean="0"/>
              <a:t>	İşletmeyle ilgili belirli faktörler</a:t>
            </a:r>
            <a:r>
              <a:rPr lang="tr-TR" sz="2000" smtClean="0"/>
              <a:t>: Bu kriter yönetimin tercihlerini ve özelliklerini yansıtır. Şöyle ki:</a:t>
            </a:r>
          </a:p>
          <a:p>
            <a:pPr eaLnBrk="1" hangingPunct="1">
              <a:lnSpc>
                <a:spcPct val="80000"/>
              </a:lnSpc>
              <a:buFont typeface="Wingdings" pitchFamily="2" charset="2"/>
              <a:buNone/>
            </a:pPr>
            <a:r>
              <a:rPr lang="tr-TR" sz="2000" smtClean="0"/>
              <a:t>	-İngilizce genel kabul gören bir dildir.</a:t>
            </a:r>
          </a:p>
          <a:p>
            <a:pPr eaLnBrk="1" hangingPunct="1">
              <a:lnSpc>
                <a:spcPct val="80000"/>
              </a:lnSpc>
              <a:buFont typeface="Wingdings" pitchFamily="2" charset="2"/>
              <a:buNone/>
            </a:pPr>
            <a:r>
              <a:rPr lang="tr-TR" sz="2000" smtClean="0"/>
              <a:t>	-Ülke farklı çalışma saatlerine sahip değildir. </a:t>
            </a:r>
          </a:p>
          <a:p>
            <a:pPr eaLnBrk="1" hangingPunct="1">
              <a:lnSpc>
                <a:spcPct val="80000"/>
              </a:lnSpc>
              <a:buFont typeface="Wingdings" pitchFamily="2" charset="2"/>
              <a:buNone/>
            </a:pPr>
            <a:r>
              <a:rPr lang="tr-TR" sz="2000" smtClean="0"/>
              <a:t>	-Ana ülke pazarına benzerdir.</a:t>
            </a:r>
          </a:p>
          <a:p>
            <a:pPr eaLnBrk="1" hangingPunct="1">
              <a:lnSpc>
                <a:spcPct val="80000"/>
              </a:lnSpc>
              <a:buFont typeface="Wingdings" pitchFamily="2" charset="2"/>
              <a:buNone/>
            </a:pPr>
            <a:r>
              <a:rPr lang="tr-TR" sz="2000" smtClean="0"/>
              <a:t>	Yönetimin tercihleri ile böylece bazı ülke pazarları baştan elimine edilir. Örneğin Birleşmiş Milletlere üye 149 ülkeden İngilizce konuşulmayan ülkeler Çin, Fransa, İspanya, Portekiz, Yunanistan, Endonezya elimine edilirken Avustralya, kanada, Bangladeş, Amerika, Batı Almanya, Kore, Japonya, Malezya, Afrika, Hong Kong bırakılır.</a:t>
            </a:r>
            <a:endParaRPr lang="tr-TR" sz="2000" b="1" smtClean="0"/>
          </a:p>
          <a:p>
            <a:pPr eaLnBrk="1" hangingPunct="1">
              <a:lnSpc>
                <a:spcPct val="80000"/>
              </a:lnSpc>
              <a:buFont typeface="Wingdings" pitchFamily="2" charset="2"/>
              <a:buNone/>
            </a:pPr>
            <a:r>
              <a:rPr lang="tr-TR" sz="2000" b="1" smtClean="0"/>
              <a:t>	Ekonomik değerlendirme</a:t>
            </a:r>
            <a:r>
              <a:rPr lang="tr-TR" sz="2000" smtClean="0"/>
              <a:t>: Bu aşamada da çok sayıda ülke bulunmaktadır. Gelişmiş ülke ekonomileri tercih ediliyorsa bu aşamada da Bangladeş, Hindistan, Pakistan; kore elimine edilir, Avustralya, Yeni Zelenda, İskandinavya, Singapur, Japonya, Taywan, Batı Almanya bırakılır.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tr-TR" sz="3200" b="1" smtClean="0"/>
              <a:t>Küçük İşletmelerin Yer Seçimi Kararları</a:t>
            </a:r>
          </a:p>
        </p:txBody>
      </p:sp>
      <p:sp>
        <p:nvSpPr>
          <p:cNvPr id="98307" name="Rectangle 3"/>
          <p:cNvSpPr>
            <a:spLocks noGrp="1" noChangeArrowheads="1"/>
          </p:cNvSpPr>
          <p:nvPr>
            <p:ph type="body" idx="1"/>
          </p:nvPr>
        </p:nvSpPr>
        <p:spPr/>
        <p:txBody>
          <a:bodyPr/>
          <a:lstStyle/>
          <a:p>
            <a:pPr eaLnBrk="1" hangingPunct="1">
              <a:lnSpc>
                <a:spcPct val="80000"/>
              </a:lnSpc>
            </a:pPr>
            <a:r>
              <a:rPr lang="tr-TR" sz="2000" b="1" smtClean="0"/>
              <a:t>Pazar Koşulları</a:t>
            </a:r>
            <a:r>
              <a:rPr lang="tr-TR" sz="2000" smtClean="0"/>
              <a:t>: İşletme pazara girişi imkansız olan ülkeleri belirli kriterlere göre elimine eder. Örneğin tarife engelleri, ithalat kısıtlamaları, para birimin değeri gibi faktörlere bakılır. Güçlü para biriminin olduğu Singapur, Japonya, Taywan elimine edilebilir. Batı Almanya, Benelux, Eire, Norveç, Danimarka bırakılır.</a:t>
            </a:r>
          </a:p>
          <a:p>
            <a:pPr eaLnBrk="1" hangingPunct="1">
              <a:lnSpc>
                <a:spcPct val="80000"/>
              </a:lnSpc>
              <a:buFont typeface="Wingdings" pitchFamily="2" charset="2"/>
              <a:buNone/>
            </a:pPr>
            <a:endParaRPr lang="tr-TR" sz="2000" b="1" smtClean="0"/>
          </a:p>
          <a:p>
            <a:pPr eaLnBrk="1" hangingPunct="1">
              <a:lnSpc>
                <a:spcPct val="80000"/>
              </a:lnSpc>
            </a:pPr>
            <a:r>
              <a:rPr lang="tr-TR" sz="2000" b="1" smtClean="0"/>
              <a:t>Rekabeti Değerlendirme</a:t>
            </a:r>
            <a:r>
              <a:rPr lang="tr-TR" sz="2000" smtClean="0"/>
              <a:t>: Diğer işletmelerle nasıl rekabet edebileceğine yönelik olarak pazarla ilgili daha detaylı bir inceleme yapılır. Teknik standartlar, ürünün rekabet edebilirliği, servisi gibi kriterler dikkate alınır. Sonuçta Benelux, Batı Almanya, Norveç, Danimarka hakkında daha detaylı araştırma yapılarak hedef pazara karar verilebilir. Bu sistem özellikle sınırlı kaynakları olan küçük işletmeler için oluşturulmuştur. Kriterlerle ilgili bilgiler kütüphanelerden, ticaret birliklerinden bulunabilir. Bir ülkedeki en üst sırada nelerin ithal edildiği ve ithalatın büyüme oranları pazar fırsatları hakkında işletmecilere  bakış açısı kazandırabilir.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tr-TR" sz="4000" smtClean="0"/>
              <a:t>         Etkili Bir Uluslararası Pazar Bölümü Seçerken;</a:t>
            </a:r>
          </a:p>
        </p:txBody>
      </p:sp>
      <p:sp>
        <p:nvSpPr>
          <p:cNvPr id="99331" name="Rectangle 3"/>
          <p:cNvSpPr>
            <a:spLocks noGrp="1" noChangeArrowheads="1"/>
          </p:cNvSpPr>
          <p:nvPr>
            <p:ph type="body" idx="1"/>
          </p:nvPr>
        </p:nvSpPr>
        <p:spPr/>
        <p:txBody>
          <a:bodyPr/>
          <a:lstStyle/>
          <a:p>
            <a:pPr eaLnBrk="1" hangingPunct="1">
              <a:buFont typeface="Wingdings" pitchFamily="2" charset="2"/>
              <a:buNone/>
            </a:pPr>
            <a:r>
              <a:rPr lang="tr-TR" smtClean="0"/>
              <a:t>	Ölçülebilirlik</a:t>
            </a:r>
            <a:br>
              <a:rPr lang="tr-TR" smtClean="0"/>
            </a:br>
            <a:r>
              <a:rPr lang="tr-TR" smtClean="0"/>
              <a:t>Kar elde edilebilir</a:t>
            </a:r>
          </a:p>
          <a:p>
            <a:pPr eaLnBrk="1" hangingPunct="1">
              <a:buFont typeface="Wingdings" pitchFamily="2" charset="2"/>
              <a:buNone/>
            </a:pPr>
            <a:r>
              <a:rPr lang="tr-TR" smtClean="0"/>
              <a:t>	İstikrarlı</a:t>
            </a:r>
          </a:p>
          <a:p>
            <a:pPr eaLnBrk="1" hangingPunct="1">
              <a:buFont typeface="Wingdings" pitchFamily="2" charset="2"/>
              <a:buNone/>
            </a:pPr>
            <a:r>
              <a:rPr lang="tr-TR" smtClean="0"/>
              <a:t>	Erişilebilirlik</a:t>
            </a:r>
            <a:br>
              <a:rPr lang="tr-TR" smtClean="0"/>
            </a:br>
            <a:r>
              <a:rPr lang="tr-TR" smtClean="0"/>
              <a:t>Hareket Edilebilir</a:t>
            </a:r>
          </a:p>
          <a:p>
            <a:pPr eaLnBrk="1" hangingPunct="1">
              <a:buFont typeface="Wingdings" pitchFamily="2" charset="2"/>
              <a:buNone/>
            </a:pPr>
            <a:r>
              <a:rPr lang="tr-TR" smtClean="0"/>
              <a:t>	Farklı yanıt verebilir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2800" smtClean="0"/>
              <a:t>What is the quality of the business environment?  </a:t>
            </a:r>
          </a:p>
        </p:txBody>
      </p:sp>
      <p:pic>
        <p:nvPicPr>
          <p:cNvPr id="102403" name="Picture 4"/>
          <p:cNvPicPr>
            <a:picLocks noChangeAspect="1" noChangeArrowheads="1"/>
          </p:cNvPicPr>
          <p:nvPr/>
        </p:nvPicPr>
        <p:blipFill>
          <a:blip r:embed="rId2" cstate="print"/>
          <a:srcRect l="8621" t="13766" r="9483" b="5600"/>
          <a:stretch>
            <a:fillRect/>
          </a:stretch>
        </p:blipFill>
        <p:spPr bwMode="auto">
          <a:xfrm>
            <a:off x="762000" y="1143000"/>
            <a:ext cx="7543800" cy="5718175"/>
          </a:xfrm>
          <a:prstGeom prst="rect">
            <a:avLst/>
          </a:prstGeom>
          <a:noFill/>
          <a:ln w="9525">
            <a:noFill/>
            <a:miter lim="800000"/>
            <a:headEnd/>
            <a:tailEnd/>
          </a:ln>
        </p:spPr>
      </p:pic>
      <p:sp>
        <p:nvSpPr>
          <p:cNvPr id="102404" name="Rectangle 5"/>
          <p:cNvSpPr>
            <a:spLocks noChangeArrowheads="1"/>
          </p:cNvSpPr>
          <p:nvPr/>
        </p:nvSpPr>
        <p:spPr bwMode="auto">
          <a:xfrm>
            <a:off x="295275" y="1371600"/>
            <a:ext cx="2273300" cy="822325"/>
          </a:xfrm>
          <a:prstGeom prst="rect">
            <a:avLst/>
          </a:prstGeom>
          <a:noFill/>
          <a:ln w="9525">
            <a:noFill/>
            <a:miter lim="800000"/>
            <a:headEnd/>
            <a:tailEnd/>
          </a:ln>
        </p:spPr>
        <p:txBody>
          <a:bodyPr wrap="none">
            <a:spAutoFit/>
          </a:bodyPr>
          <a:lstStyle/>
          <a:p>
            <a:pPr algn="ctr"/>
            <a:r>
              <a:rPr lang="en-US">
                <a:solidFill>
                  <a:srgbClr val="000066"/>
                </a:solidFill>
              </a:rPr>
              <a:t>Porter’s </a:t>
            </a:r>
          </a:p>
          <a:p>
            <a:pPr algn="ctr"/>
            <a:r>
              <a:rPr lang="en-US">
                <a:solidFill>
                  <a:srgbClr val="000066"/>
                </a:solidFill>
              </a:rPr>
              <a:t>Diamond Model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4869</Words>
  <Application>Microsoft Office PowerPoint</Application>
  <PresentationFormat>Ekran Gösterisi (4:3)</PresentationFormat>
  <Paragraphs>922</Paragraphs>
  <Slides>101</Slides>
  <Notes>27</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101</vt:i4>
      </vt:variant>
    </vt:vector>
  </HeadingPairs>
  <TitlesOfParts>
    <vt:vector size="103" baseType="lpstr">
      <vt:lpstr>Default Design</vt:lpstr>
      <vt:lpstr>Slayt</vt:lpstr>
      <vt:lpstr>ULUSLARARASI  PAZARLAMA  HEDEF PAZAR SEÇİMİ 2017 Ekim</vt:lpstr>
      <vt:lpstr>Pazar</vt:lpstr>
      <vt:lpstr>Pazar</vt:lpstr>
      <vt:lpstr>Uluslararası Pazarlama Planı</vt:lpstr>
      <vt:lpstr>İşletme Pazarlama Stratejisini Etkileyen Faktörler</vt:lpstr>
      <vt:lpstr>PAZARLAMA YÖNETİMİ SÜRECİNİN AŞAMALARI</vt:lpstr>
      <vt:lpstr>Slayt 7</vt:lpstr>
      <vt:lpstr>Rekabet</vt:lpstr>
      <vt:lpstr>DÜŞÜNELİM</vt:lpstr>
      <vt:lpstr>Fırsatlar:</vt:lpstr>
      <vt:lpstr>Slayt 11</vt:lpstr>
      <vt:lpstr>Slayt 12</vt:lpstr>
      <vt:lpstr>Slayt 13</vt:lpstr>
      <vt:lpstr>İşletmelerin faaliyet gösterdikleri ulusal ve uluslararası pazarlarla ilişkili politik gelişmeler ve yasal düzenlemeler</vt:lpstr>
      <vt:lpstr>Slayt 15</vt:lpstr>
      <vt:lpstr>Slayt 16</vt:lpstr>
      <vt:lpstr>Tehditler</vt:lpstr>
      <vt:lpstr>Slayt 18</vt:lpstr>
      <vt:lpstr>Slayt 19</vt:lpstr>
      <vt:lpstr>Slayt 20</vt:lpstr>
      <vt:lpstr>Slayt 21</vt:lpstr>
      <vt:lpstr>Kültürel İklim </vt:lpstr>
      <vt:lpstr>Slayt 23</vt:lpstr>
      <vt:lpstr>Slayt 24</vt:lpstr>
      <vt:lpstr>Pazar Fırsatları Değerlendirme Aşamaları</vt:lpstr>
      <vt:lpstr>.</vt:lpstr>
      <vt:lpstr>Where?</vt:lpstr>
      <vt:lpstr>Uppsala model of the internationalization process</vt:lpstr>
      <vt:lpstr>Segmentation criteria</vt:lpstr>
      <vt:lpstr>Screening of markets/segments – preliminary screening</vt:lpstr>
      <vt:lpstr>Screening of markets/segments – preliminary or/and fine-grained screening – clustering example (Western European market)</vt:lpstr>
      <vt:lpstr>Screening of markets/segments –  fine-grained screening - e.g. GE matrix – market attractiveness/competitive strength </vt:lpstr>
      <vt:lpstr>SEGMENTING MARKETS WITHIN COUNTRIES</vt:lpstr>
      <vt:lpstr>Example of IMS process</vt:lpstr>
      <vt:lpstr>Unilever´s global portfolio</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Pazar Seçim Stratejileri</vt:lpstr>
      <vt:lpstr>Advantages/Disadvantages Reactive Strategy</vt:lpstr>
      <vt:lpstr>Hedef Ülke Pazarını  Belirleme Yöntemleri</vt:lpstr>
      <vt:lpstr>Market Selection Model</vt:lpstr>
      <vt:lpstr>ULUSLARARASI PAZARLARI BELİRLEME YAKLAŞIMLARI </vt:lpstr>
      <vt:lpstr>Pazar Seçim Modeli (Proactive)</vt:lpstr>
      <vt:lpstr>Market Selection Model</vt:lpstr>
      <vt:lpstr>Gösterge Listesi</vt:lpstr>
      <vt:lpstr>Göstergeler</vt:lpstr>
      <vt:lpstr>Göstergeler</vt:lpstr>
      <vt:lpstr>Göstergeler</vt:lpstr>
      <vt:lpstr>Göstergeler</vt:lpstr>
      <vt:lpstr>Göstergeler</vt:lpstr>
      <vt:lpstr>Pazar Büyüklüğü-Market size </vt:lpstr>
      <vt:lpstr>Pazarın büyümesi-Market Growth</vt:lpstr>
      <vt:lpstr>Pazara Giriş, Erişim-Market Accessibility </vt:lpstr>
      <vt:lpstr>PESTEL – What characterizes the national environment?</vt:lpstr>
      <vt:lpstr>.</vt:lpstr>
      <vt:lpstr>1. Which of these are the most important at the present time? 2. Which of these will be the most important in the next few years?</vt:lpstr>
      <vt:lpstr>Economik İstikrar</vt:lpstr>
      <vt:lpstr>Ekonomik Çevre</vt:lpstr>
      <vt:lpstr>Ekonomik Bütünleşme Şekilleri </vt:lpstr>
      <vt:lpstr>Tarife dışı engeller </vt:lpstr>
      <vt:lpstr>Tarife dışı engeller </vt:lpstr>
      <vt:lpstr>Politik İklim</vt:lpstr>
      <vt:lpstr>.</vt:lpstr>
      <vt:lpstr>Politik Riskin Yönetiminde Riskten Kaçınma Stratejileri </vt:lpstr>
      <vt:lpstr>Yasal çevre</vt:lpstr>
      <vt:lpstr>.</vt:lpstr>
      <vt:lpstr>Çevresel-Doğal Faktörler</vt:lpstr>
      <vt:lpstr>Coğrafik Faktörler</vt:lpstr>
      <vt:lpstr>Slayt 83</vt:lpstr>
      <vt:lpstr>Sizce </vt:lpstr>
      <vt:lpstr>Hedef Ülke Pazarını  Belirleme Yöntemleri</vt:lpstr>
      <vt:lpstr>Carrefour </vt:lpstr>
      <vt:lpstr>Çok Uluslu İşletmelerin Yer Şeçimi Kararları</vt:lpstr>
      <vt:lpstr>Çok Uluslu İşletmelerin Yer Şeçimi Kararları</vt:lpstr>
      <vt:lpstr>ULUSLARARASI PAZARLARI BELİRLEME YAKLAŞIMLARI </vt:lpstr>
      <vt:lpstr>Uluslararası Pazarlara Girme Kararı Almada Kullanılan Kontrol Listesi </vt:lpstr>
      <vt:lpstr>Hangi ülkede faaliyet ?</vt:lpstr>
      <vt:lpstr>Örnekler</vt:lpstr>
      <vt:lpstr>Küçük İşletmelerin Yer Seçimi Kararları </vt:lpstr>
      <vt:lpstr>Küçük İşletmelerin Yer Seçimi Kararları </vt:lpstr>
      <vt:lpstr>Küçük İşletmelerin Yer Seçimi Kararları</vt:lpstr>
      <vt:lpstr>Küçük İşletmelerin Yer Seçimi Kararları</vt:lpstr>
      <vt:lpstr>Küçük İşletmelerin Yer Seçimi Kararları</vt:lpstr>
      <vt:lpstr>         Etkili Bir Uluslararası Pazar Bölümü Seçerken;</vt:lpstr>
      <vt:lpstr>What is the quality of the business environment?  </vt:lpstr>
      <vt:lpstr>Uluslararası Pazarlara Girme Kararı Almada Kullanılan Kontrol Listesi </vt:lpstr>
      <vt:lpstr>A hierarchical model of entry choice modes</vt:lpstr>
    </vt:vector>
  </TitlesOfParts>
  <Company>Czepiec &amp; Landers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 / Select Target Markets</dc:title>
  <dc:creator>Helena Czepiec</dc:creator>
  <cp:lastModifiedBy>ulas</cp:lastModifiedBy>
  <cp:revision>65</cp:revision>
  <dcterms:created xsi:type="dcterms:W3CDTF">2005-01-10T04:23:03Z</dcterms:created>
  <dcterms:modified xsi:type="dcterms:W3CDTF">2017-10-10T13:55:29Z</dcterms:modified>
</cp:coreProperties>
</file>