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7" r:id="rId10"/>
    <p:sldId id="268" r:id="rId11"/>
    <p:sldId id="269" r:id="rId12"/>
    <p:sldId id="33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Chapter</a:t>
            </a:r>
            <a:r>
              <a:rPr lang="tr-TR" sz="4000" dirty="0" smtClean="0"/>
              <a:t> 7</a:t>
            </a:r>
            <a:endParaRPr lang="tr-TR" sz="4000" dirty="0" smtClean="0"/>
          </a:p>
          <a:p>
            <a:r>
              <a:rPr lang="en-US" sz="4000" dirty="0"/>
              <a:t>Solid-State Properties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 err="1">
                <a:solidFill>
                  <a:srgbClr val="FF0000"/>
                </a:solidFill>
              </a:rPr>
              <a:t>The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Crystalline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Ordering of </a:t>
            </a:r>
            <a:r>
              <a:rPr lang="tr-TR" sz="2700" dirty="0" err="1">
                <a:solidFill>
                  <a:srgbClr val="FF0000"/>
                </a:solidFill>
              </a:rPr>
              <a:t>Polymer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Chains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8953499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H</a:t>
            </a:r>
            <a:r>
              <a:rPr lang="en-US" sz="2400" dirty="0" err="1" smtClean="0"/>
              <a:t>igh</a:t>
            </a:r>
            <a:r>
              <a:rPr lang="en-US" sz="2400" dirty="0" smtClean="0"/>
              <a:t> </a:t>
            </a:r>
            <a:r>
              <a:rPr lang="en-US" sz="2400" dirty="0"/>
              <a:t>thermal energy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 </a:t>
            </a:r>
            <a:r>
              <a:rPr lang="en-US" sz="2400" dirty="0" smtClean="0"/>
              <a:t>favors </a:t>
            </a:r>
            <a:r>
              <a:rPr lang="en-US" sz="2400" dirty="0"/>
              <a:t>a large number of conformations in the </a:t>
            </a:r>
            <a:r>
              <a:rPr lang="en-US" sz="2400" dirty="0" smtClean="0"/>
              <a:t>m</a:t>
            </a:r>
            <a:r>
              <a:rPr lang="tr-TR" sz="2400" dirty="0" err="1" smtClean="0"/>
              <a:t>olten</a:t>
            </a:r>
            <a:r>
              <a:rPr lang="tr-TR" sz="2400" dirty="0" smtClean="0"/>
              <a:t> </a:t>
            </a:r>
            <a:r>
              <a:rPr lang="tr-TR" sz="2400" dirty="0" err="1" smtClean="0"/>
              <a:t>state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As </a:t>
            </a:r>
            <a:r>
              <a:rPr lang="en-US" sz="2400" dirty="0"/>
              <a:t>the </a:t>
            </a:r>
            <a:r>
              <a:rPr lang="en-US" sz="2400" dirty="0" smtClean="0"/>
              <a:t>m</a:t>
            </a:r>
            <a:r>
              <a:rPr lang="tr-TR" sz="2400" dirty="0" smtClean="0"/>
              <a:t>o</a:t>
            </a:r>
            <a:r>
              <a:rPr lang="en-US" sz="2400" dirty="0" err="1" smtClean="0"/>
              <a:t>lt</a:t>
            </a:r>
            <a:r>
              <a:rPr lang="tr-TR" sz="2400" dirty="0" smtClean="0"/>
              <a:t>en form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 </a:t>
            </a:r>
            <a:r>
              <a:rPr lang="en-US" sz="2400" dirty="0"/>
              <a:t>is cooled, the lower-energy conformations are favored, and chains are free to organize into lamellar </a:t>
            </a:r>
            <a:r>
              <a:rPr lang="en-US" sz="2400" dirty="0" smtClean="0"/>
              <a:t>structure</a:t>
            </a:r>
            <a:r>
              <a:rPr lang="tr-TR" sz="2400" dirty="0" smtClean="0"/>
              <a:t> as </a:t>
            </a:r>
            <a:r>
              <a:rPr lang="tr-TR" sz="2400" dirty="0" err="1" smtClean="0"/>
              <a:t>stated</a:t>
            </a:r>
            <a:r>
              <a:rPr lang="tr-TR" sz="2400" dirty="0" smtClean="0"/>
              <a:t> </a:t>
            </a:r>
            <a:r>
              <a:rPr lang="tr-TR" sz="2400" dirty="0" err="1" smtClean="0"/>
              <a:t>before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Most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times</a:t>
            </a:r>
            <a:r>
              <a:rPr lang="en-US" sz="2400" dirty="0" smtClean="0"/>
              <a:t>, </a:t>
            </a:r>
            <a:r>
              <a:rPr lang="en-US" sz="2400" dirty="0"/>
              <a:t>the lowest-energy conformation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the extended chain </a:t>
            </a:r>
            <a:r>
              <a:rPr lang="tr-TR" sz="2400" dirty="0" smtClean="0"/>
              <a:t>c</a:t>
            </a:r>
            <a:r>
              <a:rPr lang="en-US" sz="2400" dirty="0" err="1" smtClean="0"/>
              <a:t>onformation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Examples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 </a:t>
            </a:r>
            <a:r>
              <a:rPr lang="en-US" sz="2400" dirty="0"/>
              <a:t>include polyethylene, </a:t>
            </a:r>
            <a:r>
              <a:rPr lang="en-US" sz="2400" dirty="0" err="1"/>
              <a:t>syndiotactic</a:t>
            </a:r>
            <a:r>
              <a:rPr lang="en-US" sz="2400" dirty="0"/>
              <a:t> vinyl </a:t>
            </a:r>
            <a:r>
              <a:rPr lang="en-US" sz="2400" dirty="0" smtClean="0"/>
              <a:t>polymers</a:t>
            </a:r>
            <a:r>
              <a:rPr lang="tr-TR" sz="2400" dirty="0" smtClean="0"/>
              <a:t>, </a:t>
            </a:r>
            <a:r>
              <a:rPr lang="en-US" sz="2400" dirty="0" smtClean="0"/>
              <a:t>poly(vinyl </a:t>
            </a:r>
            <a:r>
              <a:rPr lang="en-US" sz="2400" dirty="0"/>
              <a:t>alcohol) and nylons. </a:t>
            </a:r>
            <a:endParaRPr lang="tr-TR" sz="2400" dirty="0" smtClean="0"/>
          </a:p>
          <a:p>
            <a:r>
              <a:rPr lang="tr-TR" sz="2400" dirty="0" smtClean="0"/>
              <a:t>P</a:t>
            </a:r>
            <a:r>
              <a:rPr lang="en-US" sz="2400" dirty="0" err="1" smtClean="0"/>
              <a:t>olymers</a:t>
            </a:r>
            <a:r>
              <a:rPr lang="en-US" sz="2400" dirty="0" smtClean="0"/>
              <a:t> </a:t>
            </a:r>
            <a:r>
              <a:rPr lang="en-US" sz="2400" dirty="0"/>
              <a:t>with larger substituent groups,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en-US" sz="2400" dirty="0" smtClean="0"/>
              <a:t>polypropylene</a:t>
            </a:r>
            <a:r>
              <a:rPr lang="en-US" sz="2400" dirty="0"/>
              <a:t>, for most isotactic </a:t>
            </a:r>
            <a:r>
              <a:rPr lang="en-US" sz="2400" dirty="0" smtClean="0"/>
              <a:t>polymers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err="1" smtClean="0"/>
              <a:t>polyisobutylene</a:t>
            </a:r>
            <a:r>
              <a:rPr lang="en-US" sz="2400" dirty="0"/>
              <a:t>, the lowest-energy conformation is a helix of some preferred </a:t>
            </a:r>
            <a:r>
              <a:rPr lang="en-US" sz="2400" dirty="0" smtClean="0"/>
              <a:t>geometry. </a:t>
            </a:r>
            <a:endParaRPr lang="tr-TR" sz="2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700" y="1971474"/>
            <a:ext cx="24003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574" y="4922546"/>
            <a:ext cx="1455715" cy="1414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975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 err="1">
                <a:solidFill>
                  <a:srgbClr val="FF0000"/>
                </a:solidFill>
              </a:rPr>
              <a:t>The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Crystalline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Ordering of </a:t>
            </a:r>
            <a:r>
              <a:rPr lang="tr-TR" sz="2700" dirty="0" err="1">
                <a:solidFill>
                  <a:srgbClr val="FF0000"/>
                </a:solidFill>
              </a:rPr>
              <a:t>Polymer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Chains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77141"/>
            <a:ext cx="10701271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Plastics crystallized from the molten state of the polymer or from concentrated solution of the polymer, crystallites can organize into larger spherical structures called </a:t>
            </a:r>
            <a:r>
              <a:rPr lang="en-US" sz="2400" dirty="0" err="1" smtClean="0"/>
              <a:t>spherulites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Each </a:t>
            </a:r>
            <a:r>
              <a:rPr lang="en-US" sz="2400" dirty="0" err="1" smtClean="0"/>
              <a:t>spherulite</a:t>
            </a:r>
            <a:r>
              <a:rPr lang="en-US" sz="2400" dirty="0" smtClean="0"/>
              <a:t> of the crystalline </a:t>
            </a:r>
            <a:r>
              <a:rPr lang="en-US" sz="2400" dirty="0" smtClean="0"/>
              <a:t>includes</a:t>
            </a:r>
            <a:r>
              <a:rPr lang="en-US" sz="2400" dirty="0" smtClean="0"/>
              <a:t> arrays of lamellar crystallites that are typically oriented with the chain axis perpendicular to the radial direction of the </a:t>
            </a:r>
            <a:r>
              <a:rPr lang="en-US" sz="2400" dirty="0" err="1" smtClean="0"/>
              <a:t>spherulite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No polymer has 100% crystalline structure</a:t>
            </a:r>
          </a:p>
          <a:p>
            <a:r>
              <a:rPr lang="en-US" sz="2400" dirty="0" smtClean="0"/>
              <a:t>The most crystalline polymers such as high-density polyethylene have lattice defect regions among the </a:t>
            </a:r>
            <a:r>
              <a:rPr lang="en-US" sz="2400" dirty="0" err="1" smtClean="0"/>
              <a:t>spherulite</a:t>
            </a:r>
            <a:r>
              <a:rPr lang="en-US" sz="2400" dirty="0" smtClean="0"/>
              <a:t>, including unordered, amorphous material. </a:t>
            </a:r>
          </a:p>
          <a:p>
            <a:r>
              <a:rPr lang="en-US" sz="2400" dirty="0" smtClean="0"/>
              <a:t>Therefor</a:t>
            </a:r>
            <a:r>
              <a:rPr lang="tr-TR" sz="2400" dirty="0"/>
              <a:t>e</a:t>
            </a:r>
            <a:r>
              <a:rPr lang="en-US" sz="2400" dirty="0" smtClean="0"/>
              <a:t>, </a:t>
            </a:r>
            <a:r>
              <a:rPr lang="en-US" sz="2400" dirty="0" err="1" smtClean="0"/>
              <a:t>semicrystalline</a:t>
            </a:r>
            <a:r>
              <a:rPr lang="en-US" sz="2400" dirty="0" smtClean="0"/>
              <a:t> polymers may illustrate both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,</a:t>
            </a:r>
            <a:r>
              <a:rPr lang="en-US" sz="2400" dirty="0" smtClean="0"/>
              <a:t> corresponding to long-range segmental motions in the amorphous regions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, </a:t>
            </a:r>
            <a:r>
              <a:rPr lang="en-US" sz="2400" dirty="0" smtClean="0"/>
              <a:t>and a crystalline-melting temperature, at which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crystallites are destroyed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6207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57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Solid-State Properties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Most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commercial polymers, </a:t>
            </a:r>
            <a:r>
              <a:rPr lang="tr-TR" sz="2400" dirty="0" err="1" smtClean="0"/>
              <a:t>especially</a:t>
            </a:r>
            <a:r>
              <a:rPr lang="en-US" sz="2400" dirty="0" smtClean="0"/>
              <a:t> </a:t>
            </a:r>
            <a:r>
              <a:rPr lang="en-US" sz="2400" dirty="0" err="1" smtClean="0"/>
              <a:t>polyolefins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</a:t>
            </a:r>
            <a:r>
              <a:rPr lang="tr-TR" sz="2400" dirty="0" err="1" smtClean="0"/>
              <a:t>polyethylene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polypropylene</a:t>
            </a:r>
            <a:r>
              <a:rPr lang="en-US" sz="2400" dirty="0" smtClean="0"/>
              <a:t>, </a:t>
            </a:r>
            <a:r>
              <a:rPr lang="en-US" sz="2400" dirty="0"/>
              <a:t>are highly crystalline </a:t>
            </a:r>
            <a:r>
              <a:rPr lang="en-US" sz="2400" dirty="0" smtClean="0"/>
              <a:t>materials</a:t>
            </a:r>
            <a:r>
              <a:rPr lang="tr-TR" sz="2400" dirty="0" smtClean="0"/>
              <a:t>.</a:t>
            </a:r>
          </a:p>
          <a:p>
            <a:r>
              <a:rPr lang="tr-TR" sz="2400" dirty="0">
                <a:solidFill>
                  <a:srgbClr val="0070C0"/>
                </a:solidFill>
              </a:rPr>
              <a:t>S</a:t>
            </a:r>
            <a:r>
              <a:rPr lang="en-US" sz="2400" dirty="0" smtClean="0">
                <a:solidFill>
                  <a:srgbClr val="0070C0"/>
                </a:solidFill>
              </a:rPr>
              <a:t>ingle </a:t>
            </a:r>
            <a:r>
              <a:rPr lang="en-US" sz="2400" dirty="0">
                <a:solidFill>
                  <a:srgbClr val="0070C0"/>
                </a:solidFill>
              </a:rPr>
              <a:t>crystals of some </a:t>
            </a:r>
            <a:r>
              <a:rPr lang="tr-TR" sz="2400" dirty="0" err="1" smtClean="0">
                <a:solidFill>
                  <a:srgbClr val="0070C0"/>
                </a:solidFill>
              </a:rPr>
              <a:t>commercial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p</a:t>
            </a:r>
            <a:r>
              <a:rPr lang="tr-TR" sz="2400" dirty="0" err="1" smtClean="0">
                <a:solidFill>
                  <a:srgbClr val="0070C0"/>
                </a:solidFill>
              </a:rPr>
              <a:t>lastics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like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polyethylene can be </a:t>
            </a:r>
            <a:r>
              <a:rPr lang="tr-TR" sz="2400" dirty="0" err="1" smtClean="0">
                <a:solidFill>
                  <a:srgbClr val="0070C0"/>
                </a:solidFill>
              </a:rPr>
              <a:t>synthesized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under laboratory conditions, </a:t>
            </a:r>
            <a:r>
              <a:rPr lang="tr-TR" sz="2400" dirty="0" smtClean="0">
                <a:solidFill>
                  <a:srgbClr val="0070C0"/>
                </a:solidFill>
              </a:rPr>
              <a:t>but </a:t>
            </a:r>
            <a:r>
              <a:rPr lang="en-US" sz="2400" dirty="0" smtClean="0">
                <a:solidFill>
                  <a:srgbClr val="0070C0"/>
                </a:solidFill>
              </a:rPr>
              <a:t>no </a:t>
            </a:r>
            <a:r>
              <a:rPr lang="en-US" sz="2400" dirty="0">
                <a:solidFill>
                  <a:srgbClr val="0070C0"/>
                </a:solidFill>
              </a:rPr>
              <a:t>bulk </a:t>
            </a:r>
            <a:r>
              <a:rPr lang="en-US" sz="2400" dirty="0" smtClean="0">
                <a:solidFill>
                  <a:srgbClr val="0070C0"/>
                </a:solidFill>
              </a:rPr>
              <a:t>p</a:t>
            </a:r>
            <a:r>
              <a:rPr lang="tr-TR" sz="2400" dirty="0" err="1" smtClean="0">
                <a:solidFill>
                  <a:srgbClr val="0070C0"/>
                </a:solidFill>
              </a:rPr>
              <a:t>lastics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are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completely crystalline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commerial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semicrystalline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the case of </a:t>
            </a:r>
            <a:r>
              <a:rPr lang="en-US" sz="2400" dirty="0" err="1"/>
              <a:t>semicrystalline</a:t>
            </a:r>
            <a:r>
              <a:rPr lang="en-US" sz="2400" dirty="0"/>
              <a:t>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, </a:t>
            </a:r>
            <a:r>
              <a:rPr lang="en-US" sz="2400" dirty="0"/>
              <a:t>regular crystalline units are linked by </a:t>
            </a:r>
            <a:r>
              <a:rPr lang="en-US" sz="2400" dirty="0" err="1" smtClean="0"/>
              <a:t>unoriented</a:t>
            </a:r>
            <a:r>
              <a:rPr lang="en-US" sz="2400" dirty="0" smtClean="0"/>
              <a:t> </a:t>
            </a:r>
            <a:r>
              <a:rPr lang="en-US" sz="2400" dirty="0"/>
              <a:t>random-conformation </a:t>
            </a:r>
            <a:r>
              <a:rPr lang="en-US" sz="2400" dirty="0" smtClean="0"/>
              <a:t>chains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constitut</a:t>
            </a:r>
            <a:r>
              <a:rPr lang="tr-TR" sz="2400" dirty="0" err="1" smtClean="0"/>
              <a:t>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amorphous </a:t>
            </a:r>
            <a:r>
              <a:rPr lang="en-US" sz="2400" dirty="0" smtClean="0"/>
              <a:t>regions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Certain</a:t>
            </a:r>
            <a:r>
              <a:rPr lang="en-US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 </a:t>
            </a:r>
            <a:r>
              <a:rPr lang="en-US" sz="2400" dirty="0" smtClean="0"/>
              <a:t>may </a:t>
            </a:r>
            <a:r>
              <a:rPr lang="en-US" sz="2400" dirty="0"/>
              <a:t>have very low crystallinity characterized by poorly defined crystalline microstructure in an amorphous matrix. </a:t>
            </a:r>
            <a:endParaRPr lang="tr-TR" sz="2400" dirty="0" smtClean="0"/>
          </a:p>
          <a:p>
            <a:r>
              <a:rPr lang="en-US" sz="2400" dirty="0" smtClean="0"/>
              <a:t>An </a:t>
            </a:r>
            <a:r>
              <a:rPr lang="en-US" sz="2400" dirty="0"/>
              <a:t>important </a:t>
            </a:r>
            <a:r>
              <a:rPr lang="en-US" sz="2400" dirty="0" smtClean="0"/>
              <a:t>example </a:t>
            </a:r>
            <a:r>
              <a:rPr lang="tr-TR" sz="2400" dirty="0" err="1" smtClean="0"/>
              <a:t>for</a:t>
            </a:r>
            <a:r>
              <a:rPr lang="en-US" sz="2400" dirty="0" smtClean="0"/>
              <a:t> </a:t>
            </a:r>
            <a:r>
              <a:rPr lang="tr-TR" sz="2400" dirty="0" smtClean="0"/>
              <a:t>a </a:t>
            </a:r>
            <a:r>
              <a:rPr lang="en-US" sz="2400" dirty="0" smtClean="0"/>
              <a:t>commercial </a:t>
            </a:r>
            <a:r>
              <a:rPr lang="en-US" sz="2400" dirty="0"/>
              <a:t>polymer </a:t>
            </a:r>
            <a:r>
              <a:rPr lang="tr-TR" sz="2400" dirty="0" smtClean="0"/>
              <a:t>is </a:t>
            </a:r>
            <a:r>
              <a:rPr lang="en-US" sz="2400" dirty="0"/>
              <a:t>poly(vinyl </a:t>
            </a:r>
            <a:r>
              <a:rPr lang="en-US" sz="2400" dirty="0" smtClean="0"/>
              <a:t>chloride)</a:t>
            </a:r>
            <a:r>
              <a:rPr lang="tr-TR" sz="2400" dirty="0" smtClean="0"/>
              <a:t>c</a:t>
            </a:r>
            <a:r>
              <a:rPr lang="en-US" sz="2400" dirty="0" smtClean="0"/>
              <a:t>with </a:t>
            </a:r>
            <a:r>
              <a:rPr lang="en-US" sz="2400" dirty="0"/>
              <a:t>low </a:t>
            </a:r>
            <a:r>
              <a:rPr lang="en-US" sz="2400" dirty="0" err="1" smtClean="0"/>
              <a:t>crystallinity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15177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400" dirty="0">
                <a:solidFill>
                  <a:srgbClr val="FF0000"/>
                </a:solidFill>
              </a:rPr>
              <a:t>The </a:t>
            </a:r>
            <a:r>
              <a:rPr lang="tr-TR" sz="2400" dirty="0" err="1">
                <a:solidFill>
                  <a:srgbClr val="FF0000"/>
                </a:solidFill>
              </a:rPr>
              <a:t>Amorphous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State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35828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semi-</a:t>
            </a:r>
            <a:r>
              <a:rPr lang="tr-TR" sz="2400" dirty="0" err="1" smtClean="0"/>
              <a:t>crystalline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, </a:t>
            </a:r>
            <a:r>
              <a:rPr lang="tr-TR" sz="2400" dirty="0"/>
              <a:t>c</a:t>
            </a:r>
            <a:r>
              <a:rPr lang="en-US" sz="2400" dirty="0" err="1" smtClean="0"/>
              <a:t>ompletely</a:t>
            </a:r>
            <a:r>
              <a:rPr lang="en-US" sz="2400" dirty="0" smtClean="0"/>
              <a:t> </a:t>
            </a:r>
            <a:r>
              <a:rPr lang="en-US" sz="2400" dirty="0"/>
              <a:t>amorphous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 err="1"/>
              <a:t>atactic</a:t>
            </a:r>
            <a:r>
              <a:rPr lang="en-US" sz="2400" dirty="0"/>
              <a:t> polystyrene exist as long, randomly coiled, interpenetrating chains </a:t>
            </a:r>
            <a:r>
              <a:rPr lang="en-US" sz="2400" dirty="0" smtClean="0"/>
              <a:t>that are </a:t>
            </a:r>
            <a:r>
              <a:rPr lang="en-US" sz="2400" dirty="0"/>
              <a:t>capable of forming stable, flow-restricting entanglements at sufficiently high molecular weight.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the </a:t>
            </a:r>
            <a:r>
              <a:rPr lang="en-US" sz="2400" dirty="0" smtClean="0"/>
              <a:t>m</a:t>
            </a:r>
            <a:r>
              <a:rPr lang="tr-TR" sz="2400" dirty="0" err="1" smtClean="0"/>
              <a:t>olten</a:t>
            </a:r>
            <a:r>
              <a:rPr lang="tr-TR" sz="2400" dirty="0" smtClean="0"/>
              <a:t> </a:t>
            </a:r>
            <a:r>
              <a:rPr lang="tr-TR" sz="2400" dirty="0" err="1" smtClean="0"/>
              <a:t>state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thermal </a:t>
            </a:r>
            <a:r>
              <a:rPr lang="en-US" sz="2400" dirty="0"/>
              <a:t>energy is sufficiently high for long segments of each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</a:t>
            </a:r>
            <a:r>
              <a:rPr lang="en-US" sz="2400" dirty="0"/>
              <a:t>chain to </a:t>
            </a:r>
            <a:r>
              <a:rPr lang="en-US" sz="2400" dirty="0" smtClean="0"/>
              <a:t>move. </a:t>
            </a:r>
            <a:endParaRPr lang="tr-TR" sz="2400" dirty="0" smtClean="0"/>
          </a:p>
          <a:p>
            <a:r>
              <a:rPr lang="en-US" sz="2400" dirty="0" smtClean="0"/>
              <a:t>As </a:t>
            </a:r>
            <a:r>
              <a:rPr lang="en-US" sz="2400" dirty="0"/>
              <a:t>the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molten</a:t>
            </a:r>
            <a:r>
              <a:rPr lang="tr-TR" sz="2400" dirty="0" smtClean="0"/>
              <a:t> </a:t>
            </a:r>
            <a:r>
              <a:rPr lang="tr-TR" sz="2400" dirty="0" err="1" smtClean="0"/>
              <a:t>state</a:t>
            </a:r>
            <a:r>
              <a:rPr lang="en-US" sz="2400" dirty="0" smtClean="0"/>
              <a:t> </a:t>
            </a:r>
            <a:r>
              <a:rPr lang="en-US" sz="2400" dirty="0"/>
              <a:t>is cooled, </a:t>
            </a:r>
            <a:r>
              <a:rPr lang="en-US" sz="2400" dirty="0">
                <a:solidFill>
                  <a:srgbClr val="0070C0"/>
                </a:solidFill>
              </a:rPr>
              <a:t>a temperature is reached at which all long-range segmental motions cease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>
                <a:solidFill>
                  <a:srgbClr val="0070C0"/>
                </a:solidFill>
              </a:rPr>
              <a:t>glass-transition </a:t>
            </a:r>
            <a:r>
              <a:rPr lang="en-US" sz="2400" dirty="0" smtClean="0">
                <a:solidFill>
                  <a:srgbClr val="0070C0"/>
                </a:solidFill>
              </a:rPr>
              <a:t>temperature</a:t>
            </a:r>
            <a:r>
              <a:rPr lang="en-US" sz="2400" dirty="0" smtClean="0"/>
              <a:t> </a:t>
            </a:r>
            <a:r>
              <a:rPr lang="tr-TR" sz="2400" dirty="0" smtClean="0"/>
              <a:t>is </a:t>
            </a:r>
            <a:r>
              <a:rPr lang="tr-TR" sz="2400" dirty="0"/>
              <a:t>t</a:t>
            </a:r>
            <a:r>
              <a:rPr lang="en-US" sz="2400" dirty="0" smtClean="0"/>
              <a:t>h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/>
              <a:t>characteristic </a:t>
            </a:r>
            <a:r>
              <a:rPr lang="en-US" sz="2400" dirty="0" smtClean="0"/>
              <a:t>temperature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varies widely with polymer structure. </a:t>
            </a:r>
            <a:endParaRPr lang="tr-TR" sz="2400" dirty="0" smtClean="0"/>
          </a:p>
          <a:p>
            <a:r>
              <a:rPr lang="tr-TR" sz="2400" dirty="0" smtClean="0"/>
              <a:t>A</a:t>
            </a:r>
            <a:r>
              <a:rPr lang="en-US" sz="2400" dirty="0" smtClean="0"/>
              <a:t>t </a:t>
            </a:r>
            <a:r>
              <a:rPr lang="en-US" sz="2400" dirty="0"/>
              <a:t>temperatures </a:t>
            </a:r>
            <a:r>
              <a:rPr lang="en-US" sz="2400" dirty="0" smtClean="0"/>
              <a:t>below</a:t>
            </a:r>
            <a:r>
              <a:rPr lang="tr-TR" sz="2400" dirty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/>
              <a:t>glass-transition</a:t>
            </a:r>
            <a:r>
              <a:rPr lang="tr-TR" sz="2400" dirty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, </a:t>
            </a:r>
            <a:r>
              <a:rPr lang="en-US" sz="2400" dirty="0" smtClean="0"/>
              <a:t>the </a:t>
            </a:r>
            <a:r>
              <a:rPr lang="en-US" sz="2400" dirty="0"/>
              <a:t>only molecular motions that can occur are short-range motions of several </a:t>
            </a:r>
            <a:r>
              <a:rPr lang="en-US" sz="2400" dirty="0" smtClean="0"/>
              <a:t>c</a:t>
            </a:r>
            <a:r>
              <a:rPr lang="tr-TR" sz="2400" dirty="0" err="1" smtClean="0"/>
              <a:t>lose</a:t>
            </a:r>
            <a:r>
              <a:rPr lang="en-US" sz="2400" dirty="0" smtClean="0"/>
              <a:t> </a:t>
            </a:r>
            <a:r>
              <a:rPr lang="en-US" sz="2400" dirty="0"/>
              <a:t>chain segments and motions of substituent </a:t>
            </a:r>
            <a:r>
              <a:rPr lang="en-US" sz="2400" dirty="0" smtClean="0"/>
              <a:t>groups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secondary</a:t>
            </a:r>
            <a:r>
              <a:rPr lang="tr-TR" sz="2400" dirty="0" smtClean="0"/>
              <a:t> </a:t>
            </a:r>
            <a:r>
              <a:rPr lang="tr-TR" sz="2400" dirty="0" err="1" smtClean="0"/>
              <a:t>relaxations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32455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>
                <a:solidFill>
                  <a:srgbClr val="FF0000"/>
                </a:solidFill>
              </a:rPr>
              <a:t>The </a:t>
            </a:r>
            <a:r>
              <a:rPr lang="tr-TR" sz="2700" dirty="0" err="1">
                <a:solidFill>
                  <a:srgbClr val="FF0000"/>
                </a:solidFill>
              </a:rPr>
              <a:t>Amorphous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Chain </a:t>
            </a:r>
            <a:r>
              <a:rPr lang="tr-TR" sz="2700" dirty="0" err="1">
                <a:solidFill>
                  <a:srgbClr val="FF0000"/>
                </a:solidFill>
              </a:rPr>
              <a:t>Entanglements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and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Reptation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 </a:t>
            </a:r>
            <a:r>
              <a:rPr lang="en-US" sz="2400" dirty="0"/>
              <a:t>good analogy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made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en-US" sz="2400" dirty="0"/>
              <a:t>a bowl of spaghetti. </a:t>
            </a:r>
            <a:endParaRPr lang="tr-TR" sz="2400" dirty="0" smtClean="0"/>
          </a:p>
          <a:p>
            <a:r>
              <a:rPr lang="tr-TR" sz="2400" dirty="0" err="1" smtClean="0"/>
              <a:t>If</a:t>
            </a:r>
            <a:r>
              <a:rPr lang="en-US" sz="2400" dirty="0" smtClean="0"/>
              <a:t> </a:t>
            </a:r>
            <a:r>
              <a:rPr lang="en-US" sz="2400" dirty="0"/>
              <a:t>the individual strands of spaghetti are </a:t>
            </a:r>
            <a:r>
              <a:rPr lang="en-US" sz="2400" dirty="0" smtClean="0"/>
              <a:t>long</a:t>
            </a:r>
            <a:r>
              <a:rPr lang="tr-TR" sz="2400" dirty="0" smtClean="0"/>
              <a:t> </a:t>
            </a:r>
            <a:r>
              <a:rPr lang="tr-TR" sz="2400" dirty="0" err="1" smtClean="0"/>
              <a:t>similar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en-US" sz="2400" dirty="0" smtClean="0"/>
              <a:t>, </a:t>
            </a:r>
            <a:r>
              <a:rPr lang="en-US" sz="2400" dirty="0"/>
              <a:t>it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</a:t>
            </a:r>
            <a:r>
              <a:rPr lang="en-US" sz="2400" dirty="0" smtClean="0"/>
              <a:t> </a:t>
            </a:r>
            <a:r>
              <a:rPr lang="en-US" sz="2400" dirty="0"/>
              <a:t>very difficult to separate one </a:t>
            </a:r>
            <a:r>
              <a:rPr lang="tr-TR" sz="2400" dirty="0" err="1" smtClean="0"/>
              <a:t>strand</a:t>
            </a:r>
            <a:r>
              <a:rPr lang="tr-TR" sz="2400" dirty="0" smtClean="0"/>
              <a:t> </a:t>
            </a:r>
            <a:r>
              <a:rPr lang="en-US" sz="2400" dirty="0" smtClean="0"/>
              <a:t>from </a:t>
            </a:r>
            <a:r>
              <a:rPr lang="en-US" sz="2400" dirty="0"/>
              <a:t>the others with a fork; </a:t>
            </a:r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en-US" sz="2400" dirty="0" smtClean="0"/>
              <a:t>, </a:t>
            </a:r>
            <a:r>
              <a:rPr lang="tr-TR" sz="2400" dirty="0" err="1" smtClean="0"/>
              <a:t>if</a:t>
            </a:r>
            <a:r>
              <a:rPr lang="en-US" sz="2400" dirty="0" smtClean="0"/>
              <a:t> </a:t>
            </a:r>
            <a:r>
              <a:rPr lang="en-US" sz="2400" dirty="0"/>
              <a:t>the strands are short, </a:t>
            </a:r>
            <a:r>
              <a:rPr lang="tr-TR" sz="2400" dirty="0" err="1" smtClean="0"/>
              <a:t>they</a:t>
            </a:r>
            <a:r>
              <a:rPr lang="en-US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 </a:t>
            </a:r>
            <a:r>
              <a:rPr lang="tr-TR" sz="2400" dirty="0" err="1" smtClean="0"/>
              <a:t>separated</a:t>
            </a:r>
            <a:r>
              <a:rPr lang="en-US" sz="2400" dirty="0" smtClean="0"/>
              <a:t> </a:t>
            </a:r>
            <a:r>
              <a:rPr lang="en-US" sz="2400" dirty="0"/>
              <a:t>easily. </a:t>
            </a:r>
            <a:endParaRPr lang="tr-TR" sz="2400" dirty="0" smtClean="0"/>
          </a:p>
          <a:p>
            <a:r>
              <a:rPr lang="tr-TR" sz="2400" dirty="0" err="1" smtClean="0">
                <a:solidFill>
                  <a:srgbClr val="0070C0"/>
                </a:solidFill>
              </a:rPr>
              <a:t>The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>
                <a:solidFill>
                  <a:srgbClr val="0070C0"/>
                </a:solidFill>
              </a:rPr>
              <a:t>e</a:t>
            </a:r>
            <a:r>
              <a:rPr lang="en-US" sz="2400" dirty="0" err="1" smtClean="0">
                <a:solidFill>
                  <a:srgbClr val="0070C0"/>
                </a:solidFill>
              </a:rPr>
              <a:t>ntanglement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structure</a:t>
            </a:r>
            <a:r>
              <a:rPr lang="en-US" sz="2400" dirty="0" smtClean="0">
                <a:solidFill>
                  <a:srgbClr val="0070C0"/>
                </a:solidFill>
              </a:rPr>
              <a:t> ha</a:t>
            </a:r>
            <a:r>
              <a:rPr lang="tr-TR" sz="2400" dirty="0" smtClean="0">
                <a:solidFill>
                  <a:srgbClr val="0070C0"/>
                </a:solidFill>
              </a:rPr>
              <a:t>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significant importance in relation to </a:t>
            </a:r>
            <a:r>
              <a:rPr lang="en-US" sz="2400" dirty="0" err="1">
                <a:solidFill>
                  <a:srgbClr val="0070C0"/>
                </a:solidFill>
              </a:rPr>
              <a:t>visco</a:t>
            </a:r>
            <a:r>
              <a:rPr lang="en-US" sz="2400" dirty="0">
                <a:solidFill>
                  <a:srgbClr val="0070C0"/>
                </a:solidFill>
              </a:rPr>
              <a:t>-elastic </a:t>
            </a:r>
            <a:r>
              <a:rPr lang="en-US" sz="2400" dirty="0" err="1" smtClean="0">
                <a:solidFill>
                  <a:srgbClr val="0070C0"/>
                </a:solidFill>
              </a:rPr>
              <a:t>propert</a:t>
            </a:r>
            <a:r>
              <a:rPr lang="tr-TR" sz="2400" dirty="0" smtClean="0">
                <a:solidFill>
                  <a:srgbClr val="0070C0"/>
                </a:solidFill>
              </a:rPr>
              <a:t>y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>
                <a:solidFill>
                  <a:srgbClr val="0070C0"/>
                </a:solidFill>
              </a:rPr>
              <a:t>melt </a:t>
            </a:r>
            <a:r>
              <a:rPr lang="en-US" sz="2400" dirty="0" smtClean="0">
                <a:solidFill>
                  <a:srgbClr val="0070C0"/>
                </a:solidFill>
              </a:rPr>
              <a:t>viscosity, </a:t>
            </a:r>
            <a:r>
              <a:rPr lang="en-US" sz="2400" dirty="0">
                <a:solidFill>
                  <a:srgbClr val="0070C0"/>
                </a:solidFill>
              </a:rPr>
              <a:t>and mechanical properties such as stress relaxation, creep, and craze </a:t>
            </a:r>
            <a:r>
              <a:rPr lang="en-US" sz="2400" dirty="0" smtClean="0">
                <a:solidFill>
                  <a:srgbClr val="0070C0"/>
                </a:solidFill>
              </a:rPr>
              <a:t>formation.</a:t>
            </a:r>
            <a:endParaRPr lang="tr-TR" sz="2400" dirty="0" smtClean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79" y="4514850"/>
            <a:ext cx="664845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74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>
                <a:solidFill>
                  <a:srgbClr val="FF0000"/>
                </a:solidFill>
              </a:rPr>
              <a:t>The </a:t>
            </a:r>
            <a:r>
              <a:rPr lang="tr-TR" sz="2700" dirty="0" err="1">
                <a:solidFill>
                  <a:srgbClr val="FF0000"/>
                </a:solidFill>
              </a:rPr>
              <a:t>Amorphous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Chain </a:t>
            </a:r>
            <a:r>
              <a:rPr lang="tr-TR" sz="2700" dirty="0" err="1">
                <a:solidFill>
                  <a:srgbClr val="FF0000"/>
                </a:solidFill>
              </a:rPr>
              <a:t>Entanglements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and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Reptation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8513618" cy="43513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Critical Molecular </a:t>
            </a:r>
            <a:r>
              <a:rPr lang="en-US" sz="2400" dirty="0" smtClean="0">
                <a:solidFill>
                  <a:srgbClr val="FF0000"/>
                </a:solidFill>
              </a:rPr>
              <a:t>Weight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r>
              <a:rPr lang="en-US" sz="2400" dirty="0"/>
              <a:t>The minimum polymer chain length </a:t>
            </a:r>
            <a:r>
              <a:rPr lang="en-US" sz="2400" dirty="0" smtClean="0"/>
              <a:t>for </a:t>
            </a:r>
            <a:r>
              <a:rPr lang="en-US" sz="2400" dirty="0"/>
              <a:t>the formation of stable entanglements depends </a:t>
            </a:r>
            <a:r>
              <a:rPr lang="en-US" sz="2400" dirty="0" smtClean="0"/>
              <a:t>on </a:t>
            </a:r>
            <a:r>
              <a:rPr lang="en-US" sz="2400" dirty="0"/>
              <a:t>the flexibility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en-US" sz="2400" dirty="0" smtClean="0"/>
              <a:t> </a:t>
            </a:r>
            <a:r>
              <a:rPr lang="en-US" sz="2400" dirty="0"/>
              <a:t>polymer </a:t>
            </a:r>
            <a:r>
              <a:rPr lang="en-US" sz="2400" dirty="0" smtClean="0"/>
              <a:t>chain. </a:t>
            </a:r>
            <a:endParaRPr lang="tr-TR" sz="2400" dirty="0" smtClean="0"/>
          </a:p>
          <a:p>
            <a:r>
              <a:rPr lang="en-US" sz="2400" dirty="0" smtClean="0"/>
              <a:t>Relatively </a:t>
            </a:r>
            <a:r>
              <a:rPr lang="en-US" sz="2400" dirty="0"/>
              <a:t>flexible polymer chains,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polystyrene, have a high </a:t>
            </a:r>
            <a:r>
              <a:rPr lang="tr-TR" sz="2400" dirty="0" err="1" smtClean="0"/>
              <a:t>critical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r>
              <a:rPr lang="tr-TR" sz="2400" dirty="0" smtClean="0"/>
              <a:t>; </a:t>
            </a:r>
            <a:r>
              <a:rPr lang="tr-TR" sz="2400" dirty="0" smtClean="0"/>
              <a:t>at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time,</a:t>
            </a:r>
            <a:r>
              <a:rPr lang="en-US" sz="2400" dirty="0" smtClean="0"/>
              <a:t> </a:t>
            </a:r>
            <a:r>
              <a:rPr lang="en-US" sz="2400" dirty="0"/>
              <a:t>more rigid-chain polymers,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en-US" sz="2400" dirty="0" smtClean="0"/>
              <a:t>polycarbonate, </a:t>
            </a:r>
            <a:r>
              <a:rPr lang="en-US" sz="2400" dirty="0"/>
              <a:t>have a lower </a:t>
            </a:r>
            <a:r>
              <a:rPr lang="tr-TR" sz="2400" dirty="0" err="1" smtClean="0"/>
              <a:t>critical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molecular weight of most commercial polymers is significantly greater than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critical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r>
              <a:rPr lang="en-US" sz="2400" dirty="0" smtClean="0"/>
              <a:t> </a:t>
            </a:r>
            <a:r>
              <a:rPr lang="en-US" sz="2400" dirty="0"/>
              <a:t>in order to </a:t>
            </a:r>
            <a:r>
              <a:rPr lang="tr-TR" sz="2400" dirty="0" err="1" smtClean="0"/>
              <a:t>attain</a:t>
            </a:r>
            <a:r>
              <a:rPr lang="en-US" sz="2400" dirty="0" smtClean="0"/>
              <a:t> </a:t>
            </a:r>
            <a:r>
              <a:rPr lang="en-US" sz="2400" dirty="0"/>
              <a:t>maximum thermal and mechanical properties. </a:t>
            </a:r>
            <a:endParaRPr lang="tr-TR" sz="2400" dirty="0" smtClean="0"/>
          </a:p>
          <a:p>
            <a:r>
              <a:rPr lang="tr-TR" sz="2400" dirty="0" smtClean="0"/>
              <a:t>As an</a:t>
            </a:r>
            <a:r>
              <a:rPr lang="en-US" sz="2400" dirty="0" smtClean="0"/>
              <a:t> </a:t>
            </a:r>
            <a:r>
              <a:rPr lang="en-US" sz="2400" dirty="0"/>
              <a:t>example, the molecular weight of commercial polystyrene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in the range of </a:t>
            </a:r>
            <a:r>
              <a:rPr lang="en-US" sz="2400" dirty="0" smtClean="0"/>
              <a:t>100000 </a:t>
            </a:r>
            <a:r>
              <a:rPr lang="en-US" sz="2400" dirty="0"/>
              <a:t>to </a:t>
            </a:r>
            <a:r>
              <a:rPr lang="en-US" sz="2400" dirty="0" smtClean="0"/>
              <a:t>400000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critical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en-US" sz="2400" dirty="0" smtClean="0"/>
              <a:t> </a:t>
            </a:r>
            <a:r>
              <a:rPr lang="tr-TR" sz="2400" dirty="0" err="1" smtClean="0"/>
              <a:t>weight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polystyrene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only </a:t>
            </a:r>
            <a:r>
              <a:rPr lang="en-US" sz="2400" dirty="0" smtClean="0"/>
              <a:t>31200</a:t>
            </a:r>
            <a:r>
              <a:rPr lang="tr-TR" sz="2400" dirty="0" smtClean="0"/>
              <a:t>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4609" y="1474210"/>
            <a:ext cx="2286000" cy="191452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4609" y="4001294"/>
            <a:ext cx="23622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3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>
                <a:solidFill>
                  <a:srgbClr val="FF0000"/>
                </a:solidFill>
              </a:rPr>
              <a:t>The </a:t>
            </a:r>
            <a:r>
              <a:rPr lang="tr-TR" sz="2700" dirty="0" err="1">
                <a:solidFill>
                  <a:srgbClr val="FF0000"/>
                </a:solidFill>
              </a:rPr>
              <a:t>Amorphous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Chain </a:t>
            </a:r>
            <a:r>
              <a:rPr lang="tr-TR" sz="2700" dirty="0" err="1">
                <a:solidFill>
                  <a:srgbClr val="FF0000"/>
                </a:solidFill>
              </a:rPr>
              <a:t>Entanglements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and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Reptation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04843"/>
            <a:ext cx="7412182" cy="4351338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Reptation</a:t>
            </a:r>
            <a:r>
              <a:rPr lang="tr-TR" sz="2400" dirty="0" smtClean="0"/>
              <a:t>:</a:t>
            </a:r>
            <a:r>
              <a:rPr lang="tr-TR" sz="2400" dirty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the </a:t>
            </a:r>
            <a:r>
              <a:rPr lang="en-US" sz="2400" dirty="0" smtClean="0"/>
              <a:t>m</a:t>
            </a:r>
            <a:r>
              <a:rPr lang="tr-TR" sz="2400" dirty="0" smtClean="0"/>
              <a:t>o</a:t>
            </a:r>
            <a:r>
              <a:rPr lang="en-US" sz="2400" dirty="0" err="1" smtClean="0"/>
              <a:t>lt</a:t>
            </a:r>
            <a:r>
              <a:rPr lang="tr-TR" sz="2400" dirty="0" smtClean="0"/>
              <a:t>en</a:t>
            </a:r>
            <a:r>
              <a:rPr lang="en-US" sz="2400" dirty="0" smtClean="0"/>
              <a:t> </a:t>
            </a:r>
            <a:r>
              <a:rPr lang="en-US" sz="2400" dirty="0"/>
              <a:t>state, individual polymer chains can move by local Brownian motion restricted by the topological constraint of neighboring </a:t>
            </a:r>
            <a:r>
              <a:rPr lang="en-US" sz="2400" dirty="0" smtClean="0"/>
              <a:t>chains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en-US" sz="2400" dirty="0" smtClean="0"/>
              <a:t> </a:t>
            </a:r>
            <a:r>
              <a:rPr lang="en-US" sz="2400" dirty="0"/>
              <a:t>can be visualized as snakelike </a:t>
            </a:r>
            <a:r>
              <a:rPr lang="en-US" sz="2400" dirty="0" smtClean="0"/>
              <a:t>motion</a:t>
            </a:r>
            <a:r>
              <a:rPr lang="tr-TR" sz="2400" dirty="0" smtClean="0"/>
              <a:t>,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 err="1" smtClean="0"/>
              <a:t>reptation</a:t>
            </a:r>
            <a:r>
              <a:rPr lang="tr-TR" sz="2400" dirty="0"/>
              <a:t>,</a:t>
            </a:r>
            <a:r>
              <a:rPr lang="en-US" sz="2400" dirty="0" smtClean="0"/>
              <a:t> </a:t>
            </a:r>
            <a:r>
              <a:rPr lang="en-US" sz="2400" dirty="0"/>
              <a:t>of the chain within a virtual </a:t>
            </a:r>
            <a:r>
              <a:rPr lang="en-US" sz="2400" dirty="0" smtClean="0"/>
              <a:t>tube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defined by the locus of its entanglements with neighboring </a:t>
            </a:r>
            <a:r>
              <a:rPr lang="en-US" sz="2400" dirty="0" smtClean="0"/>
              <a:t>molecules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/>
              <a:t>The theory of </a:t>
            </a:r>
            <a:r>
              <a:rPr lang="tr-TR" sz="2400" dirty="0" err="1" smtClean="0"/>
              <a:t>snakelike</a:t>
            </a:r>
            <a:r>
              <a:rPr lang="tr-TR" sz="2400" dirty="0" smtClean="0"/>
              <a:t> </a:t>
            </a:r>
            <a:r>
              <a:rPr lang="tr-TR" sz="2400" dirty="0" err="1" smtClean="0"/>
              <a:t>motion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err="1" smtClean="0"/>
              <a:t>reptation</a:t>
            </a:r>
            <a:r>
              <a:rPr lang="en-US" sz="2400" dirty="0" smtClean="0"/>
              <a:t> </a:t>
            </a:r>
            <a:r>
              <a:rPr lang="en-US" sz="2400" dirty="0"/>
              <a:t>has been largely successful in developing a qualitative and quantitative molecular theory for the dynamics and viscoelastic properties of entangled polymers</a:t>
            </a:r>
          </a:p>
          <a:p>
            <a:pPr marL="0" indent="0">
              <a:buNone/>
            </a:pPr>
            <a:endParaRPr lang="tr-TR" sz="2400" dirty="0" smtClean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850" y="2432267"/>
            <a:ext cx="3867150" cy="2847975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8666018" y="5465618"/>
            <a:ext cx="3525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Reptation</a:t>
            </a:r>
            <a:r>
              <a:rPr lang="en-US" dirty="0" smtClean="0"/>
              <a:t> </a:t>
            </a:r>
            <a:r>
              <a:rPr lang="en-US" dirty="0"/>
              <a:t>model of a polymer </a:t>
            </a:r>
            <a:r>
              <a:rPr lang="en-US" dirty="0" smtClean="0"/>
              <a:t>chain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051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>
                <a:solidFill>
                  <a:srgbClr val="FF0000"/>
                </a:solidFill>
              </a:rPr>
              <a:t>The </a:t>
            </a:r>
            <a:r>
              <a:rPr lang="tr-TR" sz="2700" dirty="0" err="1">
                <a:solidFill>
                  <a:srgbClr val="FF0000"/>
                </a:solidFill>
              </a:rPr>
              <a:t>Amorphous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The </a:t>
            </a:r>
            <a:r>
              <a:rPr lang="tr-TR" sz="2700" dirty="0" err="1">
                <a:solidFill>
                  <a:srgbClr val="FF0000"/>
                </a:solidFill>
              </a:rPr>
              <a:t>Glass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Transition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he </a:t>
            </a:r>
            <a:r>
              <a:rPr lang="en-US" sz="2400" dirty="0" smtClean="0">
                <a:solidFill>
                  <a:srgbClr val="0070C0"/>
                </a:solidFill>
              </a:rPr>
              <a:t>temperature</a:t>
            </a:r>
            <a:r>
              <a:rPr lang="tr-TR" sz="2400" dirty="0" smtClean="0">
                <a:solidFill>
                  <a:srgbClr val="0070C0"/>
                </a:solidFill>
              </a:rPr>
              <a:t>, </a:t>
            </a:r>
            <a:r>
              <a:rPr lang="tr-TR" sz="2400" dirty="0" err="1" smtClean="0">
                <a:solidFill>
                  <a:srgbClr val="0070C0"/>
                </a:solidFill>
              </a:rPr>
              <a:t>which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illustrates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the transition from the amorphous solid state to the </a:t>
            </a:r>
            <a:r>
              <a:rPr lang="en-US" sz="2400" dirty="0" smtClean="0">
                <a:solidFill>
                  <a:srgbClr val="0070C0"/>
                </a:solidFill>
              </a:rPr>
              <a:t>m</a:t>
            </a:r>
            <a:r>
              <a:rPr lang="tr-TR" sz="2400" dirty="0" err="1" smtClean="0">
                <a:solidFill>
                  <a:srgbClr val="0070C0"/>
                </a:solidFill>
              </a:rPr>
              <a:t>olten</a:t>
            </a:r>
            <a:r>
              <a:rPr lang="en-US" sz="2400" dirty="0" smtClean="0">
                <a:solidFill>
                  <a:srgbClr val="0070C0"/>
                </a:solidFill>
              </a:rPr>
              <a:t> state</a:t>
            </a:r>
            <a:r>
              <a:rPr lang="tr-TR" sz="2400" dirty="0" smtClean="0">
                <a:solidFill>
                  <a:srgbClr val="0070C0"/>
                </a:solidFill>
              </a:rPr>
              <a:t>,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is called the glass-transition temperature </a:t>
            </a:r>
            <a:r>
              <a:rPr lang="tr-TR" sz="2400" dirty="0" err="1" smtClean="0">
                <a:solidFill>
                  <a:srgbClr val="0070C0"/>
                </a:solidFill>
              </a:rPr>
              <a:t>and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illustrated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with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Tg</a:t>
            </a:r>
            <a:r>
              <a:rPr lang="en-US" sz="2400" dirty="0">
                <a:solidFill>
                  <a:srgbClr val="0070C0"/>
                </a:solidFill>
              </a:rPr>
              <a:t>.</a:t>
            </a:r>
            <a:r>
              <a:rPr lang="en-US" sz="2400" dirty="0"/>
              <a:t> </a:t>
            </a:r>
            <a:endParaRPr lang="tr-TR" sz="2400" dirty="0" smtClean="0"/>
          </a:p>
          <a:p>
            <a:r>
              <a:rPr lang="tr-TR" sz="2400" dirty="0" err="1" smtClean="0"/>
              <a:t>Different</a:t>
            </a:r>
            <a:r>
              <a:rPr lang="en-US" sz="2400" dirty="0" smtClean="0"/>
              <a:t> </a:t>
            </a:r>
            <a:r>
              <a:rPr lang="en-US" sz="2400" dirty="0"/>
              <a:t>phenomenological models have been </a:t>
            </a:r>
            <a:r>
              <a:rPr lang="tr-TR" sz="2400" dirty="0" err="1" smtClean="0"/>
              <a:t>applied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platics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provide </a:t>
            </a:r>
            <a:r>
              <a:rPr lang="en-US" sz="2400" dirty="0"/>
              <a:t>an understanding of the glass transition. </a:t>
            </a:r>
            <a:endParaRPr lang="tr-TR" sz="2400" dirty="0" smtClean="0"/>
          </a:p>
          <a:p>
            <a:r>
              <a:rPr lang="en-US" sz="2400" dirty="0" smtClean="0"/>
              <a:t>One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models</a:t>
            </a:r>
            <a:r>
              <a:rPr lang="tr-TR" sz="2400" dirty="0" smtClean="0"/>
              <a:t> </a:t>
            </a:r>
            <a:r>
              <a:rPr lang="tr-TR" sz="2400" dirty="0" err="1" smtClean="0"/>
              <a:t>marks</a:t>
            </a:r>
            <a:r>
              <a:rPr lang="en-US" sz="2400" dirty="0" smtClean="0"/>
              <a:t> </a:t>
            </a:r>
            <a:r>
              <a:rPr lang="en-US" sz="2400" dirty="0"/>
              <a:t>an </a:t>
            </a:r>
            <a:r>
              <a:rPr lang="en-US" sz="2400" dirty="0" err="1"/>
              <a:t>isoviscous</a:t>
            </a:r>
            <a:r>
              <a:rPr lang="en-US" sz="2400" dirty="0"/>
              <a:t> state. </a:t>
            </a:r>
            <a:endParaRPr lang="tr-TR" sz="2400" dirty="0" smtClean="0"/>
          </a:p>
          <a:p>
            <a:r>
              <a:rPr lang="tr-TR" sz="2400" dirty="0" smtClean="0"/>
              <a:t>At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err="1" smtClean="0"/>
              <a:t>isoviscous</a:t>
            </a:r>
            <a:r>
              <a:rPr lang="en-US" sz="2400" dirty="0" smtClean="0"/>
              <a:t> </a:t>
            </a:r>
            <a:r>
              <a:rPr lang="en-US" sz="2400" dirty="0"/>
              <a:t>state, </a:t>
            </a:r>
            <a:r>
              <a:rPr lang="en-US" sz="2400" dirty="0"/>
              <a:t>as a polymer is cooled from its </a:t>
            </a:r>
            <a:r>
              <a:rPr lang="en-US" sz="2400" dirty="0" smtClean="0"/>
              <a:t>m</a:t>
            </a:r>
            <a:r>
              <a:rPr lang="tr-TR" sz="2400" dirty="0" err="1" smtClean="0"/>
              <a:t>olten</a:t>
            </a:r>
            <a:r>
              <a:rPr lang="en-US" sz="2400" dirty="0" smtClean="0"/>
              <a:t> </a:t>
            </a:r>
            <a:r>
              <a:rPr lang="en-US" sz="2400" dirty="0"/>
              <a:t>state, viscosity </a:t>
            </a:r>
            <a:r>
              <a:rPr lang="tr-TR" sz="2400" dirty="0" err="1" smtClean="0"/>
              <a:t>tremends</a:t>
            </a:r>
            <a:r>
              <a:rPr lang="tr-TR" sz="2400" dirty="0" smtClean="0"/>
              <a:t> </a:t>
            </a:r>
            <a:r>
              <a:rPr lang="tr-TR" sz="2400" dirty="0" err="1" smtClean="0"/>
              <a:t>up</a:t>
            </a:r>
            <a:r>
              <a:rPr lang="en-US" sz="2400" dirty="0" smtClean="0"/>
              <a:t> </a:t>
            </a:r>
            <a:r>
              <a:rPr lang="en-US" sz="2400" dirty="0"/>
              <a:t>rapidly to a </a:t>
            </a:r>
            <a:r>
              <a:rPr lang="en-US" sz="2400" dirty="0" smtClean="0"/>
              <a:t>maximum </a:t>
            </a:r>
            <a:r>
              <a:rPr lang="en-US" sz="2400" dirty="0"/>
              <a:t>value, </a:t>
            </a:r>
            <a:r>
              <a:rPr lang="tr-TR" sz="2400" dirty="0" err="1" smtClean="0"/>
              <a:t>almost</a:t>
            </a:r>
            <a:r>
              <a:rPr lang="en-US" sz="2400" dirty="0" smtClean="0"/>
              <a:t> </a:t>
            </a:r>
            <a:r>
              <a:rPr lang="en-US" sz="2400" dirty="0"/>
              <a:t>10</a:t>
            </a:r>
            <a:r>
              <a:rPr lang="en-US" sz="2400" baseline="30000" dirty="0"/>
              <a:t>12</a:t>
            </a:r>
            <a:r>
              <a:rPr lang="en-US" sz="2400" dirty="0"/>
              <a:t> Pa-s </a:t>
            </a:r>
            <a:r>
              <a:rPr lang="en-US" sz="2400" dirty="0" smtClean="0"/>
              <a:t>at </a:t>
            </a:r>
            <a:r>
              <a:rPr lang="en-US" sz="2400" dirty="0" err="1"/>
              <a:t>Tg</a:t>
            </a:r>
            <a:r>
              <a:rPr lang="en-US" sz="2400" dirty="0"/>
              <a:t>, for all glassy </a:t>
            </a:r>
            <a:r>
              <a:rPr lang="en-US" sz="2400" dirty="0" smtClean="0"/>
              <a:t>materials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 glass-transition temperature of amorphous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lasticd</a:t>
            </a:r>
            <a:r>
              <a:rPr lang="en-US" sz="2400" dirty="0" smtClean="0"/>
              <a:t> </a:t>
            </a:r>
            <a:r>
              <a:rPr lang="en-US" sz="2400" dirty="0"/>
              <a:t>can vary widely </a:t>
            </a:r>
            <a:r>
              <a:rPr lang="tr-TR" sz="2400" dirty="0" err="1" smtClean="0"/>
              <a:t>depending</a:t>
            </a:r>
            <a:r>
              <a:rPr lang="tr-TR" sz="2400" dirty="0" smtClean="0"/>
              <a:t> on</a:t>
            </a:r>
            <a:r>
              <a:rPr lang="en-US" sz="2400" dirty="0" smtClean="0"/>
              <a:t> </a:t>
            </a:r>
            <a:r>
              <a:rPr lang="en-US" sz="2400" dirty="0"/>
              <a:t>the chemical structure of the polymer chain. </a:t>
            </a:r>
            <a:endParaRPr lang="tr-TR" sz="2400" dirty="0" smtClean="0"/>
          </a:p>
          <a:p>
            <a:r>
              <a:rPr lang="tr-TR" sz="2400" dirty="0" err="1" smtClean="0">
                <a:solidFill>
                  <a:srgbClr val="0070C0"/>
                </a:solidFill>
              </a:rPr>
              <a:t>Mostly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>
                <a:solidFill>
                  <a:srgbClr val="0070C0"/>
                </a:solidFill>
              </a:rPr>
              <a:t>polymers with flexible backbones and small substituent groups </a:t>
            </a:r>
            <a:r>
              <a:rPr lang="en-US" sz="2400" dirty="0" smtClean="0">
                <a:solidFill>
                  <a:srgbClr val="0070C0"/>
                </a:solidFill>
              </a:rPr>
              <a:t>have </a:t>
            </a:r>
            <a:r>
              <a:rPr lang="en-US" sz="2400" dirty="0">
                <a:solidFill>
                  <a:srgbClr val="0070C0"/>
                </a:solidFill>
              </a:rPr>
              <a:t>low </a:t>
            </a:r>
            <a:r>
              <a:rPr lang="en-US" sz="2400" dirty="0" err="1" smtClean="0">
                <a:solidFill>
                  <a:srgbClr val="0070C0"/>
                </a:solidFill>
              </a:rPr>
              <a:t>Tg</a:t>
            </a:r>
            <a:r>
              <a:rPr lang="tr-TR" sz="2400" dirty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and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polymers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with rigid </a:t>
            </a:r>
            <a:r>
              <a:rPr lang="en-US" sz="2400" dirty="0" smtClean="0">
                <a:solidFill>
                  <a:srgbClr val="0070C0"/>
                </a:solidFill>
              </a:rPr>
              <a:t>backbones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have </a:t>
            </a:r>
            <a:r>
              <a:rPr lang="en-US" sz="2400" dirty="0">
                <a:solidFill>
                  <a:srgbClr val="0070C0"/>
                </a:solidFill>
              </a:rPr>
              <a:t>high </a:t>
            </a:r>
            <a:r>
              <a:rPr lang="en-US" sz="2400" dirty="0" err="1">
                <a:solidFill>
                  <a:srgbClr val="0070C0"/>
                </a:solidFill>
              </a:rPr>
              <a:t>Tg</a:t>
            </a:r>
            <a:r>
              <a:rPr lang="en-US" sz="2400" dirty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59885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>
                <a:solidFill>
                  <a:srgbClr val="FF0000"/>
                </a:solidFill>
              </a:rPr>
              <a:t>The </a:t>
            </a:r>
            <a:r>
              <a:rPr lang="tr-TR" sz="2700" dirty="0" err="1">
                <a:solidFill>
                  <a:srgbClr val="FF0000"/>
                </a:solidFill>
              </a:rPr>
              <a:t>Amorphous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Secondary-Relaxation </a:t>
            </a:r>
            <a:r>
              <a:rPr lang="tr-TR" sz="2700" dirty="0" err="1">
                <a:solidFill>
                  <a:srgbClr val="FF0000"/>
                </a:solidFill>
              </a:rPr>
              <a:t>Processes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s</a:t>
            </a:r>
            <a:r>
              <a:rPr lang="en-US" sz="2400" dirty="0" err="1" smtClean="0"/>
              <a:t>econdary</a:t>
            </a:r>
            <a:r>
              <a:rPr lang="en-US" sz="2400" dirty="0" smtClean="0"/>
              <a:t>-relaxation process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shown</a:t>
            </a:r>
            <a:r>
              <a:rPr lang="tr-TR" sz="2400" dirty="0" smtClean="0"/>
              <a:t>  </a:t>
            </a:r>
            <a:r>
              <a:rPr lang="tr-TR" sz="2400" dirty="0" err="1" smtClean="0"/>
              <a:t>below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smtClean="0"/>
              <a:t>is a</a:t>
            </a:r>
            <a:r>
              <a:rPr lang="en-US" sz="2400" dirty="0" smtClean="0"/>
              <a:t> </a:t>
            </a:r>
            <a:r>
              <a:rPr lang="en-US" sz="2400" dirty="0"/>
              <a:t>small-scale molecular </a:t>
            </a:r>
            <a:r>
              <a:rPr lang="en-US" sz="2400" dirty="0" smtClean="0"/>
              <a:t>motion</a:t>
            </a:r>
            <a:r>
              <a:rPr lang="tr-TR" sz="2400" dirty="0" smtClean="0"/>
              <a:t>,</a:t>
            </a:r>
            <a:r>
              <a:rPr lang="en-US" sz="2400" dirty="0" smtClean="0"/>
              <a:t> occur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in the amorphous glassy state. </a:t>
            </a:r>
            <a:endParaRPr lang="tr-TR" sz="2400" dirty="0" smtClean="0"/>
          </a:p>
          <a:p>
            <a:r>
              <a:rPr lang="en-US" sz="2400" dirty="0"/>
              <a:t>The secondary-relaxation </a:t>
            </a:r>
            <a:r>
              <a:rPr lang="en-US" sz="2400" dirty="0" smtClean="0"/>
              <a:t>process</a:t>
            </a:r>
            <a:r>
              <a:rPr lang="tr-TR" sz="2400" dirty="0" smtClean="0"/>
              <a:t>es</a:t>
            </a:r>
            <a:r>
              <a:rPr lang="en-US" sz="2400" dirty="0" smtClean="0"/>
              <a:t> </a:t>
            </a:r>
            <a:r>
              <a:rPr lang="tr-TR" sz="2400" dirty="0" err="1" smtClean="0"/>
              <a:t>may</a:t>
            </a:r>
            <a:r>
              <a:rPr lang="en-US" sz="2400" dirty="0" smtClean="0"/>
              <a:t> </a:t>
            </a:r>
            <a:r>
              <a:rPr lang="en-US" sz="2400" dirty="0"/>
              <a:t>involve limited motions of the main-chain or rotations, vibrations, or flips of substituent groups. </a:t>
            </a:r>
            <a:endParaRPr lang="tr-TR" sz="2400" dirty="0" smtClean="0"/>
          </a:p>
          <a:p>
            <a:r>
              <a:rPr lang="en-US" sz="2400" dirty="0" smtClean="0"/>
              <a:t>An </a:t>
            </a:r>
            <a:r>
              <a:rPr lang="en-US" sz="2400" dirty="0"/>
              <a:t>example of a main-chain secondary relaxation </a:t>
            </a:r>
            <a:r>
              <a:rPr lang="en-US" sz="2400" dirty="0" smtClean="0"/>
              <a:t>is </a:t>
            </a:r>
            <a:r>
              <a:rPr lang="en-US" sz="2400" dirty="0"/>
              <a:t>the </a:t>
            </a:r>
            <a:r>
              <a:rPr lang="en-US" sz="2400" dirty="0" err="1"/>
              <a:t>Schatzki</a:t>
            </a:r>
            <a:r>
              <a:rPr lang="en-US" sz="2400" dirty="0"/>
              <a:t> crankshaft rotation </a:t>
            </a:r>
            <a:r>
              <a:rPr lang="en-US" sz="2400" dirty="0" smtClean="0"/>
              <a:t>model</a:t>
            </a:r>
            <a:r>
              <a:rPr lang="tr-TR" sz="2400" dirty="0" smtClean="0"/>
              <a:t>, at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/>
              <a:t>five contiguous bonds join in rotation around the main chain consisting of C–C </a:t>
            </a:r>
            <a:r>
              <a:rPr lang="en-US" sz="2400" dirty="0" smtClean="0"/>
              <a:t>bonds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Another</a:t>
            </a:r>
            <a:r>
              <a:rPr lang="en-US" sz="2400" dirty="0" smtClean="0"/>
              <a:t> example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en-US" sz="2400" dirty="0" smtClean="0"/>
              <a:t>main-chain </a:t>
            </a:r>
            <a:r>
              <a:rPr lang="en-US" sz="2400" dirty="0"/>
              <a:t>secondary relaxations </a:t>
            </a:r>
            <a:r>
              <a:rPr lang="tr-TR" sz="2400" dirty="0" smtClean="0"/>
              <a:t>is </a:t>
            </a:r>
            <a:r>
              <a:rPr lang="tr-TR" sz="2400" dirty="0" err="1" smtClean="0"/>
              <a:t>the</a:t>
            </a:r>
            <a:r>
              <a:rPr lang="en-US" sz="2400" dirty="0" smtClean="0"/>
              <a:t> rotation </a:t>
            </a:r>
            <a:r>
              <a:rPr lang="en-US" sz="2400" dirty="0"/>
              <a:t>of aromatic rings in the backbone of some high-temperature polymers,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poly-</a:t>
            </a:r>
            <a:r>
              <a:rPr lang="en-US" sz="2400" dirty="0" err="1"/>
              <a:t>sulfone</a:t>
            </a:r>
            <a:r>
              <a:rPr lang="en-US" sz="2400" dirty="0"/>
              <a:t> and polycarbonate. </a:t>
            </a:r>
          </a:p>
          <a:p>
            <a:r>
              <a:rPr lang="en-US" sz="2400" dirty="0"/>
              <a:t>In addition to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en-US" sz="2400" dirty="0" smtClean="0"/>
              <a:t> </a:t>
            </a:r>
            <a:r>
              <a:rPr lang="en-US" sz="2400" dirty="0"/>
              <a:t>main-chain secondary-relaxation motions, substituent groups can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en-US" sz="2400" dirty="0" smtClean="0"/>
              <a:t>rotate </a:t>
            </a:r>
            <a:r>
              <a:rPr lang="en-US" sz="2400" dirty="0"/>
              <a:t>at </a:t>
            </a:r>
            <a:r>
              <a:rPr lang="tr-TR" sz="2400" dirty="0" err="1" smtClean="0"/>
              <a:t>relatively</a:t>
            </a:r>
            <a:r>
              <a:rPr lang="en-US" sz="2400" dirty="0" smtClean="0"/>
              <a:t> </a:t>
            </a:r>
            <a:r>
              <a:rPr lang="en-US" sz="2400" dirty="0"/>
              <a:t>low temperatures in the glassy state. </a:t>
            </a:r>
          </a:p>
        </p:txBody>
      </p:sp>
    </p:spTree>
    <p:extLst>
      <p:ext uri="{BB962C8B-B14F-4D97-AF65-F5344CB8AC3E}">
        <p14:creationId xmlns:p14="http://schemas.microsoft.com/office/powerpoint/2010/main" val="1586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</a:t>
            </a:r>
            <a:r>
              <a:rPr lang="en-US" dirty="0" smtClean="0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2700" dirty="0" err="1">
                <a:solidFill>
                  <a:srgbClr val="FF0000"/>
                </a:solidFill>
              </a:rPr>
              <a:t>The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Crystalline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State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Ordering of </a:t>
            </a:r>
            <a:r>
              <a:rPr lang="tr-TR" sz="2700" dirty="0" err="1">
                <a:solidFill>
                  <a:srgbClr val="FF0000"/>
                </a:solidFill>
              </a:rPr>
              <a:t>Polymer</a:t>
            </a:r>
            <a:r>
              <a:rPr lang="tr-TR" sz="2700" dirty="0">
                <a:solidFill>
                  <a:srgbClr val="FF0000"/>
                </a:solidFill>
              </a:rPr>
              <a:t> </a:t>
            </a:r>
            <a:r>
              <a:rPr lang="tr-TR" sz="2700" dirty="0" err="1">
                <a:solidFill>
                  <a:srgbClr val="FF0000"/>
                </a:solidFill>
              </a:rPr>
              <a:t>Chains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en-US" sz="2400" dirty="0"/>
              <a:t>cooled from the </a:t>
            </a:r>
            <a:r>
              <a:rPr lang="en-US" sz="2400" dirty="0" smtClean="0"/>
              <a:t>m</a:t>
            </a:r>
            <a:r>
              <a:rPr lang="tr-TR" sz="2400" dirty="0" err="1" smtClean="0"/>
              <a:t>olten</a:t>
            </a:r>
            <a:r>
              <a:rPr lang="tr-TR" sz="2400" dirty="0" smtClean="0"/>
              <a:t> </a:t>
            </a:r>
            <a:r>
              <a:rPr lang="tr-TR" sz="2400" dirty="0" err="1" smtClean="0"/>
              <a:t>state</a:t>
            </a:r>
            <a:r>
              <a:rPr lang="en-US" sz="2400" dirty="0" smtClean="0"/>
              <a:t> </a:t>
            </a:r>
            <a:r>
              <a:rPr lang="en-US" sz="2400" dirty="0"/>
              <a:t>can organize into regular crystalline </a:t>
            </a:r>
            <a:r>
              <a:rPr lang="en-US" sz="2400" dirty="0" smtClean="0"/>
              <a:t>structures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crystalline polymers have </a:t>
            </a:r>
            <a:r>
              <a:rPr lang="en-US" sz="2400" dirty="0">
                <a:solidFill>
                  <a:srgbClr val="0070C0"/>
                </a:solidFill>
              </a:rPr>
              <a:t>less perfect organization than crystals of low-molecular-weight compounds</a:t>
            </a:r>
            <a:r>
              <a:rPr lang="en-US" sz="2400" dirty="0"/>
              <a:t> or low-molecular-weight polymers crystallized from the </a:t>
            </a:r>
            <a:r>
              <a:rPr lang="en-US" sz="2400" dirty="0" smtClean="0"/>
              <a:t>solution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tr-TR" sz="2400" dirty="0" err="1" smtClean="0"/>
              <a:t>repeating</a:t>
            </a:r>
            <a:r>
              <a:rPr lang="en-US" sz="2400" dirty="0" smtClean="0"/>
              <a:t> </a:t>
            </a:r>
            <a:r>
              <a:rPr lang="en-US" sz="2400" dirty="0"/>
              <a:t>units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crystalline </a:t>
            </a:r>
            <a:r>
              <a:rPr lang="en-US" sz="2400" dirty="0"/>
              <a:t>polymer morphology </a:t>
            </a:r>
            <a:r>
              <a:rPr lang="tr-TR" sz="2400" dirty="0" err="1" smtClean="0"/>
              <a:t>contains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0070C0"/>
                </a:solidFill>
              </a:rPr>
              <a:t>crystalline </a:t>
            </a:r>
            <a:r>
              <a:rPr lang="en-US" sz="2400" dirty="0" smtClean="0">
                <a:solidFill>
                  <a:srgbClr val="0070C0"/>
                </a:solidFill>
              </a:rPr>
              <a:t>lamellae</a:t>
            </a:r>
            <a:r>
              <a:rPr lang="tr-TR" sz="2400" dirty="0" smtClean="0">
                <a:solidFill>
                  <a:srgbClr val="0070C0"/>
                </a:solidFill>
              </a:rPr>
              <a:t>, </a:t>
            </a:r>
            <a:r>
              <a:rPr lang="tr-TR" sz="2400" dirty="0" err="1" smtClean="0">
                <a:solidFill>
                  <a:srgbClr val="0070C0"/>
                </a:solidFill>
              </a:rPr>
              <a:t>which</a:t>
            </a:r>
            <a:r>
              <a:rPr lang="en-US" sz="2400" dirty="0" smtClean="0">
                <a:solidFill>
                  <a:srgbClr val="0070C0"/>
                </a:solidFill>
              </a:rPr>
              <a:t> consist</a:t>
            </a:r>
            <a:r>
              <a:rPr lang="tr-TR" sz="2400" dirty="0" smtClean="0">
                <a:solidFill>
                  <a:srgbClr val="0070C0"/>
                </a:solidFill>
              </a:rPr>
              <a:t>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of arrays of folded chains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thickness of a typical crystallite may </a:t>
            </a:r>
            <a:r>
              <a:rPr lang="tr-TR" sz="2400" dirty="0" err="1" smtClean="0"/>
              <a:t>vary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range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en-US" sz="2400" dirty="0" smtClean="0"/>
              <a:t> </a:t>
            </a:r>
            <a:r>
              <a:rPr lang="en-US" sz="2400" dirty="0"/>
              <a:t>100 to 200 </a:t>
            </a:r>
            <a:r>
              <a:rPr lang="en-US" sz="2400" dirty="0" smtClean="0"/>
              <a:t>Å,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 err="1" smtClean="0"/>
              <a:t>indicat</a:t>
            </a:r>
            <a:r>
              <a:rPr lang="tr-TR" sz="2400" dirty="0" smtClean="0"/>
              <a:t>es</a:t>
            </a:r>
            <a:r>
              <a:rPr lang="en-US" sz="2400" dirty="0" smtClean="0"/>
              <a:t> </a:t>
            </a:r>
            <a:r>
              <a:rPr lang="en-US" sz="2400" dirty="0"/>
              <a:t>that only a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en-US" sz="2400" dirty="0" smtClean="0"/>
              <a:t>portion </a:t>
            </a:r>
            <a:r>
              <a:rPr lang="en-US" sz="2400" dirty="0"/>
              <a:t>of the complete chain </a:t>
            </a:r>
            <a:r>
              <a:rPr lang="en-US" sz="2400" dirty="0" smtClean="0"/>
              <a:t>repeating </a:t>
            </a:r>
            <a:r>
              <a:rPr lang="en-US" sz="2400" dirty="0"/>
              <a:t>units </a:t>
            </a:r>
            <a:r>
              <a:rPr lang="en-US" sz="2400" dirty="0" smtClean="0"/>
              <a:t>is </a:t>
            </a:r>
            <a:r>
              <a:rPr lang="en-US" sz="2400" dirty="0"/>
              <a:t>involved in each fold.</a:t>
            </a:r>
            <a:endParaRPr lang="tr-TR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717" y="5162550"/>
            <a:ext cx="55530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79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2621</TotalTime>
  <Words>1244</Words>
  <Application>Microsoft Office PowerPoint</Application>
  <PresentationFormat>Özel</PresentationFormat>
  <Paragraphs>64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Polymer Technology</vt:lpstr>
      <vt:lpstr>Solid-State Properties</vt:lpstr>
      <vt:lpstr>Solid-State Properties The Amorphous State</vt:lpstr>
      <vt:lpstr>Solid-State Properties The Amorphous State Chain Entanglements and Reptation</vt:lpstr>
      <vt:lpstr>Solid-State Properties The Amorphous State Chain Entanglements and Reptation</vt:lpstr>
      <vt:lpstr>Solid-State Properties The Amorphous State Chain Entanglements and Reptation</vt:lpstr>
      <vt:lpstr>Solid-State Properties The Amorphous State The Glass Transition</vt:lpstr>
      <vt:lpstr>Solid-State Properties The Amorphous State Secondary-Relaxation Processes</vt:lpstr>
      <vt:lpstr>Solid-State Properties The Crystalline State Ordering of Polymer Chains</vt:lpstr>
      <vt:lpstr>Solid-State Properties The Crystalline State Ordering of Polymer Chains</vt:lpstr>
      <vt:lpstr>Solid-State Properties The Crystalline State Ordering of Polymer Chains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ew1</cp:lastModifiedBy>
  <cp:revision>501</cp:revision>
  <dcterms:created xsi:type="dcterms:W3CDTF">2018-09-03T08:05:30Z</dcterms:created>
  <dcterms:modified xsi:type="dcterms:W3CDTF">2019-04-28T18:30:53Z</dcterms:modified>
</cp:coreProperties>
</file>