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040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05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7107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713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042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807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21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84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415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64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72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DF2A5-2C63-41BA-B489-B3FA08617B42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6E51A-3DBE-4FAC-A6D6-E0B4D2572A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91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751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6. 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26292"/>
            <a:ext cx="10515600" cy="4850671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Hollanda’nın yükselişini hazırlayan etmenler:</a:t>
            </a:r>
          </a:p>
          <a:p>
            <a:pPr marL="514350" indent="-514350">
              <a:buAutoNum type="arabicPeriod"/>
            </a:pPr>
            <a:r>
              <a:rPr lang="tr-TR" dirty="0" smtClean="0"/>
              <a:t>Din savaşları: Kıtada yükselen </a:t>
            </a:r>
            <a:r>
              <a:rPr lang="tr-TR" dirty="0" err="1" smtClean="0"/>
              <a:t>protestan</a:t>
            </a:r>
            <a:r>
              <a:rPr lang="tr-TR" dirty="0" smtClean="0"/>
              <a:t> tepki reform-karşı reform silsilesiyle kıtasal bir iç savaş yaratmak üzereydi. Daha 16. Yüzyılın başlarında İngiltere kiliseyi ulusallaştırarak (</a:t>
            </a:r>
            <a:r>
              <a:rPr lang="tr-TR" dirty="0" err="1" smtClean="0"/>
              <a:t>Anglikanizmin</a:t>
            </a:r>
            <a:r>
              <a:rPr lang="tr-TR" dirty="0" smtClean="0"/>
              <a:t> doğumu) Katolik egemenliğine ciddi bir darbe vurmuştu. Kıtada ise Luther ve </a:t>
            </a:r>
            <a:r>
              <a:rPr lang="tr-TR" dirty="0" err="1" smtClean="0"/>
              <a:t>Calvin</a:t>
            </a:r>
            <a:r>
              <a:rPr lang="tr-TR" dirty="0" smtClean="0"/>
              <a:t> papalığın ilahi otoritesini sorgulayan ciddi bir reform hareketine yol açtılar. Bu arada kıtada </a:t>
            </a:r>
            <a:r>
              <a:rPr lang="tr-TR" dirty="0" err="1" smtClean="0"/>
              <a:t>Habsburg</a:t>
            </a:r>
            <a:r>
              <a:rPr lang="tr-TR" dirty="0" smtClean="0"/>
              <a:t> egemenliğine karşı çıkmak isteyen her siyasi ve toplumsal unsur için de önemli bir direniş hattı yarattılar.</a:t>
            </a:r>
          </a:p>
          <a:p>
            <a:pPr marL="514350" indent="-514350">
              <a:buAutoNum type="arabicPeriod"/>
            </a:pPr>
            <a:r>
              <a:rPr lang="tr-TR" dirty="0" smtClean="0"/>
              <a:t>Hollanda merkezli sermaye birikiminin yükselişi: Cenova/Venedik sistemi çözülürken Kuzey Avrupa’da ciddi bir ekonomik canlanma yaşandı. Önce Hansa Ligi kentleri (Hamburg, </a:t>
            </a:r>
            <a:r>
              <a:rPr lang="tr-TR" dirty="0" err="1" smtClean="0"/>
              <a:t>Lübeck</a:t>
            </a:r>
            <a:r>
              <a:rPr lang="tr-TR" dirty="0" smtClean="0"/>
              <a:t> ve Bremen) sonra ise Aşağı Ülkelerde (Hollanda ve Belçika) bazı şehirler (</a:t>
            </a:r>
            <a:r>
              <a:rPr lang="tr-TR" dirty="0" err="1" smtClean="0"/>
              <a:t>Brugge</a:t>
            </a:r>
            <a:r>
              <a:rPr lang="tr-TR" dirty="0" smtClean="0"/>
              <a:t>, Brüksel, Amsterdam, Utrecht ve Rotterdam) bu yükselişin önderliğini ele geçirdiler. Ancak ikinci kümedekiler henüz İspanya </a:t>
            </a:r>
            <a:r>
              <a:rPr lang="tr-TR" dirty="0" err="1" smtClean="0"/>
              <a:t>Habsbuırglarının</a:t>
            </a:r>
            <a:r>
              <a:rPr lang="tr-TR" dirty="0" smtClean="0"/>
              <a:t> egemenliği atlındaydılar. </a:t>
            </a:r>
          </a:p>
          <a:p>
            <a:pPr marL="514350" indent="-514350">
              <a:buAutoNum type="arabicPeriod"/>
            </a:pPr>
            <a:r>
              <a:rPr lang="tr-TR" dirty="0" smtClean="0"/>
              <a:t>Diğer taraftan özelikle Amsterdam, Rotterdam ve Utrecht yükselen </a:t>
            </a:r>
            <a:r>
              <a:rPr lang="tr-TR" dirty="0" err="1" smtClean="0"/>
              <a:t>kapitalistik</a:t>
            </a:r>
            <a:r>
              <a:rPr lang="tr-TR" dirty="0" smtClean="0"/>
              <a:t> sermaye birikimine ticari antrepo olarak eklemlendiler. Bu öz merkezli bir sermaye birikimine yol açtı. Diğer taraftan İspanya tarafından ağır bir vergilemeye tabi </a:t>
            </a:r>
            <a:r>
              <a:rPr lang="tr-TR" dirty="0" err="1" smtClean="0"/>
              <a:t>tutlmaktaydılar</a:t>
            </a:r>
            <a:r>
              <a:rPr lang="tr-TR" dirty="0" smtClean="0"/>
              <a:t>. Bu rotamda </a:t>
            </a:r>
            <a:r>
              <a:rPr lang="tr-TR" dirty="0" err="1" smtClean="0"/>
              <a:t>Holanda</a:t>
            </a:r>
            <a:r>
              <a:rPr lang="tr-TR" dirty="0" smtClean="0"/>
              <a:t> ticaret kapitalizmi ile İspanya </a:t>
            </a:r>
            <a:r>
              <a:rPr lang="tr-TR" dirty="0" err="1" smtClean="0"/>
              <a:t>Habsburgları</a:t>
            </a:r>
            <a:r>
              <a:rPr lang="tr-TR" dirty="0" smtClean="0"/>
              <a:t> arasındaki çatlak büyüdü. Bu yarılma kendisini İspanya </a:t>
            </a:r>
            <a:r>
              <a:rPr lang="tr-TR" dirty="0" err="1" smtClean="0"/>
              <a:t>katolsizmine</a:t>
            </a:r>
            <a:r>
              <a:rPr lang="tr-TR" dirty="0" smtClean="0"/>
              <a:t> karşı Hollanda  </a:t>
            </a:r>
            <a:r>
              <a:rPr lang="tr-TR" dirty="0" err="1" smtClean="0"/>
              <a:t>Kalvinizminde</a:t>
            </a:r>
            <a:r>
              <a:rPr lang="tr-TR" dirty="0" smtClean="0"/>
              <a:t> dışa vurdu.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879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54443"/>
            <a:ext cx="10515600" cy="5803557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4. Bu ortamda Hollanda ticari kapitalizminin İspanya’ya karşı isyanı hem ulusal, hem ekonomik hem de dinsel bir eksene oturdu. </a:t>
            </a:r>
          </a:p>
          <a:p>
            <a:pPr marL="0" indent="0">
              <a:buNone/>
            </a:pPr>
            <a:r>
              <a:rPr lang="tr-TR" dirty="0" smtClean="0"/>
              <a:t>5. Hollanda bu süreçte yenilmez armadanın denizdeki ambargosunu delecek kadar güçlendi, karada ise İspanya güçlerini yenilgiye uğrattı. Bu süreçte anti-</a:t>
            </a:r>
            <a:r>
              <a:rPr lang="tr-TR" dirty="0" err="1" smtClean="0"/>
              <a:t>Habsburg</a:t>
            </a:r>
            <a:r>
              <a:rPr lang="tr-TR" dirty="0" smtClean="0"/>
              <a:t> kıtasal güçlerin de desteği elde edildi.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8964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6. Hafta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Hafta</dc:title>
  <dc:creator>sbahce</dc:creator>
  <cp:lastModifiedBy>sbahce</cp:lastModifiedBy>
  <cp:revision>1</cp:revision>
  <dcterms:created xsi:type="dcterms:W3CDTF">2017-11-27T16:56:02Z</dcterms:created>
  <dcterms:modified xsi:type="dcterms:W3CDTF">2017-11-27T16:56:16Z</dcterms:modified>
</cp:coreProperties>
</file>