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6"/>
  </p:notesMasterIdLst>
  <p:handoutMasterIdLst>
    <p:handoutMasterId r:id="rId27"/>
  </p:handoutMasterIdLst>
  <p:sldIdLst>
    <p:sldId id="321" r:id="rId2"/>
    <p:sldId id="531" r:id="rId3"/>
    <p:sldId id="578" r:id="rId4"/>
    <p:sldId id="532" r:id="rId5"/>
    <p:sldId id="580" r:id="rId6"/>
    <p:sldId id="533" r:id="rId7"/>
    <p:sldId id="579" r:id="rId8"/>
    <p:sldId id="534" r:id="rId9"/>
    <p:sldId id="536" r:id="rId10"/>
    <p:sldId id="538" r:id="rId11"/>
    <p:sldId id="541" r:id="rId12"/>
    <p:sldId id="649" r:id="rId13"/>
    <p:sldId id="583" r:id="rId14"/>
    <p:sldId id="647" r:id="rId15"/>
    <p:sldId id="545" r:id="rId16"/>
    <p:sldId id="562" r:id="rId17"/>
    <p:sldId id="639" r:id="rId18"/>
    <p:sldId id="547" r:id="rId19"/>
    <p:sldId id="549" r:id="rId20"/>
    <p:sldId id="550" r:id="rId21"/>
    <p:sldId id="551" r:id="rId22"/>
    <p:sldId id="552" r:id="rId23"/>
    <p:sldId id="553" r:id="rId24"/>
    <p:sldId id="561" r:id="rId2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B3"/>
    <a:srgbClr val="31B731"/>
    <a:srgbClr val="DFE5FD"/>
    <a:srgbClr val="1D1969"/>
    <a:srgbClr val="FF0000"/>
    <a:srgbClr val="FFFF66"/>
    <a:srgbClr val="FFFF00"/>
    <a:srgbClr val="008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2" autoAdjust="0"/>
    <p:restoredTop sz="83212" autoAdjust="0"/>
  </p:normalViewPr>
  <p:slideViewPr>
    <p:cSldViewPr>
      <p:cViewPr>
        <p:scale>
          <a:sx n="66" d="100"/>
          <a:sy n="66" d="100"/>
        </p:scale>
        <p:origin x="-228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-25000">
                <a:effectLst/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-25000">
                <a:effectLst/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-25000">
                <a:effectLst/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-25000">
                <a:effectLst/>
                <a:latin typeface="Tahoma" pitchFamily="34" charset="0"/>
              </a:defRPr>
            </a:lvl1pPr>
          </a:lstStyle>
          <a:p>
            <a:fld id="{6663480F-1121-4966-81FC-DA34B58C2C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72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7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7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2F34701B-9BF2-4247-B8A8-465C8189DB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3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4B9CE0-A0FD-47DA-B552-BF31DBA12F66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AA07B1-5077-4465-A595-F327361048C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133A11-7F2E-4A58-8592-D11BB1AE350E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1A9ADE-BE7E-43AB-9CC8-7C4E31BF31C8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C28116-2F43-4920-B8B5-479D3418596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8B518-A8B8-485E-9845-85278B1F87B7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B6F238-45C4-40B8-8396-46F12A2650BE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9F67C5-2356-40AE-B3BA-B2B22393249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64064B-B077-4D05-870E-E710BB7009C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9D006D-43BB-47E9-BCB1-993D44012889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581C58-86DC-4F38-B3B2-4F9DD46EE8B0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43A43E-EDD8-418C-A9F3-1A6225B344E4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BE9683-6179-4954-9B3C-1F400DE250CB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A39192-ECC8-496E-A0E8-F239788CA09D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E687E1-8988-4244-9136-4323CFE14BEB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68414F-4790-4D05-A587-98C078CFFA95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11111F-A97C-4457-88B6-5C712ADA7CC8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6B1EAB-EE87-47BB-AE94-3759C6EC7FFB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4C31FA-EF73-44B2-B962-20EFEE927A2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34CB2-5A7D-40BA-A723-5A38803AF0C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FAE9C-709F-4BD1-943E-EA0FAAF8423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28620-7C5B-454A-A813-D262DD5245EC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7F1A2-6B3E-400C-BE6A-3222DB6AD1B8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9EB303-A369-4B0F-A2A1-A389FCA70928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741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7412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17413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7414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15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16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17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18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1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3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8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2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3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5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3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4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5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6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6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6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6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6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17465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746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7467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7468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7469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7470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7471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17472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7473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7474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1747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747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7477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478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479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07C4FA-81C0-4E7A-B54D-B6963381B0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16F56-033E-46FE-9BD8-82AA247B72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6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A5730-84B3-468A-B034-0FCFE860D0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0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3D124-D7E8-4A6B-B267-F5D8D59B0F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38D7-44D4-4713-80F7-CA11899F07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0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83854-0E2F-4D3B-9AFD-6E35C17886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1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45CE1-FCC3-445D-AE0A-FDECDA350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9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FA193-368D-4B75-9149-761231C4ED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7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5D3AC-00F6-4A82-9966-149D32A495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3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D8C29-8AE7-4EB8-AE24-BDCFE34606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7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393E2-CFD5-447E-9BF6-D04A8D2A81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6387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638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638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9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0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grpSp>
            <p:nvGrpSpPr>
              <p:cNvPr id="16411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6412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3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4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5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6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7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8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19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0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1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2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3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4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5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6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7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8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29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0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1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2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3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4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5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6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7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8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39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40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</p:grpSp>
        <p:sp>
          <p:nvSpPr>
            <p:cNvPr id="16441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42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6443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6444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45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46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1644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4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49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450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451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B9575C40-6E64-44BA-A160-A5FF2DE543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971800"/>
            <a:ext cx="7772400" cy="608013"/>
          </a:xfrm>
        </p:spPr>
        <p:txBody>
          <a:bodyPr/>
          <a:lstStyle/>
          <a:p>
            <a:r>
              <a:rPr lang="tr-TR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</a:t>
            </a:r>
            <a:r>
              <a:rPr lang="tr-TR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er </a:t>
            </a:r>
            <a:r>
              <a:rPr lang="tr-TR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 </a:t>
            </a:r>
            <a:r>
              <a:rPr lang="en-US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</a:t>
            </a:r>
            <a:r>
              <a:rPr lang="en-US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eneti</a:t>
            </a:r>
            <a:r>
              <a:rPr lang="tr-TR" sz="4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772400" cy="685800"/>
          </a:xfrm>
        </p:spPr>
        <p:txBody>
          <a:bodyPr/>
          <a:lstStyle/>
          <a:p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Kanser genleri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25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153400" cy="4648200"/>
          </a:xfrm>
        </p:spPr>
        <p:txBody>
          <a:bodyPr/>
          <a:lstStyle/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ogen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ler</a:t>
            </a:r>
            <a:r>
              <a:rPr 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(proto-on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ogen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ler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in mutant formları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dominant</a:t>
            </a: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 suppress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Antionkogenler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-</a:t>
            </a:r>
            <a:r>
              <a:rPr lang="tr-TR" sz="20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resesif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Diğer genler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Tamir, tümörün invasif olması vb.</a:t>
            </a:r>
            <a:endParaRPr lang="en-US" sz="2400" i="1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  <a:buFont typeface="Wingdings" pitchFamily="2" charset="2"/>
              <a:buNone/>
            </a:pPr>
            <a:endParaRPr lang="en-US" sz="2400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534" name="Rectangle 406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ler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32535" name="Rectangle 40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3429000" cy="4953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proto-oncogen</a:t>
            </a:r>
            <a:r>
              <a:rPr lang="tr-TR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’in mutant formları</a:t>
            </a:r>
            <a:endParaRPr lang="en-US" sz="280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Sinyal iletisi bozulur.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32795" name="Group 667"/>
          <p:cNvGrpSpPr>
            <a:grpSpLocks/>
          </p:cNvGrpSpPr>
          <p:nvPr/>
        </p:nvGrpSpPr>
        <p:grpSpPr bwMode="auto">
          <a:xfrm>
            <a:off x="4038600" y="0"/>
            <a:ext cx="5105400" cy="6858000"/>
            <a:chOff x="2928" y="912"/>
            <a:chExt cx="2544" cy="3216"/>
          </a:xfrm>
        </p:grpSpPr>
        <p:sp>
          <p:nvSpPr>
            <p:cNvPr id="432793" name="Rectangle 665"/>
            <p:cNvSpPr>
              <a:spLocks noChangeArrowheads="1"/>
            </p:cNvSpPr>
            <p:nvPr/>
          </p:nvSpPr>
          <p:spPr bwMode="auto">
            <a:xfrm>
              <a:off x="2928" y="912"/>
              <a:ext cx="2544" cy="3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32792" name="Picture 664" descr="method of oncogene activation"/>
            <p:cNvPicPr>
              <a:picLocks noChangeAspect="1" noChangeArrowheads="1"/>
            </p:cNvPicPr>
            <p:nvPr/>
          </p:nvPicPr>
          <p:blipFill>
            <a:blip r:embed="rId3"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80" b="15102"/>
            <a:stretch>
              <a:fillRect/>
            </a:stretch>
          </p:blipFill>
          <p:spPr bwMode="auto">
            <a:xfrm>
              <a:off x="2976" y="960"/>
              <a:ext cx="2448" cy="3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2794" name="Rectangle 666"/>
            <p:cNvSpPr>
              <a:spLocks noChangeArrowheads="1"/>
            </p:cNvSpPr>
            <p:nvPr/>
          </p:nvSpPr>
          <p:spPr bwMode="auto">
            <a:xfrm>
              <a:off x="2976" y="960"/>
              <a:ext cx="2448" cy="3120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535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6932" name="Group 1028"/>
          <p:cNvGrpSpPr>
            <a:grpSpLocks/>
          </p:cNvGrpSpPr>
          <p:nvPr/>
        </p:nvGrpSpPr>
        <p:grpSpPr bwMode="auto">
          <a:xfrm>
            <a:off x="1752600" y="0"/>
            <a:ext cx="5486400" cy="6858000"/>
            <a:chOff x="2928" y="912"/>
            <a:chExt cx="2544" cy="3216"/>
          </a:xfrm>
        </p:grpSpPr>
        <p:sp>
          <p:nvSpPr>
            <p:cNvPr id="636933" name="Rectangle 1029"/>
            <p:cNvSpPr>
              <a:spLocks noChangeArrowheads="1"/>
            </p:cNvSpPr>
            <p:nvPr/>
          </p:nvSpPr>
          <p:spPr bwMode="auto">
            <a:xfrm>
              <a:off x="2928" y="912"/>
              <a:ext cx="2544" cy="3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636934" name="Picture 1030" descr="method of oncogene activation"/>
            <p:cNvPicPr>
              <a:picLocks noChangeAspect="1" noChangeArrowheads="1"/>
            </p:cNvPicPr>
            <p:nvPr/>
          </p:nvPicPr>
          <p:blipFill>
            <a:blip r:embed="rId3"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80" b="15102"/>
            <a:stretch>
              <a:fillRect/>
            </a:stretch>
          </p:blipFill>
          <p:spPr bwMode="auto">
            <a:xfrm>
              <a:off x="2976" y="960"/>
              <a:ext cx="2448" cy="3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6935" name="Rectangle 1031"/>
            <p:cNvSpPr>
              <a:spLocks noChangeArrowheads="1"/>
            </p:cNvSpPr>
            <p:nvPr/>
          </p:nvSpPr>
          <p:spPr bwMode="auto">
            <a:xfrm>
              <a:off x="2976" y="960"/>
              <a:ext cx="2448" cy="3120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636938" name="Text Box 1034"/>
          <p:cNvSpPr txBox="1">
            <a:spLocks noChangeArrowheads="1"/>
          </p:cNvSpPr>
          <p:nvPr/>
        </p:nvSpPr>
        <p:spPr bwMode="auto">
          <a:xfrm>
            <a:off x="2813050" y="152400"/>
            <a:ext cx="160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RET, MET</a:t>
            </a:r>
          </a:p>
        </p:txBody>
      </p:sp>
      <p:sp>
        <p:nvSpPr>
          <p:cNvPr id="636940" name="Text Box 1036"/>
          <p:cNvSpPr txBox="1">
            <a:spLocks noChangeArrowheads="1"/>
          </p:cNvSpPr>
          <p:nvPr/>
        </p:nvSpPr>
        <p:spPr bwMode="auto">
          <a:xfrm>
            <a:off x="2895600" y="29718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Ras, Abl</a:t>
            </a:r>
          </a:p>
        </p:txBody>
      </p:sp>
      <p:sp>
        <p:nvSpPr>
          <p:cNvPr id="636941" name="Text Box 1037"/>
          <p:cNvSpPr txBox="1">
            <a:spLocks noChangeArrowheads="1"/>
          </p:cNvSpPr>
          <p:nvPr/>
        </p:nvSpPr>
        <p:spPr bwMode="auto">
          <a:xfrm>
            <a:off x="3352800" y="3810000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772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RAS proto-on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leri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099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8077200" cy="4953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Küçük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guanosine triphosphate (GTP) –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bağlayan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protein (G-protein)</a:t>
            </a: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H-RAS, K-RAS, N-RAS</a:t>
            </a: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GTP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yıkımı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09958" name="Picture 6" descr="ras_swit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14800"/>
            <a:ext cx="4876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RAS muta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syonları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328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77200" cy="4953000"/>
          </a:xfrm>
        </p:spPr>
        <p:txBody>
          <a:bodyPr/>
          <a:lstStyle/>
          <a:p>
            <a:pPr marL="401638" indent="-401638" algn="ctr" defTabSz="623888"/>
            <a:r>
              <a:rPr lang="en-US"/>
              <a:t>H-RAS 10%</a:t>
            </a:r>
          </a:p>
          <a:p>
            <a:pPr marL="401638" indent="-401638" algn="ctr" defTabSz="623888"/>
            <a:endParaRPr lang="en-US"/>
          </a:p>
          <a:p>
            <a:pPr marL="401638" indent="-401638" algn="ctr" defTabSz="623888"/>
            <a:r>
              <a:rPr lang="tr-TR"/>
              <a:t> </a:t>
            </a:r>
            <a:r>
              <a:rPr lang="en-US"/>
              <a:t>K-RAS </a:t>
            </a:r>
            <a:r>
              <a:rPr lang="tr-TR"/>
              <a:t>3</a:t>
            </a:r>
            <a:r>
              <a:rPr lang="en-US"/>
              <a:t>0%</a:t>
            </a:r>
            <a:r>
              <a:rPr lang="tr-TR"/>
              <a:t>-</a:t>
            </a:r>
            <a:r>
              <a:rPr lang="en-US"/>
              <a:t> 90%</a:t>
            </a:r>
          </a:p>
          <a:p>
            <a:pPr marL="401638" indent="-401638" algn="ctr" defTabSz="623888"/>
            <a:endParaRPr lang="tr-TR"/>
          </a:p>
          <a:p>
            <a:pPr marL="401638" indent="-401638" algn="ctr" defTabSz="623888"/>
            <a:r>
              <a:rPr lang="en-US"/>
              <a:t>N-RAS 20-30%</a:t>
            </a:r>
            <a:endParaRPr lang="tr-TR"/>
          </a:p>
          <a:p>
            <a:pPr marL="401638" indent="-401638" algn="ctr" defTabSz="623888">
              <a:buFont typeface="Wingdings" pitchFamily="2" charset="2"/>
              <a:buNone/>
            </a:pPr>
            <a:r>
              <a:rPr lang="tr-TR"/>
              <a:t> çeşitli kanserlerde rastlanır.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14400"/>
            <a:ext cx="8534400" cy="609600"/>
          </a:xfrm>
        </p:spPr>
        <p:txBody>
          <a:bodyPr/>
          <a:lstStyle/>
          <a:p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On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ler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kromozom translokasyonları ile de aktive olurlar</a:t>
            </a: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403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4724400" cy="4191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roni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Myelogen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ik 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ösemi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endParaRPr lang="tr-TR" sz="2800" u="sng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stem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hücrelerde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granulo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sit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ve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megakaryo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sit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algn="ctr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r 9;22 translo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sy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u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– “Philadelphia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romo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zomu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algn="ctr" defTabSz="623888">
              <a:spcBef>
                <a:spcPct val="75000"/>
              </a:spcBef>
              <a:buFont typeface="Wingdings" pitchFamily="2" charset="2"/>
              <a:buNone/>
            </a:pPr>
            <a:endParaRPr lang="en-US" sz="2800" u="sng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40377" name="Group 57"/>
          <p:cNvGrpSpPr>
            <a:grpSpLocks/>
          </p:cNvGrpSpPr>
          <p:nvPr/>
        </p:nvGrpSpPr>
        <p:grpSpPr bwMode="auto">
          <a:xfrm>
            <a:off x="7543800" y="2971800"/>
            <a:ext cx="304800" cy="2209800"/>
            <a:chOff x="4738" y="1872"/>
            <a:chExt cx="192" cy="1392"/>
          </a:xfrm>
        </p:grpSpPr>
        <p:sp>
          <p:nvSpPr>
            <p:cNvPr id="440330" name="AutoShape 10"/>
            <p:cNvSpPr>
              <a:spLocks noChangeArrowheads="1"/>
            </p:cNvSpPr>
            <p:nvPr/>
          </p:nvSpPr>
          <p:spPr bwMode="auto">
            <a:xfrm>
              <a:off x="4738" y="1872"/>
              <a:ext cx="192" cy="480"/>
            </a:xfrm>
            <a:prstGeom prst="roundRect">
              <a:avLst>
                <a:gd name="adj" fmla="val 50000"/>
              </a:avLst>
            </a:prstGeom>
            <a:solidFill>
              <a:srgbClr val="31B73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31" name="AutoShape 11"/>
            <p:cNvSpPr>
              <a:spLocks noChangeArrowheads="1"/>
            </p:cNvSpPr>
            <p:nvPr/>
          </p:nvSpPr>
          <p:spPr bwMode="auto">
            <a:xfrm>
              <a:off x="4738" y="2352"/>
              <a:ext cx="192" cy="912"/>
            </a:xfrm>
            <a:prstGeom prst="roundRect">
              <a:avLst>
                <a:gd name="adj" fmla="val 50000"/>
              </a:avLst>
            </a:prstGeom>
            <a:solidFill>
              <a:srgbClr val="31B73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6" name="Line 26"/>
            <p:cNvSpPr>
              <a:spLocks noChangeShapeType="1"/>
            </p:cNvSpPr>
            <p:nvPr/>
          </p:nvSpPr>
          <p:spPr bwMode="auto">
            <a:xfrm>
              <a:off x="4738" y="196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7" name="Line 27"/>
            <p:cNvSpPr>
              <a:spLocks noChangeShapeType="1"/>
            </p:cNvSpPr>
            <p:nvPr/>
          </p:nvSpPr>
          <p:spPr bwMode="auto">
            <a:xfrm>
              <a:off x="4738" y="206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8" name="Line 28"/>
            <p:cNvSpPr>
              <a:spLocks noChangeShapeType="1"/>
            </p:cNvSpPr>
            <p:nvPr/>
          </p:nvSpPr>
          <p:spPr bwMode="auto">
            <a:xfrm>
              <a:off x="4738" y="216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9" name="Line 29"/>
            <p:cNvSpPr>
              <a:spLocks noChangeShapeType="1"/>
            </p:cNvSpPr>
            <p:nvPr/>
          </p:nvSpPr>
          <p:spPr bwMode="auto">
            <a:xfrm>
              <a:off x="4738" y="211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0" name="Line 30"/>
            <p:cNvSpPr>
              <a:spLocks noChangeShapeType="1"/>
            </p:cNvSpPr>
            <p:nvPr/>
          </p:nvSpPr>
          <p:spPr bwMode="auto">
            <a:xfrm>
              <a:off x="4738" y="225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1" name="Line 31"/>
            <p:cNvSpPr>
              <a:spLocks noChangeShapeType="1"/>
            </p:cNvSpPr>
            <p:nvPr/>
          </p:nvSpPr>
          <p:spPr bwMode="auto">
            <a:xfrm>
              <a:off x="4738" y="244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2" name="Line 32"/>
            <p:cNvSpPr>
              <a:spLocks noChangeShapeType="1"/>
            </p:cNvSpPr>
            <p:nvPr/>
          </p:nvSpPr>
          <p:spPr bwMode="auto">
            <a:xfrm>
              <a:off x="4738" y="254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3" name="Line 33"/>
            <p:cNvSpPr>
              <a:spLocks noChangeShapeType="1"/>
            </p:cNvSpPr>
            <p:nvPr/>
          </p:nvSpPr>
          <p:spPr bwMode="auto">
            <a:xfrm>
              <a:off x="4738" y="268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4" name="Line 34"/>
            <p:cNvSpPr>
              <a:spLocks noChangeShapeType="1"/>
            </p:cNvSpPr>
            <p:nvPr/>
          </p:nvSpPr>
          <p:spPr bwMode="auto">
            <a:xfrm>
              <a:off x="4738" y="278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5" name="Line 35"/>
            <p:cNvSpPr>
              <a:spLocks noChangeShapeType="1"/>
            </p:cNvSpPr>
            <p:nvPr/>
          </p:nvSpPr>
          <p:spPr bwMode="auto">
            <a:xfrm>
              <a:off x="4738" y="283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6" name="Line 36"/>
            <p:cNvSpPr>
              <a:spLocks noChangeShapeType="1"/>
            </p:cNvSpPr>
            <p:nvPr/>
          </p:nvSpPr>
          <p:spPr bwMode="auto">
            <a:xfrm>
              <a:off x="4738" y="307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7" name="Line 37"/>
            <p:cNvSpPr>
              <a:spLocks noChangeShapeType="1"/>
            </p:cNvSpPr>
            <p:nvPr/>
          </p:nvSpPr>
          <p:spPr bwMode="auto">
            <a:xfrm>
              <a:off x="4738" y="316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40376" name="Group 56"/>
          <p:cNvGrpSpPr>
            <a:grpSpLocks/>
          </p:cNvGrpSpPr>
          <p:nvPr/>
        </p:nvGrpSpPr>
        <p:grpSpPr bwMode="auto">
          <a:xfrm>
            <a:off x="6835775" y="2286000"/>
            <a:ext cx="304800" cy="2895600"/>
            <a:chOff x="4306" y="1440"/>
            <a:chExt cx="192" cy="1824"/>
          </a:xfrm>
        </p:grpSpPr>
        <p:sp>
          <p:nvSpPr>
            <p:cNvPr id="440325" name="AutoShape 5"/>
            <p:cNvSpPr>
              <a:spLocks noChangeArrowheads="1"/>
            </p:cNvSpPr>
            <p:nvPr/>
          </p:nvSpPr>
          <p:spPr bwMode="auto">
            <a:xfrm>
              <a:off x="4306" y="1440"/>
              <a:ext cx="192" cy="91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26" name="AutoShape 6"/>
            <p:cNvSpPr>
              <a:spLocks noChangeArrowheads="1"/>
            </p:cNvSpPr>
            <p:nvPr/>
          </p:nvSpPr>
          <p:spPr bwMode="auto">
            <a:xfrm>
              <a:off x="4306" y="2352"/>
              <a:ext cx="192" cy="91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39" name="Line 19"/>
            <p:cNvSpPr>
              <a:spLocks noChangeShapeType="1"/>
            </p:cNvSpPr>
            <p:nvPr/>
          </p:nvSpPr>
          <p:spPr bwMode="auto">
            <a:xfrm>
              <a:off x="4306" y="206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0" name="Line 20"/>
            <p:cNvSpPr>
              <a:spLocks noChangeShapeType="1"/>
            </p:cNvSpPr>
            <p:nvPr/>
          </p:nvSpPr>
          <p:spPr bwMode="auto">
            <a:xfrm>
              <a:off x="4306" y="225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1" name="Line 21"/>
            <p:cNvSpPr>
              <a:spLocks noChangeShapeType="1"/>
            </p:cNvSpPr>
            <p:nvPr/>
          </p:nvSpPr>
          <p:spPr bwMode="auto">
            <a:xfrm>
              <a:off x="4306" y="254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2" name="Line 22"/>
            <p:cNvSpPr>
              <a:spLocks noChangeShapeType="1"/>
            </p:cNvSpPr>
            <p:nvPr/>
          </p:nvSpPr>
          <p:spPr bwMode="auto">
            <a:xfrm>
              <a:off x="4306" y="288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3" name="Line 23"/>
            <p:cNvSpPr>
              <a:spLocks noChangeShapeType="1"/>
            </p:cNvSpPr>
            <p:nvPr/>
          </p:nvSpPr>
          <p:spPr bwMode="auto">
            <a:xfrm>
              <a:off x="4306" y="283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4" name="Line 24"/>
            <p:cNvSpPr>
              <a:spLocks noChangeShapeType="1"/>
            </p:cNvSpPr>
            <p:nvPr/>
          </p:nvSpPr>
          <p:spPr bwMode="auto">
            <a:xfrm>
              <a:off x="4306" y="316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45" name="Line 25"/>
            <p:cNvSpPr>
              <a:spLocks noChangeShapeType="1"/>
            </p:cNvSpPr>
            <p:nvPr/>
          </p:nvSpPr>
          <p:spPr bwMode="auto">
            <a:xfrm>
              <a:off x="4306" y="297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8" name="Line 38"/>
            <p:cNvSpPr>
              <a:spLocks noChangeShapeType="1"/>
            </p:cNvSpPr>
            <p:nvPr/>
          </p:nvSpPr>
          <p:spPr bwMode="auto">
            <a:xfrm>
              <a:off x="4306" y="158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59" name="Line 39"/>
            <p:cNvSpPr>
              <a:spLocks noChangeShapeType="1"/>
            </p:cNvSpPr>
            <p:nvPr/>
          </p:nvSpPr>
          <p:spPr bwMode="auto">
            <a:xfrm>
              <a:off x="4306" y="168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0" name="Line 40"/>
            <p:cNvSpPr>
              <a:spLocks noChangeShapeType="1"/>
            </p:cNvSpPr>
            <p:nvPr/>
          </p:nvSpPr>
          <p:spPr bwMode="auto">
            <a:xfrm>
              <a:off x="4306" y="172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1" name="Line 41"/>
            <p:cNvSpPr>
              <a:spLocks noChangeShapeType="1"/>
            </p:cNvSpPr>
            <p:nvPr/>
          </p:nvSpPr>
          <p:spPr bwMode="auto">
            <a:xfrm>
              <a:off x="4306" y="177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2" name="Line 42"/>
            <p:cNvSpPr>
              <a:spLocks noChangeShapeType="1"/>
            </p:cNvSpPr>
            <p:nvPr/>
          </p:nvSpPr>
          <p:spPr bwMode="auto">
            <a:xfrm>
              <a:off x="4306" y="187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3" name="Line 43"/>
            <p:cNvSpPr>
              <a:spLocks noChangeShapeType="1"/>
            </p:cNvSpPr>
            <p:nvPr/>
          </p:nvSpPr>
          <p:spPr bwMode="auto">
            <a:xfrm>
              <a:off x="4306" y="201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4" name="Line 44"/>
            <p:cNvSpPr>
              <a:spLocks noChangeShapeType="1"/>
            </p:cNvSpPr>
            <p:nvPr/>
          </p:nvSpPr>
          <p:spPr bwMode="auto">
            <a:xfrm>
              <a:off x="4306" y="211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5" name="Line 45"/>
            <p:cNvSpPr>
              <a:spLocks noChangeShapeType="1"/>
            </p:cNvSpPr>
            <p:nvPr/>
          </p:nvSpPr>
          <p:spPr bwMode="auto">
            <a:xfrm>
              <a:off x="4306" y="259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6" name="Line 46"/>
            <p:cNvSpPr>
              <a:spLocks noChangeShapeType="1"/>
            </p:cNvSpPr>
            <p:nvPr/>
          </p:nvSpPr>
          <p:spPr bwMode="auto">
            <a:xfrm>
              <a:off x="4306" y="273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7" name="Line 47"/>
            <p:cNvSpPr>
              <a:spLocks noChangeShapeType="1"/>
            </p:cNvSpPr>
            <p:nvPr/>
          </p:nvSpPr>
          <p:spPr bwMode="auto">
            <a:xfrm>
              <a:off x="4306" y="264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40373" name="Group 53"/>
          <p:cNvGrpSpPr>
            <a:grpSpLocks/>
          </p:cNvGrpSpPr>
          <p:nvPr/>
        </p:nvGrpSpPr>
        <p:grpSpPr bwMode="auto">
          <a:xfrm>
            <a:off x="6804025" y="2290763"/>
            <a:ext cx="358775" cy="833437"/>
            <a:chOff x="3710" y="1479"/>
            <a:chExt cx="226" cy="525"/>
          </a:xfrm>
        </p:grpSpPr>
        <p:sp>
          <p:nvSpPr>
            <p:cNvPr id="440328" name="Freeform 8"/>
            <p:cNvSpPr>
              <a:spLocks/>
            </p:cNvSpPr>
            <p:nvPr/>
          </p:nvSpPr>
          <p:spPr bwMode="auto">
            <a:xfrm>
              <a:off x="3710" y="1479"/>
              <a:ext cx="226" cy="525"/>
            </a:xfrm>
            <a:custGeom>
              <a:avLst/>
              <a:gdLst>
                <a:gd name="T0" fmla="*/ 18 w 226"/>
                <a:gd name="T1" fmla="*/ 474 h 525"/>
                <a:gd name="T2" fmla="*/ 21 w 226"/>
                <a:gd name="T3" fmla="*/ 125 h 525"/>
                <a:gd name="T4" fmla="*/ 97 w 226"/>
                <a:gd name="T5" fmla="*/ 1 h 525"/>
                <a:gd name="T6" fmla="*/ 181 w 226"/>
                <a:gd name="T7" fmla="*/ 21 h 525"/>
                <a:gd name="T8" fmla="*/ 217 w 226"/>
                <a:gd name="T9" fmla="*/ 97 h 525"/>
                <a:gd name="T10" fmla="*/ 222 w 226"/>
                <a:gd name="T11" fmla="*/ 348 h 525"/>
                <a:gd name="T12" fmla="*/ 216 w 226"/>
                <a:gd name="T13" fmla="*/ 501 h 525"/>
                <a:gd name="T14" fmla="*/ 153 w 226"/>
                <a:gd name="T15" fmla="*/ 477 h 525"/>
                <a:gd name="T16" fmla="*/ 125 w 226"/>
                <a:gd name="T17" fmla="*/ 477 h 525"/>
                <a:gd name="T18" fmla="*/ 85 w 226"/>
                <a:gd name="T19" fmla="*/ 469 h 525"/>
                <a:gd name="T20" fmla="*/ 18 w 226"/>
                <a:gd name="T21" fmla="*/ 474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6" h="525">
                  <a:moveTo>
                    <a:pt x="18" y="474"/>
                  </a:moveTo>
                  <a:cubicBezTo>
                    <a:pt x="30" y="403"/>
                    <a:pt x="21" y="209"/>
                    <a:pt x="21" y="125"/>
                  </a:cubicBezTo>
                  <a:cubicBezTo>
                    <a:pt x="26" y="69"/>
                    <a:pt x="36" y="16"/>
                    <a:pt x="97" y="1"/>
                  </a:cubicBezTo>
                  <a:cubicBezTo>
                    <a:pt x="123" y="7"/>
                    <a:pt x="164" y="0"/>
                    <a:pt x="181" y="21"/>
                  </a:cubicBezTo>
                  <a:cubicBezTo>
                    <a:pt x="195" y="37"/>
                    <a:pt x="219" y="51"/>
                    <a:pt x="217" y="97"/>
                  </a:cubicBezTo>
                  <a:cubicBezTo>
                    <a:pt x="222" y="127"/>
                    <a:pt x="222" y="289"/>
                    <a:pt x="222" y="348"/>
                  </a:cubicBezTo>
                  <a:cubicBezTo>
                    <a:pt x="222" y="465"/>
                    <a:pt x="226" y="446"/>
                    <a:pt x="216" y="501"/>
                  </a:cubicBezTo>
                  <a:cubicBezTo>
                    <a:pt x="213" y="525"/>
                    <a:pt x="204" y="513"/>
                    <a:pt x="153" y="477"/>
                  </a:cubicBezTo>
                  <a:cubicBezTo>
                    <a:pt x="140" y="482"/>
                    <a:pt x="136" y="478"/>
                    <a:pt x="125" y="477"/>
                  </a:cubicBezTo>
                  <a:cubicBezTo>
                    <a:pt x="100" y="461"/>
                    <a:pt x="115" y="484"/>
                    <a:pt x="85" y="469"/>
                  </a:cubicBezTo>
                  <a:cubicBezTo>
                    <a:pt x="0" y="497"/>
                    <a:pt x="82" y="494"/>
                    <a:pt x="18" y="47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8" name="Line 48"/>
            <p:cNvSpPr>
              <a:spLocks noChangeShapeType="1"/>
            </p:cNvSpPr>
            <p:nvPr/>
          </p:nvSpPr>
          <p:spPr bwMode="auto">
            <a:xfrm>
              <a:off x="3744" y="163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69" name="Line 49"/>
            <p:cNvSpPr>
              <a:spLocks noChangeShapeType="1"/>
            </p:cNvSpPr>
            <p:nvPr/>
          </p:nvSpPr>
          <p:spPr bwMode="auto">
            <a:xfrm>
              <a:off x="3744" y="172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70" name="Line 50"/>
            <p:cNvSpPr>
              <a:spLocks noChangeShapeType="1"/>
            </p:cNvSpPr>
            <p:nvPr/>
          </p:nvSpPr>
          <p:spPr bwMode="auto">
            <a:xfrm>
              <a:off x="3744" y="177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71" name="Line 51"/>
            <p:cNvSpPr>
              <a:spLocks noChangeShapeType="1"/>
            </p:cNvSpPr>
            <p:nvPr/>
          </p:nvSpPr>
          <p:spPr bwMode="auto">
            <a:xfrm>
              <a:off x="3744" y="182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72" name="Line 52"/>
            <p:cNvSpPr>
              <a:spLocks noChangeShapeType="1"/>
            </p:cNvSpPr>
            <p:nvPr/>
          </p:nvSpPr>
          <p:spPr bwMode="auto">
            <a:xfrm>
              <a:off x="3744" y="192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40380" name="Group 60"/>
          <p:cNvGrpSpPr>
            <a:grpSpLocks/>
          </p:cNvGrpSpPr>
          <p:nvPr/>
        </p:nvGrpSpPr>
        <p:grpSpPr bwMode="auto">
          <a:xfrm>
            <a:off x="7531100" y="2971800"/>
            <a:ext cx="317500" cy="319088"/>
            <a:chOff x="4744" y="1872"/>
            <a:chExt cx="200" cy="201"/>
          </a:xfrm>
        </p:grpSpPr>
        <p:sp>
          <p:nvSpPr>
            <p:cNvPr id="440329" name="Freeform 9"/>
            <p:cNvSpPr>
              <a:spLocks/>
            </p:cNvSpPr>
            <p:nvPr/>
          </p:nvSpPr>
          <p:spPr bwMode="auto">
            <a:xfrm>
              <a:off x="4744" y="1872"/>
              <a:ext cx="200" cy="201"/>
            </a:xfrm>
            <a:custGeom>
              <a:avLst/>
              <a:gdLst>
                <a:gd name="T0" fmla="*/ 0 w 200"/>
                <a:gd name="T1" fmla="*/ 192 h 201"/>
                <a:gd name="T2" fmla="*/ 16 w 200"/>
                <a:gd name="T3" fmla="*/ 68 h 201"/>
                <a:gd name="T4" fmla="*/ 93 w 200"/>
                <a:gd name="T5" fmla="*/ 1 h 201"/>
                <a:gd name="T6" fmla="*/ 160 w 200"/>
                <a:gd name="T7" fmla="*/ 8 h 201"/>
                <a:gd name="T8" fmla="*/ 188 w 200"/>
                <a:gd name="T9" fmla="*/ 35 h 201"/>
                <a:gd name="T10" fmla="*/ 196 w 200"/>
                <a:gd name="T11" fmla="*/ 117 h 201"/>
                <a:gd name="T12" fmla="*/ 200 w 200"/>
                <a:gd name="T13" fmla="*/ 192 h 201"/>
                <a:gd name="T14" fmla="*/ 138 w 200"/>
                <a:gd name="T15" fmla="*/ 178 h 201"/>
                <a:gd name="T16" fmla="*/ 115 w 200"/>
                <a:gd name="T17" fmla="*/ 178 h 201"/>
                <a:gd name="T18" fmla="*/ 80 w 200"/>
                <a:gd name="T19" fmla="*/ 188 h 201"/>
                <a:gd name="T20" fmla="*/ 0 w 200"/>
                <a:gd name="T21" fmla="*/ 1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201">
                  <a:moveTo>
                    <a:pt x="0" y="192"/>
                  </a:moveTo>
                  <a:cubicBezTo>
                    <a:pt x="9" y="166"/>
                    <a:pt x="2" y="140"/>
                    <a:pt x="16" y="68"/>
                  </a:cubicBezTo>
                  <a:cubicBezTo>
                    <a:pt x="20" y="48"/>
                    <a:pt x="44" y="6"/>
                    <a:pt x="93" y="1"/>
                  </a:cubicBezTo>
                  <a:cubicBezTo>
                    <a:pt x="114" y="2"/>
                    <a:pt x="146" y="0"/>
                    <a:pt x="160" y="8"/>
                  </a:cubicBezTo>
                  <a:cubicBezTo>
                    <a:pt x="171" y="14"/>
                    <a:pt x="170" y="11"/>
                    <a:pt x="188" y="35"/>
                  </a:cubicBezTo>
                  <a:cubicBezTo>
                    <a:pt x="192" y="46"/>
                    <a:pt x="196" y="95"/>
                    <a:pt x="196" y="117"/>
                  </a:cubicBezTo>
                  <a:cubicBezTo>
                    <a:pt x="200" y="155"/>
                    <a:pt x="189" y="166"/>
                    <a:pt x="200" y="192"/>
                  </a:cubicBezTo>
                  <a:cubicBezTo>
                    <a:pt x="198" y="201"/>
                    <a:pt x="178" y="192"/>
                    <a:pt x="138" y="178"/>
                  </a:cubicBezTo>
                  <a:cubicBezTo>
                    <a:pt x="127" y="181"/>
                    <a:pt x="124" y="179"/>
                    <a:pt x="115" y="178"/>
                  </a:cubicBezTo>
                  <a:cubicBezTo>
                    <a:pt x="95" y="172"/>
                    <a:pt x="104" y="194"/>
                    <a:pt x="80" y="188"/>
                  </a:cubicBezTo>
                  <a:cubicBezTo>
                    <a:pt x="12" y="199"/>
                    <a:pt x="51" y="199"/>
                    <a:pt x="0" y="192"/>
                  </a:cubicBezTo>
                  <a:close/>
                </a:path>
              </a:pathLst>
            </a:custGeom>
            <a:solidFill>
              <a:srgbClr val="31B731"/>
            </a:solidFill>
            <a:ln w="9525" cap="flat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0374" name="Line 54"/>
            <p:cNvSpPr>
              <a:spLocks noChangeShapeType="1"/>
            </p:cNvSpPr>
            <p:nvPr/>
          </p:nvSpPr>
          <p:spPr bwMode="auto">
            <a:xfrm>
              <a:off x="4752" y="1967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40381" name="Text Box 61"/>
          <p:cNvSpPr txBox="1">
            <a:spLocks noChangeArrowheads="1"/>
          </p:cNvSpPr>
          <p:nvPr/>
        </p:nvSpPr>
        <p:spPr bwMode="auto">
          <a:xfrm>
            <a:off x="5619750" y="5499100"/>
            <a:ext cx="3327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Protooncogene ABL, a tyrosine </a:t>
            </a:r>
          </a:p>
          <a:p>
            <a:pPr algn="l"/>
            <a:r>
              <a:rPr lang="en-US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kinase, 9 </a:t>
            </a:r>
            <a:r>
              <a:rPr lang="tr-TR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dan</a:t>
            </a:r>
            <a:r>
              <a:rPr lang="en-US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 22</a:t>
            </a:r>
            <a:r>
              <a:rPr lang="tr-TR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ye transfer olur</a:t>
            </a:r>
            <a:r>
              <a:rPr lang="en-US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.</a:t>
            </a:r>
          </a:p>
          <a:p>
            <a:pPr algn="l"/>
            <a:r>
              <a:rPr lang="tr-TR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sonuç</a:t>
            </a:r>
            <a:r>
              <a:rPr lang="en-US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: </a:t>
            </a:r>
            <a:r>
              <a:rPr lang="tr-TR" sz="1800" b="1">
                <a:solidFill>
                  <a:schemeClr val="accent1"/>
                </a:solidFill>
                <a:effectLst/>
                <a:latin typeface="Times New Roman" pitchFamily="18" charset="0"/>
              </a:rPr>
              <a:t>artan aktivite</a:t>
            </a:r>
            <a:endParaRPr lang="en-US" sz="1800" b="1"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3" grpId="0" build="p" bldLvl="2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roni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Myelogen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L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ösemi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(CML)</a:t>
            </a:r>
          </a:p>
        </p:txBody>
      </p:sp>
      <p:pic>
        <p:nvPicPr>
          <p:cNvPr id="471056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1828800"/>
            <a:ext cx="4408487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58" name="Rectangle 1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953000" y="990600"/>
            <a:ext cx="4038600" cy="4953000"/>
          </a:xfrm>
          <a:noFill/>
          <a:ln/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Proto-on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ogene ABL (tyrosine kinase) 9q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(BCR) 22q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ye transfer olur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imeri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protein tyrosine kinase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aktivitesini arttırır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Kriz için sekonder mutasyonlar gerekir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Etkin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ilaç tedavisi yapmak gerekir</a:t>
            </a:r>
            <a:endParaRPr lang="en-US" sz="24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5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ler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translokasyonlarla aktive edilebilirler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5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4724400" cy="4953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Kırık iki genin intronunda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ronic Myelogen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ik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</a:t>
            </a:r>
            <a:r>
              <a:rPr lang="tr-TR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ösemi</a:t>
            </a:r>
            <a:endParaRPr lang="en-US" sz="2800" u="sng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Promotör bölgede kırık olabilir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en-US" sz="2800" u="sng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Burkitt Lymphoma</a:t>
            </a:r>
          </a:p>
        </p:txBody>
      </p:sp>
      <p:grpSp>
        <p:nvGrpSpPr>
          <p:cNvPr id="615428" name="Group 4"/>
          <p:cNvGrpSpPr>
            <a:grpSpLocks/>
          </p:cNvGrpSpPr>
          <p:nvPr/>
        </p:nvGrpSpPr>
        <p:grpSpPr bwMode="auto">
          <a:xfrm>
            <a:off x="7543800" y="2971800"/>
            <a:ext cx="304800" cy="2209800"/>
            <a:chOff x="4738" y="1872"/>
            <a:chExt cx="192" cy="1392"/>
          </a:xfrm>
        </p:grpSpPr>
        <p:sp>
          <p:nvSpPr>
            <p:cNvPr id="615429" name="AutoShape 5"/>
            <p:cNvSpPr>
              <a:spLocks noChangeArrowheads="1"/>
            </p:cNvSpPr>
            <p:nvPr/>
          </p:nvSpPr>
          <p:spPr bwMode="auto">
            <a:xfrm>
              <a:off x="4738" y="1872"/>
              <a:ext cx="192" cy="480"/>
            </a:xfrm>
            <a:prstGeom prst="roundRect">
              <a:avLst>
                <a:gd name="adj" fmla="val 50000"/>
              </a:avLst>
            </a:prstGeom>
            <a:solidFill>
              <a:srgbClr val="31B73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0" name="AutoShape 6"/>
            <p:cNvSpPr>
              <a:spLocks noChangeArrowheads="1"/>
            </p:cNvSpPr>
            <p:nvPr/>
          </p:nvSpPr>
          <p:spPr bwMode="auto">
            <a:xfrm>
              <a:off x="4738" y="2352"/>
              <a:ext cx="192" cy="912"/>
            </a:xfrm>
            <a:prstGeom prst="roundRect">
              <a:avLst>
                <a:gd name="adj" fmla="val 50000"/>
              </a:avLst>
            </a:prstGeom>
            <a:solidFill>
              <a:srgbClr val="31B73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1" name="Line 7"/>
            <p:cNvSpPr>
              <a:spLocks noChangeShapeType="1"/>
            </p:cNvSpPr>
            <p:nvPr/>
          </p:nvSpPr>
          <p:spPr bwMode="auto">
            <a:xfrm>
              <a:off x="4738" y="196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2" name="Line 8"/>
            <p:cNvSpPr>
              <a:spLocks noChangeShapeType="1"/>
            </p:cNvSpPr>
            <p:nvPr/>
          </p:nvSpPr>
          <p:spPr bwMode="auto">
            <a:xfrm>
              <a:off x="4738" y="206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3" name="Line 9"/>
            <p:cNvSpPr>
              <a:spLocks noChangeShapeType="1"/>
            </p:cNvSpPr>
            <p:nvPr/>
          </p:nvSpPr>
          <p:spPr bwMode="auto">
            <a:xfrm>
              <a:off x="4738" y="216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4" name="Line 10"/>
            <p:cNvSpPr>
              <a:spLocks noChangeShapeType="1"/>
            </p:cNvSpPr>
            <p:nvPr/>
          </p:nvSpPr>
          <p:spPr bwMode="auto">
            <a:xfrm>
              <a:off x="4738" y="211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5" name="Line 11"/>
            <p:cNvSpPr>
              <a:spLocks noChangeShapeType="1"/>
            </p:cNvSpPr>
            <p:nvPr/>
          </p:nvSpPr>
          <p:spPr bwMode="auto">
            <a:xfrm>
              <a:off x="4738" y="225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6" name="Line 12"/>
            <p:cNvSpPr>
              <a:spLocks noChangeShapeType="1"/>
            </p:cNvSpPr>
            <p:nvPr/>
          </p:nvSpPr>
          <p:spPr bwMode="auto">
            <a:xfrm>
              <a:off x="4738" y="244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7" name="Line 13"/>
            <p:cNvSpPr>
              <a:spLocks noChangeShapeType="1"/>
            </p:cNvSpPr>
            <p:nvPr/>
          </p:nvSpPr>
          <p:spPr bwMode="auto">
            <a:xfrm>
              <a:off x="4738" y="254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8" name="Line 14"/>
            <p:cNvSpPr>
              <a:spLocks noChangeShapeType="1"/>
            </p:cNvSpPr>
            <p:nvPr/>
          </p:nvSpPr>
          <p:spPr bwMode="auto">
            <a:xfrm>
              <a:off x="4738" y="268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39" name="Line 15"/>
            <p:cNvSpPr>
              <a:spLocks noChangeShapeType="1"/>
            </p:cNvSpPr>
            <p:nvPr/>
          </p:nvSpPr>
          <p:spPr bwMode="auto">
            <a:xfrm>
              <a:off x="4738" y="278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0" name="Line 16"/>
            <p:cNvSpPr>
              <a:spLocks noChangeShapeType="1"/>
            </p:cNvSpPr>
            <p:nvPr/>
          </p:nvSpPr>
          <p:spPr bwMode="auto">
            <a:xfrm>
              <a:off x="4738" y="283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1" name="Line 17"/>
            <p:cNvSpPr>
              <a:spLocks noChangeShapeType="1"/>
            </p:cNvSpPr>
            <p:nvPr/>
          </p:nvSpPr>
          <p:spPr bwMode="auto">
            <a:xfrm>
              <a:off x="4738" y="307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2" name="Line 18"/>
            <p:cNvSpPr>
              <a:spLocks noChangeShapeType="1"/>
            </p:cNvSpPr>
            <p:nvPr/>
          </p:nvSpPr>
          <p:spPr bwMode="auto">
            <a:xfrm>
              <a:off x="4738" y="316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615443" name="Group 19"/>
          <p:cNvGrpSpPr>
            <a:grpSpLocks/>
          </p:cNvGrpSpPr>
          <p:nvPr/>
        </p:nvGrpSpPr>
        <p:grpSpPr bwMode="auto">
          <a:xfrm>
            <a:off x="6835775" y="2286000"/>
            <a:ext cx="304800" cy="2895600"/>
            <a:chOff x="4306" y="1440"/>
            <a:chExt cx="192" cy="1824"/>
          </a:xfrm>
        </p:grpSpPr>
        <p:sp>
          <p:nvSpPr>
            <p:cNvPr id="615444" name="AutoShape 20"/>
            <p:cNvSpPr>
              <a:spLocks noChangeArrowheads="1"/>
            </p:cNvSpPr>
            <p:nvPr/>
          </p:nvSpPr>
          <p:spPr bwMode="auto">
            <a:xfrm>
              <a:off x="4306" y="1440"/>
              <a:ext cx="192" cy="91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5" name="AutoShape 21"/>
            <p:cNvSpPr>
              <a:spLocks noChangeArrowheads="1"/>
            </p:cNvSpPr>
            <p:nvPr/>
          </p:nvSpPr>
          <p:spPr bwMode="auto">
            <a:xfrm>
              <a:off x="4306" y="2352"/>
              <a:ext cx="192" cy="91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6" name="Line 22"/>
            <p:cNvSpPr>
              <a:spLocks noChangeShapeType="1"/>
            </p:cNvSpPr>
            <p:nvPr/>
          </p:nvSpPr>
          <p:spPr bwMode="auto">
            <a:xfrm>
              <a:off x="4306" y="206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7" name="Line 23"/>
            <p:cNvSpPr>
              <a:spLocks noChangeShapeType="1"/>
            </p:cNvSpPr>
            <p:nvPr/>
          </p:nvSpPr>
          <p:spPr bwMode="auto">
            <a:xfrm>
              <a:off x="4306" y="225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8" name="Line 24"/>
            <p:cNvSpPr>
              <a:spLocks noChangeShapeType="1"/>
            </p:cNvSpPr>
            <p:nvPr/>
          </p:nvSpPr>
          <p:spPr bwMode="auto">
            <a:xfrm>
              <a:off x="4306" y="254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49" name="Line 25"/>
            <p:cNvSpPr>
              <a:spLocks noChangeShapeType="1"/>
            </p:cNvSpPr>
            <p:nvPr/>
          </p:nvSpPr>
          <p:spPr bwMode="auto">
            <a:xfrm>
              <a:off x="4306" y="288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0" name="Line 26"/>
            <p:cNvSpPr>
              <a:spLocks noChangeShapeType="1"/>
            </p:cNvSpPr>
            <p:nvPr/>
          </p:nvSpPr>
          <p:spPr bwMode="auto">
            <a:xfrm>
              <a:off x="4306" y="283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1" name="Line 27"/>
            <p:cNvSpPr>
              <a:spLocks noChangeShapeType="1"/>
            </p:cNvSpPr>
            <p:nvPr/>
          </p:nvSpPr>
          <p:spPr bwMode="auto">
            <a:xfrm>
              <a:off x="4306" y="316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2" name="Line 28"/>
            <p:cNvSpPr>
              <a:spLocks noChangeShapeType="1"/>
            </p:cNvSpPr>
            <p:nvPr/>
          </p:nvSpPr>
          <p:spPr bwMode="auto">
            <a:xfrm>
              <a:off x="4306" y="297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3" name="Line 29"/>
            <p:cNvSpPr>
              <a:spLocks noChangeShapeType="1"/>
            </p:cNvSpPr>
            <p:nvPr/>
          </p:nvSpPr>
          <p:spPr bwMode="auto">
            <a:xfrm>
              <a:off x="4306" y="158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4" name="Line 30"/>
            <p:cNvSpPr>
              <a:spLocks noChangeShapeType="1"/>
            </p:cNvSpPr>
            <p:nvPr/>
          </p:nvSpPr>
          <p:spPr bwMode="auto">
            <a:xfrm>
              <a:off x="4306" y="168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5" name="Line 31"/>
            <p:cNvSpPr>
              <a:spLocks noChangeShapeType="1"/>
            </p:cNvSpPr>
            <p:nvPr/>
          </p:nvSpPr>
          <p:spPr bwMode="auto">
            <a:xfrm>
              <a:off x="4306" y="172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6" name="Line 32"/>
            <p:cNvSpPr>
              <a:spLocks noChangeShapeType="1"/>
            </p:cNvSpPr>
            <p:nvPr/>
          </p:nvSpPr>
          <p:spPr bwMode="auto">
            <a:xfrm>
              <a:off x="4306" y="177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7" name="Line 33"/>
            <p:cNvSpPr>
              <a:spLocks noChangeShapeType="1"/>
            </p:cNvSpPr>
            <p:nvPr/>
          </p:nvSpPr>
          <p:spPr bwMode="auto">
            <a:xfrm>
              <a:off x="4306" y="187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8" name="Line 34"/>
            <p:cNvSpPr>
              <a:spLocks noChangeShapeType="1"/>
            </p:cNvSpPr>
            <p:nvPr/>
          </p:nvSpPr>
          <p:spPr bwMode="auto">
            <a:xfrm>
              <a:off x="4306" y="201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59" name="Line 35"/>
            <p:cNvSpPr>
              <a:spLocks noChangeShapeType="1"/>
            </p:cNvSpPr>
            <p:nvPr/>
          </p:nvSpPr>
          <p:spPr bwMode="auto">
            <a:xfrm>
              <a:off x="4306" y="211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0" name="Line 36"/>
            <p:cNvSpPr>
              <a:spLocks noChangeShapeType="1"/>
            </p:cNvSpPr>
            <p:nvPr/>
          </p:nvSpPr>
          <p:spPr bwMode="auto">
            <a:xfrm>
              <a:off x="4306" y="259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1" name="Line 37"/>
            <p:cNvSpPr>
              <a:spLocks noChangeShapeType="1"/>
            </p:cNvSpPr>
            <p:nvPr/>
          </p:nvSpPr>
          <p:spPr bwMode="auto">
            <a:xfrm>
              <a:off x="4306" y="2736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2" name="Line 38"/>
            <p:cNvSpPr>
              <a:spLocks noChangeShapeType="1"/>
            </p:cNvSpPr>
            <p:nvPr/>
          </p:nvSpPr>
          <p:spPr bwMode="auto">
            <a:xfrm>
              <a:off x="4306" y="264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615463" name="Group 39"/>
          <p:cNvGrpSpPr>
            <a:grpSpLocks/>
          </p:cNvGrpSpPr>
          <p:nvPr/>
        </p:nvGrpSpPr>
        <p:grpSpPr bwMode="auto">
          <a:xfrm>
            <a:off x="6804025" y="2290763"/>
            <a:ext cx="358775" cy="833437"/>
            <a:chOff x="3710" y="1479"/>
            <a:chExt cx="226" cy="525"/>
          </a:xfrm>
        </p:grpSpPr>
        <p:sp>
          <p:nvSpPr>
            <p:cNvPr id="615464" name="Freeform 40"/>
            <p:cNvSpPr>
              <a:spLocks/>
            </p:cNvSpPr>
            <p:nvPr/>
          </p:nvSpPr>
          <p:spPr bwMode="auto">
            <a:xfrm>
              <a:off x="3710" y="1479"/>
              <a:ext cx="226" cy="525"/>
            </a:xfrm>
            <a:custGeom>
              <a:avLst/>
              <a:gdLst>
                <a:gd name="T0" fmla="*/ 18 w 226"/>
                <a:gd name="T1" fmla="*/ 474 h 525"/>
                <a:gd name="T2" fmla="*/ 21 w 226"/>
                <a:gd name="T3" fmla="*/ 125 h 525"/>
                <a:gd name="T4" fmla="*/ 97 w 226"/>
                <a:gd name="T5" fmla="*/ 1 h 525"/>
                <a:gd name="T6" fmla="*/ 181 w 226"/>
                <a:gd name="T7" fmla="*/ 21 h 525"/>
                <a:gd name="T8" fmla="*/ 217 w 226"/>
                <a:gd name="T9" fmla="*/ 97 h 525"/>
                <a:gd name="T10" fmla="*/ 222 w 226"/>
                <a:gd name="T11" fmla="*/ 348 h 525"/>
                <a:gd name="T12" fmla="*/ 216 w 226"/>
                <a:gd name="T13" fmla="*/ 501 h 525"/>
                <a:gd name="T14" fmla="*/ 153 w 226"/>
                <a:gd name="T15" fmla="*/ 477 h 525"/>
                <a:gd name="T16" fmla="*/ 125 w 226"/>
                <a:gd name="T17" fmla="*/ 477 h 525"/>
                <a:gd name="T18" fmla="*/ 85 w 226"/>
                <a:gd name="T19" fmla="*/ 469 h 525"/>
                <a:gd name="T20" fmla="*/ 18 w 226"/>
                <a:gd name="T21" fmla="*/ 474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6" h="525">
                  <a:moveTo>
                    <a:pt x="18" y="474"/>
                  </a:moveTo>
                  <a:cubicBezTo>
                    <a:pt x="30" y="403"/>
                    <a:pt x="21" y="209"/>
                    <a:pt x="21" y="125"/>
                  </a:cubicBezTo>
                  <a:cubicBezTo>
                    <a:pt x="26" y="69"/>
                    <a:pt x="36" y="16"/>
                    <a:pt x="97" y="1"/>
                  </a:cubicBezTo>
                  <a:cubicBezTo>
                    <a:pt x="123" y="7"/>
                    <a:pt x="164" y="0"/>
                    <a:pt x="181" y="21"/>
                  </a:cubicBezTo>
                  <a:cubicBezTo>
                    <a:pt x="195" y="37"/>
                    <a:pt x="219" y="51"/>
                    <a:pt x="217" y="97"/>
                  </a:cubicBezTo>
                  <a:cubicBezTo>
                    <a:pt x="222" y="127"/>
                    <a:pt x="222" y="289"/>
                    <a:pt x="222" y="348"/>
                  </a:cubicBezTo>
                  <a:cubicBezTo>
                    <a:pt x="222" y="465"/>
                    <a:pt x="226" y="446"/>
                    <a:pt x="216" y="501"/>
                  </a:cubicBezTo>
                  <a:cubicBezTo>
                    <a:pt x="213" y="525"/>
                    <a:pt x="204" y="513"/>
                    <a:pt x="153" y="477"/>
                  </a:cubicBezTo>
                  <a:cubicBezTo>
                    <a:pt x="140" y="482"/>
                    <a:pt x="136" y="478"/>
                    <a:pt x="125" y="477"/>
                  </a:cubicBezTo>
                  <a:cubicBezTo>
                    <a:pt x="100" y="461"/>
                    <a:pt x="115" y="484"/>
                    <a:pt x="85" y="469"/>
                  </a:cubicBezTo>
                  <a:cubicBezTo>
                    <a:pt x="0" y="497"/>
                    <a:pt x="82" y="494"/>
                    <a:pt x="18" y="47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5" name="Line 41"/>
            <p:cNvSpPr>
              <a:spLocks noChangeShapeType="1"/>
            </p:cNvSpPr>
            <p:nvPr/>
          </p:nvSpPr>
          <p:spPr bwMode="auto">
            <a:xfrm>
              <a:off x="3744" y="163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6" name="Line 42"/>
            <p:cNvSpPr>
              <a:spLocks noChangeShapeType="1"/>
            </p:cNvSpPr>
            <p:nvPr/>
          </p:nvSpPr>
          <p:spPr bwMode="auto">
            <a:xfrm>
              <a:off x="3744" y="1728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7" name="Line 43"/>
            <p:cNvSpPr>
              <a:spLocks noChangeShapeType="1"/>
            </p:cNvSpPr>
            <p:nvPr/>
          </p:nvSpPr>
          <p:spPr bwMode="auto">
            <a:xfrm>
              <a:off x="3744" y="1772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8" name="Line 44"/>
            <p:cNvSpPr>
              <a:spLocks noChangeShapeType="1"/>
            </p:cNvSpPr>
            <p:nvPr/>
          </p:nvSpPr>
          <p:spPr bwMode="auto">
            <a:xfrm>
              <a:off x="3744" y="1824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69" name="Line 45"/>
            <p:cNvSpPr>
              <a:spLocks noChangeShapeType="1"/>
            </p:cNvSpPr>
            <p:nvPr/>
          </p:nvSpPr>
          <p:spPr bwMode="auto">
            <a:xfrm>
              <a:off x="3744" y="1920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615470" name="Group 46"/>
          <p:cNvGrpSpPr>
            <a:grpSpLocks/>
          </p:cNvGrpSpPr>
          <p:nvPr/>
        </p:nvGrpSpPr>
        <p:grpSpPr bwMode="auto">
          <a:xfrm>
            <a:off x="7531100" y="2971800"/>
            <a:ext cx="317500" cy="319088"/>
            <a:chOff x="4744" y="1872"/>
            <a:chExt cx="200" cy="201"/>
          </a:xfrm>
        </p:grpSpPr>
        <p:sp>
          <p:nvSpPr>
            <p:cNvPr id="615471" name="Freeform 47"/>
            <p:cNvSpPr>
              <a:spLocks/>
            </p:cNvSpPr>
            <p:nvPr/>
          </p:nvSpPr>
          <p:spPr bwMode="auto">
            <a:xfrm>
              <a:off x="4744" y="1872"/>
              <a:ext cx="200" cy="201"/>
            </a:xfrm>
            <a:custGeom>
              <a:avLst/>
              <a:gdLst>
                <a:gd name="T0" fmla="*/ 0 w 200"/>
                <a:gd name="T1" fmla="*/ 192 h 201"/>
                <a:gd name="T2" fmla="*/ 16 w 200"/>
                <a:gd name="T3" fmla="*/ 68 h 201"/>
                <a:gd name="T4" fmla="*/ 93 w 200"/>
                <a:gd name="T5" fmla="*/ 1 h 201"/>
                <a:gd name="T6" fmla="*/ 160 w 200"/>
                <a:gd name="T7" fmla="*/ 8 h 201"/>
                <a:gd name="T8" fmla="*/ 188 w 200"/>
                <a:gd name="T9" fmla="*/ 35 h 201"/>
                <a:gd name="T10" fmla="*/ 196 w 200"/>
                <a:gd name="T11" fmla="*/ 117 h 201"/>
                <a:gd name="T12" fmla="*/ 200 w 200"/>
                <a:gd name="T13" fmla="*/ 192 h 201"/>
                <a:gd name="T14" fmla="*/ 138 w 200"/>
                <a:gd name="T15" fmla="*/ 178 h 201"/>
                <a:gd name="T16" fmla="*/ 115 w 200"/>
                <a:gd name="T17" fmla="*/ 178 h 201"/>
                <a:gd name="T18" fmla="*/ 80 w 200"/>
                <a:gd name="T19" fmla="*/ 188 h 201"/>
                <a:gd name="T20" fmla="*/ 0 w 200"/>
                <a:gd name="T21" fmla="*/ 1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201">
                  <a:moveTo>
                    <a:pt x="0" y="192"/>
                  </a:moveTo>
                  <a:cubicBezTo>
                    <a:pt x="9" y="166"/>
                    <a:pt x="2" y="140"/>
                    <a:pt x="16" y="68"/>
                  </a:cubicBezTo>
                  <a:cubicBezTo>
                    <a:pt x="20" y="48"/>
                    <a:pt x="44" y="6"/>
                    <a:pt x="93" y="1"/>
                  </a:cubicBezTo>
                  <a:cubicBezTo>
                    <a:pt x="114" y="2"/>
                    <a:pt x="146" y="0"/>
                    <a:pt x="160" y="8"/>
                  </a:cubicBezTo>
                  <a:cubicBezTo>
                    <a:pt x="171" y="14"/>
                    <a:pt x="170" y="11"/>
                    <a:pt x="188" y="35"/>
                  </a:cubicBezTo>
                  <a:cubicBezTo>
                    <a:pt x="192" y="46"/>
                    <a:pt x="196" y="95"/>
                    <a:pt x="196" y="117"/>
                  </a:cubicBezTo>
                  <a:cubicBezTo>
                    <a:pt x="200" y="155"/>
                    <a:pt x="189" y="166"/>
                    <a:pt x="200" y="192"/>
                  </a:cubicBezTo>
                  <a:cubicBezTo>
                    <a:pt x="198" y="201"/>
                    <a:pt x="178" y="192"/>
                    <a:pt x="138" y="178"/>
                  </a:cubicBezTo>
                  <a:cubicBezTo>
                    <a:pt x="127" y="181"/>
                    <a:pt x="124" y="179"/>
                    <a:pt x="115" y="178"/>
                  </a:cubicBezTo>
                  <a:cubicBezTo>
                    <a:pt x="95" y="172"/>
                    <a:pt x="104" y="194"/>
                    <a:pt x="80" y="188"/>
                  </a:cubicBezTo>
                  <a:cubicBezTo>
                    <a:pt x="12" y="199"/>
                    <a:pt x="51" y="199"/>
                    <a:pt x="0" y="192"/>
                  </a:cubicBezTo>
                  <a:close/>
                </a:path>
              </a:pathLst>
            </a:custGeom>
            <a:solidFill>
              <a:srgbClr val="31B731"/>
            </a:solidFill>
            <a:ln w="9525" cap="flat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615472" name="Line 48"/>
            <p:cNvSpPr>
              <a:spLocks noChangeShapeType="1"/>
            </p:cNvSpPr>
            <p:nvPr/>
          </p:nvSpPr>
          <p:spPr bwMode="auto">
            <a:xfrm>
              <a:off x="4752" y="1967"/>
              <a:ext cx="19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27" grpId="0" build="p" bldLvl="2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Burkitt Lymphoma</a:t>
            </a:r>
          </a:p>
        </p:txBody>
      </p:sp>
      <p:sp>
        <p:nvSpPr>
          <p:cNvPr id="444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4038600" cy="4953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B-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hücre tümörü</a:t>
            </a: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MYC proto-oncogene (transcription factor) 8q24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14q32, Ig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ağır zincir lokusuna transloke olur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Ig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enhancerları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MYC–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düzenlenemeyen ekspresyona sokar</a:t>
            </a: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44425" name="Group 9"/>
          <p:cNvGrpSpPr>
            <a:grpSpLocks/>
          </p:cNvGrpSpPr>
          <p:nvPr/>
        </p:nvGrpSpPr>
        <p:grpSpPr bwMode="auto">
          <a:xfrm>
            <a:off x="4648200" y="1752600"/>
            <a:ext cx="4114800" cy="3429000"/>
            <a:chOff x="2928" y="1104"/>
            <a:chExt cx="2592" cy="2160"/>
          </a:xfrm>
        </p:grpSpPr>
        <p:sp>
          <p:nvSpPr>
            <p:cNvPr id="444421" name="Rectangle 5"/>
            <p:cNvSpPr>
              <a:spLocks noChangeArrowheads="1"/>
            </p:cNvSpPr>
            <p:nvPr/>
          </p:nvSpPr>
          <p:spPr bwMode="auto">
            <a:xfrm>
              <a:off x="2928" y="1104"/>
              <a:ext cx="2592" cy="21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4423" name="Rectangle 7"/>
            <p:cNvSpPr>
              <a:spLocks noChangeArrowheads="1"/>
            </p:cNvSpPr>
            <p:nvPr/>
          </p:nvSpPr>
          <p:spPr bwMode="auto">
            <a:xfrm>
              <a:off x="2970" y="1145"/>
              <a:ext cx="2502" cy="2071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44424" name="Picture 8" descr="Burkitt translocatio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1152"/>
              <a:ext cx="2496" cy="20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9" grpId="0" build="allAtOnce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685800"/>
          </a:xfrm>
        </p:spPr>
        <p:txBody>
          <a:bodyPr/>
          <a:lstStyle/>
          <a:p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Bazı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on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ler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artan 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amplifi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syon</a:t>
            </a: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ile tanımlanırlar</a:t>
            </a: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485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4419600" cy="50292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309688" lvl="1" defTabSz="623888">
              <a:spcBef>
                <a:spcPct val="7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double minute (DM)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çok küçük minik kromozomlar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309688" lvl="1" defTabSz="623888">
              <a:spcBef>
                <a:spcPct val="7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İlave band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(HSR)</a:t>
            </a: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20-100s DNA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kopyası içerir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on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ogen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ler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-myc, ras, EGF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nin yüzlerce kopyası oluşur.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48530" name="Group 18"/>
          <p:cNvGrpSpPr>
            <a:grpSpLocks/>
          </p:cNvGrpSpPr>
          <p:nvPr/>
        </p:nvGrpSpPr>
        <p:grpSpPr bwMode="auto">
          <a:xfrm>
            <a:off x="6248400" y="4191000"/>
            <a:ext cx="2514600" cy="2438400"/>
            <a:chOff x="3936" y="2640"/>
            <a:chExt cx="1584" cy="1536"/>
          </a:xfrm>
        </p:grpSpPr>
        <p:sp>
          <p:nvSpPr>
            <p:cNvPr id="448522" name="Rectangle 10"/>
            <p:cNvSpPr>
              <a:spLocks noChangeArrowheads="1"/>
            </p:cNvSpPr>
            <p:nvPr/>
          </p:nvSpPr>
          <p:spPr bwMode="auto">
            <a:xfrm>
              <a:off x="3936" y="2640"/>
              <a:ext cx="158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8524" name="Rectangle 12"/>
            <p:cNvSpPr>
              <a:spLocks noChangeArrowheads="1"/>
            </p:cNvSpPr>
            <p:nvPr/>
          </p:nvSpPr>
          <p:spPr bwMode="auto">
            <a:xfrm>
              <a:off x="3978" y="2681"/>
              <a:ext cx="1494" cy="1447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48527" name="Picture 15" descr="mycn_HS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0" y="2688"/>
              <a:ext cx="1472" cy="1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8529" name="Group 17"/>
          <p:cNvGrpSpPr>
            <a:grpSpLocks/>
          </p:cNvGrpSpPr>
          <p:nvPr/>
        </p:nvGrpSpPr>
        <p:grpSpPr bwMode="auto">
          <a:xfrm>
            <a:off x="4953000" y="1676400"/>
            <a:ext cx="3200400" cy="2438400"/>
            <a:chOff x="3120" y="1056"/>
            <a:chExt cx="2016" cy="1536"/>
          </a:xfrm>
        </p:grpSpPr>
        <p:sp>
          <p:nvSpPr>
            <p:cNvPr id="448516" name="Rectangle 4"/>
            <p:cNvSpPr>
              <a:spLocks noChangeArrowheads="1"/>
            </p:cNvSpPr>
            <p:nvPr/>
          </p:nvSpPr>
          <p:spPr bwMode="auto">
            <a:xfrm>
              <a:off x="3120" y="1056"/>
              <a:ext cx="158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48517" name="Rectangle 5"/>
            <p:cNvSpPr>
              <a:spLocks noChangeArrowheads="1"/>
            </p:cNvSpPr>
            <p:nvPr/>
          </p:nvSpPr>
          <p:spPr bwMode="auto">
            <a:xfrm>
              <a:off x="3162" y="1097"/>
              <a:ext cx="1494" cy="1447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48526" name="Picture 14" descr="mycn_D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1088"/>
              <a:ext cx="1504" cy="1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8528" name="Text Box 16"/>
            <p:cNvSpPr txBox="1">
              <a:spLocks noChangeArrowheads="1"/>
            </p:cNvSpPr>
            <p:nvPr/>
          </p:nvSpPr>
          <p:spPr bwMode="auto">
            <a:xfrm>
              <a:off x="4721" y="1513"/>
              <a:ext cx="4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8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685800"/>
          </a:xfrm>
        </p:spPr>
        <p:txBody>
          <a:bodyPr/>
          <a:lstStyle/>
          <a:p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Kanser nedir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410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295400"/>
            <a:ext cx="8001000" cy="2057400"/>
          </a:xfrm>
        </p:spPr>
        <p:txBody>
          <a:bodyPr/>
          <a:lstStyle/>
          <a:p>
            <a:pPr indent="0">
              <a:spcBef>
                <a:spcPct val="35000"/>
              </a:spcBef>
            </a:pPr>
            <a:r>
              <a:rPr lang="en-US" sz="2800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neoplasia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800100" lvl="1">
              <a:spcBef>
                <a:spcPct val="3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Kontrolsuz hücre çoğalması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(neoplasm)</a:t>
            </a:r>
          </a:p>
        </p:txBody>
      </p:sp>
      <p:grpSp>
        <p:nvGrpSpPr>
          <p:cNvPr id="410637" name="Group 13"/>
          <p:cNvGrpSpPr>
            <a:grpSpLocks/>
          </p:cNvGrpSpPr>
          <p:nvPr/>
        </p:nvGrpSpPr>
        <p:grpSpPr bwMode="auto">
          <a:xfrm>
            <a:off x="4572000" y="3124200"/>
            <a:ext cx="3048000" cy="2852738"/>
            <a:chOff x="3120" y="1920"/>
            <a:chExt cx="2256" cy="2112"/>
          </a:xfrm>
        </p:grpSpPr>
        <p:sp>
          <p:nvSpPr>
            <p:cNvPr id="410630" name="Rectangle 6"/>
            <p:cNvSpPr>
              <a:spLocks noChangeArrowheads="1"/>
            </p:cNvSpPr>
            <p:nvPr/>
          </p:nvSpPr>
          <p:spPr bwMode="auto">
            <a:xfrm>
              <a:off x="3120" y="1920"/>
              <a:ext cx="2256" cy="211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10629" name="Picture 5" descr="neoplas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2" b="2309"/>
            <a:stretch>
              <a:fillRect/>
            </a:stretch>
          </p:blipFill>
          <p:spPr bwMode="auto">
            <a:xfrm>
              <a:off x="3168" y="1968"/>
              <a:ext cx="2160" cy="2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0631" name="Rectangle 7"/>
            <p:cNvSpPr>
              <a:spLocks noChangeArrowheads="1"/>
            </p:cNvSpPr>
            <p:nvPr/>
          </p:nvSpPr>
          <p:spPr bwMode="auto">
            <a:xfrm>
              <a:off x="3168" y="1968"/>
              <a:ext cx="2160" cy="2016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10636" name="Group 12"/>
          <p:cNvGrpSpPr>
            <a:grpSpLocks/>
          </p:cNvGrpSpPr>
          <p:nvPr/>
        </p:nvGrpSpPr>
        <p:grpSpPr bwMode="auto">
          <a:xfrm>
            <a:off x="838200" y="3352800"/>
            <a:ext cx="3276600" cy="2590800"/>
            <a:chOff x="576" y="2496"/>
            <a:chExt cx="2064" cy="1632"/>
          </a:xfrm>
        </p:grpSpPr>
        <p:sp>
          <p:nvSpPr>
            <p:cNvPr id="410633" name="Rectangle 9"/>
            <p:cNvSpPr>
              <a:spLocks noChangeArrowheads="1"/>
            </p:cNvSpPr>
            <p:nvPr/>
          </p:nvSpPr>
          <p:spPr bwMode="auto">
            <a:xfrm>
              <a:off x="576" y="2496"/>
              <a:ext cx="2064" cy="16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10632" name="Picture 8" descr="normal cell growth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9"/>
            <a:stretch>
              <a:fillRect/>
            </a:stretch>
          </p:blipFill>
          <p:spPr bwMode="auto">
            <a:xfrm>
              <a:off x="624" y="2544"/>
              <a:ext cx="1968" cy="1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0635" name="Rectangle 11"/>
            <p:cNvSpPr>
              <a:spLocks noChangeArrowheads="1"/>
            </p:cNvSpPr>
            <p:nvPr/>
          </p:nvSpPr>
          <p:spPr bwMode="auto">
            <a:xfrm>
              <a:off x="624" y="2544"/>
              <a:ext cx="1968" cy="1536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10638" name="Text Box 14"/>
          <p:cNvSpPr txBox="1">
            <a:spLocks noChangeArrowheads="1"/>
          </p:cNvSpPr>
          <p:nvPr/>
        </p:nvSpPr>
        <p:spPr bwMode="auto">
          <a:xfrm>
            <a:off x="1525588" y="5927725"/>
            <a:ext cx="1976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Normal </a:t>
            </a:r>
            <a:r>
              <a:rPr lang="tr-TR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büyüme</a:t>
            </a:r>
            <a:endParaRPr 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639" name="Text Box 15"/>
          <p:cNvSpPr txBox="1">
            <a:spLocks noChangeArrowheads="1"/>
          </p:cNvSpPr>
          <p:nvPr/>
        </p:nvSpPr>
        <p:spPr bwMode="auto">
          <a:xfrm>
            <a:off x="5432425" y="5927725"/>
            <a:ext cx="132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Neoplasm</a:t>
            </a:r>
          </a:p>
        </p:txBody>
      </p:sp>
      <p:sp>
        <p:nvSpPr>
          <p:cNvPr id="410640" name="Text Box 16"/>
          <p:cNvSpPr txBox="1">
            <a:spLocks noChangeArrowheads="1"/>
          </p:cNvSpPr>
          <p:nvPr/>
        </p:nvSpPr>
        <p:spPr bwMode="auto">
          <a:xfrm>
            <a:off x="7553325" y="3359150"/>
            <a:ext cx="1781175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Times" pitchFamily="18" charset="0"/>
              <a:buNone/>
            </a:pPr>
            <a:r>
              <a:rPr lang="tr-TR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Gen mutasyonları</a:t>
            </a:r>
            <a:endParaRPr lang="en-US" sz="140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Times" pitchFamily="18" charset="0"/>
              <a:buNone/>
            </a:pPr>
            <a:endParaRPr lang="en-US" sz="140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-prolif or cell cycle.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-cytoskeletal 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inv’ed with contact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inhibition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-programmed cell 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death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-detecting and 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repairing DNA </a:t>
            </a:r>
          </a:p>
          <a:p>
            <a:pPr>
              <a:buFont typeface="Times" pitchFamily="18" charset="0"/>
              <a:buNone/>
            </a:pPr>
            <a:r>
              <a:rPr lang="en-US" sz="14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damage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7" grpId="0" build="p" autoUpdateAnimBg="0" advAuto="0"/>
      <p:bldP spid="410638" grpId="0" autoUpdateAnimBg="0"/>
      <p:bldP spid="410639" grpId="0" autoUpdateAnimBg="0"/>
      <p:bldP spid="410640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85800"/>
          </a:xfrm>
        </p:spPr>
        <p:txBody>
          <a:bodyPr/>
          <a:lstStyle/>
          <a:p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erbB2 (HER2/NEU)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birçok meme kanserinde amplifiye olur.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505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733800" y="1066800"/>
            <a:ext cx="5181600" cy="4953000"/>
          </a:xfrm>
        </p:spPr>
        <p:txBody>
          <a:bodyPr/>
          <a:lstStyle/>
          <a:p>
            <a:pPr marL="401638" indent="-401638" defTabSz="623888">
              <a:lnSpc>
                <a:spcPct val="120000"/>
              </a:lnSpc>
              <a:spcBef>
                <a:spcPct val="60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transmembrane re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eptor tyrosine kinase,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fazla ekspresyon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to homodimer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oluşturur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lnSpc>
                <a:spcPct val="120000"/>
              </a:lnSpc>
              <a:spcBef>
                <a:spcPct val="60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Hücre bölünmesi artar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lnSpc>
                <a:spcPct val="110000"/>
              </a:lnSpc>
              <a:spcBef>
                <a:spcPct val="60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erbB2 20-25%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meme kanserinde rastlanır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401638" indent="-401638" defTabSz="623888"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</a:pP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lnSpc>
                <a:spcPct val="120000"/>
              </a:lnSpc>
              <a:spcBef>
                <a:spcPct val="60000"/>
              </a:spcBef>
            </a:pP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50570" name="Group 10"/>
          <p:cNvGrpSpPr>
            <a:grpSpLocks/>
          </p:cNvGrpSpPr>
          <p:nvPr/>
        </p:nvGrpSpPr>
        <p:grpSpPr bwMode="auto">
          <a:xfrm>
            <a:off x="762000" y="1752600"/>
            <a:ext cx="2819400" cy="2133600"/>
            <a:chOff x="480" y="1104"/>
            <a:chExt cx="1776" cy="1344"/>
          </a:xfrm>
        </p:grpSpPr>
        <p:sp>
          <p:nvSpPr>
            <p:cNvPr id="450564" name="Rectangle 4"/>
            <p:cNvSpPr>
              <a:spLocks noChangeArrowheads="1"/>
            </p:cNvSpPr>
            <p:nvPr/>
          </p:nvSpPr>
          <p:spPr bwMode="auto">
            <a:xfrm>
              <a:off x="480" y="1104"/>
              <a:ext cx="1776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50565" name="Rectangle 5"/>
            <p:cNvSpPr>
              <a:spLocks noChangeArrowheads="1"/>
            </p:cNvSpPr>
            <p:nvPr/>
          </p:nvSpPr>
          <p:spPr bwMode="auto">
            <a:xfrm>
              <a:off x="528" y="1145"/>
              <a:ext cx="1680" cy="1255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50566" name="Picture 6" descr="Hercepti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78" t="28612" r="66216" b="46785"/>
            <a:stretch>
              <a:fillRect/>
            </a:stretch>
          </p:blipFill>
          <p:spPr bwMode="auto">
            <a:xfrm>
              <a:off x="528" y="1152"/>
              <a:ext cx="1680" cy="12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50571" name="Group 11"/>
          <p:cNvGrpSpPr>
            <a:grpSpLocks/>
          </p:cNvGrpSpPr>
          <p:nvPr/>
        </p:nvGrpSpPr>
        <p:grpSpPr bwMode="auto">
          <a:xfrm>
            <a:off x="838200" y="4191000"/>
            <a:ext cx="2667000" cy="2514600"/>
            <a:chOff x="528" y="2640"/>
            <a:chExt cx="1680" cy="1584"/>
          </a:xfrm>
        </p:grpSpPr>
        <p:sp>
          <p:nvSpPr>
            <p:cNvPr id="450567" name="Rectangle 7"/>
            <p:cNvSpPr>
              <a:spLocks noChangeArrowheads="1"/>
            </p:cNvSpPr>
            <p:nvPr/>
          </p:nvSpPr>
          <p:spPr bwMode="auto">
            <a:xfrm>
              <a:off x="528" y="2640"/>
              <a:ext cx="1680" cy="15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50568" name="Rectangle 8"/>
            <p:cNvSpPr>
              <a:spLocks noChangeArrowheads="1"/>
            </p:cNvSpPr>
            <p:nvPr/>
          </p:nvSpPr>
          <p:spPr bwMode="auto">
            <a:xfrm>
              <a:off x="576" y="2681"/>
              <a:ext cx="1584" cy="1495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50569" name="Picture 9" descr="Hercepti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535" t="19026" r="2795" b="51257"/>
            <a:stretch>
              <a:fillRect/>
            </a:stretch>
          </p:blipFill>
          <p:spPr bwMode="auto">
            <a:xfrm>
              <a:off x="576" y="2688"/>
              <a:ext cx="1584" cy="14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3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Anti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kor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erbB2 </a:t>
            </a:r>
            <a:r>
              <a:rPr lang="tr-TR" sz="4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klinik tedavide kullanılabilir.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pSp>
        <p:nvGrpSpPr>
          <p:cNvPr id="452615" name="Group 7"/>
          <p:cNvGrpSpPr>
            <a:grpSpLocks/>
          </p:cNvGrpSpPr>
          <p:nvPr/>
        </p:nvGrpSpPr>
        <p:grpSpPr bwMode="auto">
          <a:xfrm>
            <a:off x="2895600" y="2057400"/>
            <a:ext cx="3276600" cy="3276600"/>
            <a:chOff x="3408" y="1440"/>
            <a:chExt cx="2064" cy="2064"/>
          </a:xfrm>
        </p:grpSpPr>
        <p:sp>
          <p:nvSpPr>
            <p:cNvPr id="452612" name="Rectangle 4"/>
            <p:cNvSpPr>
              <a:spLocks noChangeArrowheads="1"/>
            </p:cNvSpPr>
            <p:nvPr/>
          </p:nvSpPr>
          <p:spPr bwMode="auto">
            <a:xfrm>
              <a:off x="3408" y="1440"/>
              <a:ext cx="2064" cy="20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52613" name="Rectangle 5"/>
            <p:cNvSpPr>
              <a:spLocks noChangeArrowheads="1"/>
            </p:cNvSpPr>
            <p:nvPr/>
          </p:nvSpPr>
          <p:spPr bwMode="auto">
            <a:xfrm>
              <a:off x="3456" y="1488"/>
              <a:ext cx="1974" cy="1968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52614" name="Picture 6" descr="Hercepti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667" t="50000" r="35001" b="13219"/>
            <a:stretch>
              <a:fillRect/>
            </a:stretch>
          </p:blipFill>
          <p:spPr bwMode="auto">
            <a:xfrm>
              <a:off x="3456" y="1488"/>
              <a:ext cx="1968" cy="19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4667" name="Group 11"/>
          <p:cNvGrpSpPr>
            <a:grpSpLocks/>
          </p:cNvGrpSpPr>
          <p:nvPr/>
        </p:nvGrpSpPr>
        <p:grpSpPr bwMode="auto">
          <a:xfrm>
            <a:off x="4267200" y="1600200"/>
            <a:ext cx="4419600" cy="4953000"/>
            <a:chOff x="2688" y="1008"/>
            <a:chExt cx="2784" cy="3120"/>
          </a:xfrm>
        </p:grpSpPr>
        <p:sp>
          <p:nvSpPr>
            <p:cNvPr id="454663" name="Rectangle 7"/>
            <p:cNvSpPr>
              <a:spLocks noChangeArrowheads="1"/>
            </p:cNvSpPr>
            <p:nvPr/>
          </p:nvSpPr>
          <p:spPr bwMode="auto">
            <a:xfrm>
              <a:off x="2688" y="1008"/>
              <a:ext cx="2784" cy="312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454662" name="Picture 6" descr="telomeras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646"/>
            <a:stretch>
              <a:fillRect/>
            </a:stretch>
          </p:blipFill>
          <p:spPr bwMode="auto">
            <a:xfrm>
              <a:off x="2736" y="1056"/>
              <a:ext cx="2688" cy="3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4664" name="Rectangle 8"/>
            <p:cNvSpPr>
              <a:spLocks noChangeArrowheads="1"/>
            </p:cNvSpPr>
            <p:nvPr/>
          </p:nvSpPr>
          <p:spPr bwMode="auto">
            <a:xfrm>
              <a:off x="2736" y="1056"/>
              <a:ext cx="2688" cy="3024"/>
            </a:xfrm>
            <a:prstGeom prst="rect">
              <a:avLst/>
            </a:prstGeom>
            <a:noFill/>
            <a:ln w="952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Telomera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z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yeni bir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proto-on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dir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546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3657600" cy="4953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15 kb </a:t>
            </a:r>
            <a:endParaRPr lang="tr-TR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germline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hücrelerinde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, telomera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z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, reverse trans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ripta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z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, a hexameric DNA 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tekrarları ekler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Telomera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z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proto-on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ogen</a:t>
            </a:r>
          </a:p>
        </p:txBody>
      </p:sp>
      <p:sp>
        <p:nvSpPr>
          <p:cNvPr id="4577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153400" cy="4953000"/>
          </a:xfrm>
        </p:spPr>
        <p:txBody>
          <a:bodyPr/>
          <a:lstStyle/>
          <a:p>
            <a:pPr marL="401638" indent="-401638" defTabSz="623888">
              <a:spcBef>
                <a:spcPct val="75000"/>
              </a:spcBef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- DNA repli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kasyonları ile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, telomer 35 ba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z kısalır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Kromozom uçları zarar görür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Tümörlerde  aktivite tekrar ortaya çıkar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801688" lvl="1" defTabSz="623888">
              <a:spcBef>
                <a:spcPct val="7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30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dan fazla kanser tipinde 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801688" lvl="1" defTabSz="623888">
              <a:spcBef>
                <a:spcPct val="7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80%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kanser örneğinde gözlenmiştir.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01638" indent="-401638" defTabSz="623888">
              <a:spcBef>
                <a:spcPct val="75000"/>
              </a:spcBef>
            </a:pP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7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7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1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648200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2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ogen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ler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değişik yollarla aktive olurlar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</a:p>
          <a:p>
            <a:pPr lvl="1">
              <a:lnSpc>
                <a:spcPct val="105000"/>
              </a:lnSpc>
              <a:spcBef>
                <a:spcPct val="2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Nokta mutasyonları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105000"/>
              </a:lnSpc>
              <a:spcBef>
                <a:spcPct val="25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RAS</a:t>
            </a:r>
          </a:p>
          <a:p>
            <a:pPr lvl="1">
              <a:lnSpc>
                <a:spcPct val="105000"/>
              </a:lnSpc>
              <a:spcBef>
                <a:spcPct val="25000"/>
              </a:spcBef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romo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omal translo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kasyonlar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105000"/>
              </a:lnSpc>
              <a:spcBef>
                <a:spcPct val="25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BCR/ABL - CML</a:t>
            </a:r>
          </a:p>
          <a:p>
            <a:pPr lvl="2">
              <a:lnSpc>
                <a:spcPct val="105000"/>
              </a:lnSpc>
              <a:spcBef>
                <a:spcPct val="25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MYC/Ig - Burkitt Lymphoma</a:t>
            </a:r>
          </a:p>
          <a:p>
            <a:pPr lvl="1">
              <a:lnSpc>
                <a:spcPct val="105000"/>
              </a:lnSpc>
              <a:spcBef>
                <a:spcPct val="2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Amplifi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kasyon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105000"/>
              </a:lnSpc>
              <a:spcBef>
                <a:spcPct val="25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erbB2 – 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meme, mide, ovaryum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05000"/>
              </a:lnSpc>
              <a:spcBef>
                <a:spcPct val="2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Telomera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on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ogen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dir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hücre yaşlanmasını geciktirir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9" name="Rectangle 5"/>
          <p:cNvSpPr>
            <a:spLocks noChangeArrowheads="1"/>
          </p:cNvSpPr>
          <p:nvPr/>
        </p:nvSpPr>
        <p:spPr bwMode="auto">
          <a:xfrm>
            <a:off x="990600" y="5953125"/>
            <a:ext cx="754380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35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tr-TR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Dağılmayan tümörler selim.</a:t>
            </a:r>
            <a:endParaRPr lang="en-US" sz="18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02793" name="Group 9"/>
          <p:cNvGrpSpPr>
            <a:grpSpLocks/>
          </p:cNvGrpSpPr>
          <p:nvPr/>
        </p:nvGrpSpPr>
        <p:grpSpPr bwMode="auto">
          <a:xfrm>
            <a:off x="381000" y="2362200"/>
            <a:ext cx="4648200" cy="3733800"/>
            <a:chOff x="624" y="1440"/>
            <a:chExt cx="2400" cy="2208"/>
          </a:xfrm>
        </p:grpSpPr>
        <p:sp>
          <p:nvSpPr>
            <p:cNvPr id="502790" name="Rectangle 6"/>
            <p:cNvSpPr>
              <a:spLocks noChangeArrowheads="1"/>
            </p:cNvSpPr>
            <p:nvPr/>
          </p:nvSpPr>
          <p:spPr bwMode="auto">
            <a:xfrm>
              <a:off x="624" y="1440"/>
              <a:ext cx="2400" cy="22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502788" name="Picture 4" descr="metastasi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484"/>
              <a:ext cx="2310" cy="2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2791" name="Rectangle 7"/>
            <p:cNvSpPr>
              <a:spLocks noChangeArrowheads="1"/>
            </p:cNvSpPr>
            <p:nvPr/>
          </p:nvSpPr>
          <p:spPr bwMode="auto">
            <a:xfrm>
              <a:off x="672" y="1488"/>
              <a:ext cx="2304" cy="2112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502792" name="Rectangle 8"/>
          <p:cNvSpPr>
            <a:spLocks noChangeArrowheads="1"/>
          </p:cNvSpPr>
          <p:nvPr/>
        </p:nvSpPr>
        <p:spPr bwMode="auto">
          <a:xfrm>
            <a:off x="4991100" y="2689225"/>
            <a:ext cx="38481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7800" lvl="1" algn="l">
              <a:lnSpc>
                <a:spcPct val="120000"/>
              </a:lnSpc>
              <a:spcBef>
                <a:spcPct val="35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Kontrolsuz bölünen hücreler kan dolaşımı ile diğer dokulara da taşınırlar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(meta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z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9" grpId="0" autoUpdateAnimBg="0"/>
      <p:bldP spid="5027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/>
          <a:lstStyle/>
          <a:p>
            <a:pPr indent="0">
              <a:lnSpc>
                <a:spcPct val="110000"/>
              </a:lnSpc>
              <a:spcBef>
                <a:spcPct val="35000"/>
              </a:spcBef>
            </a:pP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</a:t>
            </a: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inom</a:t>
            </a:r>
          </a:p>
          <a:p>
            <a:pPr marL="1028700" lvl="1" indent="-228600">
              <a:lnSpc>
                <a:spcPct val="110000"/>
              </a:lnSpc>
              <a:spcBef>
                <a:spcPct val="3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epitel</a:t>
            </a:r>
          </a:p>
          <a:p>
            <a:pPr indent="0">
              <a:lnSpc>
                <a:spcPct val="110000"/>
              </a:lnSpc>
              <a:spcBef>
                <a:spcPct val="35000"/>
              </a:spcBef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Sar</a:t>
            </a: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om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4">
              <a:lnSpc>
                <a:spcPct val="110000"/>
              </a:lnSpc>
              <a:spcBef>
                <a:spcPct val="35000"/>
              </a:spcBef>
              <a:buFont typeface="Wingdings" pitchFamily="2" charset="2"/>
              <a:buNone/>
            </a:pPr>
            <a:endParaRPr lang="en-US" sz="1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0">
              <a:lnSpc>
                <a:spcPct val="110000"/>
              </a:lnSpc>
              <a:spcBef>
                <a:spcPct val="35000"/>
              </a:spcBef>
            </a:pP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Kan</a:t>
            </a:r>
            <a:endParaRPr lang="en-US" sz="28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028700" lvl="1" indent="-228600">
              <a:lnSpc>
                <a:spcPct val="110000"/>
              </a:lnSpc>
              <a:spcBef>
                <a:spcPct val="3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ösemi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–</a:t>
            </a:r>
            <a:endParaRPr lang="tr-TR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028700" lvl="1" indent="-228600">
              <a:lnSpc>
                <a:spcPct val="110000"/>
              </a:lnSpc>
              <a:spcBef>
                <a:spcPct val="3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oma – </a:t>
            </a:r>
          </a:p>
          <a:p>
            <a:pPr marL="1028700" lvl="1" indent="-228600">
              <a:lnSpc>
                <a:spcPct val="110000"/>
              </a:lnSpc>
              <a:spcBef>
                <a:spcPct val="35000"/>
              </a:spcBef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Myeloma – </a:t>
            </a:r>
            <a:endParaRPr 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1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8" name="Rectangle 1030"/>
          <p:cNvSpPr>
            <a:spLocks noChangeArrowheads="1"/>
          </p:cNvSpPr>
          <p:nvPr/>
        </p:nvSpPr>
        <p:spPr bwMode="auto">
          <a:xfrm>
            <a:off x="3962400" y="2514600"/>
            <a:ext cx="419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algn="l"/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l"/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Osteosar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oma Hepatocarcinoma – </a:t>
            </a:r>
          </a:p>
        </p:txBody>
      </p:sp>
      <p:grpSp>
        <p:nvGrpSpPr>
          <p:cNvPr id="504841" name="Group 1033"/>
          <p:cNvGrpSpPr>
            <a:grpSpLocks/>
          </p:cNvGrpSpPr>
          <p:nvPr/>
        </p:nvGrpSpPr>
        <p:grpSpPr bwMode="auto">
          <a:xfrm>
            <a:off x="533400" y="0"/>
            <a:ext cx="3505200" cy="6858000"/>
            <a:chOff x="480" y="1008"/>
            <a:chExt cx="1680" cy="3216"/>
          </a:xfrm>
        </p:grpSpPr>
        <p:sp>
          <p:nvSpPr>
            <p:cNvPr id="504839" name="Rectangle 1031"/>
            <p:cNvSpPr>
              <a:spLocks noChangeArrowheads="1"/>
            </p:cNvSpPr>
            <p:nvPr/>
          </p:nvSpPr>
          <p:spPr bwMode="auto">
            <a:xfrm>
              <a:off x="480" y="1008"/>
              <a:ext cx="1680" cy="3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504837" name="Picture 1029" descr="prefixes in nami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5" r="1736"/>
            <a:stretch>
              <a:fillRect/>
            </a:stretch>
          </p:blipFill>
          <p:spPr bwMode="auto">
            <a:xfrm>
              <a:off x="528" y="1056"/>
              <a:ext cx="1584" cy="3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4840" name="Rectangle 1032"/>
            <p:cNvSpPr>
              <a:spLocks noChangeArrowheads="1"/>
            </p:cNvSpPr>
            <p:nvPr/>
          </p:nvSpPr>
          <p:spPr bwMode="auto">
            <a:xfrm>
              <a:off x="538" y="1054"/>
              <a:ext cx="1574" cy="3122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685800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Risk 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faktörleri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12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001000" cy="4648200"/>
          </a:xfrm>
        </p:spPr>
        <p:txBody>
          <a:bodyPr/>
          <a:lstStyle/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Sigara</a:t>
            </a: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Güneş ışığı</a:t>
            </a:r>
            <a:endParaRPr lang="en-US" sz="2800" u="sng">
              <a:solidFill>
                <a:srgbClr val="DFE5FD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Yaş, hormonlar, şişmanlık vb.</a:t>
            </a:r>
            <a:endParaRPr lang="en-US" sz="2800" u="sng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Ailevi</a:t>
            </a:r>
            <a:endParaRPr lang="en-US" sz="2400" i="1" u="sng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909638" indent="-444500">
              <a:lnSpc>
                <a:spcPct val="130000"/>
              </a:lnSpc>
              <a:spcBef>
                <a:spcPct val="75000"/>
              </a:spcBef>
              <a:buFont typeface="Wingdings" pitchFamily="2" charset="2"/>
              <a:buNone/>
            </a:pPr>
            <a:endParaRPr lang="en-US" sz="240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2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1" name="Rectangle 1027"/>
          <p:cNvSpPr>
            <a:spLocks noGrp="1" noChangeArrowheads="1"/>
          </p:cNvSpPr>
          <p:nvPr>
            <p:ph type="title"/>
          </p:nvPr>
        </p:nvSpPr>
        <p:spPr>
          <a:xfrm>
            <a:off x="304800" y="1600200"/>
            <a:ext cx="7772400" cy="685800"/>
          </a:xfrm>
        </p:spPr>
        <p:txBody>
          <a:bodyPr/>
          <a:lstStyle/>
          <a:p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03816" name="Group 1032"/>
          <p:cNvGrpSpPr>
            <a:grpSpLocks/>
          </p:cNvGrpSpPr>
          <p:nvPr/>
        </p:nvGrpSpPr>
        <p:grpSpPr bwMode="auto">
          <a:xfrm>
            <a:off x="1219200" y="0"/>
            <a:ext cx="6553200" cy="6858000"/>
            <a:chOff x="3120" y="1920"/>
            <a:chExt cx="2256" cy="2112"/>
          </a:xfrm>
        </p:grpSpPr>
        <p:sp>
          <p:nvSpPr>
            <p:cNvPr id="503810" name="Rectangle 1026"/>
            <p:cNvSpPr>
              <a:spLocks noChangeArrowheads="1"/>
            </p:cNvSpPr>
            <p:nvPr/>
          </p:nvSpPr>
          <p:spPr bwMode="auto">
            <a:xfrm>
              <a:off x="3120" y="1920"/>
              <a:ext cx="2256" cy="211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pic>
          <p:nvPicPr>
            <p:cNvPr id="503815" name="Picture 1031" descr="lag tim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1968"/>
              <a:ext cx="2160" cy="2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3814" name="Rectangle 1030"/>
            <p:cNvSpPr>
              <a:spLocks noChangeArrowheads="1"/>
            </p:cNvSpPr>
            <p:nvPr/>
          </p:nvSpPr>
          <p:spPr bwMode="auto">
            <a:xfrm>
              <a:off x="3168" y="1968"/>
              <a:ext cx="2160" cy="2016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685800"/>
          </a:xfrm>
        </p:spPr>
        <p:txBody>
          <a:bodyPr/>
          <a:lstStyle/>
          <a:p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Tümör gelişimi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413703" name="Picture 7" descr="stages of can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001"/>
          <a:stretch>
            <a:fillRect/>
          </a:stretch>
        </p:blipFill>
        <p:spPr bwMode="auto">
          <a:xfrm>
            <a:off x="685800" y="2667000"/>
            <a:ext cx="914400" cy="38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708" name="Picture 12" descr="stages of can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9" r="65001"/>
          <a:stretch>
            <a:fillRect/>
          </a:stretch>
        </p:blipFill>
        <p:spPr bwMode="auto">
          <a:xfrm>
            <a:off x="2133600" y="2667000"/>
            <a:ext cx="1066800" cy="38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709" name="Picture 13" descr="stages of can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0" r="42500"/>
          <a:stretch>
            <a:fillRect/>
          </a:stretch>
        </p:blipFill>
        <p:spPr bwMode="auto">
          <a:xfrm>
            <a:off x="3733800" y="2659063"/>
            <a:ext cx="1219200" cy="381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710" name="Picture 14" descr="stages of can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48" r="21251"/>
          <a:stretch>
            <a:fillRect/>
          </a:stretch>
        </p:blipFill>
        <p:spPr bwMode="auto">
          <a:xfrm>
            <a:off x="5334000" y="2667000"/>
            <a:ext cx="1371600" cy="38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711" name="Picture 15" descr="stages of canc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49" r="-1250"/>
          <a:stretch>
            <a:fillRect/>
          </a:stretch>
        </p:blipFill>
        <p:spPr bwMode="auto">
          <a:xfrm>
            <a:off x="7162800" y="2667000"/>
            <a:ext cx="1371600" cy="381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534400" cy="4648200"/>
          </a:xfrm>
        </p:spPr>
        <p:txBody>
          <a:bodyPr/>
          <a:lstStyle/>
          <a:p>
            <a:pPr indent="0">
              <a:lnSpc>
                <a:spcPct val="110000"/>
              </a:lnSpc>
              <a:spcBef>
                <a:spcPct val="35000"/>
              </a:spcBef>
            </a:pP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uta</a:t>
            </a:r>
            <a:r>
              <a:rPr 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syonlar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0">
              <a:lnSpc>
                <a:spcPct val="110000"/>
              </a:lnSpc>
              <a:spcBef>
                <a:spcPct val="35000"/>
              </a:spcBef>
              <a:buFont typeface="Wingdings" pitchFamily="2" charset="2"/>
              <a:buNone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17796" name="Picture 4" descr="stages in cancer evolu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85"/>
          <a:stretch>
            <a:fillRect/>
          </a:stretch>
        </p:blipFill>
        <p:spPr bwMode="auto">
          <a:xfrm>
            <a:off x="0" y="1828800"/>
            <a:ext cx="91440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7797" name="Text Box 5"/>
          <p:cNvSpPr txBox="1">
            <a:spLocks noChangeArrowheads="1"/>
          </p:cNvSpPr>
          <p:nvPr/>
        </p:nvSpPr>
        <p:spPr bwMode="auto">
          <a:xfrm>
            <a:off x="152400" y="4845050"/>
            <a:ext cx="2219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400" b="1">
                <a:solidFill>
                  <a:srgbClr val="00804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Tumor suppressor gene</a:t>
            </a:r>
          </a:p>
        </p:txBody>
      </p:sp>
      <p:sp>
        <p:nvSpPr>
          <p:cNvPr id="417798" name="Text Box 6"/>
          <p:cNvSpPr txBox="1">
            <a:spLocks noChangeArrowheads="1"/>
          </p:cNvSpPr>
          <p:nvPr/>
        </p:nvSpPr>
        <p:spPr bwMode="auto">
          <a:xfrm>
            <a:off x="3187700" y="4876800"/>
            <a:ext cx="1536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400" b="1">
                <a:solidFill>
                  <a:srgbClr val="00804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Protooncogene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5" grpId="0" build="p" bldLvl="2" autoUpdateAnimBg="0"/>
      <p:bldP spid="417797" grpId="0" build="p" autoUpdateAnimBg="0"/>
      <p:bldP spid="417798" grpId="0" build="p" autoUpdateAnimBg="0"/>
    </p:bldLst>
  </p:timing>
</p:sld>
</file>

<file path=ppt/theme/theme1.xml><?xml version="1.0" encoding="utf-8"?>
<a:theme xmlns:a="http://schemas.openxmlformats.org/drawingml/2006/main" name="Blueprint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4080"/>
      </a:accent1>
      <a:accent2>
        <a:srgbClr val="B2B2B2"/>
      </a:accent2>
      <a:accent3>
        <a:srgbClr val="FFFFFF"/>
      </a:accent3>
      <a:accent4>
        <a:srgbClr val="000000"/>
      </a:accent4>
      <a:accent5>
        <a:srgbClr val="AAAFC0"/>
      </a:accent5>
      <a:accent6>
        <a:srgbClr val="A1A1A1"/>
      </a:accent6>
      <a:hlink>
        <a:srgbClr val="6F89F7"/>
      </a:hlink>
      <a:folHlink>
        <a:srgbClr val="32366E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9186</TotalTime>
  <Words>594</Words>
  <Application>Microsoft Office PowerPoint</Application>
  <PresentationFormat>Ekran Gösterisi (4:3)</PresentationFormat>
  <Paragraphs>132</Paragraphs>
  <Slides>24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Times New Roman</vt:lpstr>
      <vt:lpstr>Tahoma</vt:lpstr>
      <vt:lpstr>Wingdings</vt:lpstr>
      <vt:lpstr>Arial</vt:lpstr>
      <vt:lpstr>Times</vt:lpstr>
      <vt:lpstr>Blueprint</vt:lpstr>
      <vt:lpstr>Kanser ve  Genetik</vt:lpstr>
      <vt:lpstr>Kanser nedir?</vt:lpstr>
      <vt:lpstr>PowerPoint Sunusu</vt:lpstr>
      <vt:lpstr>PowerPoint Sunusu</vt:lpstr>
      <vt:lpstr>PowerPoint Sunusu</vt:lpstr>
      <vt:lpstr>Risk faktörleri</vt:lpstr>
      <vt:lpstr> </vt:lpstr>
      <vt:lpstr>Tümör gelişimi</vt:lpstr>
      <vt:lpstr>PowerPoint Sunusu</vt:lpstr>
      <vt:lpstr>Kanser genleri</vt:lpstr>
      <vt:lpstr>Onkogenler</vt:lpstr>
      <vt:lpstr>PowerPoint Sunusu</vt:lpstr>
      <vt:lpstr>RAS proto-onkogenleri</vt:lpstr>
      <vt:lpstr>RAS mutasyonları</vt:lpstr>
      <vt:lpstr>Onkogenler kromozom translokasyonları ile de aktive olurlar</vt:lpstr>
      <vt:lpstr>Kronik Myelogenik Lösemi (CML)</vt:lpstr>
      <vt:lpstr>Onkogenler translokasyonlarla aktive edilebilirler</vt:lpstr>
      <vt:lpstr>Burkitt Lymphoma</vt:lpstr>
      <vt:lpstr>Bazı onkogenler artan amplifikasyon ile tanımlanırlar</vt:lpstr>
      <vt:lpstr>erbB2 (HER2/NEU) birçok meme kanserinde amplifiye olur.</vt:lpstr>
      <vt:lpstr>Antikor erbB2 klinik tedavide kullanılabilir.</vt:lpstr>
      <vt:lpstr>Telomeraz yeni bir proto-onkogendir</vt:lpstr>
      <vt:lpstr>Telomeraz proto-onkogen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MEDI 545</dc:title>
  <dc:creator>Neil and Cynthia Lamb</dc:creator>
  <cp:lastModifiedBy>yesim</cp:lastModifiedBy>
  <cp:revision>464</cp:revision>
  <cp:lastPrinted>2001-03-30T15:32:20Z</cp:lastPrinted>
  <dcterms:created xsi:type="dcterms:W3CDTF">2000-11-14T18:13:08Z</dcterms:created>
  <dcterms:modified xsi:type="dcterms:W3CDTF">2014-09-13T12:13:09Z</dcterms:modified>
</cp:coreProperties>
</file>