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88" r:id="rId4"/>
    <p:sldId id="289" r:id="rId5"/>
    <p:sldId id="290" r:id="rId6"/>
    <p:sldId id="291" r:id="rId7"/>
    <p:sldId id="276" r:id="rId8"/>
    <p:sldId id="292" r:id="rId9"/>
    <p:sldId id="293" r:id="rId10"/>
    <p:sldId id="277" r:id="rId11"/>
    <p:sldId id="278" r:id="rId12"/>
    <p:sldId id="279" r:id="rId13"/>
    <p:sldId id="280" r:id="rId14"/>
    <p:sldId id="281" r:id="rId15"/>
    <p:sldId id="282" r:id="rId16"/>
    <p:sldId id="273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6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02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5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8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85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62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71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34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75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56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56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8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69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45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FE91-9C5B-477C-8961-A0A057EA954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4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-dentis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01286" y="2777837"/>
            <a:ext cx="8915399" cy="2262781"/>
          </a:xfrm>
        </p:spPr>
        <p:txBody>
          <a:bodyPr/>
          <a:lstStyle/>
          <a:p>
            <a:r>
              <a:rPr lang="tr-TR" dirty="0" smtClean="0"/>
              <a:t>Oral </a:t>
            </a:r>
            <a:r>
              <a:rPr lang="tr-TR" dirty="0" err="1" smtClean="0"/>
              <a:t>neplasia</a:t>
            </a:r>
            <a:r>
              <a:rPr lang="tr-TR" dirty="0" smtClean="0"/>
              <a:t> </a:t>
            </a:r>
            <a:r>
              <a:rPr lang="tr-TR" dirty="0" err="1" smtClean="0"/>
              <a:t>surgery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118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39" y="1331406"/>
            <a:ext cx="4547263" cy="550271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 flipH="1">
            <a:off x="1777536" y="453449"/>
            <a:ext cx="983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Clinical and </a:t>
            </a:r>
            <a:r>
              <a:rPr lang="en-US" sz="2400" dirty="0"/>
              <a:t>radiographic appearance of a </a:t>
            </a:r>
            <a:r>
              <a:rPr lang="en-US" sz="2400" dirty="0" smtClean="0"/>
              <a:t>malignant</a:t>
            </a:r>
            <a:r>
              <a:rPr lang="tr-TR" sz="2400" dirty="0" smtClean="0"/>
              <a:t> </a:t>
            </a:r>
            <a:r>
              <a:rPr lang="en-US" sz="2400" dirty="0" smtClean="0"/>
              <a:t>melanoma </a:t>
            </a:r>
            <a:r>
              <a:rPr lang="en-US" sz="2400" dirty="0"/>
              <a:t>in a 14-year-old dog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011" y="1307531"/>
            <a:ext cx="4034644" cy="55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8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11" y="1539332"/>
            <a:ext cx="4818413" cy="487928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06089" y="762529"/>
            <a:ext cx="712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Debulking</a:t>
            </a:r>
            <a:r>
              <a:rPr lang="en-US" dirty="0"/>
              <a:t> (</a:t>
            </a:r>
            <a:r>
              <a:rPr lang="en-US" dirty="0" err="1"/>
              <a:t>intracapsular</a:t>
            </a:r>
            <a:r>
              <a:rPr lang="en-US" dirty="0"/>
              <a:t> </a:t>
            </a:r>
            <a:r>
              <a:rPr lang="en-US" dirty="0" smtClean="0"/>
              <a:t>excision)</a:t>
            </a:r>
            <a:r>
              <a:rPr lang="tr-TR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performed for palliative treatment. The patient is positioned in </a:t>
            </a:r>
            <a:r>
              <a:rPr lang="en-US" dirty="0" smtClean="0"/>
              <a:t>dorsal</a:t>
            </a:r>
            <a:r>
              <a:rPr lang="tr-TR" dirty="0" smtClean="0"/>
              <a:t> </a:t>
            </a:r>
            <a:r>
              <a:rPr lang="en-US" dirty="0" err="1" smtClean="0"/>
              <a:t>recumbency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53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73381" y="418191"/>
            <a:ext cx="9223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 </a:t>
            </a:r>
            <a:r>
              <a:rPr lang="en-US" sz="2400" dirty="0"/>
              <a:t>Clinical </a:t>
            </a:r>
            <a:r>
              <a:rPr lang="en-US" sz="2400" dirty="0" smtClean="0"/>
              <a:t>and </a:t>
            </a:r>
            <a:r>
              <a:rPr lang="en-US" sz="2400" dirty="0"/>
              <a:t>radiographic appearance of a </a:t>
            </a:r>
            <a:r>
              <a:rPr lang="en-US" sz="2400" dirty="0" err="1" smtClean="0"/>
              <a:t>periphera</a:t>
            </a:r>
            <a:r>
              <a:rPr lang="tr-TR" sz="2400" dirty="0" smtClean="0"/>
              <a:t>l </a:t>
            </a:r>
            <a:r>
              <a:rPr lang="en-US" sz="2400" dirty="0" smtClean="0"/>
              <a:t>odontogenic </a:t>
            </a:r>
            <a:r>
              <a:rPr lang="en-US" sz="2400" dirty="0"/>
              <a:t>fibroma at the left maxillary </a:t>
            </a:r>
            <a:r>
              <a:rPr lang="en-US" sz="2400" dirty="0" smtClean="0"/>
              <a:t>fourth</a:t>
            </a:r>
            <a:r>
              <a:rPr lang="tr-TR" sz="2400" dirty="0" smtClean="0"/>
              <a:t> </a:t>
            </a:r>
            <a:r>
              <a:rPr lang="en-US" sz="2400" dirty="0" smtClean="0"/>
              <a:t>premolar </a:t>
            </a:r>
            <a:r>
              <a:rPr lang="en-US" sz="2400" dirty="0"/>
              <a:t>tooth of </a:t>
            </a:r>
            <a:r>
              <a:rPr lang="en-US" sz="2400" dirty="0" smtClean="0"/>
              <a:t>an</a:t>
            </a:r>
            <a:r>
              <a:rPr lang="tr-TR" sz="2400" dirty="0" smtClean="0"/>
              <a:t> </a:t>
            </a:r>
            <a:r>
              <a:rPr lang="en-US" sz="2400" dirty="0" smtClean="0"/>
              <a:t>8-year-old </a:t>
            </a:r>
            <a:r>
              <a:rPr lang="en-US" sz="2400" dirty="0"/>
              <a:t>dog.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0" y="2166518"/>
            <a:ext cx="5782954" cy="43292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73" y="2124953"/>
            <a:ext cx="5893791" cy="4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074" y="1953940"/>
            <a:ext cx="5927438" cy="442904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086096" y="485393"/>
            <a:ext cx="8744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En</a:t>
            </a:r>
            <a:r>
              <a:rPr lang="en-US" sz="2400" dirty="0"/>
              <a:t> bloc resection (marginal excision) was </a:t>
            </a:r>
            <a:r>
              <a:rPr lang="en-US" sz="2400" dirty="0" smtClean="0"/>
              <a:t>performed</a:t>
            </a:r>
            <a:r>
              <a:rPr lang="tr-TR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achieve surgical cure. The patient is positioned in </a:t>
            </a:r>
            <a:r>
              <a:rPr lang="en-US" sz="2400" dirty="0" smtClean="0"/>
              <a:t>dorsal</a:t>
            </a:r>
            <a:r>
              <a:rPr lang="tr-TR" sz="2400" dirty="0" smtClean="0"/>
              <a:t> </a:t>
            </a:r>
            <a:r>
              <a:rPr lang="en-US" sz="2400" dirty="0" err="1" smtClean="0"/>
              <a:t>recumbency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9877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25782" y="556644"/>
            <a:ext cx="8678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Clinical and </a:t>
            </a:r>
            <a:r>
              <a:rPr lang="en-US" sz="2400" dirty="0" smtClean="0"/>
              <a:t>radiographic </a:t>
            </a:r>
            <a:r>
              <a:rPr lang="en-US" sz="2400" dirty="0"/>
              <a:t>appearance of </a:t>
            </a:r>
            <a:r>
              <a:rPr lang="en-US" sz="2400" dirty="0" smtClean="0"/>
              <a:t>an</a:t>
            </a:r>
            <a:r>
              <a:rPr lang="tr-TR" sz="2400" dirty="0" smtClean="0"/>
              <a:t> </a:t>
            </a:r>
            <a:r>
              <a:rPr lang="en-US" sz="2400" dirty="0" err="1" smtClean="0"/>
              <a:t>acanthomatous</a:t>
            </a:r>
            <a:r>
              <a:rPr lang="en-US" sz="2400" dirty="0" smtClean="0"/>
              <a:t> </a:t>
            </a:r>
            <a:r>
              <a:rPr lang="en-US" sz="2400" dirty="0" err="1"/>
              <a:t>ameloblastoma</a:t>
            </a:r>
            <a:r>
              <a:rPr lang="en-US" sz="2400" dirty="0"/>
              <a:t> at the left maxillary canine tooth of a 3-year-old dog.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2182585"/>
            <a:ext cx="5763491" cy="43065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36" y="2306812"/>
            <a:ext cx="5597237" cy="41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4" y="2090056"/>
            <a:ext cx="5345298" cy="39940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33" y="2167245"/>
            <a:ext cx="5145280" cy="391687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36717" y="457775"/>
            <a:ext cx="9991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Unilateral rostral </a:t>
            </a:r>
            <a:r>
              <a:rPr lang="en-US" dirty="0" err="1"/>
              <a:t>maxillectomy</a:t>
            </a:r>
            <a:r>
              <a:rPr lang="en-US" dirty="0"/>
              <a:t> (wide excision) was performed to achieve surgical cure. The patient is positioned in dorsal </a:t>
            </a:r>
            <a:r>
              <a:rPr lang="en-US" dirty="0" err="1"/>
              <a:t>recumbency</a:t>
            </a:r>
            <a:r>
              <a:rPr lang="en-US" dirty="0" smtClean="0"/>
              <a:t>. The</a:t>
            </a:r>
            <a:r>
              <a:rPr lang="tr-TR" dirty="0" smtClean="0"/>
              <a:t> </a:t>
            </a:r>
            <a:r>
              <a:rPr lang="en-US" dirty="0" smtClean="0"/>
              <a:t>excised </a:t>
            </a:r>
            <a:r>
              <a:rPr lang="en-US" dirty="0"/>
              <a:t>section of maxilla, containing the third incisor, canine, first and second premolar teeth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829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6903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Small Animal</a:t>
            </a:r>
          </a:p>
          <a:p>
            <a:r>
              <a:rPr lang="en-US" dirty="0" smtClean="0"/>
              <a:t>Dentistry</a:t>
            </a:r>
          </a:p>
          <a:p>
            <a:r>
              <a:rPr lang="en-US" dirty="0" smtClean="0"/>
              <a:t>A manual of techniques</a:t>
            </a:r>
          </a:p>
          <a:p>
            <a:r>
              <a:rPr lang="en-US" dirty="0" smtClean="0"/>
              <a:t>Cedric </a:t>
            </a:r>
            <a:r>
              <a:rPr lang="en-US" dirty="0" err="1" smtClean="0"/>
              <a:t>Tutt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www.vet-dentist.com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Oral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maxilla</a:t>
            </a:r>
            <a:r>
              <a:rPr lang="tr-TR" dirty="0" smtClean="0"/>
              <a:t> </a:t>
            </a:r>
            <a:r>
              <a:rPr lang="tr-TR" dirty="0" err="1" smtClean="0"/>
              <a:t>gacial</a:t>
            </a:r>
            <a:r>
              <a:rPr lang="tr-TR" dirty="0" smtClean="0"/>
              <a:t> </a:t>
            </a:r>
            <a:r>
              <a:rPr lang="tr-TR" dirty="0" err="1" smtClean="0"/>
              <a:t>surgery</a:t>
            </a:r>
            <a:r>
              <a:rPr lang="tr-TR" dirty="0" smtClean="0"/>
              <a:t> in </a:t>
            </a:r>
            <a:r>
              <a:rPr lang="tr-TR" dirty="0" err="1" smtClean="0"/>
              <a:t>dogs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cats</a:t>
            </a:r>
            <a:endParaRPr lang="tr-TR" dirty="0" smtClean="0"/>
          </a:p>
          <a:p>
            <a:r>
              <a:rPr lang="tr-TR" dirty="0"/>
              <a:t>Frank J M </a:t>
            </a:r>
            <a:r>
              <a:rPr lang="tr-TR" dirty="0" err="1" smtClean="0"/>
              <a:t>Verstraete</a:t>
            </a:r>
            <a:r>
              <a:rPr lang="tr-TR" dirty="0"/>
              <a:t>, </a:t>
            </a:r>
            <a:r>
              <a:rPr lang="tr-TR" dirty="0" err="1"/>
              <a:t>Milinda</a:t>
            </a:r>
            <a:r>
              <a:rPr lang="tr-TR" dirty="0"/>
              <a:t> J </a:t>
            </a:r>
            <a:r>
              <a:rPr lang="tr-TR" dirty="0" err="1" smtClean="0"/>
              <a:t>Lommer</a:t>
            </a:r>
            <a:endParaRPr lang="tr-TR" dirty="0" smtClean="0"/>
          </a:p>
          <a:p>
            <a:r>
              <a:rPr lang="tr-TR" dirty="0" err="1" smtClean="0"/>
              <a:t>Saunders</a:t>
            </a:r>
            <a:r>
              <a:rPr lang="tr-TR" dirty="0" smtClean="0"/>
              <a:t> </a:t>
            </a:r>
            <a:r>
              <a:rPr lang="tr-TR" dirty="0" err="1" smtClean="0"/>
              <a:t>elsevier</a:t>
            </a:r>
            <a:r>
              <a:rPr lang="tr-TR" dirty="0" smtClean="0"/>
              <a:t> 2012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141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68284" y="576805"/>
            <a:ext cx="816032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/>
              <a:t>common</a:t>
            </a:r>
            <a:r>
              <a:rPr lang="tr-TR" sz="2800" dirty="0"/>
              <a:t> </a:t>
            </a:r>
            <a:r>
              <a:rPr lang="tr-TR" sz="2800" dirty="0" err="1"/>
              <a:t>malignant</a:t>
            </a:r>
            <a:r>
              <a:rPr lang="tr-TR" sz="2800" dirty="0"/>
              <a:t> oral </a:t>
            </a:r>
            <a:r>
              <a:rPr lang="tr-TR" sz="2800" dirty="0" err="1"/>
              <a:t>tumors</a:t>
            </a:r>
            <a:r>
              <a:rPr lang="tr-TR" sz="2800" dirty="0"/>
              <a:t> of </a:t>
            </a:r>
            <a:r>
              <a:rPr lang="tr-TR" sz="2800" dirty="0" err="1"/>
              <a:t>dogs</a:t>
            </a:r>
            <a:r>
              <a:rPr lang="tr-TR" sz="2800" dirty="0"/>
              <a:t> </a:t>
            </a:r>
            <a:r>
              <a:rPr lang="tr-TR" sz="2800" dirty="0" err="1" smtClean="0"/>
              <a:t>are</a:t>
            </a:r>
            <a:endParaRPr lang="tr-TR" sz="2800" dirty="0" smtClean="0"/>
          </a:p>
          <a:p>
            <a:r>
              <a:rPr lang="tr-TR" sz="2800" dirty="0" err="1" smtClean="0"/>
              <a:t>malignant</a:t>
            </a:r>
            <a:endParaRPr lang="tr-TR" sz="2800" dirty="0"/>
          </a:p>
          <a:p>
            <a:r>
              <a:rPr lang="tr-TR" sz="2800" dirty="0" err="1"/>
              <a:t>melanoma</a:t>
            </a:r>
            <a:r>
              <a:rPr lang="tr-TR" sz="2800" dirty="0"/>
              <a:t>, </a:t>
            </a:r>
            <a:endParaRPr lang="tr-TR" sz="2800" dirty="0" smtClean="0"/>
          </a:p>
          <a:p>
            <a:r>
              <a:rPr lang="tr-TR" sz="2800" dirty="0" err="1" smtClean="0"/>
              <a:t>squamous</a:t>
            </a:r>
            <a:r>
              <a:rPr lang="tr-TR" sz="2800" dirty="0" smtClean="0"/>
              <a:t> 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carcinoma</a:t>
            </a:r>
            <a:r>
              <a:rPr lang="tr-TR" sz="2800" dirty="0"/>
              <a:t>, </a:t>
            </a:r>
            <a:endParaRPr lang="tr-TR" sz="2800" dirty="0" smtClean="0"/>
          </a:p>
          <a:p>
            <a:r>
              <a:rPr lang="tr-TR" sz="2800" dirty="0" err="1" smtClean="0"/>
              <a:t>fibrosarcoma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osteosarcoma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endParaRPr lang="tr-TR" sz="2800" dirty="0" smtClean="0"/>
          </a:p>
          <a:p>
            <a:r>
              <a:rPr lang="tr-TR" sz="2800" dirty="0" smtClean="0"/>
              <a:t>	</a:t>
            </a:r>
            <a:r>
              <a:rPr lang="en-US" sz="2800" dirty="0" smtClean="0"/>
              <a:t>Squamous </a:t>
            </a:r>
            <a:r>
              <a:rPr lang="en-US" sz="2800" dirty="0"/>
              <a:t>cell </a:t>
            </a:r>
            <a:r>
              <a:rPr lang="en-US" sz="2800" dirty="0" smtClean="0"/>
              <a:t>carcinoma</a:t>
            </a:r>
            <a:r>
              <a:rPr lang="tr-TR" sz="2800" dirty="0" smtClean="0"/>
              <a:t> </a:t>
            </a:r>
            <a:r>
              <a:rPr lang="en-US" sz="2800" dirty="0" smtClean="0"/>
              <a:t>represents </a:t>
            </a:r>
            <a:r>
              <a:rPr lang="en-US" sz="2800" dirty="0"/>
              <a:t>approximately 70% of feline oral tumors, with </a:t>
            </a:r>
            <a:r>
              <a:rPr lang="en-US" sz="2800" dirty="0" err="1" smtClean="0"/>
              <a:t>fibrosarcom</a:t>
            </a:r>
            <a:r>
              <a:rPr lang="tr-TR" sz="2800" dirty="0" smtClean="0"/>
              <a:t>a </a:t>
            </a:r>
            <a:r>
              <a:rPr lang="en-US" sz="2800" dirty="0" smtClean="0"/>
              <a:t>and </a:t>
            </a:r>
            <a:r>
              <a:rPr lang="en-US" sz="2800" dirty="0"/>
              <a:t>osteosarcoma occurring less commonly.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9123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31917" y="1004316"/>
            <a:ext cx="98090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/>
              <a:t>	</a:t>
            </a:r>
            <a:r>
              <a:rPr lang="en-US" sz="2800" dirty="0" smtClean="0"/>
              <a:t>While </a:t>
            </a:r>
            <a:r>
              <a:rPr lang="en-US" sz="2800" dirty="0"/>
              <a:t>benign, well-circumscribed lesions such as cysts and </a:t>
            </a:r>
            <a:r>
              <a:rPr lang="en-US" sz="2800" dirty="0" err="1" smtClean="0"/>
              <a:t>odontomas</a:t>
            </a:r>
            <a:r>
              <a:rPr lang="tr-TR" sz="2800" dirty="0" smtClean="0"/>
              <a:t> </a:t>
            </a:r>
            <a:r>
              <a:rPr lang="en-US" sz="2800" dirty="0" smtClean="0"/>
              <a:t>may </a:t>
            </a:r>
            <a:r>
              <a:rPr lang="en-US" sz="2800" dirty="0"/>
              <a:t>be treated conservatively with enucleation or curettage </a:t>
            </a:r>
            <a:r>
              <a:rPr lang="en-US" sz="2800" dirty="0" smtClean="0"/>
              <a:t>techniques,</a:t>
            </a:r>
            <a:r>
              <a:rPr lang="tr-TR" sz="2800" dirty="0" smtClean="0"/>
              <a:t> </a:t>
            </a:r>
            <a:r>
              <a:rPr lang="en-US" sz="2800" dirty="0" smtClean="0"/>
              <a:t>malignant </a:t>
            </a:r>
            <a:r>
              <a:rPr lang="en-US" sz="2800" dirty="0"/>
              <a:t>oral tumors and benign but locally invasive </a:t>
            </a:r>
            <a:r>
              <a:rPr lang="en-US" sz="2800" dirty="0" smtClean="0"/>
              <a:t>tumors</a:t>
            </a:r>
            <a:r>
              <a:rPr lang="tr-TR" sz="2800" dirty="0" smtClean="0"/>
              <a:t> </a:t>
            </a:r>
            <a:r>
              <a:rPr lang="en-US" sz="2800" dirty="0" smtClean="0"/>
              <a:t>(such </a:t>
            </a:r>
            <a:r>
              <a:rPr lang="en-US" sz="2800" dirty="0"/>
              <a:t>as canine </a:t>
            </a:r>
            <a:r>
              <a:rPr lang="en-US" sz="2800" dirty="0" err="1"/>
              <a:t>acanthomatous</a:t>
            </a:r>
            <a:r>
              <a:rPr lang="en-US" sz="2800" dirty="0"/>
              <a:t> </a:t>
            </a:r>
            <a:r>
              <a:rPr lang="en-US" sz="2800" dirty="0" err="1"/>
              <a:t>ameloblastoma</a:t>
            </a:r>
            <a:r>
              <a:rPr lang="en-US" sz="2800" dirty="0"/>
              <a:t>) require more </a:t>
            </a:r>
            <a:r>
              <a:rPr lang="en-US" sz="2800" dirty="0" smtClean="0"/>
              <a:t>aggressive</a:t>
            </a:r>
            <a:r>
              <a:rPr lang="tr-TR" sz="2800" dirty="0" smtClean="0"/>
              <a:t> </a:t>
            </a:r>
            <a:r>
              <a:rPr lang="en-US" sz="2800" dirty="0" smtClean="0"/>
              <a:t>surgical </a:t>
            </a:r>
            <a:r>
              <a:rPr lang="en-US" sz="2800" dirty="0"/>
              <a:t>treatment, typically involving removal of a portion of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maxilla </a:t>
            </a:r>
            <a:r>
              <a:rPr lang="en-US" sz="2800" dirty="0"/>
              <a:t>or mandible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8376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17964" y="647780"/>
            <a:ext cx="8518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four potential </a:t>
            </a:r>
            <a:r>
              <a:rPr lang="en-US" sz="2400" dirty="0" smtClean="0"/>
              <a:t>goals</a:t>
            </a:r>
            <a:r>
              <a:rPr lang="tr-TR" sz="2400" dirty="0" smtClean="0"/>
              <a:t> </a:t>
            </a:r>
            <a:r>
              <a:rPr lang="en-US" sz="2400" dirty="0" smtClean="0"/>
              <a:t>of oral</a:t>
            </a:r>
            <a:r>
              <a:rPr lang="tr-TR" sz="2400" dirty="0" smtClean="0"/>
              <a:t> </a:t>
            </a:r>
            <a:r>
              <a:rPr lang="en-US" sz="2400" dirty="0" smtClean="0"/>
              <a:t>oncologic </a:t>
            </a:r>
            <a:r>
              <a:rPr lang="en-US" sz="2400" dirty="0"/>
              <a:t>surgery: </a:t>
            </a:r>
            <a:endParaRPr lang="tr-TR" sz="2400" dirty="0" smtClean="0"/>
          </a:p>
          <a:p>
            <a:pPr marL="342900" indent="-342900">
              <a:buAutoNum type="arabicParenBoth"/>
            </a:pPr>
            <a:r>
              <a:rPr lang="en-US" sz="2400" dirty="0" smtClean="0"/>
              <a:t>surgery </a:t>
            </a:r>
            <a:r>
              <a:rPr lang="en-US" sz="2400" dirty="0"/>
              <a:t>to cure, </a:t>
            </a:r>
            <a:endParaRPr lang="tr-TR" sz="2400" dirty="0" smtClean="0"/>
          </a:p>
          <a:p>
            <a:pPr marL="342900" indent="-342900">
              <a:buAutoNum type="arabicParenBoth"/>
            </a:pPr>
            <a:r>
              <a:rPr lang="en-US" sz="2400" dirty="0" smtClean="0"/>
              <a:t>(</a:t>
            </a:r>
            <a:r>
              <a:rPr lang="en-US" sz="2400" dirty="0"/>
              <a:t>2) surgery for </a:t>
            </a:r>
            <a:r>
              <a:rPr lang="en-US" sz="2400" dirty="0" err="1"/>
              <a:t>debulking</a:t>
            </a:r>
            <a:r>
              <a:rPr lang="en-US" sz="2400" dirty="0"/>
              <a:t>,</a:t>
            </a:r>
          </a:p>
          <a:p>
            <a:r>
              <a:rPr lang="en-US" sz="2400" dirty="0"/>
              <a:t>(3) surgery for local control </a:t>
            </a:r>
            <a:endParaRPr lang="tr-TR" sz="2400" dirty="0"/>
          </a:p>
          <a:p>
            <a:r>
              <a:rPr lang="en-US" sz="2400" dirty="0" smtClean="0"/>
              <a:t>(</a:t>
            </a:r>
            <a:r>
              <a:rPr lang="en-US" sz="2400" dirty="0"/>
              <a:t>4) surgery for palliation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2466109" y="3414868"/>
            <a:ext cx="8696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	</a:t>
            </a:r>
            <a:r>
              <a:rPr lang="en-US" sz="2400" dirty="0" smtClean="0"/>
              <a:t>Surgical </a:t>
            </a:r>
            <a:r>
              <a:rPr lang="en-US" sz="2400" dirty="0"/>
              <a:t>excision is considered curative for benign,</a:t>
            </a:r>
          </a:p>
          <a:p>
            <a:r>
              <a:rPr lang="en-US" sz="2400" dirty="0"/>
              <a:t>locally aggressive tumors such as </a:t>
            </a:r>
            <a:r>
              <a:rPr lang="en-US" sz="2400" dirty="0" err="1"/>
              <a:t>acanthomatous</a:t>
            </a:r>
            <a:r>
              <a:rPr lang="en-US" sz="2400" dirty="0"/>
              <a:t> </a:t>
            </a:r>
            <a:r>
              <a:rPr lang="en-US" sz="2400" dirty="0" err="1"/>
              <a:t>ameloblastoma</a:t>
            </a:r>
            <a:r>
              <a:rPr lang="en-US" sz="2400" dirty="0"/>
              <a:t>. </a:t>
            </a:r>
            <a:r>
              <a:rPr lang="en-US" sz="2400" dirty="0" smtClean="0"/>
              <a:t>It</a:t>
            </a:r>
            <a:r>
              <a:rPr lang="tr-TR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also possible to achieve cure of malignant tumors (such as </a:t>
            </a:r>
            <a:r>
              <a:rPr lang="en-US" sz="2400" dirty="0" smtClean="0"/>
              <a:t>squamous</a:t>
            </a:r>
            <a:r>
              <a:rPr lang="tr-TR" sz="2400" dirty="0" smtClean="0"/>
              <a:t> </a:t>
            </a:r>
            <a:r>
              <a:rPr lang="en-US" sz="2400" dirty="0" smtClean="0"/>
              <a:t>cell </a:t>
            </a:r>
            <a:r>
              <a:rPr lang="en-US" sz="2400" dirty="0"/>
              <a:t>carcinomas in dogs) if metastasis </a:t>
            </a:r>
            <a:r>
              <a:rPr lang="en-US" sz="2400" b="1" dirty="0"/>
              <a:t>has not already </a:t>
            </a:r>
            <a:r>
              <a:rPr lang="en-US" sz="2400" b="1" dirty="0" smtClean="0"/>
              <a:t>occurred</a:t>
            </a:r>
            <a:r>
              <a:rPr lang="tr-TR" sz="2400" b="1" dirty="0" smtClean="0"/>
              <a:t> </a:t>
            </a:r>
            <a:r>
              <a:rPr lang="en-US" sz="2400" dirty="0" smtClean="0"/>
              <a:t>at </a:t>
            </a:r>
            <a:r>
              <a:rPr lang="en-US" sz="2400" dirty="0"/>
              <a:t>the time of the procedure.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4065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7978" y="833782"/>
            <a:ext cx="8114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err="1" smtClean="0"/>
              <a:t>Debulking</a:t>
            </a:r>
            <a:r>
              <a:rPr lang="en-US" sz="2400" dirty="0"/>
              <a:t>, which leaves </a:t>
            </a:r>
            <a:r>
              <a:rPr lang="en-US" sz="2400" dirty="0" smtClean="0"/>
              <a:t>macroscopic</a:t>
            </a:r>
            <a:r>
              <a:rPr lang="tr-TR" sz="2400" dirty="0" smtClean="0"/>
              <a:t> </a:t>
            </a:r>
            <a:r>
              <a:rPr lang="en-US" sz="2400" dirty="0" smtClean="0"/>
              <a:t>tumor </a:t>
            </a:r>
            <a:r>
              <a:rPr lang="en-US" sz="2400" dirty="0"/>
              <a:t>behind, may be performed prior to radiation therapy for </a:t>
            </a:r>
            <a:r>
              <a:rPr lang="en-US" sz="2400" dirty="0" smtClean="0"/>
              <a:t>large</a:t>
            </a:r>
            <a:r>
              <a:rPr lang="tr-TR" sz="2400" dirty="0" smtClean="0"/>
              <a:t> </a:t>
            </a:r>
            <a:r>
              <a:rPr lang="en-US" sz="2400" dirty="0" smtClean="0"/>
              <a:t>tumors </a:t>
            </a:r>
            <a:r>
              <a:rPr lang="en-US" sz="2400" dirty="0"/>
              <a:t>which cannot be completely excised.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2406732" y="2583873"/>
            <a:ext cx="7176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	</a:t>
            </a:r>
            <a:r>
              <a:rPr lang="en-US" sz="2400" dirty="0" smtClean="0"/>
              <a:t>Surgery for</a:t>
            </a:r>
            <a:r>
              <a:rPr lang="tr-TR" sz="2400" dirty="0" smtClean="0"/>
              <a:t> </a:t>
            </a:r>
            <a:r>
              <a:rPr lang="en-US" sz="2400" dirty="0" smtClean="0"/>
              <a:t>local </a:t>
            </a:r>
            <a:r>
              <a:rPr lang="en-US" sz="2400" dirty="0"/>
              <a:t>control is typically the goal for patients with malignant </a:t>
            </a:r>
            <a:r>
              <a:rPr lang="en-US" sz="2400" dirty="0" smtClean="0"/>
              <a:t>oral</a:t>
            </a:r>
            <a:r>
              <a:rPr lang="tr-TR" sz="2400" dirty="0" smtClean="0"/>
              <a:t> </a:t>
            </a:r>
            <a:r>
              <a:rPr lang="en-US" sz="2400" dirty="0" smtClean="0"/>
              <a:t>tumors </a:t>
            </a:r>
            <a:r>
              <a:rPr lang="en-US" sz="2400" dirty="0"/>
              <a:t>such as melanoma, where the potential for early metastasis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high </a:t>
            </a:r>
            <a:r>
              <a:rPr lang="en-US" sz="2400" dirty="0"/>
              <a:t>and where adjunctive therapy may </a:t>
            </a:r>
            <a:r>
              <a:rPr lang="en-US" sz="2400" dirty="0" smtClean="0"/>
              <a:t>be</a:t>
            </a:r>
            <a:r>
              <a:rPr lang="tr-TR" sz="2400" dirty="0" smtClean="0"/>
              <a:t> </a:t>
            </a:r>
            <a:r>
              <a:rPr lang="en-US" sz="2400" dirty="0" smtClean="0"/>
              <a:t>performed </a:t>
            </a:r>
            <a:r>
              <a:rPr lang="en-US" sz="2400" dirty="0"/>
              <a:t>following </a:t>
            </a:r>
            <a:r>
              <a:rPr lang="en-US" sz="2400" dirty="0" smtClean="0"/>
              <a:t>surgical</a:t>
            </a:r>
            <a:r>
              <a:rPr lang="tr-TR" sz="2400" dirty="0" smtClean="0"/>
              <a:t> </a:t>
            </a:r>
            <a:r>
              <a:rPr lang="en-US" sz="2400" dirty="0" smtClean="0"/>
              <a:t>excision </a:t>
            </a:r>
            <a:r>
              <a:rPr lang="en-US" sz="2400" dirty="0"/>
              <a:t>of the primary tumor.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8094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11730" y="1257426"/>
            <a:ext cx="778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	</a:t>
            </a:r>
            <a:r>
              <a:rPr lang="en-US" sz="2400" dirty="0" smtClean="0"/>
              <a:t>However</a:t>
            </a:r>
            <a:r>
              <a:rPr lang="en-US" sz="2400" dirty="0"/>
              <a:t>, some oral cancers </a:t>
            </a:r>
            <a:r>
              <a:rPr lang="en-US" sz="2400" dirty="0" smtClean="0"/>
              <a:t>cannot</a:t>
            </a:r>
            <a:r>
              <a:rPr lang="tr-TR" sz="2400" dirty="0" smtClean="0"/>
              <a:t> </a:t>
            </a:r>
            <a:r>
              <a:rPr lang="en-US" sz="2400" dirty="0" smtClean="0"/>
              <a:t>be </a:t>
            </a:r>
            <a:r>
              <a:rPr lang="en-US" sz="2400" dirty="0"/>
              <a:t>eliminated by any treatment modality. In these cases, surgery </a:t>
            </a:r>
            <a:r>
              <a:rPr lang="en-US" sz="2400" dirty="0" smtClean="0"/>
              <a:t>for</a:t>
            </a:r>
            <a:r>
              <a:rPr lang="tr-TR" sz="2400" dirty="0" smtClean="0"/>
              <a:t> </a:t>
            </a:r>
            <a:r>
              <a:rPr lang="en-US" sz="2400" dirty="0" smtClean="0"/>
              <a:t>palliation </a:t>
            </a:r>
            <a:r>
              <a:rPr lang="en-US" sz="2400" dirty="0"/>
              <a:t>may be undertaken to temporarily relieve pain, </a:t>
            </a:r>
            <a:r>
              <a:rPr lang="en-US" sz="2400" dirty="0" smtClean="0"/>
              <a:t>improve</a:t>
            </a:r>
            <a:r>
              <a:rPr lang="tr-TR" sz="2400" dirty="0" smtClean="0"/>
              <a:t> </a:t>
            </a:r>
            <a:r>
              <a:rPr lang="en-US" sz="2400" dirty="0" smtClean="0"/>
              <a:t>function </a:t>
            </a:r>
            <a:r>
              <a:rPr lang="en-US" sz="2400" dirty="0"/>
              <a:t>and increase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414156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57364" y="750515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SURGICAL EXCISION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08" y="1336362"/>
            <a:ext cx="7846232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7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88315" y="717283"/>
            <a:ext cx="968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Four types of excision have been </a:t>
            </a:r>
            <a:r>
              <a:rPr lang="en-US" sz="2400" dirty="0" smtClean="0"/>
              <a:t>described</a:t>
            </a:r>
            <a:r>
              <a:rPr lang="tr-TR" sz="2400" dirty="0" smtClean="0"/>
              <a:t>: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/>
              <a:t>-</a:t>
            </a:r>
            <a:r>
              <a:rPr lang="tr-TR" sz="2400" dirty="0" err="1"/>
              <a:t>Intracapsular</a:t>
            </a:r>
            <a:r>
              <a:rPr lang="tr-TR" sz="2400" dirty="0"/>
              <a:t> </a:t>
            </a:r>
            <a:r>
              <a:rPr lang="tr-TR" sz="2400" dirty="0" err="1" smtClean="0"/>
              <a:t>excision</a:t>
            </a:r>
            <a:r>
              <a:rPr lang="tr-TR" sz="2400" dirty="0" smtClean="0"/>
              <a:t>: </a:t>
            </a:r>
            <a:r>
              <a:rPr lang="en-US" sz="2400" dirty="0"/>
              <a:t>‘</a:t>
            </a:r>
            <a:r>
              <a:rPr lang="en-US" sz="2400" dirty="0" err="1"/>
              <a:t>debulking</a:t>
            </a:r>
            <a:r>
              <a:rPr lang="en-US" sz="2400" dirty="0"/>
              <a:t>’ procedure that leaves </a:t>
            </a:r>
            <a:r>
              <a:rPr lang="en-US" sz="2400" dirty="0" smtClean="0"/>
              <a:t>behind</a:t>
            </a:r>
            <a:r>
              <a:rPr lang="tr-TR" sz="2400" dirty="0" smtClean="0"/>
              <a:t> </a:t>
            </a:r>
            <a:r>
              <a:rPr lang="en-US" sz="2400" dirty="0" smtClean="0"/>
              <a:t>macroscopically </a:t>
            </a:r>
            <a:r>
              <a:rPr lang="en-US" sz="2400" dirty="0"/>
              <a:t>visible tumor. Local recurrence will </a:t>
            </a:r>
            <a:r>
              <a:rPr lang="en-US" sz="2400" dirty="0" smtClean="0"/>
              <a:t>happen</a:t>
            </a:r>
            <a:r>
              <a:rPr lang="tr-TR" sz="2400" dirty="0" smtClean="0"/>
              <a:t> </a:t>
            </a:r>
            <a:r>
              <a:rPr lang="en-US" sz="2400" dirty="0" smtClean="0"/>
              <a:t>unless </a:t>
            </a:r>
            <a:r>
              <a:rPr lang="en-US" sz="2400" dirty="0"/>
              <a:t>surgery is followed by radiation therapy. This type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excision </a:t>
            </a:r>
            <a:r>
              <a:rPr lang="en-US" sz="2400" dirty="0"/>
              <a:t>is acceptable for well-differentiated, benign tumors </a:t>
            </a:r>
            <a:r>
              <a:rPr lang="en-US" sz="2400" dirty="0" smtClean="0"/>
              <a:t>such</a:t>
            </a:r>
            <a:r>
              <a:rPr lang="tr-TR" sz="2400" dirty="0" smtClean="0"/>
              <a:t> </a:t>
            </a:r>
            <a:r>
              <a:rPr lang="en-US" sz="2400" dirty="0" smtClean="0"/>
              <a:t>as </a:t>
            </a:r>
            <a:r>
              <a:rPr lang="en-US" sz="2400" dirty="0" err="1"/>
              <a:t>odontomas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/>
              <a:t>-</a:t>
            </a:r>
            <a:r>
              <a:rPr lang="tr-TR" sz="2400" dirty="0" err="1"/>
              <a:t>Marginal</a:t>
            </a:r>
            <a:r>
              <a:rPr lang="tr-TR" sz="2400" dirty="0"/>
              <a:t> </a:t>
            </a:r>
            <a:r>
              <a:rPr lang="tr-TR" sz="2400" dirty="0" err="1" smtClean="0"/>
              <a:t>excision</a:t>
            </a:r>
            <a:r>
              <a:rPr lang="tr-TR" sz="2400" dirty="0" smtClean="0"/>
              <a:t>: </a:t>
            </a:r>
            <a:r>
              <a:rPr lang="en-US" sz="2400" dirty="0" smtClean="0"/>
              <a:t>Excision </a:t>
            </a:r>
            <a:r>
              <a:rPr lang="en-US" sz="2400" dirty="0"/>
              <a:t>immediately outside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err="1" smtClean="0"/>
              <a:t>pseudocapsule</a:t>
            </a:r>
            <a:r>
              <a:rPr lang="en-US" sz="2400" dirty="0" smtClean="0"/>
              <a:t> </a:t>
            </a:r>
            <a:r>
              <a:rPr lang="en-US" sz="2400" dirty="0"/>
              <a:t>of the tumor, within the reactive zone (which</a:t>
            </a:r>
          </a:p>
          <a:p>
            <a:r>
              <a:rPr lang="en-US" sz="2400" dirty="0"/>
              <a:t>consists mostly of inflammatory cells). Some neoplastic cells</a:t>
            </a:r>
          </a:p>
          <a:p>
            <a:r>
              <a:rPr lang="en-US" sz="2400" dirty="0"/>
              <a:t>may remain visible microscopically. This type of excision may</a:t>
            </a:r>
          </a:p>
          <a:p>
            <a:r>
              <a:rPr lang="en-US" sz="2400" dirty="0"/>
              <a:t>be appropriate for a well-differentiated benign tumor such as</a:t>
            </a:r>
          </a:p>
          <a:p>
            <a:r>
              <a:rPr lang="en-US" sz="2400" dirty="0"/>
              <a:t>peripheral odontogenic </a:t>
            </a:r>
            <a:r>
              <a:rPr lang="en-US" sz="2400" dirty="0" smtClean="0"/>
              <a:t>fibroma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8882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6715" y="517290"/>
            <a:ext cx="87204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-Wide excision:</a:t>
            </a:r>
            <a:r>
              <a:rPr lang="tr-TR" sz="2400" dirty="0" smtClean="0"/>
              <a:t> </a:t>
            </a:r>
            <a:r>
              <a:rPr lang="en-US" sz="2400" dirty="0" smtClean="0"/>
              <a:t>Removal of the tumor, its </a:t>
            </a:r>
            <a:r>
              <a:rPr lang="en-US" sz="2400" dirty="0" err="1" smtClean="0"/>
              <a:t>pseudocapsule</a:t>
            </a:r>
            <a:r>
              <a:rPr lang="en-US" sz="2400" dirty="0" smtClean="0"/>
              <a:t>, and the</a:t>
            </a:r>
            <a:r>
              <a:rPr lang="tr-TR" sz="2400" dirty="0" smtClean="0"/>
              <a:t> </a:t>
            </a:r>
            <a:r>
              <a:rPr lang="en-US" sz="2400" dirty="0" smtClean="0"/>
              <a:t>reactive zone, with complete margins of normal tissue on all</a:t>
            </a:r>
            <a:r>
              <a:rPr lang="tr-TR" sz="2400" dirty="0" smtClean="0"/>
              <a:t> </a:t>
            </a:r>
            <a:r>
              <a:rPr lang="en-US" sz="2400" dirty="0" smtClean="0"/>
              <a:t>aspects. In general, 10 mm of normal tissue is recommended for</a:t>
            </a:r>
            <a:r>
              <a:rPr lang="tr-TR" sz="2400" dirty="0" smtClean="0"/>
              <a:t> </a:t>
            </a:r>
            <a:r>
              <a:rPr lang="en-US" sz="2400" dirty="0" smtClean="0"/>
              <a:t>most malignant tumors.</a:t>
            </a:r>
            <a:r>
              <a:rPr lang="tr-TR" sz="2400" dirty="0" smtClean="0"/>
              <a:t> </a:t>
            </a:r>
            <a:r>
              <a:rPr lang="en-US" sz="2400" dirty="0" smtClean="0"/>
              <a:t>However, some aggressively</a:t>
            </a:r>
            <a:r>
              <a:rPr lang="tr-TR" sz="2400" dirty="0" smtClean="0"/>
              <a:t> </a:t>
            </a:r>
            <a:r>
              <a:rPr lang="en-US" sz="2400" dirty="0" smtClean="0"/>
              <a:t>infiltrative tumor types, such as </a:t>
            </a:r>
            <a:r>
              <a:rPr lang="en-US" sz="2400" dirty="0" err="1" smtClean="0"/>
              <a:t>fibrosarcoma</a:t>
            </a:r>
            <a:r>
              <a:rPr lang="en-US" sz="2400" dirty="0" smtClean="0"/>
              <a:t>, may require much</a:t>
            </a:r>
            <a:r>
              <a:rPr lang="tr-TR" sz="2400" dirty="0" smtClean="0"/>
              <a:t> </a:t>
            </a:r>
            <a:r>
              <a:rPr lang="en-US" sz="2400" dirty="0" smtClean="0"/>
              <a:t>wider margins to achieve surgical cure. Partial </a:t>
            </a:r>
            <a:r>
              <a:rPr lang="en-US" sz="2400" dirty="0" err="1" smtClean="0"/>
              <a:t>mandibulectomy</a:t>
            </a:r>
            <a:r>
              <a:rPr lang="tr-TR" sz="2400" dirty="0" smtClean="0"/>
              <a:t> o</a:t>
            </a:r>
            <a:r>
              <a:rPr lang="en-US" sz="2400" dirty="0" smtClean="0"/>
              <a:t>r partial </a:t>
            </a:r>
            <a:r>
              <a:rPr lang="en-US" sz="2400" dirty="0" err="1" smtClean="0"/>
              <a:t>maxillectomy</a:t>
            </a:r>
            <a:r>
              <a:rPr lang="en-US" sz="2400" dirty="0" smtClean="0"/>
              <a:t> are examples of wide</a:t>
            </a:r>
            <a:r>
              <a:rPr lang="tr-TR" sz="2400" dirty="0" smtClean="0"/>
              <a:t> </a:t>
            </a:r>
            <a:r>
              <a:rPr lang="en-US" sz="2400" dirty="0" smtClean="0"/>
              <a:t>excision. Local recurrence is unexpected</a:t>
            </a:r>
            <a:endParaRPr lang="tr-TR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-Radical excision: Removal of the entire anatomical structure </a:t>
            </a:r>
            <a:r>
              <a:rPr lang="en-US" sz="2400" dirty="0" err="1" smtClean="0"/>
              <a:t>orcompartment</a:t>
            </a:r>
            <a:r>
              <a:rPr lang="en-US" sz="2400" dirty="0" smtClean="0"/>
              <a:t> containing the tumor. This approach is indicated for malignant oral tumors</a:t>
            </a:r>
            <a:r>
              <a:rPr lang="tr-TR" sz="2400" dirty="0" smtClean="0"/>
              <a:t> </a:t>
            </a:r>
            <a:r>
              <a:rPr lang="en-US" sz="2400" dirty="0" smtClean="0"/>
              <a:t>with extensive infiltration, such as </a:t>
            </a:r>
            <a:r>
              <a:rPr lang="en-US" sz="2400" dirty="0" err="1" smtClean="0"/>
              <a:t>fibrosarcoma</a:t>
            </a:r>
            <a:r>
              <a:rPr lang="en-US" sz="2400" dirty="0" smtClean="0"/>
              <a:t>, or involving a major part of the jaw.</a:t>
            </a:r>
            <a:r>
              <a:rPr lang="tr-TR" sz="2400" dirty="0" smtClean="0"/>
              <a:t> </a:t>
            </a:r>
            <a:r>
              <a:rPr lang="en-US" sz="2400" dirty="0" smtClean="0"/>
              <a:t>Local recurrence is unexpected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206540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</TotalTime>
  <Words>428</Words>
  <Application>Microsoft Office PowerPoint</Application>
  <PresentationFormat>Geniş ekran</PresentationFormat>
  <Paragraphs>51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Duman</vt:lpstr>
      <vt:lpstr>Oral neplasia surgery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 Fracture Repair</dc:title>
  <dc:creator>Murat</dc:creator>
  <cp:lastModifiedBy>Murat</cp:lastModifiedBy>
  <cp:revision>44</cp:revision>
  <dcterms:created xsi:type="dcterms:W3CDTF">2019-11-21T10:34:46Z</dcterms:created>
  <dcterms:modified xsi:type="dcterms:W3CDTF">2020-01-31T11:53:43Z</dcterms:modified>
</cp:coreProperties>
</file>