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9" r:id="rId3"/>
    <p:sldId id="422" r:id="rId4"/>
    <p:sldId id="286" r:id="rId5"/>
    <p:sldId id="296" r:id="rId6"/>
    <p:sldId id="297" r:id="rId7"/>
    <p:sldId id="298" r:id="rId8"/>
    <p:sldId id="299" r:id="rId9"/>
    <p:sldId id="309" r:id="rId10"/>
    <p:sldId id="344" r:id="rId11"/>
    <p:sldId id="353" r:id="rId12"/>
    <p:sldId id="423" r:id="rId13"/>
    <p:sldId id="359" r:id="rId14"/>
    <p:sldId id="361" r:id="rId15"/>
    <p:sldId id="364" r:id="rId16"/>
    <p:sldId id="367" r:id="rId17"/>
    <p:sldId id="370" r:id="rId18"/>
    <p:sldId id="375" r:id="rId19"/>
    <p:sldId id="376" r:id="rId20"/>
    <p:sldId id="379" r:id="rId21"/>
    <p:sldId id="381" r:id="rId22"/>
    <p:sldId id="387" r:id="rId23"/>
    <p:sldId id="388" r:id="rId24"/>
    <p:sldId id="389" r:id="rId25"/>
    <p:sldId id="424" r:id="rId26"/>
    <p:sldId id="398" r:id="rId27"/>
    <p:sldId id="399" r:id="rId28"/>
    <p:sldId id="401" r:id="rId29"/>
    <p:sldId id="403" r:id="rId30"/>
    <p:sldId id="404" r:id="rId31"/>
    <p:sldId id="405" r:id="rId32"/>
    <p:sldId id="406" r:id="rId33"/>
    <p:sldId id="407" r:id="rId34"/>
    <p:sldId id="408" r:id="rId35"/>
    <p:sldId id="410" r:id="rId36"/>
    <p:sldId id="411" r:id="rId37"/>
    <p:sldId id="412" r:id="rId38"/>
    <p:sldId id="413" r:id="rId39"/>
    <p:sldId id="421" r:id="rId40"/>
    <p:sldId id="425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9E3DE-FDD6-4FB8-BE6A-E208595ED4F4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65B5B-B16A-4481-824E-E2DD5D1E0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2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E1BEE-506C-4E53-9A01-E07B823198FE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BCAFE-7A6F-47BA-8464-F2B0078C583B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70F4B-F4E6-4645-80E5-1B677BC7695B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6D2EF-376A-4BF5-854A-8D0946B56C3F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54795-BA3B-4662-834F-94A90EF1E727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B7E56-A079-4A37-9BBB-88D505EB2773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85236-1F41-4FAC-833C-13F47C33BB00}" type="slidenum">
              <a:rPr lang="en-US" altLang="tr-TR"/>
              <a:pPr/>
              <a:t>18</a:t>
            </a:fld>
            <a:endParaRPr lang="en-US" altLang="tr-TR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16AB6-928E-4FB7-AA8B-6E02B213E598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8922F-4B6B-47BB-A465-F0B38F81A712}" type="slidenum">
              <a:rPr lang="en-US" altLang="tr-TR"/>
              <a:pPr/>
              <a:t>20</a:t>
            </a:fld>
            <a:endParaRPr lang="en-US" altLang="tr-TR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322F6-4BA0-4AC8-8B20-679BB88E4BD4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72DDC-CF6D-472F-BA6F-92DF83BDB2E7}" type="slidenum">
              <a:rPr lang="en-US" altLang="tr-TR"/>
              <a:pPr/>
              <a:t>22</a:t>
            </a:fld>
            <a:endParaRPr lang="en-US" altLang="tr-TR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96A81-35D8-47C1-877B-5E92377430FD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B78FA-C7F5-455A-9F3D-469800795D0F}" type="slidenum">
              <a:rPr lang="en-US" altLang="tr-TR"/>
              <a:pPr/>
              <a:t>23</a:t>
            </a:fld>
            <a:endParaRPr lang="en-US" altLang="tr-TR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1ACC8-7D29-4630-A55F-94FAB3803B5D}" type="slidenum">
              <a:rPr lang="en-US" altLang="tr-TR"/>
              <a:pPr/>
              <a:t>24</a:t>
            </a:fld>
            <a:endParaRPr lang="en-US" altLang="tr-TR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FDCFC-0957-484F-AE3F-6B9B2C344F5E}" type="slidenum">
              <a:rPr lang="en-US" altLang="tr-TR"/>
              <a:pPr/>
              <a:t>26</a:t>
            </a:fld>
            <a:endParaRPr lang="en-US" altLang="tr-TR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BFC7E-C843-4A7E-9663-23AA65C76E30}" type="slidenum">
              <a:rPr lang="en-US" altLang="tr-TR"/>
              <a:pPr/>
              <a:t>27</a:t>
            </a:fld>
            <a:endParaRPr lang="en-US" altLang="tr-TR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489F8-606D-4B30-BD03-E86EE31C9B36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D4F28-DFCD-41C4-A8DB-33351DFA6B3E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355A1-9F2F-4CE3-ADA7-4F5C0B64A8DD}" type="slidenum">
              <a:rPr lang="en-US" altLang="tr-TR"/>
              <a:pPr/>
              <a:t>30</a:t>
            </a:fld>
            <a:endParaRPr lang="en-US" altLang="tr-TR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4A6AC-62CA-44E9-A10B-217523452B63}" type="slidenum">
              <a:rPr lang="en-US" altLang="tr-TR"/>
              <a:pPr/>
              <a:t>31</a:t>
            </a:fld>
            <a:endParaRPr lang="en-US" altLang="tr-TR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CC8A2-DD94-45F4-AC5A-CD6AE87EBD99}" type="slidenum">
              <a:rPr lang="en-US" altLang="tr-TR"/>
              <a:pPr/>
              <a:t>32</a:t>
            </a:fld>
            <a:endParaRPr lang="en-US" altLang="tr-TR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033F9-8501-4C05-A4AD-394DCD373831}" type="slidenum">
              <a:rPr lang="en-US" altLang="tr-TR"/>
              <a:pPr/>
              <a:t>33</a:t>
            </a:fld>
            <a:endParaRPr lang="en-US" altLang="tr-TR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33656-AFE6-4240-BC62-6514B86C3CE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79DA6-7C98-43B6-9626-260B546C781B}" type="slidenum">
              <a:rPr lang="en-US" altLang="tr-TR"/>
              <a:pPr/>
              <a:t>34</a:t>
            </a:fld>
            <a:endParaRPr lang="en-US" altLang="tr-TR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8A89-9C43-4735-9CED-6228F0D0A746}" type="slidenum">
              <a:rPr lang="en-US" altLang="tr-TR"/>
              <a:pPr/>
              <a:t>35</a:t>
            </a:fld>
            <a:endParaRPr lang="en-US" altLang="tr-TR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06EBA-646D-4C87-896B-BC1080C77485}" type="slidenum">
              <a:rPr lang="en-US" altLang="tr-TR"/>
              <a:pPr/>
              <a:t>36</a:t>
            </a:fld>
            <a:endParaRPr lang="en-US" altLang="tr-TR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B0407-521F-41EC-BDE6-3391F1B79BBF}" type="slidenum">
              <a:rPr lang="en-US" altLang="tr-TR"/>
              <a:pPr/>
              <a:t>37</a:t>
            </a:fld>
            <a:endParaRPr lang="en-US" altLang="tr-TR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93559-DC32-4384-A2C0-14A1123549E1}" type="slidenum">
              <a:rPr lang="en-US" altLang="tr-TR"/>
              <a:pPr/>
              <a:t>38</a:t>
            </a:fld>
            <a:endParaRPr lang="en-US" altLang="tr-TR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87C6A-CE02-41CA-AFD6-E8EBA05807C6}" type="slidenum">
              <a:rPr lang="en-US" altLang="tr-TR"/>
              <a:pPr/>
              <a:t>39</a:t>
            </a:fld>
            <a:endParaRPr lang="en-US" altLang="tr-TR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CD7F9-1836-4C89-805C-65496CFC1FA8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3198E-F072-42AD-BE53-AAEE7B026357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ED765-20CA-4F2D-BDC0-E346AF910BCE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4E2B1-149F-467A-96B8-6751DB41B1BE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63FCE-CB03-4776-8852-E7487F4CC7BE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537A0-6211-4EC3-83E8-347AC96F347C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04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13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04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27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48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23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13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59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7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4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11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BB84-321C-4510-B7EB-88BA4D2A0277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54002-6986-495C-8E1B-2856FA0FF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2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pUi1EFWZU" TargetMode="External"/><Relationship Id="rId2" Type="http://schemas.openxmlformats.org/officeDocument/2006/relationships/hyperlink" Target="https://www.youtube.com/watch?v=Ep_nCSEDeA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ANJİYOGENEZİN BİYOLOJİSİ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84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figure_13_2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9400"/>
            <a:ext cx="5807075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figure_13_2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79400"/>
            <a:ext cx="4832350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1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VEGF üretimi bir hücrenin oksijene olan gereksinimi ile doğru orantılıdır.</a:t>
            </a:r>
          </a:p>
          <a:p>
            <a:r>
              <a:rPr lang="tr-TR" dirty="0" err="1" smtClean="0"/>
              <a:t>Hipoksik</a:t>
            </a:r>
            <a:r>
              <a:rPr lang="tr-TR" dirty="0" smtClean="0"/>
              <a:t> durumlarda hücrede HIF-1alfa ve </a:t>
            </a:r>
            <a:r>
              <a:rPr lang="tr-TR" dirty="0" err="1" smtClean="0"/>
              <a:t>beta’nın</a:t>
            </a:r>
            <a:r>
              <a:rPr lang="tr-TR" dirty="0" smtClean="0"/>
              <a:t> ifadesi artar ve </a:t>
            </a:r>
            <a:r>
              <a:rPr lang="tr-TR" dirty="0" err="1" smtClean="0"/>
              <a:t>anjiyogenez</a:t>
            </a:r>
            <a:r>
              <a:rPr lang="tr-TR" dirty="0" smtClean="0"/>
              <a:t> ile ilgili genlerin ifade artışına sebep olurlar.</a:t>
            </a:r>
          </a:p>
          <a:p>
            <a:r>
              <a:rPr lang="tr-TR" dirty="0" smtClean="0"/>
              <a:t>HIF-1 tarafından indüklenen faktörlerden biri de </a:t>
            </a:r>
            <a:r>
              <a:rPr lang="tr-TR" dirty="0" err="1" smtClean="0"/>
              <a:t>VEGF’tir</a:t>
            </a:r>
            <a:r>
              <a:rPr lang="tr-TR" dirty="0" smtClean="0"/>
              <a:t> (VEGF-A ve VEGF-B).</a:t>
            </a:r>
          </a:p>
          <a:p>
            <a:r>
              <a:rPr lang="tr-TR" dirty="0" err="1" smtClean="0"/>
              <a:t>VEGF’ler</a:t>
            </a:r>
            <a:r>
              <a:rPr lang="tr-TR" dirty="0" smtClean="0"/>
              <a:t> VEGF reseptörlerine bağlanırlar ve FGF de kendi reseptörüne bağlanır. Bu reseptörler </a:t>
            </a:r>
            <a:r>
              <a:rPr lang="tr-TR" dirty="0" err="1" smtClean="0"/>
              <a:t>endotel</a:t>
            </a:r>
            <a:r>
              <a:rPr lang="tr-TR" dirty="0" smtClean="0"/>
              <a:t> hücrelerde bulunurlar ve bu reseptörler tarafından uyarıldıktan sonra sitoplazmalarını kılcalları oluşturmak için yeniden düzenlerler.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976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figure_13_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400"/>
            <a:ext cx="8531225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figure_13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096000" cy="43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81000" y="51054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Anjiyogenik</a:t>
            </a:r>
            <a:r>
              <a:rPr lang="tr-TR" dirty="0" smtClean="0"/>
              <a:t> faktörlerin önemi deney hayvanlarının kornealarına konulan küçük tümör parçaları ile anlaşıldı. Günler içinde yoğun </a:t>
            </a:r>
            <a:r>
              <a:rPr lang="tr-TR" dirty="0" err="1" smtClean="0"/>
              <a:t>damarlaşma</a:t>
            </a:r>
            <a:r>
              <a:rPr lang="tr-TR" dirty="0" smtClean="0"/>
              <a:t> olduğu gözlendi.</a:t>
            </a:r>
          </a:p>
          <a:p>
            <a:endParaRPr lang="tr-TR" dirty="0"/>
          </a:p>
          <a:p>
            <a:r>
              <a:rPr lang="tr-TR" dirty="0" err="1" smtClean="0"/>
              <a:t>Anjigenezde</a:t>
            </a:r>
            <a:r>
              <a:rPr lang="tr-TR" dirty="0" smtClean="0"/>
              <a:t> rol alan faktörler VEGF, TGF-</a:t>
            </a:r>
            <a:r>
              <a:rPr lang="tr-TR" dirty="0" err="1" smtClean="0"/>
              <a:t>beta’nın</a:t>
            </a:r>
            <a:r>
              <a:rPr lang="tr-TR" dirty="0" smtClean="0"/>
              <a:t> formları, FGF2, IL-8, </a:t>
            </a:r>
            <a:r>
              <a:rPr lang="tr-TR" dirty="0" err="1" smtClean="0"/>
              <a:t>angiopoietin</a:t>
            </a:r>
            <a:r>
              <a:rPr lang="tr-TR" dirty="0" smtClean="0"/>
              <a:t>, </a:t>
            </a:r>
            <a:r>
              <a:rPr lang="tr-TR" dirty="0" err="1" smtClean="0"/>
              <a:t>angiogenin</a:t>
            </a:r>
            <a:r>
              <a:rPr lang="tr-TR" dirty="0" smtClean="0"/>
              <a:t> ve </a:t>
            </a:r>
            <a:r>
              <a:rPr lang="tr-TR" dirty="0" err="1" smtClean="0"/>
              <a:t>PDGF’tir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32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figure_13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312025" cy="356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57200" y="4953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Anjiyogenezde</a:t>
            </a:r>
            <a:r>
              <a:rPr lang="tr-TR" dirty="0" smtClean="0"/>
              <a:t> </a:t>
            </a:r>
            <a:r>
              <a:rPr lang="tr-TR" dirty="0" err="1" smtClean="0"/>
              <a:t>endotel</a:t>
            </a:r>
            <a:r>
              <a:rPr lang="tr-TR" dirty="0" smtClean="0"/>
              <a:t> hücrelerin dışında bu hücreleri çevreleyen </a:t>
            </a:r>
            <a:r>
              <a:rPr lang="tr-TR" dirty="0" err="1" smtClean="0"/>
              <a:t>perisitler</a:t>
            </a:r>
            <a:r>
              <a:rPr lang="tr-TR" dirty="0" smtClean="0"/>
              <a:t> ve </a:t>
            </a:r>
            <a:r>
              <a:rPr lang="tr-TR" dirty="0" err="1" smtClean="0"/>
              <a:t>vaskular</a:t>
            </a:r>
            <a:r>
              <a:rPr lang="tr-TR" dirty="0" smtClean="0"/>
              <a:t> düz kas hücreleri de yer alır. Normal hücrelerde </a:t>
            </a:r>
            <a:r>
              <a:rPr lang="tr-TR" dirty="0" err="1" smtClean="0"/>
              <a:t>perisitler</a:t>
            </a:r>
            <a:r>
              <a:rPr lang="tr-TR" dirty="0" smtClean="0"/>
              <a:t> hücreleri düzenli bir şekilde kaplarken kanserde bu durum kaotik bir hal alır.</a:t>
            </a:r>
          </a:p>
          <a:p>
            <a:endParaRPr lang="tr-TR" dirty="0"/>
          </a:p>
          <a:p>
            <a:r>
              <a:rPr lang="tr-TR" dirty="0" smtClean="0"/>
              <a:t>Figür: Yeşil hücreler </a:t>
            </a:r>
            <a:r>
              <a:rPr lang="tr-TR" dirty="0" err="1" smtClean="0"/>
              <a:t>endotel</a:t>
            </a:r>
            <a:r>
              <a:rPr lang="tr-TR" dirty="0" smtClean="0"/>
              <a:t> hücreler, kırmızı hücreler </a:t>
            </a:r>
            <a:r>
              <a:rPr lang="tr-TR" dirty="0" err="1" smtClean="0"/>
              <a:t>perisitler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5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figure_13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92100"/>
            <a:ext cx="5319713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figure_13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3122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04800" y="41910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Tümörlerin çevresindeki kılcallar gelişigüzel dizilirler. </a:t>
            </a:r>
            <a:r>
              <a:rPr lang="tr-TR" dirty="0" err="1" smtClean="0"/>
              <a:t>Endotel</a:t>
            </a:r>
            <a:r>
              <a:rPr lang="tr-TR" dirty="0" smtClean="0"/>
              <a:t> hücrelerin plazma </a:t>
            </a:r>
            <a:r>
              <a:rPr lang="tr-TR" dirty="0" err="1" smtClean="0"/>
              <a:t>membranları</a:t>
            </a:r>
            <a:r>
              <a:rPr lang="tr-TR" dirty="0" smtClean="0"/>
              <a:t> tam olarak </a:t>
            </a:r>
            <a:r>
              <a:rPr lang="tr-TR" dirty="0" err="1" smtClean="0"/>
              <a:t>kontakt</a:t>
            </a:r>
            <a:r>
              <a:rPr lang="tr-TR" dirty="0" smtClean="0"/>
              <a:t> kurmazlar ve küçük boşluklar oluştururlar. Bu da </a:t>
            </a:r>
            <a:r>
              <a:rPr lang="tr-TR" dirty="0" smtClean="0"/>
              <a:t>bölgede </a:t>
            </a:r>
            <a:r>
              <a:rPr lang="tr-TR" dirty="0" smtClean="0"/>
              <a:t>bulunan kan damarlarından kan plazmasının sızmasına ve fibrinlerin birikmesine sebep olur.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Tümör çevresindeki kılcalların duvarları normal hücreleri çevreleyen kılcallara göre 10 kat daha geçirgendir. </a:t>
            </a:r>
            <a:r>
              <a:rPr lang="tr-TR" dirty="0" err="1" smtClean="0"/>
              <a:t>VEGF’lerle</a:t>
            </a:r>
            <a:r>
              <a:rPr lang="tr-TR" dirty="0" smtClean="0"/>
              <a:t> alakalı olduğu düşünülen bu durum </a:t>
            </a:r>
            <a:r>
              <a:rPr lang="tr-TR" dirty="0" err="1" smtClean="0"/>
              <a:t>VEGF’in</a:t>
            </a:r>
            <a:r>
              <a:rPr lang="tr-TR" dirty="0" smtClean="0"/>
              <a:t> </a:t>
            </a:r>
            <a:r>
              <a:rPr lang="tr-TR" dirty="0" err="1" smtClean="0"/>
              <a:t>bloklanmasıyla</a:t>
            </a:r>
            <a:r>
              <a:rPr lang="tr-TR" dirty="0" smtClean="0"/>
              <a:t> normale dönen damarlarla kanıtlanmıştır.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6095999" y="2932093"/>
            <a:ext cx="2740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VEGF-A ile </a:t>
            </a:r>
            <a:r>
              <a:rPr lang="tr-TR" sz="1400" dirty="0" err="1" smtClean="0"/>
              <a:t>transfekte</a:t>
            </a:r>
            <a:r>
              <a:rPr lang="tr-TR" sz="1400" dirty="0" smtClean="0"/>
              <a:t> edilmiş fare kulağı kılcalları. Zamanla kılcalların geçirgenliğinin arttığı gözlemektedir.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907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figure_13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12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57200" y="4267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Hücrelere ne zaman oksijensiz kalsalar hemen </a:t>
            </a:r>
            <a:r>
              <a:rPr lang="tr-TR" dirty="0" err="1" smtClean="0"/>
              <a:t>anjiyogenik</a:t>
            </a:r>
            <a:r>
              <a:rPr lang="tr-TR" dirty="0" smtClean="0"/>
              <a:t> faktörleri salarlar ve kılcalların oluşumuna sebep olurlar. Böylece </a:t>
            </a:r>
            <a:r>
              <a:rPr lang="tr-TR" dirty="0" err="1" smtClean="0"/>
              <a:t>hipoksik</a:t>
            </a:r>
            <a:r>
              <a:rPr lang="tr-TR" dirty="0" smtClean="0"/>
              <a:t> hücrelere beslenmiş olur.</a:t>
            </a:r>
          </a:p>
          <a:p>
            <a:endParaRPr lang="tr-TR" dirty="0"/>
          </a:p>
          <a:p>
            <a:r>
              <a:rPr lang="tr-TR" dirty="0" smtClean="0"/>
              <a:t>Tümör hücreleri kan damarlarını kendilerine çekme kabiliyetine en başta sahip değillerdir. Zaman içerisinde bu özelliği kazanırlar.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46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figure_13_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100"/>
            <a:ext cx="4778375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867400" y="1676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Anjiyogenik</a:t>
            </a:r>
            <a:r>
              <a:rPr lang="tr-TR" dirty="0" smtClean="0"/>
              <a:t> anahtar (</a:t>
            </a:r>
            <a:r>
              <a:rPr lang="tr-TR" dirty="0" err="1" smtClean="0"/>
              <a:t>switch</a:t>
            </a:r>
            <a:r>
              <a:rPr lang="tr-TR" dirty="0" smtClean="0"/>
              <a:t>) ve </a:t>
            </a:r>
            <a:r>
              <a:rPr lang="tr-TR" dirty="0" err="1" smtClean="0"/>
              <a:t>inflamasyon</a:t>
            </a:r>
            <a:r>
              <a:rPr lang="tr-TR" dirty="0" smtClean="0"/>
              <a:t> hücrelerinin ortama getirilmesi.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64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284538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495800" y="11430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Tümörlü bölge alınıp aynı kişinin başka bir bölgesine oto-</a:t>
            </a:r>
            <a:r>
              <a:rPr lang="tr-TR" dirty="0" err="1" smtClean="0"/>
              <a:t>transplante</a:t>
            </a:r>
            <a:r>
              <a:rPr lang="tr-TR" dirty="0" smtClean="0"/>
              <a:t> edildiğinde herhangi bir </a:t>
            </a:r>
            <a:r>
              <a:rPr lang="tr-TR" dirty="0" err="1" smtClean="0"/>
              <a:t>immün</a:t>
            </a:r>
            <a:r>
              <a:rPr lang="tr-TR" dirty="0" smtClean="0"/>
              <a:t> yanıt oluşmadı ama tümörleşme gözlenmedi.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Ne zaman ki tümörlü bölge destekleyen </a:t>
            </a:r>
            <a:r>
              <a:rPr lang="tr-TR" dirty="0" err="1" smtClean="0"/>
              <a:t>stromal</a:t>
            </a:r>
            <a:r>
              <a:rPr lang="tr-TR" dirty="0" smtClean="0"/>
              <a:t> doku ile birlikte </a:t>
            </a:r>
            <a:r>
              <a:rPr lang="tr-TR" dirty="0" err="1" smtClean="0"/>
              <a:t>grafte</a:t>
            </a:r>
            <a:r>
              <a:rPr lang="tr-TR" dirty="0" smtClean="0"/>
              <a:t> edildi o zaman tümör gelişimi gözlendi.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gözlem </a:t>
            </a:r>
            <a:r>
              <a:rPr lang="tr-TR" dirty="0" err="1" smtClean="0"/>
              <a:t>stroma</a:t>
            </a:r>
            <a:r>
              <a:rPr lang="tr-TR" dirty="0" smtClean="0"/>
              <a:t> içindeki </a:t>
            </a:r>
            <a:r>
              <a:rPr lang="tr-TR" dirty="0" err="1" smtClean="0"/>
              <a:t>mezenkimal</a:t>
            </a:r>
            <a:r>
              <a:rPr lang="tr-TR" dirty="0" smtClean="0"/>
              <a:t> hücrelerin tümör büyümesinde ve gelişiminde etkin olduğunu gösterdi.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5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table_1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68300"/>
            <a:ext cx="67405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5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figure_13_3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3749"/>
            <a:ext cx="473983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81000" y="45720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Meme tümörü olan DCIS </a:t>
            </a:r>
            <a:r>
              <a:rPr lang="tr-TR" dirty="0" err="1" smtClean="0"/>
              <a:t>basement</a:t>
            </a:r>
            <a:r>
              <a:rPr lang="tr-TR" dirty="0" smtClean="0"/>
              <a:t> </a:t>
            </a:r>
            <a:r>
              <a:rPr lang="tr-TR" dirty="0" err="1" smtClean="0"/>
              <a:t>membranın</a:t>
            </a:r>
            <a:r>
              <a:rPr lang="tr-TR" dirty="0" smtClean="0"/>
              <a:t> dışına çıkmamış ve BM halen bütünlüğünü koruyor. Ancak yan </a:t>
            </a:r>
            <a:r>
              <a:rPr lang="tr-TR" dirty="0" err="1" smtClean="0"/>
              <a:t>stromal</a:t>
            </a:r>
            <a:r>
              <a:rPr lang="tr-TR" dirty="0" smtClean="0"/>
              <a:t> hücreler sayesinde </a:t>
            </a:r>
            <a:r>
              <a:rPr lang="tr-TR" dirty="0" err="1" smtClean="0"/>
              <a:t>damarlaşma</a:t>
            </a:r>
            <a:r>
              <a:rPr lang="tr-TR" dirty="0" smtClean="0"/>
              <a:t> </a:t>
            </a:r>
            <a:r>
              <a:rPr lang="tr-TR" dirty="0" smtClean="0"/>
              <a:t>oluşmuş hatta tümörün çevresini sarmış durumda. Ancak BM hala bütünlüğünü koruduğu için tümörün içinde bir damarlanma görülmüyor.</a:t>
            </a:r>
          </a:p>
          <a:p>
            <a:endParaRPr lang="tr-TR" dirty="0"/>
          </a:p>
          <a:p>
            <a:r>
              <a:rPr lang="tr-TR" dirty="0" smtClean="0"/>
              <a:t>Yoğun </a:t>
            </a:r>
            <a:r>
              <a:rPr lang="tr-TR" dirty="0" err="1" smtClean="0"/>
              <a:t>anjiyogenez</a:t>
            </a:r>
            <a:r>
              <a:rPr lang="tr-TR" dirty="0" smtClean="0"/>
              <a:t> ancak hücreler </a:t>
            </a:r>
            <a:r>
              <a:rPr lang="tr-TR" dirty="0" err="1" smtClean="0"/>
              <a:t>BM’i</a:t>
            </a:r>
            <a:r>
              <a:rPr lang="tr-TR" dirty="0" smtClean="0"/>
              <a:t> geçecek duruma geldiklerinde yani </a:t>
            </a:r>
            <a:r>
              <a:rPr lang="tr-TR" dirty="0" err="1" smtClean="0"/>
              <a:t>invaziv</a:t>
            </a:r>
            <a:r>
              <a:rPr lang="tr-TR" dirty="0" smtClean="0"/>
              <a:t> olduklarında görülüyor. </a:t>
            </a:r>
            <a:r>
              <a:rPr lang="tr-TR" dirty="0" err="1" smtClean="0"/>
              <a:t>Anjiyogenz</a:t>
            </a:r>
            <a:r>
              <a:rPr lang="tr-TR" dirty="0" smtClean="0"/>
              <a:t> ve </a:t>
            </a:r>
            <a:r>
              <a:rPr lang="tr-TR" dirty="0" err="1" smtClean="0"/>
              <a:t>invazyon</a:t>
            </a:r>
            <a:r>
              <a:rPr lang="tr-TR" dirty="0" smtClean="0"/>
              <a:t> sıkı bir çift.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6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figure_13_4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0700"/>
            <a:ext cx="853122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5800" y="5486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Tümörün derecesi arttıkça ve </a:t>
            </a:r>
            <a:r>
              <a:rPr lang="tr-TR" dirty="0" err="1" smtClean="0"/>
              <a:t>invazyon</a:t>
            </a:r>
            <a:r>
              <a:rPr lang="tr-TR" dirty="0" smtClean="0"/>
              <a:t> kabiliyeti kazandıkça damarlanma daha da artış gösterir.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63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figure_13_4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5300"/>
            <a:ext cx="85312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14400" y="5562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Agresif tümörlerde damarlanma daha fazla gözlenir.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49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figure_13_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57200"/>
            <a:ext cx="8520113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81000" y="502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Anjiyogenez</a:t>
            </a:r>
            <a:r>
              <a:rPr lang="tr-TR" dirty="0" smtClean="0"/>
              <a:t> ile oluşan damarların özellikleri ve moleküler markörlerin ifadeleri hastalığın gelişiminde ve hastalıksız yaşama uzunluğunda etkindir.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08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Anjiyogenik</a:t>
            </a:r>
            <a:r>
              <a:rPr lang="tr-TR" sz="3200" b="1" dirty="0" smtClean="0"/>
              <a:t> faktörlerin </a:t>
            </a:r>
            <a:r>
              <a:rPr lang="tr-TR" sz="3200" b="1" dirty="0" err="1" smtClean="0"/>
              <a:t>inhibisyonu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Normal şartlar altında, örneğin yaralanma durumunda, yaranın etrafındaki damarlanmanın hücreler normale döndüğü anda kapanması gerekir.</a:t>
            </a:r>
          </a:p>
          <a:p>
            <a:r>
              <a:rPr lang="tr-TR" sz="2400" dirty="0" smtClean="0"/>
              <a:t>Bu kapanma HIF1’in baskılanması ile olur.</a:t>
            </a:r>
          </a:p>
          <a:p>
            <a:r>
              <a:rPr lang="tr-TR" sz="2400" dirty="0" err="1" smtClean="0"/>
              <a:t>ECM’in</a:t>
            </a:r>
            <a:r>
              <a:rPr lang="tr-TR" sz="2400" dirty="0" smtClean="0"/>
              <a:t> bazı bileşenleri de fazla </a:t>
            </a:r>
            <a:r>
              <a:rPr lang="tr-TR" sz="2400" dirty="0" err="1" smtClean="0"/>
              <a:t>anjiyogenezi</a:t>
            </a:r>
            <a:r>
              <a:rPr lang="tr-TR" sz="2400" dirty="0" smtClean="0"/>
              <a:t> durdurmak için çalışırlar.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8919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table_13_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28600"/>
            <a:ext cx="5499100" cy="47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>
            <a:off x="1143000" y="3810000"/>
            <a:ext cx="6096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304800" y="52578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faktörlerin en önemlilerinden bir tanesi </a:t>
            </a:r>
            <a:r>
              <a:rPr lang="tr-TR" dirty="0" err="1" smtClean="0"/>
              <a:t>Trombospondin</a:t>
            </a:r>
            <a:r>
              <a:rPr lang="tr-TR" dirty="0" smtClean="0"/>
              <a:t>, </a:t>
            </a:r>
            <a:r>
              <a:rPr lang="tr-TR" dirty="0" err="1" smtClean="0"/>
              <a:t>endotel</a:t>
            </a:r>
            <a:r>
              <a:rPr lang="tr-TR" dirty="0" smtClean="0"/>
              <a:t> hücrelerin üzerinde bulunan reseptöre (CD36) bağlanarak hücrelerin çoğalmasını engeller.</a:t>
            </a:r>
          </a:p>
          <a:p>
            <a:r>
              <a:rPr lang="tr-TR" dirty="0" smtClean="0"/>
              <a:t>Ayrıca </a:t>
            </a:r>
            <a:r>
              <a:rPr lang="tr-TR" dirty="0" err="1" smtClean="0"/>
              <a:t>Tsp</a:t>
            </a:r>
            <a:r>
              <a:rPr lang="tr-TR" dirty="0" smtClean="0"/>
              <a:t> </a:t>
            </a:r>
            <a:r>
              <a:rPr lang="tr-TR" dirty="0" err="1" smtClean="0"/>
              <a:t>endotel</a:t>
            </a:r>
            <a:r>
              <a:rPr lang="tr-TR" dirty="0" smtClean="0"/>
              <a:t> hücrelere Fas ligandı </a:t>
            </a:r>
            <a:r>
              <a:rPr lang="tr-TR" dirty="0" err="1" smtClean="0"/>
              <a:t>salgılattırır</a:t>
            </a:r>
            <a:r>
              <a:rPr lang="tr-TR" dirty="0" smtClean="0"/>
              <a:t> ve bu sayede </a:t>
            </a:r>
            <a:r>
              <a:rPr lang="tr-TR" dirty="0" err="1" smtClean="0"/>
              <a:t>caspase</a:t>
            </a:r>
            <a:r>
              <a:rPr lang="tr-TR" dirty="0" smtClean="0"/>
              <a:t> yolağı aktive olur ve </a:t>
            </a:r>
            <a:r>
              <a:rPr lang="tr-TR" dirty="0" err="1" smtClean="0"/>
              <a:t>apoptoz</a:t>
            </a:r>
            <a:r>
              <a:rPr lang="tr-TR" dirty="0" smtClean="0"/>
              <a:t> başlar. Ancak Fas reseptörü sadece aktif çoğalan </a:t>
            </a:r>
            <a:r>
              <a:rPr lang="tr-TR" dirty="0" err="1" smtClean="0"/>
              <a:t>endotel</a:t>
            </a:r>
            <a:r>
              <a:rPr lang="tr-TR" dirty="0" smtClean="0"/>
              <a:t> hücrelerde vardır. </a:t>
            </a:r>
            <a:r>
              <a:rPr lang="tr-TR" dirty="0" err="1" smtClean="0"/>
              <a:t>Mature</a:t>
            </a:r>
            <a:r>
              <a:rPr lang="tr-TR" dirty="0" smtClean="0"/>
              <a:t> olmuş hücrelerde yoktur.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1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table_13_04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79400"/>
            <a:ext cx="5534025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figure_13_4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9400"/>
            <a:ext cx="3016250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62400" y="1066800"/>
            <a:ext cx="48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TSP1 geninin ifadesi kuvvetli bir şekilde p53 ile düzenlenir. Normal bir hücrede hücre çoğalmasını engellemek için p53 sinyali alır ve TSP1’in ifadesini arttırır.</a:t>
            </a:r>
          </a:p>
          <a:p>
            <a:endParaRPr lang="tr-TR" dirty="0"/>
          </a:p>
          <a:p>
            <a:r>
              <a:rPr lang="tr-TR" dirty="0" smtClean="0"/>
              <a:t>Ancak p53’ü </a:t>
            </a:r>
            <a:r>
              <a:rPr lang="tr-TR" dirty="0" err="1" smtClean="0"/>
              <a:t>mutant</a:t>
            </a:r>
            <a:r>
              <a:rPr lang="tr-TR" dirty="0" smtClean="0"/>
              <a:t> bir hücrede TSP1 ifadesi düşüktür ve </a:t>
            </a:r>
            <a:r>
              <a:rPr lang="tr-TR" dirty="0" err="1" smtClean="0"/>
              <a:t>anjiyogenz</a:t>
            </a:r>
            <a:r>
              <a:rPr lang="tr-TR" dirty="0" smtClean="0"/>
              <a:t> bir türlü sona ermez.</a:t>
            </a:r>
          </a:p>
          <a:p>
            <a:endParaRPr lang="tr-TR" dirty="0"/>
          </a:p>
          <a:p>
            <a:r>
              <a:rPr lang="tr-TR" dirty="0" err="1" smtClean="0"/>
              <a:t>Ras</a:t>
            </a:r>
            <a:r>
              <a:rPr lang="tr-TR" dirty="0" smtClean="0"/>
              <a:t> </a:t>
            </a:r>
            <a:r>
              <a:rPr lang="tr-TR" dirty="0" err="1" smtClean="0"/>
              <a:t>onkogeni</a:t>
            </a:r>
            <a:r>
              <a:rPr lang="tr-TR" dirty="0" smtClean="0"/>
              <a:t> de TSP1 gen ifadesini </a:t>
            </a:r>
            <a:r>
              <a:rPr lang="tr-TR" dirty="0" err="1" smtClean="0"/>
              <a:t>susuturur</a:t>
            </a:r>
            <a:r>
              <a:rPr lang="tr-TR" dirty="0" smtClean="0"/>
              <a:t> ve yüksek düzeyde </a:t>
            </a:r>
            <a:r>
              <a:rPr lang="tr-TR" dirty="0" err="1" smtClean="0"/>
              <a:t>anjiyogenez</a:t>
            </a:r>
            <a:r>
              <a:rPr lang="tr-TR" dirty="0" smtClean="0"/>
              <a:t> olur.</a:t>
            </a:r>
          </a:p>
          <a:p>
            <a:endParaRPr lang="tr-TR" dirty="0"/>
          </a:p>
          <a:p>
            <a:r>
              <a:rPr lang="tr-TR" dirty="0" smtClean="0"/>
              <a:t>H-</a:t>
            </a:r>
            <a:r>
              <a:rPr lang="tr-TR" dirty="0" err="1" smtClean="0"/>
              <a:t>ras</a:t>
            </a:r>
            <a:r>
              <a:rPr lang="tr-TR" dirty="0" smtClean="0"/>
              <a:t> </a:t>
            </a:r>
            <a:r>
              <a:rPr lang="tr-TR" dirty="0" err="1" smtClean="0"/>
              <a:t>onkogenine</a:t>
            </a:r>
            <a:r>
              <a:rPr lang="tr-TR" dirty="0" smtClean="0"/>
              <a:t> bağımlı oluşturulmuş tümörlerde tümör belli bir büyüklüğe ulaştıktan sonra H-</a:t>
            </a:r>
            <a:r>
              <a:rPr lang="tr-TR" dirty="0" err="1" smtClean="0"/>
              <a:t>ras</a:t>
            </a:r>
            <a:r>
              <a:rPr lang="tr-TR" dirty="0" smtClean="0"/>
              <a:t> aktivitesi sonlandırıldığında tümörün çöktüğü ve damarlanmanın sonlandığı gözlenmiştir. </a:t>
            </a:r>
            <a:r>
              <a:rPr lang="tr-TR" dirty="0" err="1" smtClean="0"/>
              <a:t>Endotel</a:t>
            </a:r>
            <a:r>
              <a:rPr lang="tr-TR" dirty="0" smtClean="0"/>
              <a:t> hücreler </a:t>
            </a:r>
            <a:r>
              <a:rPr lang="tr-TR" dirty="0" err="1" smtClean="0"/>
              <a:t>apoptoza</a:t>
            </a:r>
            <a:r>
              <a:rPr lang="tr-TR" dirty="0" smtClean="0"/>
              <a:t> girmiş ve VEGF ifadesi düşmüştür. Bu durumda H-</a:t>
            </a:r>
            <a:r>
              <a:rPr lang="tr-TR" dirty="0" err="1" smtClean="0"/>
              <a:t>ras</a:t>
            </a:r>
            <a:r>
              <a:rPr lang="tr-TR" dirty="0" smtClean="0"/>
              <a:t> sustuğu için Tsp1 ifadesi artmış ve hücreler </a:t>
            </a:r>
            <a:r>
              <a:rPr lang="tr-TR" dirty="0" err="1" smtClean="0"/>
              <a:t>apoptoza</a:t>
            </a:r>
            <a:r>
              <a:rPr lang="tr-TR" dirty="0" smtClean="0"/>
              <a:t> gidebilmiştir.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8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figure_13_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343400" cy="380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52400" y="4572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diğer doğal anti-</a:t>
            </a:r>
            <a:r>
              <a:rPr lang="tr-TR" dirty="0" err="1" smtClean="0"/>
              <a:t>anjiyogenik</a:t>
            </a:r>
            <a:r>
              <a:rPr lang="tr-TR" dirty="0" smtClean="0"/>
              <a:t> faktör de </a:t>
            </a:r>
            <a:r>
              <a:rPr lang="tr-TR" dirty="0" err="1" smtClean="0"/>
              <a:t>MMP’lerin</a:t>
            </a:r>
            <a:r>
              <a:rPr lang="tr-TR" dirty="0" smtClean="0"/>
              <a:t> antagonistleridir. </a:t>
            </a:r>
            <a:r>
              <a:rPr lang="tr-TR" dirty="0" err="1" smtClean="0"/>
              <a:t>MMP’ler</a:t>
            </a:r>
            <a:r>
              <a:rPr lang="tr-TR" dirty="0" smtClean="0"/>
              <a:t> </a:t>
            </a:r>
            <a:r>
              <a:rPr lang="tr-TR" dirty="0" err="1" smtClean="0"/>
              <a:t>VEGF’lerin</a:t>
            </a:r>
            <a:r>
              <a:rPr lang="tr-TR" dirty="0" smtClean="0"/>
              <a:t> uyarısı ile sentezlenirler ve kılcalların </a:t>
            </a:r>
            <a:r>
              <a:rPr lang="tr-TR" dirty="0" err="1" smtClean="0"/>
              <a:t>ECM’i</a:t>
            </a:r>
            <a:r>
              <a:rPr lang="tr-TR" dirty="0" smtClean="0"/>
              <a:t> geçerek hücrelerin arasına girmesine yardım ederler.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inhibitors</a:t>
            </a:r>
            <a:r>
              <a:rPr lang="tr-TR" dirty="0" smtClean="0"/>
              <a:t> of </a:t>
            </a:r>
            <a:r>
              <a:rPr lang="tr-TR" dirty="0" err="1" smtClean="0"/>
              <a:t>MMPs</a:t>
            </a:r>
            <a:r>
              <a:rPr lang="tr-TR" dirty="0" smtClean="0"/>
              <a:t> (</a:t>
            </a:r>
            <a:r>
              <a:rPr lang="tr-TR" dirty="0" err="1" smtClean="0"/>
              <a:t>TIMPs</a:t>
            </a:r>
            <a:r>
              <a:rPr lang="tr-TR" dirty="0" smtClean="0"/>
              <a:t>)’</a:t>
            </a:r>
            <a:r>
              <a:rPr lang="tr-TR" dirty="0" err="1" smtClean="0"/>
              <a:t>ler</a:t>
            </a:r>
            <a:r>
              <a:rPr lang="tr-TR" dirty="0" smtClean="0"/>
              <a:t> kılcalların bu şekilde hücrelere nüfuz etmesini </a:t>
            </a:r>
            <a:r>
              <a:rPr lang="tr-TR" dirty="0" err="1" smtClean="0"/>
              <a:t>MMP’leri</a:t>
            </a:r>
            <a:r>
              <a:rPr lang="tr-TR" dirty="0" smtClean="0"/>
              <a:t> bloke ederek engellerler.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77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Stromal-epitel</a:t>
            </a:r>
            <a:r>
              <a:rPr lang="tr-TR" sz="2800" dirty="0" smtClean="0"/>
              <a:t> </a:t>
            </a:r>
            <a:r>
              <a:rPr lang="tr-TR" sz="2800" dirty="0" err="1" smtClean="0"/>
              <a:t>heterotipik</a:t>
            </a:r>
            <a:r>
              <a:rPr lang="tr-TR" sz="2800" dirty="0" smtClean="0"/>
              <a:t> </a:t>
            </a:r>
            <a:r>
              <a:rPr lang="tr-TR" sz="2800" dirty="0" err="1" smtClean="0"/>
              <a:t>interaksiyonları</a:t>
            </a:r>
            <a:r>
              <a:rPr lang="tr-TR" sz="2800" dirty="0" smtClean="0"/>
              <a:t> tümör gelişiminde çok önemli.</a:t>
            </a:r>
          </a:p>
          <a:p>
            <a:r>
              <a:rPr lang="tr-TR" sz="2800" dirty="0" smtClean="0"/>
              <a:t>Mesela </a:t>
            </a:r>
            <a:r>
              <a:rPr lang="tr-TR" sz="2800" dirty="0" err="1" smtClean="0"/>
              <a:t>karsinoma</a:t>
            </a:r>
            <a:r>
              <a:rPr lang="tr-TR" sz="2800" dirty="0" smtClean="0"/>
              <a:t> hücreleri </a:t>
            </a:r>
            <a:r>
              <a:rPr lang="tr-TR" sz="2800" dirty="0" err="1" smtClean="0"/>
              <a:t>sitokinler</a:t>
            </a:r>
            <a:r>
              <a:rPr lang="tr-TR" sz="2800" dirty="0" smtClean="0"/>
              <a:t> ve </a:t>
            </a:r>
            <a:r>
              <a:rPr lang="tr-TR" sz="2800" dirty="0" err="1" smtClean="0"/>
              <a:t>kemokinler</a:t>
            </a:r>
            <a:r>
              <a:rPr lang="tr-TR" sz="2800" dirty="0" smtClean="0"/>
              <a:t> gibi büyüme faktörleri salarlar bunlar da </a:t>
            </a:r>
            <a:r>
              <a:rPr lang="tr-TR" sz="2800" dirty="0" err="1" smtClean="0"/>
              <a:t>makrofajları</a:t>
            </a:r>
            <a:r>
              <a:rPr lang="tr-TR" sz="2800" dirty="0" smtClean="0"/>
              <a:t>, </a:t>
            </a:r>
            <a:r>
              <a:rPr lang="tr-TR" sz="2800" dirty="0" err="1" smtClean="0"/>
              <a:t>nötrofilleri</a:t>
            </a:r>
            <a:r>
              <a:rPr lang="tr-TR" sz="2800" dirty="0" smtClean="0"/>
              <a:t> tümör alakalı </a:t>
            </a:r>
            <a:r>
              <a:rPr lang="tr-TR" sz="2800" dirty="0" err="1" smtClean="0"/>
              <a:t>stromaya</a:t>
            </a:r>
            <a:r>
              <a:rPr lang="tr-TR" sz="2800" dirty="0" smtClean="0"/>
              <a:t> çağırırlar. Bu </a:t>
            </a:r>
            <a:r>
              <a:rPr lang="tr-TR" sz="2800" dirty="0" smtClean="0"/>
              <a:t>hücreler </a:t>
            </a:r>
            <a:r>
              <a:rPr lang="tr-TR" sz="2800" dirty="0" err="1" smtClean="0"/>
              <a:t>inflamasyon</a:t>
            </a:r>
            <a:r>
              <a:rPr lang="tr-TR" sz="2800" dirty="0" smtClean="0"/>
              <a:t> cevabı oluşturup </a:t>
            </a:r>
            <a:r>
              <a:rPr lang="tr-TR" sz="2800" dirty="0" smtClean="0"/>
              <a:t>TNF-alfa </a:t>
            </a:r>
            <a:r>
              <a:rPr lang="tr-TR" sz="2800" dirty="0" smtClean="0"/>
              <a:t>gibi yakındaki </a:t>
            </a:r>
            <a:r>
              <a:rPr lang="tr-TR" sz="2800" dirty="0" err="1" smtClean="0"/>
              <a:t>epitel</a:t>
            </a:r>
            <a:r>
              <a:rPr lang="tr-TR" sz="2800" dirty="0" smtClean="0"/>
              <a:t> hücrelerin hücre çoğalmasını ve tümör </a:t>
            </a:r>
            <a:r>
              <a:rPr lang="tr-TR" sz="2800" dirty="0" err="1" smtClean="0"/>
              <a:t>stromasında</a:t>
            </a:r>
            <a:r>
              <a:rPr lang="tr-TR" sz="2800" dirty="0" smtClean="0"/>
              <a:t> damarlanmayı (</a:t>
            </a:r>
            <a:r>
              <a:rPr lang="tr-TR" sz="2800" b="1" i="1" dirty="0" err="1" smtClean="0"/>
              <a:t>anjiyogenez</a:t>
            </a:r>
            <a:r>
              <a:rPr lang="tr-TR" sz="2800" dirty="0" smtClean="0"/>
              <a:t>) destekleyen faktörler salarlar.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24872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table_1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100"/>
            <a:ext cx="3205163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114800" y="533400"/>
            <a:ext cx="48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Anjiyogenik</a:t>
            </a:r>
            <a:r>
              <a:rPr lang="tr-TR" dirty="0" smtClean="0"/>
              <a:t> faktörleri hedef alan terapi yöntemleri bulunmaktadır ama yine de kanser hücreleri bu yöntemlere karşı da direnç geliştirebilirler.</a:t>
            </a:r>
          </a:p>
          <a:p>
            <a:endParaRPr lang="tr-TR" dirty="0"/>
          </a:p>
          <a:p>
            <a:r>
              <a:rPr lang="tr-TR" dirty="0" err="1" smtClean="0"/>
              <a:t>Interferonların</a:t>
            </a:r>
            <a:r>
              <a:rPr lang="tr-TR" dirty="0" smtClean="0"/>
              <a:t>, -alfa ve –beta FGF ve IL8 gibi güçlü </a:t>
            </a:r>
            <a:r>
              <a:rPr lang="tr-TR" dirty="0" err="1" smtClean="0"/>
              <a:t>anjiyogenik</a:t>
            </a:r>
            <a:r>
              <a:rPr lang="tr-TR" dirty="0" smtClean="0"/>
              <a:t> faktörlerin baskılayıcısı olduğu kanıtlanmıştır.</a:t>
            </a:r>
          </a:p>
          <a:p>
            <a:endParaRPr lang="tr-TR" dirty="0"/>
          </a:p>
          <a:p>
            <a:r>
              <a:rPr lang="tr-TR" dirty="0" smtClean="0"/>
              <a:t>FGF ve </a:t>
            </a:r>
            <a:r>
              <a:rPr lang="tr-TR" dirty="0" err="1" smtClean="0"/>
              <a:t>VEGF’e</a:t>
            </a:r>
            <a:r>
              <a:rPr lang="tr-TR" dirty="0" smtClean="0"/>
              <a:t> karşı </a:t>
            </a:r>
            <a:r>
              <a:rPr lang="tr-TR" dirty="0" smtClean="0"/>
              <a:t>geliştirilen </a:t>
            </a:r>
            <a:r>
              <a:rPr lang="tr-TR" dirty="0" err="1" smtClean="0"/>
              <a:t>monoklonal</a:t>
            </a:r>
            <a:r>
              <a:rPr lang="tr-TR" dirty="0" smtClean="0"/>
              <a:t> antikorların da tümör boyutunu küçülttüğü gözlenmiştir.</a:t>
            </a:r>
          </a:p>
          <a:p>
            <a:endParaRPr lang="tr-TR" dirty="0"/>
          </a:p>
          <a:p>
            <a:r>
              <a:rPr lang="tr-TR" dirty="0" smtClean="0"/>
              <a:t>VEGF-A’yı nötralize eden bir antikor olan </a:t>
            </a:r>
            <a:r>
              <a:rPr lang="tr-TR" dirty="0" err="1" smtClean="0"/>
              <a:t>Avastin</a:t>
            </a:r>
            <a:r>
              <a:rPr lang="tr-TR" dirty="0" smtClean="0"/>
              <a:t> (</a:t>
            </a:r>
            <a:r>
              <a:rPr lang="tr-TR" dirty="0" err="1" smtClean="0"/>
              <a:t>bevacizumab</a:t>
            </a:r>
            <a:r>
              <a:rPr lang="tr-TR" dirty="0" smtClean="0"/>
              <a:t>) de klinik deneme çalışmalarında başarılı olmuştur.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18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 descr="tabl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8163"/>
            <a:ext cx="8108950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 descr="tabl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58763"/>
            <a:ext cx="8108950" cy="63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figure_13_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79400"/>
            <a:ext cx="7575550" cy="63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figure_13_4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1225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04800" y="4800600"/>
            <a:ext cx="8531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Pankreas adacık </a:t>
            </a:r>
            <a:r>
              <a:rPr lang="tr-TR" dirty="0" smtClean="0"/>
              <a:t>kanserlerini </a:t>
            </a:r>
            <a:r>
              <a:rPr lang="tr-TR" dirty="0" smtClean="0"/>
              <a:t>tedavi etmek için kullanılan iki tane sentetik bileşik ile gerçekleştirilen deneyler tümörün farklı evrelerinde tedavi için denenmiştir.</a:t>
            </a:r>
          </a:p>
          <a:p>
            <a:r>
              <a:rPr lang="tr-TR" dirty="0" smtClean="0"/>
              <a:t>Bu bileşiklerden bir tanesi VEGF-R2’ye (</a:t>
            </a:r>
            <a:r>
              <a:rPr lang="tr-TR" dirty="0" err="1" smtClean="0"/>
              <a:t>anjiyogenezi</a:t>
            </a:r>
            <a:r>
              <a:rPr lang="tr-TR" dirty="0" smtClean="0"/>
              <a:t> tetikleyen en önemli reseptör) karşı geliştirilmiştir. Reseptörün </a:t>
            </a:r>
            <a:r>
              <a:rPr lang="tr-TR" dirty="0" err="1" smtClean="0"/>
              <a:t>kinozin</a:t>
            </a:r>
            <a:r>
              <a:rPr lang="tr-TR" dirty="0" smtClean="0"/>
              <a:t> </a:t>
            </a:r>
            <a:r>
              <a:rPr lang="tr-TR" dirty="0" err="1" smtClean="0"/>
              <a:t>tiraz</a:t>
            </a:r>
            <a:r>
              <a:rPr lang="tr-TR" dirty="0" smtClean="0"/>
              <a:t> </a:t>
            </a:r>
            <a:r>
              <a:rPr lang="tr-TR" dirty="0" smtClean="0"/>
              <a:t>aktivitesini </a:t>
            </a:r>
            <a:r>
              <a:rPr lang="tr-TR" dirty="0" err="1" smtClean="0"/>
              <a:t>bloklayan</a:t>
            </a:r>
            <a:r>
              <a:rPr lang="tr-TR" dirty="0" smtClean="0"/>
              <a:t> bu bileşik, SU5416, </a:t>
            </a:r>
            <a:r>
              <a:rPr lang="tr-TR" dirty="0" err="1" smtClean="0"/>
              <a:t>Avastin’in</a:t>
            </a:r>
            <a:r>
              <a:rPr lang="tr-TR" dirty="0" smtClean="0"/>
              <a:t> etkisini taklit etmektedir.</a:t>
            </a:r>
          </a:p>
          <a:p>
            <a:r>
              <a:rPr lang="tr-TR" dirty="0" smtClean="0"/>
              <a:t>İkinci bileşik, SU6668, </a:t>
            </a:r>
            <a:r>
              <a:rPr lang="tr-TR" dirty="0" err="1" smtClean="0"/>
              <a:t>PDGF’ün</a:t>
            </a:r>
            <a:r>
              <a:rPr lang="tr-TR" dirty="0" smtClean="0"/>
              <a:t> </a:t>
            </a:r>
            <a:r>
              <a:rPr lang="tr-TR" dirty="0" err="1" smtClean="0"/>
              <a:t>tirozin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aktivitesini hedef alır.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81000" y="43404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Kılcalların </a:t>
            </a:r>
            <a:r>
              <a:rPr lang="tr-TR" sz="1400" b="1" dirty="0" err="1" smtClean="0"/>
              <a:t>lumenleri</a:t>
            </a:r>
            <a:r>
              <a:rPr lang="tr-TR" sz="1400" b="1" dirty="0" smtClean="0"/>
              <a:t> yeşil, </a:t>
            </a:r>
            <a:r>
              <a:rPr lang="tr-TR" sz="1400" b="1" dirty="0" err="1" smtClean="0"/>
              <a:t>perisit</a:t>
            </a:r>
            <a:r>
              <a:rPr lang="tr-TR" sz="1400" b="1" dirty="0" smtClean="0"/>
              <a:t> hücreleri kırmızı </a:t>
            </a:r>
            <a:r>
              <a:rPr lang="tr-TR" sz="1400" b="1" dirty="0" err="1" smtClean="0"/>
              <a:t>ie</a:t>
            </a:r>
            <a:r>
              <a:rPr lang="tr-TR" sz="1400" b="1" dirty="0" smtClean="0"/>
              <a:t> işaretlenmiştir.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15639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figure_13_4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30200"/>
            <a:ext cx="5607050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figure_13_4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7566"/>
            <a:ext cx="4826000" cy="538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295400" y="5867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Daha önceden oluşan tümörlerin gerilemesinde iki bileşiğin bir arada kullanılması etkindir.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30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figure_13_4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7000"/>
            <a:ext cx="8531225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figure_13_4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68500"/>
            <a:ext cx="8513763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figure_13_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0400"/>
            <a:ext cx="85312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1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400"/>
            <a:ext cx="5570538" cy="63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62400" y="289560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Endotel</a:t>
            </a:r>
            <a:r>
              <a:rPr lang="tr-TR" dirty="0" smtClean="0"/>
              <a:t> hücreler kan damarlarının duvarlarını oluşturan ve normal ve </a:t>
            </a:r>
            <a:r>
              <a:rPr lang="tr-TR" dirty="0" err="1" smtClean="0"/>
              <a:t>neoplastik</a:t>
            </a:r>
            <a:r>
              <a:rPr lang="tr-TR" dirty="0" smtClean="0"/>
              <a:t> </a:t>
            </a:r>
            <a:r>
              <a:rPr lang="tr-TR" dirty="0" err="1" smtClean="0"/>
              <a:t>stromanın</a:t>
            </a:r>
            <a:r>
              <a:rPr lang="tr-TR" dirty="0" smtClean="0"/>
              <a:t> </a:t>
            </a:r>
            <a:r>
              <a:rPr lang="tr-TR" dirty="0" err="1" smtClean="0"/>
              <a:t>vital</a:t>
            </a:r>
            <a:r>
              <a:rPr lang="tr-TR" dirty="0" smtClean="0"/>
              <a:t> elemanlarıdır.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Endotel</a:t>
            </a:r>
            <a:r>
              <a:rPr lang="tr-TR" dirty="0" smtClean="0"/>
              <a:t> hücrelerin bölünmesi, </a:t>
            </a:r>
            <a:r>
              <a:rPr lang="tr-TR" dirty="0" err="1" smtClean="0"/>
              <a:t>epitel</a:t>
            </a:r>
            <a:r>
              <a:rPr lang="tr-TR" dirty="0" smtClean="0"/>
              <a:t> ve </a:t>
            </a:r>
            <a:r>
              <a:rPr lang="tr-TR" dirty="0" err="1" smtClean="0"/>
              <a:t>stromal</a:t>
            </a:r>
            <a:r>
              <a:rPr lang="tr-TR" dirty="0" smtClean="0"/>
              <a:t> hücreler tarafından, hücrelere gerekli kanın sağlanması için desteklenir.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Oksijensiz kalan hücreler yeterli oksijene ulaşmak için </a:t>
            </a:r>
            <a:r>
              <a:rPr lang="tr-TR" dirty="0" err="1" smtClean="0"/>
              <a:t>anjiyogenik</a:t>
            </a:r>
            <a:r>
              <a:rPr lang="tr-TR" dirty="0" smtClean="0"/>
              <a:t> faktörler salarak kılcal damarların gelişimini desteklerler.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Kılcal damar oluşumu devam ederken </a:t>
            </a:r>
            <a:r>
              <a:rPr lang="tr-TR" dirty="0" err="1" smtClean="0"/>
              <a:t>endotel</a:t>
            </a:r>
            <a:r>
              <a:rPr lang="tr-TR" dirty="0" smtClean="0"/>
              <a:t> hücreler büyüme faktörleri salarlar (PDGF ve </a:t>
            </a:r>
            <a:r>
              <a:rPr lang="tr-TR" dirty="0" err="1" smtClean="0"/>
              <a:t>Heparin</a:t>
            </a:r>
            <a:r>
              <a:rPr lang="tr-TR" dirty="0" smtClean="0"/>
              <a:t> </a:t>
            </a:r>
            <a:r>
              <a:rPr lang="tr-TR" dirty="0" err="1" smtClean="0"/>
              <a:t>Binding</a:t>
            </a:r>
            <a:r>
              <a:rPr lang="tr-TR" dirty="0" smtClean="0"/>
              <a:t>-EGF gibi) ve damar oluşumunu desteklerler (kan basıncına dayanıklı esnek damar oluşumu).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3105835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www.youtube.com/watch?v=Ep_nCSEDeAE</a:t>
            </a:r>
            <a:endParaRPr lang="tr-TR" dirty="0" smtClean="0"/>
          </a:p>
          <a:p>
            <a:endParaRPr lang="tr-TR" dirty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www.youtube.com/watch?v=SZpUi1EFWZU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94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1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269171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800600" y="8382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Pıhtılaşmakta olan kanın görüntüsü. Kanın içinde fibrin dokusu dikkat çekmektedir.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PDGF sayesinde </a:t>
            </a:r>
            <a:r>
              <a:rPr lang="tr-TR" dirty="0" err="1" smtClean="0"/>
              <a:t>fibroblastların</a:t>
            </a:r>
            <a:r>
              <a:rPr lang="tr-TR" dirty="0" smtClean="0"/>
              <a:t> çoğalması uyarılır.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TGF-beta </a:t>
            </a:r>
            <a:r>
              <a:rPr lang="tr-TR" dirty="0" err="1" smtClean="0"/>
              <a:t>fibroblastları</a:t>
            </a:r>
            <a:r>
              <a:rPr lang="tr-TR" dirty="0" smtClean="0"/>
              <a:t> uyarır ve </a:t>
            </a:r>
            <a:r>
              <a:rPr lang="tr-TR" dirty="0" err="1" smtClean="0"/>
              <a:t>fibroblastları</a:t>
            </a:r>
            <a:r>
              <a:rPr lang="tr-TR" dirty="0" smtClean="0"/>
              <a:t> </a:t>
            </a:r>
            <a:r>
              <a:rPr lang="tr-TR" dirty="0" err="1" smtClean="0"/>
              <a:t>miyofibroblastlara</a:t>
            </a:r>
            <a:r>
              <a:rPr lang="tr-TR" dirty="0" smtClean="0"/>
              <a:t> çevirir ve </a:t>
            </a:r>
            <a:r>
              <a:rPr lang="tr-TR" dirty="0" err="1" smtClean="0"/>
              <a:t>miyofib</a:t>
            </a:r>
            <a:r>
              <a:rPr lang="tr-TR" dirty="0" smtClean="0"/>
              <a:t>.’</a:t>
            </a:r>
            <a:r>
              <a:rPr lang="tr-TR" dirty="0" err="1" smtClean="0"/>
              <a:t>lerden</a:t>
            </a:r>
            <a:r>
              <a:rPr lang="tr-TR" dirty="0" smtClean="0"/>
              <a:t> </a:t>
            </a:r>
            <a:r>
              <a:rPr lang="tr-TR" dirty="0" err="1" smtClean="0"/>
              <a:t>MMP’ler</a:t>
            </a:r>
            <a:r>
              <a:rPr lang="tr-TR" dirty="0" smtClean="0"/>
              <a:t> salgılanır.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35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table_1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93700"/>
            <a:ext cx="7281863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ure_13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79400"/>
            <a:ext cx="6234113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table_1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558800"/>
            <a:ext cx="5222875" cy="57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figure_1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04800"/>
            <a:ext cx="6599238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7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1009</Words>
  <Application>Microsoft Office PowerPoint</Application>
  <PresentationFormat>Ekran Gösterisi (4:3)</PresentationFormat>
  <Paragraphs>101</Paragraphs>
  <Slides>40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ANJİYOGENEZİN BİYOLOJİSİ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Anjiyogenik faktörlerin inhibisyonu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ANJİYOGENEZİN BİYOLOJİSİ</dc:title>
  <dc:creator>Bala Gür Dedeoğlu</dc:creator>
  <cp:lastModifiedBy>Bala Gür Dedeoğlu</cp:lastModifiedBy>
  <cp:revision>44</cp:revision>
  <dcterms:created xsi:type="dcterms:W3CDTF">2015-12-01T13:27:53Z</dcterms:created>
  <dcterms:modified xsi:type="dcterms:W3CDTF">2015-12-11T11:12:08Z</dcterms:modified>
</cp:coreProperties>
</file>