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9"/>
  </p:notesMasterIdLst>
  <p:handoutMasterIdLst>
    <p:handoutMasterId r:id="rId20"/>
  </p:handoutMasterIdLst>
  <p:sldIdLst>
    <p:sldId id="668" r:id="rId4"/>
    <p:sldId id="724" r:id="rId5"/>
    <p:sldId id="725" r:id="rId6"/>
    <p:sldId id="732" r:id="rId7"/>
    <p:sldId id="733" r:id="rId8"/>
    <p:sldId id="731" r:id="rId9"/>
    <p:sldId id="730" r:id="rId10"/>
    <p:sldId id="729" r:id="rId11"/>
    <p:sldId id="726" r:id="rId12"/>
    <p:sldId id="727" r:id="rId13"/>
    <p:sldId id="734" r:id="rId14"/>
    <p:sldId id="728" r:id="rId15"/>
    <p:sldId id="712" r:id="rId16"/>
    <p:sldId id="713" r:id="rId17"/>
    <p:sldId id="714" r:id="rId18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4660"/>
  </p:normalViewPr>
  <p:slideViewPr>
    <p:cSldViewPr snapToGrid="0">
      <p:cViewPr varScale="1">
        <p:scale>
          <a:sx n="69" d="100"/>
          <a:sy n="69" d="100"/>
        </p:scale>
        <p:origin x="66" y="456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3/2/2020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3/2/2020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3/2/2020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3/2/2020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3/2/2020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3/2/2020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17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GGY471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YAPILI ÇEVRE İLKELERİ</a:t>
            </a: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503198" y="4382651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Dr. </a:t>
            </a:r>
            <a:r>
              <a:rPr lang="tr-TR" sz="16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Arzuhan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Burcu GÜNTEKİN</a:t>
            </a:r>
            <a:endParaRPr lang="tr-TR" sz="16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675905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KARMA YAPILAR VE EKOLOJİK TASARIM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313080" y="1382275"/>
            <a:ext cx="8147874" cy="4254341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Binalar,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mekan içindeki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sınırların ve yüzeylerin farklılaşmasıyla çevrede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imaj oluşturmaya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elverişli hale gelirler [12]. Bu anlamda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çevresel imajların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ölçülebilir üç bileşeni; kimlik, yapı ve anlam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olmak üzere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birbirini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tamamlamaktadır.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Ekolojik tasarım anlayışıyla kurgulanan karma yapılar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sistemin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getirdiği fiziksel mekan anlayışını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sosyal mekana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dönüştürmesiyle anlam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kazanmaktadır.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57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675905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KARMA YAPILAR VE EKOLOJİK TASARIM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313080" y="1382275"/>
            <a:ext cx="8147874" cy="4254341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 zamanlarda Türkiye’de ve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yurt dışında sayılara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gittikçe artan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 grupları, çevreye duyarlı, yeşil ağırlıklı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yeni yaşam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alanları oluşturmaktadır. Kentle bütünleşen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mimari mekan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örgütlenmesi, kentlilerin katılımı ile geliştirilebilir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geliştirilmesi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gereken alanlardır. </a:t>
            </a:r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18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675905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KARMA YAPILAR VE EKOLOJİK TASARIM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313080" y="1382275"/>
            <a:ext cx="8147874" cy="4254341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Ekolojik tasarım kapsamında, mimari karma yapı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uygulamaları teknolojik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unsurların ön plana çıkması, yeşilin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dinlendirici etkisiyle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doğa bilincini kullanıcılarına vermektedir.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İnsanların konut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ofis ve alışveriş gereksinimlerini alternatif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imkanlarla sağlayan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karma oluşumlar, ekolojik mimari yaklaşımları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yaşam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standardının yükselmesine ve çevre dostu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yapılaşma fikrini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desteklemektedir. Küçük kent modeli yaklaşımıyla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 alınan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tasarımlar, kentsel kamusal mekan kaliteleriyle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nitelikli mekan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kurgusunu işlevsel, sosyal mekanlara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dönüştürmektedir (Şahin ve Hocaoğlu 2015).</a:t>
            </a:r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66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 smtClean="0"/>
              <a:t>Akgün, T. D. 2010. Karma İşlevli Yapıların Kentsel ve Mimari Tasarım Arakesitinde Kamu Yararı Gözetilerek İrdelenmesi: Zincirlikuyu-levent </a:t>
            </a:r>
            <a:r>
              <a:rPr lang="tr-TR" dirty="0"/>
              <a:t>Aksı Örneği</a:t>
            </a:r>
            <a:r>
              <a:rPr lang="tr-TR" dirty="0" smtClean="0"/>
              <a:t>, Yüksek Lisans Tezi, İstanbul Teknik Üniversitesi, Fen Bilimleri Enstitüsü.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 smtClean="0"/>
              <a:t>Anderson</a:t>
            </a:r>
            <a:r>
              <a:rPr lang="tr-TR" dirty="0"/>
              <a:t>, J., 2011. Mimari Tasarım, Literatür Yayıncılık, ISBN: 9789750405976,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Ataöv</a:t>
            </a:r>
            <a:r>
              <a:rPr lang="tr-TR" dirty="0"/>
              <a:t>, A. ve Tekeli, İ., 2017. Sürdürülebilir Toplum ve Yapılı Çevre, İstanbul Bilgi Üniversitesi Yayınları, ISBN: 9786053994893,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Ching</a:t>
            </a:r>
            <a:r>
              <a:rPr lang="tr-TR" dirty="0"/>
              <a:t>, F.D.K., 2012. Mimarlık, Biçim, Mekan ve Düzen, Yapı Endüstri Merkezi Yayınları, ISBN: 9789758599202,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Çelebi, G., Gültekin, A.B., Bedir, M., Tereci, A. ve </a:t>
            </a:r>
            <a:r>
              <a:rPr lang="tr-TR" dirty="0" err="1"/>
              <a:t>Harputlugil</a:t>
            </a:r>
            <a:r>
              <a:rPr lang="tr-TR" dirty="0"/>
              <a:t>, G., 2008. Yapı Çevre İlişkileri, TMMOB Mimarlar Odası Ankara Şubesi SMGM Koruma Programı Eğitimi Ders Notları, Çizgi Basım Yayın </a:t>
            </a:r>
            <a:r>
              <a:rPr lang="tr-TR" dirty="0" err="1"/>
              <a:t>Ltd.Şti</a:t>
            </a:r>
            <a:r>
              <a:rPr lang="tr-TR" dirty="0"/>
              <a:t>., ISBN / ISSN: 978-9944-89-645-0, İstanbul</a:t>
            </a:r>
            <a:r>
              <a:rPr lang="tr-TR" dirty="0" smtClean="0"/>
              <a:t>.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4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327415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/>
              <a:t>Ersoy, M.2007. Kentsel Planlama Kuramları, </a:t>
            </a:r>
            <a:r>
              <a:rPr lang="tr-TR" b="1" i="1" dirty="0"/>
              <a:t>İmge Yayınevi, </a:t>
            </a:r>
            <a:r>
              <a:rPr lang="tr-TR" dirty="0"/>
              <a:t>ODTÜ Ankara</a:t>
            </a:r>
          </a:p>
          <a:p>
            <a:pPr lvl="1" algn="just">
              <a:lnSpc>
                <a:spcPct val="100000"/>
              </a:lnSpc>
            </a:pPr>
            <a:r>
              <a:rPr lang="en-US" dirty="0"/>
              <a:t>Forester, J.</a:t>
            </a:r>
            <a:r>
              <a:rPr lang="tr-TR" dirty="0"/>
              <a:t> 1989</a:t>
            </a:r>
            <a:r>
              <a:rPr lang="en-US" dirty="0"/>
              <a:t> </a:t>
            </a:r>
            <a:r>
              <a:rPr lang="en-US" dirty="0" err="1"/>
              <a:t>Palning</a:t>
            </a:r>
            <a:r>
              <a:rPr lang="en-US" dirty="0"/>
              <a:t> in the force of power, University of California Press, Berkeley </a:t>
            </a:r>
            <a:r>
              <a:rPr lang="tr-TR" dirty="0"/>
              <a:t> </a:t>
            </a:r>
            <a:endParaRPr lang="tr-TR" dirty="0" smtClean="0"/>
          </a:p>
          <a:p>
            <a:pPr lvl="1" algn="just">
              <a:lnSpc>
                <a:spcPct val="100000"/>
              </a:lnSpc>
            </a:pPr>
            <a:r>
              <a:rPr lang="en-US" dirty="0" smtClean="0"/>
              <a:t>Forester</a:t>
            </a:r>
            <a:r>
              <a:rPr lang="en-US" dirty="0"/>
              <a:t>, J</a:t>
            </a:r>
            <a:r>
              <a:rPr lang="en-US" dirty="0" smtClean="0"/>
              <a:t>.</a:t>
            </a:r>
            <a:r>
              <a:rPr lang="tr-TR" dirty="0" smtClean="0"/>
              <a:t> 2001.</a:t>
            </a:r>
            <a:r>
              <a:rPr lang="en-US" dirty="0" smtClean="0"/>
              <a:t> </a:t>
            </a:r>
            <a:r>
              <a:rPr lang="en-US" dirty="0" err="1"/>
              <a:t>Planing</a:t>
            </a:r>
            <a:r>
              <a:rPr lang="en-US" dirty="0"/>
              <a:t> in the Face of Conflict, Le Gates, R.T. and Stout, F. </a:t>
            </a:r>
            <a:r>
              <a:rPr lang="en-US" dirty="0" smtClean="0"/>
              <a:t>Magazine</a:t>
            </a:r>
            <a:r>
              <a:rPr lang="tr-TR" dirty="0" smtClean="0"/>
              <a:t>.</a:t>
            </a:r>
          </a:p>
          <a:p>
            <a:pPr lvl="1" algn="just">
              <a:lnSpc>
                <a:spcPct val="100000"/>
              </a:lnSpc>
            </a:pPr>
            <a:r>
              <a:rPr lang="en-US" dirty="0" err="1"/>
              <a:t>Freiedman</a:t>
            </a:r>
            <a:r>
              <a:rPr lang="en-US" dirty="0"/>
              <a:t>, J</a:t>
            </a:r>
            <a:r>
              <a:rPr lang="en-US" dirty="0" smtClean="0"/>
              <a:t>.</a:t>
            </a:r>
            <a:r>
              <a:rPr lang="tr-TR" dirty="0" smtClean="0"/>
              <a:t> 1987.</a:t>
            </a:r>
            <a:r>
              <a:rPr lang="en-US" dirty="0" smtClean="0"/>
              <a:t> </a:t>
            </a:r>
            <a:r>
              <a:rPr lang="en-US" dirty="0" err="1"/>
              <a:t>Planing</a:t>
            </a:r>
            <a:r>
              <a:rPr lang="en-US" dirty="0"/>
              <a:t> in the Public Domain, From Knowledge to Action </a:t>
            </a:r>
            <a:r>
              <a:rPr lang="en-US" dirty="0" smtClean="0"/>
              <a:t>Princeton</a:t>
            </a:r>
            <a:r>
              <a:rPr lang="tr-TR" dirty="0" smtClean="0"/>
              <a:t> U</a:t>
            </a:r>
            <a:r>
              <a:rPr lang="en-US" dirty="0" err="1" smtClean="0"/>
              <a:t>niversity</a:t>
            </a:r>
            <a:r>
              <a:rPr lang="en-US" dirty="0"/>
              <a:t>, New </a:t>
            </a:r>
            <a:r>
              <a:rPr lang="en-US" dirty="0" smtClean="0"/>
              <a:t>Jersey</a:t>
            </a:r>
            <a:r>
              <a:rPr lang="tr-TR" dirty="0" smtClean="0"/>
              <a:t>.</a:t>
            </a:r>
          </a:p>
          <a:p>
            <a:pPr lvl="1" algn="just">
              <a:lnSpc>
                <a:spcPct val="100000"/>
              </a:lnSpc>
            </a:pPr>
            <a:r>
              <a:rPr lang="tr-TR" dirty="0" smtClean="0"/>
              <a:t>Gültekin</a:t>
            </a:r>
            <a:r>
              <a:rPr lang="tr-TR" dirty="0"/>
              <a:t>, A.B. ve </a:t>
            </a:r>
            <a:r>
              <a:rPr lang="tr-TR" dirty="0" err="1"/>
              <a:t>Yavaşbatmaz</a:t>
            </a:r>
            <a:r>
              <a:rPr lang="tr-TR" dirty="0"/>
              <a:t>, S., 2013. </a:t>
            </a:r>
            <a:r>
              <a:rPr lang="tr-TR" dirty="0" err="1"/>
              <a:t>Sustainable</a:t>
            </a:r>
            <a:r>
              <a:rPr lang="tr-TR" dirty="0"/>
              <a:t> </a:t>
            </a:r>
            <a:r>
              <a:rPr lang="tr-TR" dirty="0" err="1"/>
              <a:t>Tall</a:t>
            </a:r>
            <a:r>
              <a:rPr lang="tr-TR" dirty="0"/>
              <a:t> </a:t>
            </a:r>
            <a:r>
              <a:rPr lang="tr-TR" dirty="0" err="1"/>
              <a:t>Building</a:t>
            </a:r>
            <a:r>
              <a:rPr lang="tr-TR" dirty="0"/>
              <a:t> Design, LAP Lambert </a:t>
            </a:r>
            <a:r>
              <a:rPr lang="tr-TR" dirty="0" err="1"/>
              <a:t>Academic</a:t>
            </a:r>
            <a:r>
              <a:rPr lang="tr-TR" dirty="0"/>
              <a:t> Publishing, ISBN: 978-3-659-36665-9, </a:t>
            </a:r>
            <a:r>
              <a:rPr lang="tr-TR" dirty="0" err="1"/>
              <a:t>Saarbrücken</a:t>
            </a:r>
            <a:r>
              <a:rPr lang="tr-TR" dirty="0"/>
              <a:t> – Germany</a:t>
            </a:r>
            <a:r>
              <a:rPr lang="tr-TR" dirty="0" smtClean="0"/>
              <a:t>.</a:t>
            </a:r>
          </a:p>
          <a:p>
            <a:pPr lvl="1" algn="just">
              <a:lnSpc>
                <a:spcPct val="100000"/>
              </a:lnSpc>
            </a:pPr>
            <a:r>
              <a:rPr lang="tr-TR" dirty="0" smtClean="0"/>
              <a:t> </a:t>
            </a:r>
            <a:r>
              <a:rPr lang="tr-TR" dirty="0" err="1" smtClean="0"/>
              <a:t>Habraken</a:t>
            </a:r>
            <a:r>
              <a:rPr lang="tr-TR" dirty="0" smtClean="0"/>
              <a:t> N. J. 1998.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Structure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Ordinary</a:t>
            </a:r>
            <a:r>
              <a:rPr lang="tr-TR" dirty="0" smtClean="0"/>
              <a:t> Form </a:t>
            </a:r>
            <a:r>
              <a:rPr lang="tr-TR" dirty="0" err="1" smtClean="0"/>
              <a:t>and</a:t>
            </a:r>
            <a:r>
              <a:rPr lang="tr-TR" dirty="0" smtClean="0"/>
              <a:t> Control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Built</a:t>
            </a:r>
            <a:r>
              <a:rPr lang="tr-TR" dirty="0" smtClean="0"/>
              <a:t> Environment.</a:t>
            </a:r>
          </a:p>
          <a:p>
            <a:pPr lvl="1" algn="just">
              <a:lnSpc>
                <a:spcPct val="100000"/>
              </a:lnSpc>
            </a:pPr>
            <a:endParaRPr lang="tr-TR" dirty="0" smtClean="0"/>
          </a:p>
          <a:p>
            <a:pPr lvl="1" algn="just">
              <a:lnSpc>
                <a:spcPct val="100000"/>
              </a:lnSpc>
            </a:pPr>
            <a:endParaRPr lang="tr-TR" dirty="0"/>
          </a:p>
          <a:p>
            <a:pPr marL="0" indent="0" algn="just">
              <a:lnSpc>
                <a:spcPct val="100000"/>
              </a:lnSpc>
              <a:buNone/>
            </a:pPr>
            <a:endParaRPr lang="tr-TR" dirty="0" smtClean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922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en-US" dirty="0"/>
              <a:t>Knox P., </a:t>
            </a:r>
            <a:r>
              <a:rPr lang="en-US" dirty="0" err="1"/>
              <a:t>Ozolins</a:t>
            </a:r>
            <a:r>
              <a:rPr lang="en-US" dirty="0"/>
              <a:t> P.</a:t>
            </a:r>
            <a:r>
              <a:rPr lang="tr-TR" dirty="0"/>
              <a:t> 2007</a:t>
            </a:r>
            <a:r>
              <a:rPr lang="en-US" dirty="0"/>
              <a:t> The Built Environment, Urban Design </a:t>
            </a:r>
            <a:r>
              <a:rPr lang="en-US" dirty="0" smtClean="0"/>
              <a:t>Reader</a:t>
            </a:r>
            <a:r>
              <a:rPr lang="tr-TR" dirty="0"/>
              <a:t>.</a:t>
            </a:r>
            <a:endParaRPr lang="tr-TR" dirty="0" smtClean="0"/>
          </a:p>
          <a:p>
            <a:pPr lvl="1" algn="just">
              <a:lnSpc>
                <a:spcPct val="100000"/>
              </a:lnSpc>
            </a:pPr>
            <a:r>
              <a:rPr lang="tr-TR" dirty="0" err="1" smtClean="0"/>
              <a:t>Müller</a:t>
            </a:r>
            <a:r>
              <a:rPr lang="tr-TR" dirty="0"/>
              <a:t>, W., 2012. Mimarlık Atlası I-II, Yapı Endüstri Merkezi Yayınları, ISBN: 9789944757683,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Neufert</a:t>
            </a:r>
            <a:r>
              <a:rPr lang="tr-TR" dirty="0"/>
              <a:t>, E., 2016. Yapı Tasarımı, Beta Yayınları, Ankara.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Yüceer, N.S., 2015. Yapıda Çevre ve Enerji, Nobel Akademik Yayıncılık, ISBN: 9786053201151, Ankara</a:t>
            </a:r>
            <a:r>
              <a:rPr lang="tr-TR" dirty="0" smtClean="0"/>
              <a:t>.</a:t>
            </a:r>
          </a:p>
          <a:p>
            <a:pPr lvl="1" algn="just">
              <a:lnSpc>
                <a:spcPct val="100000"/>
              </a:lnSpc>
            </a:pPr>
            <a:r>
              <a:rPr lang="tr-TR" dirty="0" smtClean="0"/>
              <a:t>Şahin, F. ve Hocaoğlu, P. 2015. Karma Yapı Tasarımları ve Sürdürülebilir Mimarlık, </a:t>
            </a:r>
            <a:r>
              <a:rPr lang="en-US" dirty="0"/>
              <a:t>2nd International Sustainable Buildings </a:t>
            </a:r>
            <a:r>
              <a:rPr lang="en-US" dirty="0" smtClean="0"/>
              <a:t>Symposium</a:t>
            </a:r>
            <a:r>
              <a:rPr lang="tr-TR" smtClean="0"/>
              <a:t>, Ankara.</a:t>
            </a:r>
            <a:endParaRPr lang="tr-TR" dirty="0" smtClean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214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384955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KARMA </a:t>
            </a: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İŞLEVLİ </a:t>
            </a: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YAPILARIN TASARIM KRİTERLERİ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313080" y="1382275"/>
            <a:ext cx="8147874" cy="4254341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Karma işlevli yapılar aynı mekanın farklı işlevlerce kullanılması sayesinde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başarılı yoğun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yapılaşmalar oluşturabilir. Bu sayede güvenliğin artmasına yardımcı olur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Büyük ölçekli binaların karma işlevli yapı şeklinde tasarlanmaları desteklenmelidir.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geliştirmelerin tasarımında geliştirmenin çevresiyle, suyla, kamusal ve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açık alanlarla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ilişkileri irdelenmelidir. Karma işlevli yapıların ağırlıklı olarak konut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istihdam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sağlayıcı geliştirmeler olmasına çalışılmalıdır (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Akgün 2010).</a:t>
            </a:r>
          </a:p>
        </p:txBody>
      </p:sp>
    </p:spTree>
    <p:extLst>
      <p:ext uri="{BB962C8B-B14F-4D97-AF65-F5344CB8AC3E}">
        <p14:creationId xmlns:p14="http://schemas.microsoft.com/office/powerpoint/2010/main" val="373267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675905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KARMA YAPILAR VE EKOLOJİK TASARIM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313080" y="1382275"/>
            <a:ext cx="8147874" cy="4254341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Kentsel kamusal mekanlar yapı bütünlüğü açısından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ekolojik ilkelerin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belirlenip tasarımın yönlendirilmesiyle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anlam kazanırken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karma yapıların niteliklerine göre kimliksel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ayrımı ve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farklılıkları ortaya çıkarmaktadır. Kent içerisinde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küçük ölçekte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kent modelinin tek çatı altında sunuluyor olmasıyla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belirleyici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imaj öğelerinin bu yapı öğelerini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kuşatması kaçınılmaz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olmaktadır (Şahin ve Hocaoğlu 2015).</a:t>
            </a:r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32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675905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KARMA YAPILAR VE EKOLOJİK TASARIM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313080" y="1382275"/>
            <a:ext cx="8147874" cy="4254341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Karma yapıların, insan hareketlerine duyarlı, kentle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temas ettiği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alanlarda iki boyutlu yüzeylerle değil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yarattığı mekanlar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yoluyla ilişki kuran özelliğine sahip olması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gerektiği düşünülmektedir.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İnsanların çevreleri ile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karşılıklı ilişkileri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konusunda, insanların-insan gruplarının farklı ve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çok yönlü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koşullar (ekonomik,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sosyo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-kültürel, tarihsel-toplumsal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yaşam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süreci, kişilik ve grup özellikleri vb.) altında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olmasıyla farklı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özellikler gösteren, hem koşul-zemin, hem de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algılama ve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davranışların bir sonucu olarak açıklanabilen mekana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bağlı gereksinmelerin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araştırılması önemli bir yer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tutmaktadır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(Şahin ve Hocaoğlu 2015).</a:t>
            </a:r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43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675905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KARMA YAPILAR VE EKOLOJİK TASARIM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313080" y="1382275"/>
            <a:ext cx="8147874" cy="4254341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İnsanların kendi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mekansal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-fiziksel çevrelerine ve bunun yanında da kendi sosyal ve kültürel çevrelerine ilişkiler içinde açıklanabilen gereksinmeler, algılama ve davranış kuramları içinde ve kent, kent parçası, kent bölgesi gibi farklı ölçeklerde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incelenebilmektedir.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89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675905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KARMA YAPILAR VE EKOLOJİK TASARIM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313080" y="1382275"/>
            <a:ext cx="8147874" cy="4254341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Yaşanılan ve hareket edilen mekanlar, mimari yapılanış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sistemlerle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biçimlendirilmektedir. Bu anlamda mimari mekanlar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güncel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deneyimlerin olduğu yerler olarak, sadece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görsel deneyimlerin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oluştuğu yerlerden fazlası anlamına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gelmektedir.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Mimari mekanlar, fiziksel elemanlar olmasının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yanında birer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anlamsal ve sosyolojik işleve de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sahiptirler.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983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675905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KARMA YAPILAR VE EKOLOJİK TASARIM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313080" y="1382275"/>
            <a:ext cx="8147874" cy="4254341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Mekan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basit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fiziksel formdan daha karmaşık bir yapıya sahiptir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Bunun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iki nedeni vardır; mekan nesneden çok bir boşluktur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bu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yüzden onun bedensel doğası belli değildir ve nesneler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gibi ele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alınmazlar. İkinci neden ise mekanların birbirleriyle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olan bağlarıdır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İlişkili mekanlar, sadece bir bütün olarak görünmez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aynı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zamanda insanların mekanın bütününü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yaşayabilmeleri için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mekanın birinden diğerine olan hareketi fark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etmeleri gerekmektedir.</a:t>
            </a:r>
          </a:p>
        </p:txBody>
      </p:sp>
    </p:spTree>
    <p:extLst>
      <p:ext uri="{BB962C8B-B14F-4D97-AF65-F5344CB8AC3E}">
        <p14:creationId xmlns:p14="http://schemas.microsoft.com/office/powerpoint/2010/main" val="40207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675905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KARMA YAPILAR VE EKOLOJİK TASARIM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313080" y="1382275"/>
            <a:ext cx="8147874" cy="4254341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Fiziksel mekan, işlevsel ve sosyal anlamda bir etkiye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neden olmaktadır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Mekanlar arasındaki ilişkilerin düzenlenmesi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insan-mekan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insan-insan ilişkilerinin düzenini etkilemektedir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Fiziksel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mekan, yapay bir çevre oluşturarak, algısal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engeller kurar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insanların çevreyle birincil ilişkileri algı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yoluyla oluşur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Bir anlamda, mekanlar birer toplumun parçası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haline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gelir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(Şahin ve Hocaoğlu 2015).</a:t>
            </a:r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79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675905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KARMA YAPILAR VE EKOLOJİK TASARIM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313080" y="1382275"/>
            <a:ext cx="8147874" cy="4254341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Algılama, algılayıcı ve algılanan arasında bir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denge kurulduğu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 var olur. Bu denge, mekanın özellikleri ve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özelliklerin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oluşturduğu ilişkilerin özne tarafından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algılanması ve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yansıtılması şeklinde sağlanır. Çevresel imajlar,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gözlemci ve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çevresi arasında iki taraflı bir sürecin sonucudur. Çevre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ayırt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ediciliği ortaya koyar, gözlemci de gördüklerini seçer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organize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eder ve anlamlı hale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getirir.</a:t>
            </a:r>
          </a:p>
        </p:txBody>
      </p:sp>
    </p:spTree>
    <p:extLst>
      <p:ext uri="{BB962C8B-B14F-4D97-AF65-F5344CB8AC3E}">
        <p14:creationId xmlns:p14="http://schemas.microsoft.com/office/powerpoint/2010/main" val="285335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17229</TotalTime>
  <Words>1119</Words>
  <Application>Microsoft Office PowerPoint</Application>
  <PresentationFormat>Ekran Gösterisi (4:3)</PresentationFormat>
  <Paragraphs>67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15</vt:i4>
      </vt:variant>
    </vt:vector>
  </HeadingPairs>
  <TitlesOfParts>
    <vt:vector size="24" baseType="lpstr">
      <vt:lpstr>ＭＳ Ｐゴシック</vt:lpstr>
      <vt:lpstr>Arial</vt:lpstr>
      <vt:lpstr>Calibri</vt:lpstr>
      <vt:lpstr>Tahoma</vt:lpstr>
      <vt:lpstr>Times New Roman</vt:lpstr>
      <vt:lpstr>Wingdings</vt:lpstr>
      <vt:lpstr>ekonomi</vt:lpstr>
      <vt:lpstr>1_Rics</vt:lpstr>
      <vt:lpstr>h.t.</vt:lpstr>
      <vt:lpstr>PowerPoint Sunusu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user</cp:lastModifiedBy>
  <cp:revision>891</cp:revision>
  <cp:lastPrinted>2016-10-24T07:53:35Z</cp:lastPrinted>
  <dcterms:created xsi:type="dcterms:W3CDTF">2016-09-18T09:35:24Z</dcterms:created>
  <dcterms:modified xsi:type="dcterms:W3CDTF">2020-03-02T13:53:28Z</dcterms:modified>
</cp:coreProperties>
</file>