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56" r:id="rId2"/>
    <p:sldId id="315" r:id="rId3"/>
    <p:sldId id="305" r:id="rId4"/>
    <p:sldId id="304" r:id="rId5"/>
    <p:sldId id="303" r:id="rId6"/>
    <p:sldId id="302" r:id="rId7"/>
    <p:sldId id="301" r:id="rId8"/>
    <p:sldId id="300" r:id="rId9"/>
    <p:sldId id="316" r:id="rId10"/>
    <p:sldId id="313" r:id="rId11"/>
    <p:sldId id="31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33" autoAdjust="0"/>
    <p:restoredTop sz="94660"/>
  </p:normalViewPr>
  <p:slideViewPr>
    <p:cSldViewPr>
      <p:cViewPr varScale="1">
        <p:scale>
          <a:sx n="102" d="100"/>
          <a:sy n="102" d="100"/>
        </p:scale>
        <p:origin x="270"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10.03.2020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3/10/2020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28945953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636108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2548892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18145412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8892918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25610465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5071015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18702794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3929811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2265047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10.03.2020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10.03.2020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10.03.2020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10.03.2020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10.03.2020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10.03.2020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10.03.2020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10.03.2020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10.03.2020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10.03.2020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10.03.2020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10.03.2020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286000" y="2564904"/>
            <a:ext cx="6172200" cy="2808312"/>
          </a:xfrm>
        </p:spPr>
        <p:txBody>
          <a:bodyPr>
            <a:normAutofit fontScale="90000"/>
          </a:bodyPr>
          <a:lstStyle/>
          <a:p>
            <a:pPr algn="ct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effectLst>
                  <a:outerShdw blurRad="38100" dist="38100" dir="2700000" algn="tl">
                    <a:srgbClr val="000000">
                      <a:alpha val="43137"/>
                    </a:srgbClr>
                  </a:outerShdw>
                </a:effectLst>
                <a:latin typeface="Comic Sans MS" pitchFamily="66" charset="0"/>
              </a:rPr>
              <a:t/>
            </a: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a:effectLst>
                  <a:outerShdw blurRad="38100" dist="38100" dir="2700000" algn="tl">
                    <a:srgbClr val="000000">
                      <a:alpha val="43137"/>
                    </a:srgbClr>
                  </a:outerShdw>
                </a:effectLst>
                <a:latin typeface="Comic Sans MS" pitchFamily="66" charset="0"/>
              </a:rPr>
              <a:t/>
            </a:r>
            <a:br>
              <a:rPr lang="tr-TR">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4</a:t>
            </a:r>
            <a:r>
              <a:rPr lang="tr-TR" smtClean="0">
                <a:solidFill>
                  <a:schemeClr val="accent2">
                    <a:lumMod val="75000"/>
                  </a:schemeClr>
                </a:solidFill>
                <a:effectLst>
                  <a:outerShdw blurRad="38100" dist="38100" dir="2700000" algn="tl">
                    <a:srgbClr val="000000">
                      <a:alpha val="43137"/>
                    </a:srgbClr>
                  </a:outerShdw>
                </a:effectLst>
                <a:latin typeface="Comic Sans MS" pitchFamily="66" charset="0"/>
              </a:rPr>
              <a:t>. </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Konu: </a:t>
            </a:r>
            <a:r>
              <a:rPr lang="tr-TR" dirty="0" err="1">
                <a:solidFill>
                  <a:schemeClr val="accent2">
                    <a:lumMod val="75000"/>
                  </a:schemeClr>
                </a:solidFill>
                <a:effectLst>
                  <a:outerShdw blurRad="38100" dist="38100" dir="2700000" algn="tl">
                    <a:srgbClr val="000000">
                      <a:alpha val="43137"/>
                    </a:srgbClr>
                  </a:outerShdw>
                </a:effectLst>
                <a:latin typeface="Comic Sans MS" pitchFamily="66" charset="0"/>
              </a:rPr>
              <a:t>Āri</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istilası II</a:t>
            </a:r>
            <a:r>
              <a:rPr lang="tr-TR" dirty="0">
                <a:effectLst>
                  <a:outerShdw blurRad="38100" dist="38100" dir="2700000" algn="tl">
                    <a:srgbClr val="000000">
                      <a:alpha val="43137"/>
                    </a:srgbClr>
                  </a:outerShdw>
                </a:effectLst>
              </a:rPr>
              <a:t/>
            </a:r>
            <a:br>
              <a:rPr lang="tr-TR" dirty="0">
                <a:effectLst>
                  <a:outerShdw blurRad="38100" dist="38100" dir="2700000" algn="tl">
                    <a:srgbClr val="000000">
                      <a:alpha val="43137"/>
                    </a:srgbClr>
                  </a:outerShdw>
                </a:effectLst>
              </a:rPr>
            </a:br>
            <a:r>
              <a:rPr lang="tr-TR" sz="1600" dirty="0">
                <a:solidFill>
                  <a:schemeClr val="tx1"/>
                </a:solidFill>
              </a:rPr>
              <a:t/>
            </a:r>
            <a:br>
              <a:rPr lang="tr-TR" sz="1600" dirty="0">
                <a:solidFill>
                  <a:schemeClr val="tx1"/>
                </a:solidFill>
              </a:rPr>
            </a:br>
            <a:r>
              <a:rPr lang="tr-TR" sz="1600" dirty="0">
                <a:solidFill>
                  <a:schemeClr val="tx1"/>
                </a:solidFill>
              </a:rPr>
              <a:t/>
            </a:r>
            <a:br>
              <a:rPr lang="tr-TR" sz="1600" dirty="0">
                <a:solidFill>
                  <a:schemeClr val="tx1"/>
                </a:solidFill>
              </a:rPr>
            </a:br>
            <a:r>
              <a:rPr lang="tr-TR" sz="1600" dirty="0">
                <a:solidFill>
                  <a:schemeClr val="tx1"/>
                </a:solidFill>
              </a:rPr>
              <a:t/>
            </a:r>
            <a:br>
              <a:rPr lang="tr-TR" sz="1600" dirty="0">
                <a:solidFill>
                  <a:schemeClr val="tx1"/>
                </a:solidFill>
              </a:rPr>
            </a:br>
            <a:r>
              <a:rPr lang="tr-TR" sz="1600" dirty="0">
                <a:solidFill>
                  <a:schemeClr val="tx1"/>
                </a:solidFill>
              </a:rPr>
              <a:t/>
            </a: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4005064"/>
            <a:ext cx="6172200" cy="2369858"/>
          </a:xfrm>
        </p:spPr>
        <p:txBody>
          <a:bodyPr>
            <a:normAutofit/>
          </a:bodyPr>
          <a:lstStyle/>
          <a:p>
            <a:pPr algn="r"/>
            <a:r>
              <a:rPr lang="tr-TR" sz="1200" dirty="0">
                <a:solidFill>
                  <a:schemeClr val="tx1"/>
                </a:solidFill>
                <a:effectLst>
                  <a:outerShdw blurRad="38100" dist="38100" dir="2700000" algn="tl">
                    <a:srgbClr val="000000">
                      <a:alpha val="43137"/>
                    </a:srgbClr>
                  </a:outerShdw>
                </a:effectLst>
                <a:latin typeface="Comic Sans MS" pitchFamily="66" charset="0"/>
              </a:rPr>
              <a:t> </a:t>
            </a:r>
          </a:p>
          <a:p>
            <a:pPr algn="r"/>
            <a:endParaRPr lang="tr-TR" sz="1200" dirty="0">
              <a:solidFill>
                <a:schemeClr val="tx1"/>
              </a:solidFill>
              <a:effectLst>
                <a:outerShdw blurRad="38100" dist="38100" dir="2700000" algn="tl">
                  <a:srgbClr val="000000">
                    <a:alpha val="43137"/>
                  </a:srgbClr>
                </a:outerShdw>
              </a:effectLst>
              <a:latin typeface="Comic Sans MS" pitchFamily="66" charset="0"/>
            </a:endParaRPr>
          </a:p>
          <a:p>
            <a:pPr algn="r"/>
            <a:r>
              <a:rPr lang="tr-TR" sz="1200" dirty="0">
                <a:solidFill>
                  <a:schemeClr val="tx1"/>
                </a:solidFill>
                <a:effectLst>
                  <a:outerShdw blurRad="38100" dist="38100" dir="2700000" algn="tl">
                    <a:srgbClr val="000000">
                      <a:alpha val="43137"/>
                    </a:srgbClr>
                  </a:outerShdw>
                </a:effectLst>
                <a:latin typeface="Comic Sans MS" pitchFamily="66" charset="0"/>
              </a:rPr>
              <a:t>Dersin Sorumlusu:</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sz="1200"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endParaRPr lang="tr-TR" dirty="0"/>
          </a:p>
          <a:p>
            <a:pPr algn="ctr"/>
            <a:r>
              <a:rPr lang="tr-TR" dirty="0"/>
              <a:t>Hint’te ise </a:t>
            </a:r>
            <a:r>
              <a:rPr lang="tr-TR" dirty="0" err="1"/>
              <a:t>Ārilerin</a:t>
            </a:r>
            <a:r>
              <a:rPr lang="tr-TR" dirty="0"/>
              <a:t> gelmesiyle yerli halklar olan </a:t>
            </a:r>
            <a:r>
              <a:rPr lang="tr-TR" dirty="0" err="1"/>
              <a:t>Munda</a:t>
            </a:r>
            <a:r>
              <a:rPr lang="tr-TR" dirty="0"/>
              <a:t> ve </a:t>
            </a:r>
            <a:r>
              <a:rPr lang="tr-TR" dirty="0" err="1"/>
              <a:t>Dravidler</a:t>
            </a:r>
            <a:r>
              <a:rPr lang="tr-TR" dirty="0"/>
              <a:t> arasında birtakım karışımlar olur.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2389335956"/>
      </p:ext>
    </p:extLst>
  </p:cSld>
  <p:clrMapOvr>
    <a:masterClrMapping/>
  </p:clrMapOvr>
  <p:transition>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endParaRPr lang="tr-TR" dirty="0"/>
          </a:p>
          <a:p>
            <a:pPr algn="ctr"/>
            <a:r>
              <a:rPr lang="tr-TR" dirty="0" err="1"/>
              <a:t>Āriler</a:t>
            </a:r>
            <a:r>
              <a:rPr lang="tr-TR" dirty="0"/>
              <a:t> kendi aralarında olduğu kadar yerli halkla da savaşmış, onları esir etmiş ve esir ettikleri bu insanlara “köle” anlamına gelen </a:t>
            </a:r>
            <a:r>
              <a:rPr lang="tr-TR" dirty="0" err="1"/>
              <a:t>Dasyu</a:t>
            </a:r>
            <a:r>
              <a:rPr lang="tr-TR" dirty="0"/>
              <a:t> ya da </a:t>
            </a:r>
            <a:r>
              <a:rPr lang="tr-TR" dirty="0" err="1"/>
              <a:t>Dāsa</a:t>
            </a:r>
            <a:r>
              <a:rPr lang="tr-TR" dirty="0"/>
              <a:t> adını vermişlerdir.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2961651974"/>
      </p:ext>
    </p:extLst>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endParaRPr lang="tr-TR" b="1" dirty="0"/>
          </a:p>
          <a:p>
            <a:pPr algn="ctr"/>
            <a:r>
              <a:rPr lang="tr-TR" dirty="0"/>
              <a:t>En değerli zenginlikleri ise sığır sürüleriydi. Ancak hayvancılık uğraşı, göçebelik ve fetih dönemlerinin kahramanlık günlerinde sahip oldukları önem ve ağırlığı yitirdi.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431234489"/>
      </p:ext>
    </p:extLst>
  </p:cSld>
  <p:clrMapOvr>
    <a:masterClrMapping/>
  </p:clrMapOvr>
  <p:transition>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pPr algn="ctr"/>
            <a:endParaRPr lang="tr-TR" b="1" dirty="0"/>
          </a:p>
          <a:p>
            <a:pPr algn="ctr"/>
            <a:r>
              <a:rPr lang="tr-TR" dirty="0"/>
              <a:t>Ataerkil bir düzende işleyen bu istilacıların başında </a:t>
            </a:r>
            <a:r>
              <a:rPr lang="tr-TR" dirty="0" err="1"/>
              <a:t>Rāca</a:t>
            </a:r>
            <a:r>
              <a:rPr lang="tr-TR" dirty="0"/>
              <a:t> denilen yöneticiler bulunurdu. Onların birçok yardımcıları vardı ve bunlar içinde en önemlisi, </a:t>
            </a:r>
            <a:r>
              <a:rPr lang="tr-TR" dirty="0" err="1"/>
              <a:t>Purohita</a:t>
            </a:r>
            <a:r>
              <a:rPr lang="tr-TR" dirty="0"/>
              <a:t> denilen danışman din adamıydı.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3095295941"/>
      </p:ext>
    </p:extLst>
  </p:cSld>
  <p:clrMapOvr>
    <a:masterClrMapping/>
  </p:clrMapOvr>
  <p:transition>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endParaRPr lang="tr-TR" b="1" dirty="0"/>
          </a:p>
          <a:p>
            <a:pPr algn="ctr"/>
            <a:r>
              <a:rPr lang="tr-TR" dirty="0" err="1"/>
              <a:t>Āriler</a:t>
            </a:r>
            <a:r>
              <a:rPr lang="tr-TR" dirty="0"/>
              <a:t>, en çok </a:t>
            </a:r>
            <a:r>
              <a:rPr lang="tr-TR" dirty="0" err="1"/>
              <a:t>Dasyu</a:t>
            </a:r>
            <a:r>
              <a:rPr lang="tr-TR" dirty="0"/>
              <a:t> ya da </a:t>
            </a:r>
            <a:r>
              <a:rPr lang="tr-TR" dirty="0" err="1"/>
              <a:t>Dāsa</a:t>
            </a:r>
            <a:r>
              <a:rPr lang="tr-TR" dirty="0"/>
              <a:t> denilen siyah tenli insanlarla savaşırlardı. Öyle ki, tümüyle tarımı benimsedikten sonra bile, </a:t>
            </a:r>
            <a:r>
              <a:rPr lang="tr-TR" dirty="0" err="1"/>
              <a:t>Āriler’in</a:t>
            </a:r>
            <a:r>
              <a:rPr lang="tr-TR" dirty="0"/>
              <a:t> Güney ve Kuzey Hindistan’ın uzak bölgelerine yayılmaları sürmüştür. Öyle ki yar ve yak yöntemiyle tarla açma tarımı yapmaları, onların yeni topraklara göç etmelerini gerektiriyordu.</a:t>
            </a:r>
          </a:p>
          <a:p>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3228442469"/>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endParaRPr lang="tr-TR" b="1" dirty="0"/>
          </a:p>
          <a:p>
            <a:pPr algn="ctr"/>
            <a:r>
              <a:rPr lang="tr-TR" dirty="0"/>
              <a:t>Savaşçı bir topluluk oldukları anlaşılan ve göç ederek yeni yerler ele geçiren </a:t>
            </a:r>
            <a:r>
              <a:rPr lang="tr-TR" dirty="0" err="1"/>
              <a:t>Ārilerin</a:t>
            </a:r>
            <a:r>
              <a:rPr lang="tr-TR" dirty="0"/>
              <a:t>, Hindistan’daki ilk dönem siyasi faaliyetleri ilgili bilgilerimiz maalesef oldukça sınırlıdır. Şüphesiz ki bu durumun en önemli sebebi, tıpkı diğer tarih öncesi ve ilkçağ tarihi topluluklarında da olduğu gibi, siyasi tarih ile ilgili kayıtların tutulamamış olmasıdır.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3233197411"/>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endParaRPr lang="tr-TR" b="1" dirty="0"/>
          </a:p>
          <a:p>
            <a:pPr algn="ctr"/>
            <a:r>
              <a:rPr lang="tr-TR" dirty="0" err="1"/>
              <a:t>Āriler'in</a:t>
            </a:r>
            <a:r>
              <a:rPr lang="tr-TR" dirty="0"/>
              <a:t> edebî kalıntıları yani metinleri, siyasi ve kültürel birikimlerini yansıtması açısından oldukça değerlidir. Üstelik </a:t>
            </a:r>
            <a:r>
              <a:rPr lang="tr-TR" dirty="0" err="1"/>
              <a:t>Bloomfield</a:t>
            </a:r>
            <a:r>
              <a:rPr lang="tr-TR" dirty="0"/>
              <a:t>, </a:t>
            </a:r>
            <a:r>
              <a:rPr lang="tr-TR" dirty="0" err="1"/>
              <a:t>Rigveda</a:t>
            </a:r>
            <a:r>
              <a:rPr lang="tr-TR" dirty="0"/>
              <a:t> ilahileri olarak bilinen bu metinlerin, Hint-Avrupa’nın da en eski kutsal metinleri olduğunu ifade etmektedir.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4283358466"/>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endParaRPr lang="tr-TR" b="1" dirty="0"/>
          </a:p>
          <a:p>
            <a:pPr algn="ctr"/>
            <a:r>
              <a:rPr lang="tr-TR" dirty="0"/>
              <a:t>Kaya’nın ifadesiyle </a:t>
            </a:r>
            <a:r>
              <a:rPr lang="tr-TR" dirty="0" err="1"/>
              <a:t>Rigveda</a:t>
            </a:r>
            <a:r>
              <a:rPr lang="tr-TR" dirty="0"/>
              <a:t> açıkça anlaşılacağı üzere dinin ve mitolojinin başlangıcıdır. Bu başlangıcın kökleri yaklaşık 1500’lerde bugün Türkmenistan adı verilen bölgede yaşayan beyaz tenli ve kendilerine </a:t>
            </a:r>
            <a:r>
              <a:rPr lang="tr-TR" dirty="0" err="1"/>
              <a:t>Āri</a:t>
            </a:r>
            <a:r>
              <a:rPr lang="tr-TR" dirty="0"/>
              <a:t> adını veren insanların </a:t>
            </a:r>
            <a:r>
              <a:rPr lang="tr-TR" dirty="0" err="1"/>
              <a:t>Pencab</a:t>
            </a:r>
            <a:r>
              <a:rPr lang="tr-TR" dirty="0"/>
              <a:t> tarafından Hindistan topraklarına girmeye başladıkları zamana dayanır.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1239726153"/>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endParaRPr lang="tr-TR" b="1" dirty="0"/>
          </a:p>
          <a:p>
            <a:pPr algn="ctr"/>
            <a:r>
              <a:rPr lang="tr-TR" dirty="0"/>
              <a:t>Birçok kola ayrıldıkları düşünülmektedir. Bir kısmının İran’a, Hazar Denizi’nin kuzeyinden Avrupa’ya, hatta Anadolu’ya göç ettikleri ileri sürülmektedir. Bu durum zamanla Hint-Avrupa denilen olguyu ortaya çıkarmıştır.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1763212582"/>
      </p:ext>
    </p:extLst>
  </p:cSld>
  <p:clrMapOvr>
    <a:masterClrMapping/>
  </p:clrMapOvr>
  <p:transition>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Başlık"/>
          <p:cNvSpPr>
            <a:spLocks noGrp="1"/>
          </p:cNvSpPr>
          <p:nvPr>
            <p:ph type="title"/>
          </p:nvPr>
        </p:nvSpPr>
        <p:spPr>
          <a:xfrm>
            <a:off x="755576" y="476672"/>
            <a:ext cx="7467600" cy="1143000"/>
          </a:xfrm>
        </p:spPr>
        <p:txBody>
          <a:bodyPr>
            <a:noAutofit/>
          </a:bodyPr>
          <a:lstStyle/>
          <a:p>
            <a:pPr algn="ct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 129</a:t>
            </a:r>
            <a:b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800" b="1" dirty="0">
                <a:solidFill>
                  <a:schemeClr val="accent2">
                    <a:lumMod val="75000"/>
                  </a:schemeClr>
                </a:solidFill>
                <a:effectLst>
                  <a:outerShdw blurRad="38100" dist="38100" dir="2700000" algn="tl">
                    <a:srgbClr val="000000">
                      <a:alpha val="43137"/>
                    </a:srgbClr>
                  </a:outerShdw>
                </a:effectLst>
                <a:latin typeface="Comic Sans MS" pitchFamily="66" charset="0"/>
              </a:rPr>
              <a:t>HİNT KÜLTÜRÜNE GİRİŞ</a:t>
            </a:r>
            <a:endParaRPr lang="tr-TR" sz="2800" b="1" dirty="0">
              <a:solidFill>
                <a:schemeClr val="accent2">
                  <a:lumMod val="75000"/>
                </a:schemeClr>
              </a:solidFill>
            </a:endParaRPr>
          </a:p>
        </p:txBody>
      </p:sp>
      <p:sp>
        <p:nvSpPr>
          <p:cNvPr id="3" name="2 İçerik Yer Tutucusu"/>
          <p:cNvSpPr>
            <a:spLocks noGrp="1"/>
          </p:cNvSpPr>
          <p:nvPr>
            <p:ph sz="quarter" idx="1"/>
          </p:nvPr>
        </p:nvSpPr>
        <p:spPr/>
        <p:txBody>
          <a:bodyPr>
            <a:normAutofit/>
          </a:bodyPr>
          <a:lstStyle/>
          <a:p>
            <a:endParaRPr lang="tr-TR" b="1" dirty="0"/>
          </a:p>
          <a:p>
            <a:pPr algn="ctr"/>
            <a:r>
              <a:rPr lang="tr-TR" dirty="0"/>
              <a:t>Birbirinden uzakta yaşayan toplulukların konuştukları dillerde, yaşam tarzlarında, kültürlerinde birtakım benzerlikler olmasının nedeni de bu şekilde açıklanmaktadır.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Tree>
    <p:extLst>
      <p:ext uri="{BB962C8B-B14F-4D97-AF65-F5344CB8AC3E}">
        <p14:creationId xmlns:p14="http://schemas.microsoft.com/office/powerpoint/2010/main" val="4137820867"/>
      </p:ext>
    </p:extLst>
  </p:cSld>
  <p:clrMapOvr>
    <a:masterClrMapping/>
  </p:clrMapOvr>
  <p:transition>
    <p:wheel spokes="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962</TotalTime>
  <Words>380</Words>
  <Application>Microsoft Office PowerPoint</Application>
  <PresentationFormat>Ekran Gösterisi (4:3)</PresentationFormat>
  <Paragraphs>50</Paragraphs>
  <Slides>11</Slides>
  <Notes>11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Calibri</vt:lpstr>
      <vt:lpstr>Century Schoolbook</vt:lpstr>
      <vt:lpstr>Comic Sans MS</vt:lpstr>
      <vt:lpstr>Wingdings</vt:lpstr>
      <vt:lpstr>Wingdings 2</vt:lpstr>
      <vt:lpstr>Oriel</vt:lpstr>
      <vt:lpstr>                     HİN 129  HİNT KÜLTÜRÜNE GİRİŞ  4. hafta  Konu: Āri istilası II     </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lpstr>HİN 129 HİNT KÜLTÜRÜNE GİRİŞ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Pc</cp:lastModifiedBy>
  <cp:revision>113</cp:revision>
  <dcterms:created xsi:type="dcterms:W3CDTF">2014-11-21T09:52:05Z</dcterms:created>
  <dcterms:modified xsi:type="dcterms:W3CDTF">2020-03-10T11:21:25Z</dcterms:modified>
</cp:coreProperties>
</file>