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176" autoAdjust="0"/>
    <p:restoredTop sz="94660"/>
  </p:normalViewPr>
  <p:slideViewPr>
    <p:cSldViewPr>
      <p:cViewPr varScale="1">
        <p:scale>
          <a:sx n="108" d="100"/>
          <a:sy n="108" d="100"/>
        </p:scale>
        <p:origin x="1386" y="10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26.02.2020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26.02.2020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26.02.2020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a:solidFill>
                  <a:schemeClr val="accent2">
                    <a:lumMod val="75000"/>
                  </a:schemeClr>
                </a:solidFill>
                <a:effectLst>
                  <a:outerShdw blurRad="38100" dist="38100" dir="2700000" algn="tl">
                    <a:srgbClr val="000000">
                      <a:alpha val="43137"/>
                    </a:srgbClr>
                  </a:outerShdw>
                </a:effectLst>
                <a:latin typeface="+mn-lt"/>
              </a:rPr>
              <a:t>HİN </a:t>
            </a:r>
            <a:r>
              <a:rPr lang="tr-TR" sz="2700" dirty="0">
                <a:solidFill>
                  <a:schemeClr val="accent2">
                    <a:lumMod val="75000"/>
                  </a:schemeClr>
                </a:solidFill>
                <a:effectLst>
                  <a:outerShdw blurRad="38100" dist="38100" dir="2700000" algn="tl">
                    <a:srgbClr val="000000">
                      <a:alpha val="43137"/>
                    </a:srgbClr>
                  </a:outerShdw>
                </a:effectLst>
                <a:latin typeface="+mn-lt"/>
              </a:rPr>
              <a:t>420 M. K. GANDHİ HAYATI VE ESERLERİ</a:t>
            </a:r>
            <a:br>
              <a:rPr lang="tr-TR" dirty="0">
                <a:solidFill>
                  <a:schemeClr val="accent2">
                    <a:lumMod val="75000"/>
                  </a:schemeClr>
                </a:solidFill>
                <a:effectLst>
                  <a:outerShdw blurRad="38100" dist="38100" dir="2700000" algn="tl">
                    <a:srgbClr val="000000">
                      <a:alpha val="43137"/>
                    </a:srgbClr>
                  </a:outerShdw>
                </a:effectLst>
              </a:rPr>
            </a:br>
            <a:br>
              <a:rPr lang="tr-TR" dirty="0">
                <a:solidFill>
                  <a:schemeClr val="accent2">
                    <a:lumMod val="75000"/>
                  </a:schemeClr>
                </a:solidFill>
                <a:effectLst>
                  <a:outerShdw blurRad="38100" dist="38100" dir="2700000" algn="tl">
                    <a:srgbClr val="000000">
                      <a:alpha val="43137"/>
                    </a:srgbClr>
                  </a:outerShdw>
                </a:effectLst>
              </a:rPr>
            </a:br>
            <a:r>
              <a:rPr lang="tr-TR" dirty="0">
                <a:solidFill>
                  <a:schemeClr val="accent2">
                    <a:lumMod val="75000"/>
                  </a:schemeClr>
                </a:solidFill>
                <a:effectLst>
                  <a:outerShdw blurRad="38100" dist="38100" dir="2700000" algn="tl">
                    <a:srgbClr val="000000">
                      <a:alpha val="43137"/>
                    </a:srgbClr>
                  </a:outerShdw>
                </a:effectLst>
              </a:rPr>
              <a:t>10. HAFTA</a:t>
            </a:r>
            <a:br>
              <a:rPr lang="tr-TR" dirty="0">
                <a:solidFill>
                  <a:schemeClr val="accent2">
                    <a:lumMod val="75000"/>
                  </a:schemeClr>
                </a:solidFill>
                <a:effectLst>
                  <a:outerShdw blurRad="38100" dist="38100" dir="2700000" algn="tl">
                    <a:srgbClr val="000000">
                      <a:alpha val="43137"/>
                    </a:srgbClr>
                  </a:outerShdw>
                </a:effectLst>
              </a:rPr>
            </a:br>
            <a:br>
              <a:rPr lang="tr-TR" dirty="0">
                <a:solidFill>
                  <a:schemeClr val="accent2">
                    <a:lumMod val="75000"/>
                  </a:schemeClr>
                </a:solidFill>
                <a:effectLst>
                  <a:outerShdw blurRad="38100" dist="38100" dir="2700000" algn="tl">
                    <a:srgbClr val="000000">
                      <a:alpha val="43137"/>
                    </a:srgbClr>
                  </a:outerShdw>
                </a:effectLst>
              </a:rPr>
            </a:br>
            <a:r>
              <a:rPr lang="tr-TR" dirty="0" err="1">
                <a:solidFill>
                  <a:schemeClr val="accent2">
                    <a:lumMod val="75000"/>
                  </a:schemeClr>
                </a:solidFill>
                <a:effectLst>
                  <a:outerShdw blurRad="38100" dist="38100" dir="2700000" algn="tl">
                    <a:srgbClr val="000000">
                      <a:alpha val="43137"/>
                    </a:srgbClr>
                  </a:outerShdw>
                </a:effectLst>
              </a:rPr>
              <a:t>Gandhi</a:t>
            </a:r>
            <a:r>
              <a:rPr lang="tr-TR" dirty="0">
                <a:solidFill>
                  <a:schemeClr val="accent2">
                    <a:lumMod val="75000"/>
                  </a:schemeClr>
                </a:solidFill>
                <a:effectLst>
                  <a:outerShdw blurRad="38100" dist="38100" dir="2700000" algn="tl">
                    <a:srgbClr val="000000">
                      <a:alpha val="43137"/>
                    </a:srgbClr>
                  </a:outerShdw>
                </a:effectLst>
              </a:rPr>
              <a:t> ve </a:t>
            </a:r>
            <a:r>
              <a:rPr lang="tr-TR" dirty="0" err="1">
                <a:solidFill>
                  <a:schemeClr val="accent2">
                    <a:lumMod val="75000"/>
                  </a:schemeClr>
                </a:solidFill>
                <a:effectLst>
                  <a:outerShdw blurRad="38100" dist="38100" dir="2700000" algn="tl">
                    <a:srgbClr val="000000">
                      <a:alpha val="43137"/>
                    </a:srgbClr>
                  </a:outerShdw>
                </a:effectLst>
              </a:rPr>
              <a:t>Şiddetsizlik</a:t>
            </a:r>
            <a:r>
              <a:rPr lang="tr-TR" dirty="0">
                <a:solidFill>
                  <a:schemeClr val="accent2">
                    <a:lumMod val="75000"/>
                  </a:schemeClr>
                </a:solidFill>
                <a:effectLst>
                  <a:outerShdw blurRad="38100" dist="38100" dir="2700000" algn="tl">
                    <a:srgbClr val="000000">
                      <a:alpha val="43137"/>
                    </a:srgbClr>
                  </a:outerShdw>
                </a:effectLst>
              </a:rPr>
              <a:t> III</a:t>
            </a:r>
            <a:br>
              <a:rPr lang="tr-TR" dirty="0">
                <a:solidFill>
                  <a:schemeClr val="accent2">
                    <a:lumMod val="75000"/>
                  </a:schemeClr>
                </a:solidFill>
                <a:effectLst>
                  <a:outerShdw blurRad="38100" dist="38100" dir="2700000" algn="tl">
                    <a:srgbClr val="000000">
                      <a:alpha val="43137"/>
                    </a:srgbClr>
                  </a:outerShdw>
                </a:effectLst>
              </a:rPr>
            </a:br>
            <a:br>
              <a:rPr lang="tr-TR" dirty="0">
                <a:solidFill>
                  <a:schemeClr val="accent2">
                    <a:lumMod val="75000"/>
                  </a:schemeClr>
                </a:solidFill>
                <a:effectLst>
                  <a:outerShdw blurRad="38100" dist="38100" dir="2700000" algn="tl">
                    <a:srgbClr val="000000">
                      <a:alpha val="43137"/>
                    </a:srgbClr>
                  </a:outerShdw>
                </a:effectLst>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err="1"/>
              <a:t>Şiddetsizlik</a:t>
            </a:r>
            <a:r>
              <a:rPr lang="tr-TR" dirty="0"/>
              <a:t>, uyuşmazlık sürecinde fiziksel şiddet kullanmaktan kaçınmayı ve şiddet dışı yöntemlerle amaca ulaşmayı hedefleyen bir strateji, aynı zamanda bir yaşam felsefesidir. Şiddetsizliğin bir barış paradigması ve uyuşmazlıklarda izlenebilecek bir çözüm yöntemi olarak olgunlaşması, Hindistan’ın efsanevi lideri </a:t>
            </a:r>
            <a:r>
              <a:rPr lang="tr-TR" dirty="0" err="1"/>
              <a:t>Mahatma</a:t>
            </a:r>
            <a:r>
              <a:rPr lang="tr-TR" dirty="0"/>
              <a:t> </a:t>
            </a:r>
            <a:r>
              <a:rPr lang="tr-TR" dirty="0" err="1"/>
              <a:t>Gandhi’nin</a:t>
            </a:r>
            <a:r>
              <a:rPr lang="tr-TR" dirty="0"/>
              <a:t> eylem ve yazılarıyla gerçekleşmiştir.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normAutofit lnSpcReduction="10000"/>
          </a:bodyPr>
          <a:lstStyle/>
          <a:p>
            <a:pPr algn="ctr"/>
            <a:r>
              <a:rPr lang="tr-TR" dirty="0"/>
              <a:t>Dolayısıyla </a:t>
            </a:r>
            <a:r>
              <a:rPr lang="tr-TR" dirty="0" err="1"/>
              <a:t>Gandhi</a:t>
            </a:r>
            <a:r>
              <a:rPr lang="tr-TR" dirty="0"/>
              <a:t> şiddet kullanmadan, kan dökmeden güçlü İngiliz yönetimine karşı şaşırtıcı bir başarı elde etmiştir. </a:t>
            </a:r>
            <a:r>
              <a:rPr lang="tr-TR" dirty="0" err="1"/>
              <a:t>Gandhi’ye</a:t>
            </a:r>
            <a:r>
              <a:rPr lang="tr-TR" dirty="0"/>
              <a:t> göre </a:t>
            </a:r>
            <a:r>
              <a:rPr lang="tr-TR" dirty="0" err="1"/>
              <a:t>şiddetsizliğin</a:t>
            </a:r>
            <a:r>
              <a:rPr lang="tr-TR" dirty="0"/>
              <a:t> etik ve stratejik yönleri de bulunmaktadır. </a:t>
            </a:r>
            <a:r>
              <a:rPr lang="tr-TR" dirty="0" err="1"/>
              <a:t>Gandhi</a:t>
            </a:r>
            <a:r>
              <a:rPr lang="tr-TR" dirty="0"/>
              <a:t> bunları da şu şekilde açıklamaktadır: Etik açıdan </a:t>
            </a:r>
            <a:r>
              <a:rPr lang="tr-TR" dirty="0" err="1"/>
              <a:t>şiddetsizlik</a:t>
            </a:r>
            <a:r>
              <a:rPr lang="tr-TR" dirty="0"/>
              <a:t>, daima şiddetten üstün bir değerdir. İnsanı fiziksel olarak cezalandırmak, hele hele yaşama hakkını elinden almak, hiç bir dünyevi nedenle kabul edilemez. İnsan kişisel ve bedensel bütünlüğüyle kutsal bir varlıktır. Buna mutlak saygı duymak gerekir. İnsan hayatı üzerine elde edilmiş bir başarı, başarı değil, cinayet ve kötülüğün ta kendisidir.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a:t>Şiddet dışılıkta kitleler öyle bir silaha sahiptir ki, bununla bir çocuk, bir kadın ya da ihtiyar bir adam bile en güçlü hükümete başarıyla direnç gösterebilir. Ruhumuz güçlüyse, fiziksel gücünüzün olmayışı engel olmaktan çıkacaktır.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err="1"/>
              <a:t>Gandhi’ye</a:t>
            </a:r>
            <a:r>
              <a:rPr lang="tr-TR" dirty="0"/>
              <a:t> göre bir uyuşmazlık sürecinde gerçekte şiddete ihtiyaç yoktur. Çünkü bir sosyal veya siyasal ilişkide karşı tarafın gücünü oluşturan temel unsur, onunla yapılan işbirliğidir. Eğer bu işbirliği çekilirse, karşı tarafın gücü de ortadan kalkacak, bu nedenle yaptığı eylem ve işlemlerden sonuç alma şansı kalmayacaktır.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a:t>İşte sivil itaatsizliğin temel mantığı da budur. 1920 yılının Mayıs ayında arka arkaya gelen olaylar </a:t>
            </a:r>
            <a:r>
              <a:rPr lang="tr-TR" dirty="0" err="1"/>
              <a:t>Gandhi’nin</a:t>
            </a:r>
            <a:r>
              <a:rPr lang="tr-TR" dirty="0"/>
              <a:t> radikal eylem doğrultusundaki kararını çabuklaştırdı. </a:t>
            </a:r>
            <a:r>
              <a:rPr lang="tr-TR" dirty="0" err="1"/>
              <a:t>Svarac</a:t>
            </a:r>
            <a:r>
              <a:rPr lang="tr-TR" dirty="0"/>
              <a:t> Partisi ile Hindistan Ulusal Kongresi arasındaki ayrılıkları çözmeye çalıştı ve paryalık, alkolizm, cehalet ve yoksulluğun yok edilmesi için girişimlerini yaygınlaştırdı.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err="1"/>
              <a:t>Gandhi</a:t>
            </a:r>
            <a:r>
              <a:rPr lang="tr-TR" dirty="0"/>
              <a:t>, Aralık 1928'de Kalküta kongresinde İngiliz hükümetinden Hindistan'a İngiliz Milletler Topluluğu'na bağlı yönetim hakkı verilmesini ya da bu kez amacı tam bağımsızlık olan yeni bir işbirliği yapmama kampanyasıyla yüz yüze kalacaklarını bildiren bir kararın kabul edilmesini sağladı.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err="1"/>
              <a:t>Gandhi</a:t>
            </a:r>
            <a:r>
              <a:rPr lang="tr-TR" dirty="0"/>
              <a:t>, hemen bağımsızlık isteyen </a:t>
            </a:r>
            <a:r>
              <a:rPr lang="tr-TR" dirty="0" err="1"/>
              <a:t>Subhas</a:t>
            </a:r>
            <a:r>
              <a:rPr lang="tr-TR" dirty="0"/>
              <a:t> </a:t>
            </a:r>
            <a:r>
              <a:rPr lang="tr-TR" dirty="0" err="1"/>
              <a:t>Chandra</a:t>
            </a:r>
            <a:r>
              <a:rPr lang="tr-TR" dirty="0"/>
              <a:t> </a:t>
            </a:r>
            <a:r>
              <a:rPr lang="tr-TR" dirty="0" err="1"/>
              <a:t>Bose</a:t>
            </a:r>
            <a:r>
              <a:rPr lang="tr-TR" dirty="0"/>
              <a:t> ile </a:t>
            </a:r>
            <a:r>
              <a:rPr lang="tr-TR" dirty="0" err="1"/>
              <a:t>Cavaharlal</a:t>
            </a:r>
            <a:r>
              <a:rPr lang="tr-TR" dirty="0"/>
              <a:t> </a:t>
            </a:r>
            <a:r>
              <a:rPr lang="tr-TR" dirty="0" err="1"/>
              <a:t>Nehru</a:t>
            </a:r>
            <a:r>
              <a:rPr lang="tr-TR" dirty="0"/>
              <a:t> gibi gençlerin görüşlerini yumuşatmakla kalmadı, görüşlerini de değiştirerek bu çağrıyı iki yerine bir yıl bekletmeyi kabul etti. İngilizler bunu cevapsız bıraktı. 31 Aralık 1929'da Lahor’da Hindistan bayrağı açıldı. 26 Ocak 1930, Lahor’da toplanan Hindistan Ulusal Kongresi tarafından Hindistan'ın Bağımsızlık Günü olarak kutlandı.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err="1"/>
              <a:t>Gandhi</a:t>
            </a:r>
            <a:r>
              <a:rPr lang="tr-TR" dirty="0"/>
              <a:t> 1930 yılının Mart ayında tuz vergisine karşı yeni bir </a:t>
            </a:r>
            <a:r>
              <a:rPr lang="tr-TR" dirty="0" err="1"/>
              <a:t>satyāgraha</a:t>
            </a:r>
            <a:r>
              <a:rPr lang="tr-TR" dirty="0"/>
              <a:t> başlattı. Kendi tuzunu yapmak için </a:t>
            </a:r>
            <a:r>
              <a:rPr lang="tr-TR" dirty="0" err="1"/>
              <a:t>Ahmedabad’dan</a:t>
            </a:r>
            <a:r>
              <a:rPr lang="tr-TR" dirty="0"/>
              <a:t> </a:t>
            </a:r>
            <a:r>
              <a:rPr lang="tr-TR" dirty="0" err="1"/>
              <a:t>Dandi’ye</a:t>
            </a:r>
            <a:r>
              <a:rPr lang="tr-TR" dirty="0"/>
              <a:t>, 12 Mart’tan 6 Nisan’a kadar 400 kilometre yürüdüğü Tuz Yürüyüşü bu pasif direnişin en önemli ve en dikkat çeken bölümüdür.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a:t>Denize doğru yapılan bu yürüyüşte </a:t>
            </a:r>
            <a:r>
              <a:rPr lang="tr-TR" dirty="0" err="1"/>
              <a:t>Gandhi’ye</a:t>
            </a:r>
            <a:r>
              <a:rPr lang="tr-TR" dirty="0"/>
              <a:t> binlerce Hintli eşlik etmiştir. Bu yürüyüşün sonunda birçok Hintli kendi tuzlarını yapmaya ve herkese dağıtmaya başlamıştır. Şiddete başvurmadan bu denli etkili bir direniş gerçekleştirerek İngiliz idaresine karşı büyük bir zafer kazanmıştır.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a:t>Nefret ve şiddet birbirine bağlı iki duygudur. Nefret zamanla şiddete dönüşebilir. Şiddet ise kurtuluşa giden yolda büyük bir engeldir. </a:t>
            </a:r>
          </a:p>
          <a:p>
            <a:pPr marL="0" indent="0" algn="ctr">
              <a:buNone/>
            </a:pPr>
            <a:r>
              <a:rPr lang="tr-TR" dirty="0"/>
              <a:t>M. K. </a:t>
            </a:r>
            <a:r>
              <a:rPr lang="tr-TR" dirty="0" err="1"/>
              <a:t>Gandhi</a:t>
            </a:r>
            <a:r>
              <a:rPr lang="tr-TR" dirty="0"/>
              <a:t>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1362</TotalTime>
  <Words>669</Words>
  <Application>Microsoft Office PowerPoint</Application>
  <PresentationFormat>Ekran Gösterisi (4:3)</PresentationFormat>
  <Paragraphs>29</Paragraphs>
  <Slides>11</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Calibri</vt:lpstr>
      <vt:lpstr>Century Schoolbook</vt:lpstr>
      <vt:lpstr>Comic Sans MS</vt:lpstr>
      <vt:lpstr>Wingdings</vt:lpstr>
      <vt:lpstr>Wingdings 2</vt:lpstr>
      <vt:lpstr>Oriel</vt:lpstr>
      <vt:lpstr>                  HİN 420 M. K. GANDHİ HAYATI VE ESERLERİ  10. HAFTA  Gandhi ve Şiddetsizlik III      </vt:lpstr>
      <vt:lpstr>  HİN 420 M. K. GANDHİ HAYATI VE ESERLERİ</vt:lpstr>
      <vt:lpstr>  HİN 420 M. K. GANDHİ HAYATI VE ESERLERİ</vt:lpstr>
      <vt:lpstr>  HİN 420 M. K. GANDHİ HAYATI VE ESERLERİ</vt:lpstr>
      <vt:lpstr>  HİN 420 M. K. GANDHİ HAYATI VE ESERLERİ</vt:lpstr>
      <vt:lpstr>  HİN 420 M. K. GANDHİ HAYATI VE ESERLERİ</vt:lpstr>
      <vt:lpstr>  HİN 420 M. K. GANDHİ HAYATI VE ESERLERİ</vt:lpstr>
      <vt:lpstr>  HİN 420 M. K. GANDHİ HAYATI VE ESERLERİ</vt:lpstr>
      <vt:lpstr>  HİN 420 M. K. GANDHİ HAYATI VE ESERLERİ</vt:lpstr>
      <vt:lpstr>  HİN 420 M. K. GANDHİ HAYATI VE ESERLERİ</vt:lpstr>
      <vt:lpstr>  HİN 420 M. K. GANDHİ HAYATI VE ESERLERİ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144</cp:revision>
  <dcterms:created xsi:type="dcterms:W3CDTF">2014-11-21T09:52:05Z</dcterms:created>
  <dcterms:modified xsi:type="dcterms:W3CDTF">2020-02-26T13:48:32Z</dcterms:modified>
</cp:coreProperties>
</file>