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5" r:id="rId5"/>
    <p:sldId id="267" r:id="rId6"/>
    <p:sldId id="258" r:id="rId7"/>
    <p:sldId id="266" r:id="rId8"/>
    <p:sldId id="262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4660"/>
  </p:normalViewPr>
  <p:slideViewPr>
    <p:cSldViewPr snapToGrid="0">
      <p:cViewPr varScale="1">
        <p:scale>
          <a:sx n="64" d="100"/>
          <a:sy n="64" d="100"/>
        </p:scale>
        <p:origin x="98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36A9DD-4AA2-4814-BD61-C79CDEAAC4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EB87EE2-D64D-4715-9896-39A1ED0877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A3D539E-4212-47AB-8CA8-2F6EAB44A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65DA-B9F0-48F2-846C-B29D0613267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3AB5F25-7874-4CD7-9E7F-A96D3D584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5060C62-6B8C-4FDD-BAF5-D5A063A3F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E4750-1E55-42A7-B92A-4FA9BE5849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2533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1E38D5A-B6FD-4A03-AFC8-203E37A9F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2C6CB84-1C73-4F2A-BF67-258DECB5C8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C1661B0-E377-48EF-8338-926F8BB8D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65DA-B9F0-48F2-846C-B29D0613267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36CDF2B-8A75-4577-9829-D77A5615C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3D4CF87-5E6B-4F01-B31C-73D2CA4F0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E4750-1E55-42A7-B92A-4FA9BE5849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3552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1C98CBC-F105-40FF-B022-F038999880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5CCC708-9CD3-409E-A048-013F2721EF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07BFCBA-8FC7-434A-9954-91CA3BDDE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65DA-B9F0-48F2-846C-B29D0613267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0221547-6C06-4D47-8E9B-5ED1D1CA3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49673EF-475D-443D-BD80-E705F9E47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E4750-1E55-42A7-B92A-4FA9BE5849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2046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3A68427-A73E-4D04-BF83-BB5FA0540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021B909-B94E-4FE3-9AE1-4DA556ACDA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B69CB0D-F961-4F17-AB74-D588A1C82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65DA-B9F0-48F2-846C-B29D0613267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9083C0C-F212-41A8-B9FE-854DD6B5A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0590667-D77C-46FF-B132-C0BFB496C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E4750-1E55-42A7-B92A-4FA9BE5849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537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D7EF51-D9BA-449E-9E6D-FE738EEA7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1EF19A0-5C50-48E9-97A1-22910B978B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74037BD-AAD1-4AF7-91EA-618FC3C39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65DA-B9F0-48F2-846C-B29D0613267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66FF87B-23EF-451F-AAFB-507430151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B19B9D7-5E37-4111-9626-AAF4AA4E7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E4750-1E55-42A7-B92A-4FA9BE5849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6494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B8DA9B-42EE-4B95-9A20-8DF42F14E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DFA1A07-AF51-41BB-AB4F-F241D4E2F2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FF58716-027B-4EBA-A90E-8F07FD4617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8CD429E-6A25-41FB-9442-035BDD36D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65DA-B9F0-48F2-846C-B29D0613267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2A8C6B8-56F9-4315-A7C7-1DCCB25CF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0577D33-802D-4FC2-BB48-3C674E28D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E4750-1E55-42A7-B92A-4FA9BE5849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491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DA6075-8A4A-4AEB-A0A4-FE1FF6A2D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B9D6EF2-C657-43D8-9318-AAB848F348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579B4A2-AF60-4A02-8C68-7FB1BA5647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EB14EBD-22AB-4DA8-B219-FEDA2210A1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189052F-BB75-4206-A27B-3FE6846728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8264BE2-5CCD-4977-B872-BE0FD2E76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65DA-B9F0-48F2-846C-B29D0613267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827B2B32-68C7-4264-AA85-7B68370A0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BA88F780-C5F5-44B9-AE28-71F0A080B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E4750-1E55-42A7-B92A-4FA9BE5849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3183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939248-406C-4800-98C2-FC3A13A90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D17CB76-3869-42C3-8F82-B6D513464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65DA-B9F0-48F2-846C-B29D0613267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189C0C0-6F12-49D6-B9FF-E06347218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58448B7-2379-4557-91DB-8BA163016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E4750-1E55-42A7-B92A-4FA9BE5849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8156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2657F58B-7EFF-4BED-BA95-4378B8225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65DA-B9F0-48F2-846C-B29D0613267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6B6F3DC-7C1A-48F5-AAC4-41D56E114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7E1A1FC-2572-4CFC-91E9-CC3E23C6F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E4750-1E55-42A7-B92A-4FA9BE5849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9298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CC3950-D8C7-4BAA-88BF-C2C1B4241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683FD0-FAC2-4EA3-9F7B-E5329896D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3CCC09F-53E9-4742-8999-08E51E0479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904EE48-8492-4C48-A062-B3015330C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65DA-B9F0-48F2-846C-B29D0613267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8EB62A-051D-4BA7-9EE6-BE8B19E8D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A368126-AE24-4848-9AF5-E73CA57A8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E4750-1E55-42A7-B92A-4FA9BE5849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9840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6E87BCA-98E9-4396-BF97-15D8DD365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23EAF178-85B8-4424-AC48-EEB7E5BFAE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815B4EE-6213-43C6-9C3D-6520274B22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5629812-DC19-4BF2-9B3A-5C8E7C3A8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465DA-B9F0-48F2-846C-B29D0613267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2559732-FF62-45AC-BE7A-2E7079538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C24A01C-4B01-4A52-8763-19B93E949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E4750-1E55-42A7-B92A-4FA9BE5849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4440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12C00C06-D507-4EED-BA1E-1562490F0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4958AB7-F1F4-49F4-9B7A-7768B9B561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6B10D9B-1155-4F68-A3F4-D4171AEBFE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465DA-B9F0-48F2-846C-B29D06132677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1A68D12-B64F-4C0D-BEF1-1C4B50F678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835392F-A054-4257-A8D2-F1F87214F4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6E4750-1E55-42A7-B92A-4FA9BE5849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6244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helyesiras.mta.hu/helyesiras/default/akh12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helyesiras.mta.hu/helyesiras/default/akh1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7077EBC-91ED-45CD-B66A-96B14424D1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İleri Macarca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095099B-0936-4992-956A-2F06BD39EF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2. hafta</a:t>
            </a:r>
          </a:p>
        </p:txBody>
      </p:sp>
    </p:spTree>
    <p:extLst>
      <p:ext uri="{BB962C8B-B14F-4D97-AF65-F5344CB8AC3E}">
        <p14:creationId xmlns:p14="http://schemas.microsoft.com/office/powerpoint/2010/main" val="2963826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733B103-6902-4AE9-B073-DB5CFA4E5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err="1"/>
              <a:t>Számok</a:t>
            </a:r>
            <a:br>
              <a:rPr lang="tr-TR" sz="3200" b="1" dirty="0"/>
            </a:br>
            <a:endParaRPr lang="tr-TR" sz="3200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315AEA2-A4DC-4B01-892F-2C512FBFC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i="1" dirty="0"/>
              <a:t>“</a:t>
            </a:r>
            <a:r>
              <a:rPr lang="tr-TR" i="1" dirty="0" err="1"/>
              <a:t>Túlzásnak</a:t>
            </a:r>
            <a:r>
              <a:rPr lang="tr-TR" i="1" dirty="0"/>
              <a:t> tunik, </a:t>
            </a:r>
            <a:r>
              <a:rPr lang="tr-TR" i="1" dirty="0" err="1"/>
              <a:t>hogy</a:t>
            </a:r>
            <a:r>
              <a:rPr lang="tr-TR" i="1" dirty="0"/>
              <a:t> a </a:t>
            </a:r>
            <a:r>
              <a:rPr lang="tr-TR" i="1" dirty="0" err="1"/>
              <a:t>halmazelméletre</a:t>
            </a:r>
            <a:r>
              <a:rPr lang="tr-TR" i="1" dirty="0"/>
              <a:t> </a:t>
            </a:r>
            <a:r>
              <a:rPr lang="tr-TR" i="1" dirty="0" err="1"/>
              <a:t>való</a:t>
            </a:r>
            <a:r>
              <a:rPr lang="tr-TR" i="1" dirty="0"/>
              <a:t> </a:t>
            </a:r>
            <a:r>
              <a:rPr lang="tr-TR" i="1" dirty="0" err="1"/>
              <a:t>hivatkozással</a:t>
            </a:r>
            <a:r>
              <a:rPr lang="tr-TR" i="1" dirty="0"/>
              <a:t> a 3x5 nem </a:t>
            </a:r>
            <a:r>
              <a:rPr lang="tr-TR" i="1" dirty="0" err="1"/>
              <a:t>azonos</a:t>
            </a:r>
            <a:r>
              <a:rPr lang="tr-TR" i="1" dirty="0"/>
              <a:t> 5x3-mal” </a:t>
            </a:r>
            <a:r>
              <a:rPr lang="tr-TR" dirty="0"/>
              <a:t>(Cs. </a:t>
            </a:r>
            <a:r>
              <a:rPr lang="tr-TR" dirty="0" err="1"/>
              <a:t>Nagy</a:t>
            </a:r>
            <a:r>
              <a:rPr lang="tr-TR" dirty="0"/>
              <a:t>: s.203).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i="1" dirty="0"/>
              <a:t>“</a:t>
            </a:r>
            <a:r>
              <a:rPr lang="tr-TR" i="1" dirty="0" err="1"/>
              <a:t>Egy</a:t>
            </a:r>
            <a:r>
              <a:rPr lang="tr-TR" i="1" dirty="0"/>
              <a:t> </a:t>
            </a:r>
            <a:r>
              <a:rPr lang="tr-TR" i="1" dirty="0" err="1"/>
              <a:t>főre</a:t>
            </a:r>
            <a:r>
              <a:rPr lang="tr-TR" i="1" dirty="0"/>
              <a:t> </a:t>
            </a:r>
            <a:r>
              <a:rPr lang="tr-TR" i="1" dirty="0" err="1"/>
              <a:t>jutó</a:t>
            </a:r>
            <a:r>
              <a:rPr lang="tr-TR" i="1" dirty="0"/>
              <a:t> </a:t>
            </a:r>
            <a:r>
              <a:rPr lang="tr-TR" i="1" dirty="0" err="1"/>
              <a:t>jövedelem</a:t>
            </a:r>
            <a:r>
              <a:rPr lang="tr-TR" i="1" dirty="0"/>
              <a:t> 15,5%-kal </a:t>
            </a:r>
            <a:r>
              <a:rPr lang="tr-TR" i="1" dirty="0" err="1"/>
              <a:t>nőtt</a:t>
            </a:r>
            <a:r>
              <a:rPr lang="tr-TR" i="1" dirty="0"/>
              <a:t>, a </a:t>
            </a:r>
            <a:r>
              <a:rPr lang="tr-TR" i="1" dirty="0" err="1"/>
              <a:t>fogyasztás</a:t>
            </a:r>
            <a:r>
              <a:rPr lang="tr-TR" i="1" dirty="0"/>
              <a:t> </a:t>
            </a:r>
            <a:r>
              <a:rPr lang="tr-TR" i="1" dirty="0" err="1"/>
              <a:t>azonban</a:t>
            </a:r>
            <a:r>
              <a:rPr lang="tr-TR" i="1" dirty="0"/>
              <a:t> </a:t>
            </a:r>
            <a:r>
              <a:rPr lang="tr-TR" i="1" dirty="0" err="1"/>
              <a:t>csak</a:t>
            </a:r>
            <a:r>
              <a:rPr lang="tr-TR" i="1" dirty="0"/>
              <a:t> 6,5%-kal </a:t>
            </a:r>
            <a:r>
              <a:rPr lang="tr-TR" i="1" dirty="0" err="1"/>
              <a:t>emelkedett</a:t>
            </a:r>
            <a:r>
              <a:rPr lang="tr-TR" i="1" dirty="0"/>
              <a:t> </a:t>
            </a:r>
            <a:r>
              <a:rPr lang="tr-TR" i="1" dirty="0" err="1"/>
              <a:t>Tajvan</a:t>
            </a:r>
            <a:r>
              <a:rPr lang="tr-TR" i="1" dirty="0"/>
              <a:t> </a:t>
            </a:r>
            <a:r>
              <a:rPr lang="tr-TR" i="1" dirty="0" err="1"/>
              <a:t>szigetén</a:t>
            </a:r>
            <a:r>
              <a:rPr lang="tr-TR" i="1" dirty="0"/>
              <a:t>” </a:t>
            </a:r>
            <a:r>
              <a:rPr lang="tr-TR" dirty="0"/>
              <a:t>(Cs. </a:t>
            </a:r>
            <a:r>
              <a:rPr lang="tr-TR" dirty="0" err="1"/>
              <a:t>Nagy</a:t>
            </a:r>
            <a:r>
              <a:rPr lang="tr-TR" dirty="0"/>
              <a:t>: s.202).</a:t>
            </a:r>
          </a:p>
          <a:p>
            <a:pPr marL="0" indent="0" algn="just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196570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C974AB7-ABAB-4480-9318-BEB05C04D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dirty="0"/>
            </a:br>
            <a:endParaRPr lang="tr-TR" sz="28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DFF0DA1-B143-4318-BFF8-A45F58DBBD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 algn="just"/>
            <a:r>
              <a:rPr lang="tr-TR" sz="2600" i="1" dirty="0"/>
              <a:t>“</a:t>
            </a:r>
            <a:r>
              <a:rPr lang="tr-TR" sz="2600" i="1" dirty="0" err="1"/>
              <a:t>Linné</a:t>
            </a:r>
            <a:r>
              <a:rPr lang="tr-TR" sz="2600" i="1" dirty="0"/>
              <a:t> </a:t>
            </a:r>
            <a:r>
              <a:rPr lang="tr-TR" sz="2600" i="1" dirty="0" err="1"/>
              <a:t>nagy</a:t>
            </a:r>
            <a:r>
              <a:rPr lang="tr-TR" sz="2600" i="1" dirty="0"/>
              <a:t> </a:t>
            </a:r>
            <a:r>
              <a:rPr lang="tr-TR" sz="2600" i="1" dirty="0" err="1"/>
              <a:t>munkájának</a:t>
            </a:r>
            <a:r>
              <a:rPr lang="tr-TR" sz="2600" i="1" dirty="0"/>
              <a:t> 1758-as </a:t>
            </a:r>
            <a:r>
              <a:rPr lang="tr-TR" sz="2600" i="1" dirty="0" err="1"/>
              <a:t>kiadásában</a:t>
            </a:r>
            <a:r>
              <a:rPr lang="tr-TR" sz="2600" i="1" dirty="0"/>
              <a:t> 4236 </a:t>
            </a:r>
            <a:r>
              <a:rPr lang="tr-TR" sz="2600" i="1" dirty="0" err="1"/>
              <a:t>állatfajt</a:t>
            </a:r>
            <a:r>
              <a:rPr lang="tr-TR" sz="2600" i="1" dirty="0"/>
              <a:t> </a:t>
            </a:r>
            <a:r>
              <a:rPr lang="tr-TR" sz="2600" i="1" dirty="0" err="1"/>
              <a:t>ismertet</a:t>
            </a:r>
            <a:r>
              <a:rPr lang="tr-TR" sz="2600" i="1" dirty="0"/>
              <a:t>, 150 </a:t>
            </a:r>
            <a:r>
              <a:rPr lang="tr-TR" sz="2600" i="1" dirty="0" err="1"/>
              <a:t>év</a:t>
            </a:r>
            <a:r>
              <a:rPr lang="tr-TR" sz="2600" i="1" dirty="0"/>
              <a:t> </a:t>
            </a:r>
            <a:r>
              <a:rPr lang="tr-TR" sz="2600" i="1" dirty="0" err="1"/>
              <a:t>múlva</a:t>
            </a:r>
            <a:r>
              <a:rPr lang="tr-TR" sz="2600" i="1" dirty="0"/>
              <a:t> </a:t>
            </a:r>
            <a:r>
              <a:rPr lang="tr-TR" sz="2600" i="1" dirty="0" err="1"/>
              <a:t>egy</a:t>
            </a:r>
            <a:r>
              <a:rPr lang="tr-TR" sz="2600" i="1" dirty="0"/>
              <a:t> </a:t>
            </a:r>
            <a:r>
              <a:rPr lang="tr-TR" sz="2600" i="1" dirty="0" err="1"/>
              <a:t>angol</a:t>
            </a:r>
            <a:r>
              <a:rPr lang="tr-TR" sz="2600" i="1" dirty="0"/>
              <a:t> </a:t>
            </a:r>
            <a:r>
              <a:rPr lang="tr-TR" sz="2600" i="1" dirty="0" err="1"/>
              <a:t>zoológus</a:t>
            </a:r>
            <a:r>
              <a:rPr lang="tr-TR" sz="2600" i="1" dirty="0"/>
              <a:t> </a:t>
            </a:r>
            <a:r>
              <a:rPr lang="tr-TR" sz="2600" i="1" dirty="0" err="1"/>
              <a:t>már</a:t>
            </a:r>
            <a:r>
              <a:rPr lang="tr-TR" sz="2600" i="1" dirty="0"/>
              <a:t> 600 000-re </a:t>
            </a:r>
            <a:r>
              <a:rPr lang="tr-TR" sz="2600" i="1" dirty="0" err="1"/>
              <a:t>becsüli</a:t>
            </a:r>
            <a:r>
              <a:rPr lang="tr-TR" sz="2600" i="1" dirty="0"/>
              <a:t> az </a:t>
            </a:r>
            <a:r>
              <a:rPr lang="tr-TR" sz="2600" i="1" dirty="0" err="1"/>
              <a:t>állatfajok</a:t>
            </a:r>
            <a:r>
              <a:rPr lang="tr-TR" sz="2600" i="1" dirty="0"/>
              <a:t> </a:t>
            </a:r>
            <a:r>
              <a:rPr lang="tr-TR" sz="2600" i="1" dirty="0" err="1"/>
              <a:t>számát</a:t>
            </a:r>
            <a:r>
              <a:rPr lang="tr-TR" sz="2600" i="1" dirty="0"/>
              <a:t>, s </a:t>
            </a:r>
            <a:r>
              <a:rPr lang="tr-TR" sz="2600" i="1" dirty="0" err="1"/>
              <a:t>alig</a:t>
            </a:r>
            <a:r>
              <a:rPr lang="tr-TR" sz="2600" i="1" dirty="0"/>
              <a:t> </a:t>
            </a:r>
            <a:r>
              <a:rPr lang="tr-TR" sz="2600" i="1" dirty="0" err="1"/>
              <a:t>húsz</a:t>
            </a:r>
            <a:r>
              <a:rPr lang="tr-TR" sz="2600" i="1" dirty="0"/>
              <a:t> </a:t>
            </a:r>
            <a:r>
              <a:rPr lang="tr-TR" sz="2600" i="1" dirty="0" err="1"/>
              <a:t>évvel</a:t>
            </a:r>
            <a:r>
              <a:rPr lang="tr-TR" sz="2600" i="1" dirty="0"/>
              <a:t> </a:t>
            </a:r>
            <a:r>
              <a:rPr lang="tr-TR" sz="2600" i="1" dirty="0" err="1"/>
              <a:t>később</a:t>
            </a:r>
            <a:r>
              <a:rPr lang="tr-TR" sz="2600" i="1" dirty="0"/>
              <a:t> </a:t>
            </a:r>
            <a:r>
              <a:rPr lang="tr-TR" sz="2600" i="1" dirty="0" err="1"/>
              <a:t>Hesse</a:t>
            </a:r>
            <a:r>
              <a:rPr lang="tr-TR" sz="2600" i="1" dirty="0"/>
              <a:t> </a:t>
            </a:r>
            <a:r>
              <a:rPr lang="tr-TR" sz="2600" i="1" dirty="0" err="1"/>
              <a:t>német</a:t>
            </a:r>
            <a:r>
              <a:rPr lang="tr-TR" sz="2600" i="1" dirty="0"/>
              <a:t> </a:t>
            </a:r>
            <a:r>
              <a:rPr lang="tr-TR" sz="2600" i="1" dirty="0" err="1"/>
              <a:t>kutató</a:t>
            </a:r>
            <a:r>
              <a:rPr lang="tr-TR" sz="2600" i="1" dirty="0"/>
              <a:t> </a:t>
            </a:r>
            <a:r>
              <a:rPr lang="tr-TR" sz="2600" i="1" dirty="0" err="1"/>
              <a:t>uyganazok</a:t>
            </a:r>
            <a:r>
              <a:rPr lang="tr-TR" sz="2600" i="1" dirty="0"/>
              <a:t> </a:t>
            </a:r>
            <a:r>
              <a:rPr lang="tr-TR" sz="2600" i="1" dirty="0" err="1"/>
              <a:t>számát</a:t>
            </a:r>
            <a:r>
              <a:rPr lang="tr-TR" sz="2600" i="1" dirty="0"/>
              <a:t> 1 013 773-ban </a:t>
            </a:r>
            <a:r>
              <a:rPr lang="tr-TR" sz="2600" i="1" dirty="0" err="1"/>
              <a:t>adta</a:t>
            </a:r>
            <a:r>
              <a:rPr lang="tr-TR" sz="2600" i="1" dirty="0"/>
              <a:t> </a:t>
            </a:r>
            <a:r>
              <a:rPr lang="tr-TR" sz="2600" i="1" dirty="0" err="1"/>
              <a:t>meg</a:t>
            </a:r>
            <a:r>
              <a:rPr lang="tr-TR" sz="2600" i="1" dirty="0"/>
              <a:t>.” </a:t>
            </a:r>
            <a:r>
              <a:rPr lang="tr-TR" sz="2600" dirty="0"/>
              <a:t>(Cs. </a:t>
            </a:r>
            <a:r>
              <a:rPr lang="tr-TR" sz="2600" dirty="0" err="1"/>
              <a:t>Nagy</a:t>
            </a:r>
            <a:r>
              <a:rPr lang="tr-TR" sz="2600" dirty="0"/>
              <a:t>: s.199).</a:t>
            </a:r>
          </a:p>
          <a:p>
            <a:pPr marL="457200" lvl="1" indent="0" algn="just">
              <a:buNone/>
            </a:pPr>
            <a:endParaRPr lang="tr-TR" i="1" dirty="0"/>
          </a:p>
          <a:p>
            <a:r>
              <a:rPr lang="tr-TR" dirty="0"/>
              <a:t>Alıştırma: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%20,7	? (okunuşu)</a:t>
            </a:r>
          </a:p>
          <a:p>
            <a:r>
              <a:rPr lang="tr-TR" dirty="0"/>
              <a:t>¾		? (okunuşu)</a:t>
            </a:r>
          </a:p>
          <a:p>
            <a:r>
              <a:rPr lang="tr-TR" dirty="0"/>
              <a:t>25 C˚ 	? (okunuşu)</a:t>
            </a:r>
          </a:p>
          <a:p>
            <a:r>
              <a:rPr lang="tr-TR" dirty="0"/>
              <a:t>2⁵		? (okunuşu)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932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32B9F8C-EE8E-4933-9582-9DBBD7CFA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Metin Analizi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8F63D04-9A9F-4275-B56D-DDFF134BFA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tr-T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i="1" dirty="0"/>
              <a:t>«</a:t>
            </a:r>
            <a:r>
              <a:rPr lang="tr-TR" i="1" dirty="0" err="1"/>
              <a:t>Teniszeztünk</a:t>
            </a:r>
            <a:r>
              <a:rPr lang="tr-TR" i="1" dirty="0"/>
              <a:t>, </a:t>
            </a:r>
            <a:r>
              <a:rPr lang="tr-TR" i="1" dirty="0" err="1"/>
              <a:t>úsztunk</a:t>
            </a:r>
            <a:r>
              <a:rPr lang="tr-TR" i="1" dirty="0"/>
              <a:t>, </a:t>
            </a:r>
            <a:r>
              <a:rPr lang="tr-TR" i="1" dirty="0" err="1"/>
              <a:t>futballoztunk</a:t>
            </a:r>
            <a:r>
              <a:rPr lang="tr-TR" i="1" dirty="0"/>
              <a:t> </a:t>
            </a:r>
            <a:r>
              <a:rPr lang="tr-TR" i="1" dirty="0" err="1"/>
              <a:t>és</a:t>
            </a:r>
            <a:r>
              <a:rPr lang="tr-TR" i="1" dirty="0"/>
              <a:t> </a:t>
            </a:r>
            <a:r>
              <a:rPr lang="tr-TR" i="1" dirty="0" err="1"/>
              <a:t>kirándultunk</a:t>
            </a:r>
            <a:r>
              <a:rPr lang="tr-TR" i="1" dirty="0"/>
              <a:t> </a:t>
            </a:r>
            <a:r>
              <a:rPr lang="tr-TR" i="1" dirty="0" err="1"/>
              <a:t>Szentendrére</a:t>
            </a:r>
            <a:r>
              <a:rPr lang="tr-TR" i="1" dirty="0"/>
              <a:t>  </a:t>
            </a:r>
            <a:r>
              <a:rPr lang="tr-TR" i="1" dirty="0" err="1"/>
              <a:t>és</a:t>
            </a:r>
            <a:r>
              <a:rPr lang="tr-TR" i="1" dirty="0"/>
              <a:t> a </a:t>
            </a:r>
            <a:r>
              <a:rPr lang="tr-TR" i="1" dirty="0" err="1"/>
              <a:t>Tihányi-félszigetre</a:t>
            </a:r>
            <a:r>
              <a:rPr lang="tr-TR" i="1" dirty="0"/>
              <a:t>. </a:t>
            </a:r>
            <a:r>
              <a:rPr lang="tr-TR" i="1" dirty="0" err="1"/>
              <a:t>Viszont</a:t>
            </a:r>
            <a:r>
              <a:rPr lang="tr-TR" i="1" dirty="0"/>
              <a:t> az </a:t>
            </a:r>
            <a:r>
              <a:rPr lang="tr-TR" i="1" dirty="0" err="1"/>
              <a:t>utazás</a:t>
            </a:r>
            <a:r>
              <a:rPr lang="tr-TR" i="1" dirty="0"/>
              <a:t> </a:t>
            </a:r>
            <a:r>
              <a:rPr lang="tr-TR" i="1" dirty="0" err="1"/>
              <a:t>végén</a:t>
            </a:r>
            <a:r>
              <a:rPr lang="tr-TR" i="1" dirty="0"/>
              <a:t> </a:t>
            </a:r>
            <a:r>
              <a:rPr lang="tr-TR" i="1" dirty="0" err="1"/>
              <a:t>kijelentette</a:t>
            </a:r>
            <a:r>
              <a:rPr lang="tr-TR" i="1" dirty="0"/>
              <a:t>, </a:t>
            </a:r>
            <a:r>
              <a:rPr lang="tr-TR" i="1" dirty="0" err="1"/>
              <a:t>hogy</a:t>
            </a:r>
            <a:r>
              <a:rPr lang="tr-TR" i="1" dirty="0"/>
              <a:t> </a:t>
            </a:r>
            <a:r>
              <a:rPr lang="tr-TR" i="1" dirty="0" err="1"/>
              <a:t>Budapest</a:t>
            </a:r>
            <a:r>
              <a:rPr lang="tr-TR" i="1" dirty="0"/>
              <a:t> </a:t>
            </a:r>
            <a:r>
              <a:rPr lang="tr-TR" i="1" dirty="0" err="1"/>
              <a:t>szebb</a:t>
            </a:r>
            <a:r>
              <a:rPr lang="tr-TR" i="1" dirty="0"/>
              <a:t>, </a:t>
            </a:r>
            <a:r>
              <a:rPr lang="tr-TR" i="1" dirty="0" err="1"/>
              <a:t>mint</a:t>
            </a:r>
            <a:r>
              <a:rPr lang="tr-TR" i="1" dirty="0"/>
              <a:t> </a:t>
            </a:r>
            <a:r>
              <a:rPr lang="tr-TR" i="1" dirty="0" err="1"/>
              <a:t>Párizs</a:t>
            </a:r>
            <a:r>
              <a:rPr lang="tr-TR" i="1" dirty="0"/>
              <a:t> …”</a:t>
            </a:r>
          </a:p>
          <a:p>
            <a:pPr marL="0" indent="0">
              <a:buNone/>
            </a:pPr>
            <a:r>
              <a:rPr lang="tr-TR" dirty="0"/>
              <a:t>						(Budavárné-</a:t>
            </a:r>
            <a:r>
              <a:rPr lang="tr-TR" dirty="0" err="1"/>
              <a:t>Kelecsényi</a:t>
            </a:r>
            <a:r>
              <a:rPr lang="tr-TR" dirty="0"/>
              <a:t>: s.128)</a:t>
            </a:r>
          </a:p>
        </p:txBody>
      </p:sp>
    </p:spTree>
    <p:extLst>
      <p:ext uri="{BB962C8B-B14F-4D97-AF65-F5344CB8AC3E}">
        <p14:creationId xmlns:p14="http://schemas.microsoft.com/office/powerpoint/2010/main" val="3620653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2ECA15F-CB14-4173-8078-E4F12963C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Metin analizi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9F6D906-637C-45BA-A8CD-0852C086D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i="1" dirty="0"/>
              <a:t>«</a:t>
            </a:r>
            <a:r>
              <a:rPr lang="tr-TR" i="1" dirty="0" err="1"/>
              <a:t>Tenisz</a:t>
            </a:r>
            <a:r>
              <a:rPr lang="tr-TR" i="1" dirty="0"/>
              <a:t>/ez/</a:t>
            </a:r>
            <a:r>
              <a:rPr lang="tr-TR" i="1" dirty="0" err="1"/>
              <a:t>tünk</a:t>
            </a:r>
            <a:r>
              <a:rPr lang="tr-TR" i="1" dirty="0"/>
              <a:t>, </a:t>
            </a:r>
            <a:r>
              <a:rPr lang="tr-TR" i="1" dirty="0" err="1"/>
              <a:t>úsz</a:t>
            </a:r>
            <a:r>
              <a:rPr lang="tr-TR" i="1" dirty="0"/>
              <a:t>/</a:t>
            </a:r>
            <a:r>
              <a:rPr lang="tr-TR" i="1" dirty="0" err="1"/>
              <a:t>tunk</a:t>
            </a:r>
            <a:r>
              <a:rPr lang="tr-TR" i="1" dirty="0"/>
              <a:t>, </a:t>
            </a:r>
            <a:r>
              <a:rPr lang="tr-TR" i="1" dirty="0" err="1"/>
              <a:t>futball</a:t>
            </a:r>
            <a:r>
              <a:rPr lang="tr-TR" i="1" dirty="0"/>
              <a:t>/</a:t>
            </a:r>
            <a:r>
              <a:rPr lang="tr-TR" i="1" dirty="0" err="1"/>
              <a:t>oz</a:t>
            </a:r>
            <a:r>
              <a:rPr lang="tr-TR" i="1" dirty="0"/>
              <a:t>/</a:t>
            </a:r>
            <a:r>
              <a:rPr lang="tr-TR" i="1" dirty="0" err="1"/>
              <a:t>tunk</a:t>
            </a:r>
            <a:r>
              <a:rPr lang="tr-TR" i="1" dirty="0"/>
              <a:t> </a:t>
            </a:r>
            <a:r>
              <a:rPr lang="tr-TR" i="1" dirty="0" err="1"/>
              <a:t>és</a:t>
            </a:r>
            <a:r>
              <a:rPr lang="tr-TR" i="1" dirty="0"/>
              <a:t> </a:t>
            </a:r>
            <a:r>
              <a:rPr lang="tr-TR" i="1" dirty="0" err="1"/>
              <a:t>kirándul</a:t>
            </a:r>
            <a:r>
              <a:rPr lang="tr-TR" i="1" dirty="0"/>
              <a:t>/</a:t>
            </a:r>
            <a:r>
              <a:rPr lang="tr-TR" i="1" dirty="0" err="1"/>
              <a:t>tunk</a:t>
            </a:r>
            <a:r>
              <a:rPr lang="tr-TR" i="1" dirty="0"/>
              <a:t> </a:t>
            </a:r>
            <a:r>
              <a:rPr lang="tr-TR" i="1" dirty="0" err="1"/>
              <a:t>Szentendré</a:t>
            </a:r>
            <a:r>
              <a:rPr lang="tr-TR" i="1" dirty="0"/>
              <a:t>/re  </a:t>
            </a:r>
            <a:r>
              <a:rPr lang="tr-TR" i="1" dirty="0" err="1"/>
              <a:t>és</a:t>
            </a:r>
            <a:r>
              <a:rPr lang="tr-TR" i="1" dirty="0"/>
              <a:t> a </a:t>
            </a:r>
            <a:r>
              <a:rPr lang="tr-TR" i="1" dirty="0" err="1"/>
              <a:t>Tihányi-fél</a:t>
            </a:r>
            <a:r>
              <a:rPr lang="tr-TR" i="1" dirty="0"/>
              <a:t>/</a:t>
            </a:r>
            <a:r>
              <a:rPr lang="tr-TR" i="1" dirty="0" err="1"/>
              <a:t>sziget</a:t>
            </a:r>
            <a:r>
              <a:rPr lang="tr-TR" i="1" dirty="0"/>
              <a:t>/re. </a:t>
            </a:r>
            <a:r>
              <a:rPr lang="tr-TR" i="1" dirty="0" err="1"/>
              <a:t>Viszont</a:t>
            </a:r>
            <a:r>
              <a:rPr lang="tr-TR" i="1" dirty="0"/>
              <a:t> az ut(</a:t>
            </a:r>
            <a:r>
              <a:rPr lang="tr-TR" i="1" dirty="0" err="1"/>
              <a:t>út</a:t>
            </a:r>
            <a:r>
              <a:rPr lang="tr-TR" i="1" dirty="0"/>
              <a:t>)/az/</a:t>
            </a:r>
            <a:r>
              <a:rPr lang="tr-TR" i="1" dirty="0" err="1"/>
              <a:t>ás</a:t>
            </a:r>
            <a:r>
              <a:rPr lang="tr-TR" i="1" dirty="0"/>
              <a:t> </a:t>
            </a:r>
            <a:r>
              <a:rPr lang="tr-TR" i="1" dirty="0" err="1"/>
              <a:t>vég</a:t>
            </a:r>
            <a:r>
              <a:rPr lang="tr-TR" i="1" dirty="0"/>
              <a:t>/é/n ki/</a:t>
            </a:r>
            <a:r>
              <a:rPr lang="tr-TR" i="1" dirty="0" err="1"/>
              <a:t>jelent</a:t>
            </a:r>
            <a:r>
              <a:rPr lang="tr-TR" i="1" dirty="0"/>
              <a:t>/ette, </a:t>
            </a:r>
            <a:r>
              <a:rPr lang="tr-TR" i="1" dirty="0" err="1"/>
              <a:t>hogy</a:t>
            </a:r>
            <a:r>
              <a:rPr lang="tr-TR" i="1" dirty="0"/>
              <a:t> </a:t>
            </a:r>
            <a:r>
              <a:rPr lang="tr-TR" i="1" dirty="0" err="1"/>
              <a:t>Budapest</a:t>
            </a:r>
            <a:r>
              <a:rPr lang="tr-TR" i="1" dirty="0"/>
              <a:t> </a:t>
            </a:r>
            <a:r>
              <a:rPr lang="tr-TR" i="1" dirty="0" err="1"/>
              <a:t>szebb</a:t>
            </a:r>
            <a:r>
              <a:rPr lang="tr-TR" i="1" dirty="0"/>
              <a:t> (</a:t>
            </a:r>
            <a:r>
              <a:rPr lang="tr-TR" i="1" dirty="0" err="1"/>
              <a:t>szép+fokozás</a:t>
            </a:r>
            <a:r>
              <a:rPr lang="tr-TR" i="1" dirty="0"/>
              <a:t> -</a:t>
            </a:r>
            <a:r>
              <a:rPr lang="tr-TR" i="1" dirty="0" err="1"/>
              <a:t>bb</a:t>
            </a:r>
            <a:r>
              <a:rPr lang="tr-TR" i="1" dirty="0"/>
              <a:t>), </a:t>
            </a:r>
            <a:r>
              <a:rPr lang="tr-TR" i="1" dirty="0" err="1"/>
              <a:t>mint</a:t>
            </a:r>
            <a:r>
              <a:rPr lang="tr-TR" i="1" dirty="0"/>
              <a:t> </a:t>
            </a:r>
            <a:r>
              <a:rPr lang="tr-TR" i="1" dirty="0" err="1"/>
              <a:t>Párizs</a:t>
            </a:r>
            <a:r>
              <a:rPr lang="tr-TR" i="1" dirty="0"/>
              <a:t> …”</a:t>
            </a:r>
          </a:p>
          <a:p>
            <a:pPr marL="0" indent="0">
              <a:buNone/>
            </a:pPr>
            <a:r>
              <a:rPr lang="tr-TR" dirty="0"/>
              <a:t>						(Budavárné-</a:t>
            </a:r>
            <a:r>
              <a:rPr lang="tr-TR" dirty="0" err="1"/>
              <a:t>Kelecsényi</a:t>
            </a:r>
            <a:r>
              <a:rPr lang="tr-TR" dirty="0"/>
              <a:t>: s.128)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051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2BEBCF8-E27B-4A15-A7AD-C69F80641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/>
              <a:t>Ikerszó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30A6AEB-B464-43FC-8DFE-24495F4AF5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 algn="just" fontAlgn="base">
              <a:buNone/>
            </a:pPr>
            <a:r>
              <a:rPr lang="tr-TR" sz="2000" i="1" dirty="0"/>
              <a:t>«…(103.) a) </a:t>
            </a:r>
            <a:r>
              <a:rPr lang="tr-TR" sz="2000" i="1" dirty="0" err="1"/>
              <a:t>irul-pirul</a:t>
            </a:r>
            <a:r>
              <a:rPr lang="tr-TR" sz="2000" i="1" dirty="0"/>
              <a:t>, </a:t>
            </a:r>
            <a:r>
              <a:rPr lang="tr-TR" sz="2000" i="1" dirty="0" err="1"/>
              <a:t>irult-pirult</a:t>
            </a:r>
            <a:r>
              <a:rPr lang="tr-TR" sz="2000" i="1" dirty="0"/>
              <a:t>; </a:t>
            </a:r>
            <a:r>
              <a:rPr lang="tr-TR" sz="2000" i="1" dirty="0" err="1"/>
              <a:t>izeg-mozog</a:t>
            </a:r>
            <a:r>
              <a:rPr lang="tr-TR" sz="2000" i="1" dirty="0"/>
              <a:t>, </a:t>
            </a:r>
            <a:r>
              <a:rPr lang="tr-TR" sz="2000" i="1" dirty="0" err="1"/>
              <a:t>izegnek-mozognak</a:t>
            </a:r>
            <a:r>
              <a:rPr lang="tr-TR" sz="2000" i="1" dirty="0"/>
              <a:t>, </a:t>
            </a:r>
            <a:r>
              <a:rPr lang="tr-TR" sz="2000" i="1" dirty="0" err="1"/>
              <a:t>izgő-mozgó</a:t>
            </a:r>
            <a:r>
              <a:rPr lang="tr-TR" sz="2000" i="1" dirty="0"/>
              <a:t>; </a:t>
            </a:r>
            <a:r>
              <a:rPr lang="tr-TR" sz="2000" i="1" dirty="0" err="1"/>
              <a:t>dimbes-dombos</a:t>
            </a:r>
            <a:r>
              <a:rPr lang="tr-TR" sz="2000" i="1" dirty="0"/>
              <a:t>; </a:t>
            </a:r>
            <a:r>
              <a:rPr lang="tr-TR" sz="2000" i="1" dirty="0" err="1"/>
              <a:t>hébe-hóba</a:t>
            </a:r>
            <a:r>
              <a:rPr lang="tr-TR" sz="2000" i="1" dirty="0"/>
              <a:t>…..; b)…</a:t>
            </a:r>
            <a:r>
              <a:rPr lang="tr-TR" sz="2000" i="1" dirty="0" err="1"/>
              <a:t>csigabiga</a:t>
            </a:r>
            <a:r>
              <a:rPr lang="tr-TR" sz="2000" i="1" dirty="0"/>
              <a:t>, </a:t>
            </a:r>
            <a:r>
              <a:rPr lang="tr-TR" sz="2000" i="1" dirty="0" err="1"/>
              <a:t>csigabigák</a:t>
            </a:r>
            <a:r>
              <a:rPr lang="tr-TR" sz="2000" i="1" dirty="0"/>
              <a:t>; </a:t>
            </a:r>
            <a:r>
              <a:rPr lang="tr-TR" sz="2000" i="1" dirty="0" err="1"/>
              <a:t>hercehurca</a:t>
            </a:r>
            <a:r>
              <a:rPr lang="tr-TR" sz="2000" i="1" dirty="0"/>
              <a:t>, </a:t>
            </a:r>
            <a:r>
              <a:rPr lang="tr-TR" sz="2000" i="1" dirty="0" err="1"/>
              <a:t>hercehurcát</a:t>
            </a:r>
            <a:r>
              <a:rPr lang="tr-TR" sz="2000" i="1" dirty="0"/>
              <a:t>; </a:t>
            </a:r>
            <a:r>
              <a:rPr lang="tr-TR" sz="2000" i="1" dirty="0" err="1"/>
              <a:t>limlom</a:t>
            </a:r>
            <a:r>
              <a:rPr lang="tr-TR" sz="2000" i="1" dirty="0"/>
              <a:t>, </a:t>
            </a:r>
            <a:r>
              <a:rPr lang="tr-TR" sz="2000" i="1" dirty="0" err="1"/>
              <a:t>limlomot</a:t>
            </a:r>
            <a:r>
              <a:rPr lang="tr-TR" sz="2000" i="1" dirty="0"/>
              <a:t>, </a:t>
            </a:r>
            <a:r>
              <a:rPr lang="tr-TR" sz="2000" i="1" dirty="0" err="1"/>
              <a:t>limlomos</a:t>
            </a:r>
            <a:r>
              <a:rPr lang="tr-TR" sz="2000" i="1" dirty="0"/>
              <a:t>; </a:t>
            </a:r>
            <a:r>
              <a:rPr lang="tr-TR" sz="2000" i="1" dirty="0" err="1"/>
              <a:t>mendemonda</a:t>
            </a:r>
            <a:r>
              <a:rPr lang="tr-TR" sz="2000" i="1" dirty="0"/>
              <a:t>, </a:t>
            </a:r>
            <a:r>
              <a:rPr lang="tr-TR" sz="2000" i="1" dirty="0" err="1"/>
              <a:t>mendemondák</a:t>
            </a:r>
            <a:r>
              <a:rPr lang="tr-TR" sz="2000" i="1" dirty="0"/>
              <a:t>…..   (104) a)…</a:t>
            </a:r>
            <a:r>
              <a:rPr lang="tr-TR" sz="2000" i="1" dirty="0" err="1"/>
              <a:t>csihi-puhi</a:t>
            </a:r>
            <a:r>
              <a:rPr lang="tr-TR" sz="2000" i="1" dirty="0"/>
              <a:t>, …Ista-</a:t>
            </a:r>
            <a:r>
              <a:rPr lang="tr-TR" sz="2000" i="1" dirty="0" err="1"/>
              <a:t>Pista</a:t>
            </a:r>
            <a:r>
              <a:rPr lang="tr-TR" sz="2000" i="1" dirty="0"/>
              <a:t>, Ista-</a:t>
            </a:r>
            <a:r>
              <a:rPr lang="tr-TR" sz="2000" i="1" dirty="0" err="1"/>
              <a:t>Pistát</a:t>
            </a:r>
            <a:r>
              <a:rPr lang="tr-TR" sz="2000" i="1" dirty="0"/>
              <a:t>; </a:t>
            </a:r>
            <a:r>
              <a:rPr lang="tr-TR" sz="2000" i="1" dirty="0" err="1"/>
              <a:t>Anna-Panna</a:t>
            </a:r>
            <a:r>
              <a:rPr lang="tr-TR" sz="2000" i="1" dirty="0"/>
              <a:t>.. b)…</a:t>
            </a:r>
            <a:r>
              <a:rPr lang="tr-TR" sz="2000" i="1" dirty="0" err="1"/>
              <a:t>icipici</a:t>
            </a:r>
            <a:r>
              <a:rPr lang="tr-TR" sz="2000" i="1" dirty="0"/>
              <a:t>, </a:t>
            </a:r>
            <a:r>
              <a:rPr lang="tr-TR" sz="2000" i="1" dirty="0" err="1"/>
              <a:t>icipicit</a:t>
            </a:r>
            <a:r>
              <a:rPr lang="tr-TR" sz="2000" dirty="0"/>
              <a:t> v. </a:t>
            </a:r>
            <a:r>
              <a:rPr lang="tr-TR" sz="2000" i="1" dirty="0" err="1"/>
              <a:t>icit-picit</a:t>
            </a:r>
            <a:r>
              <a:rPr lang="tr-TR" sz="2000" dirty="0"/>
              <a:t>.»</a:t>
            </a:r>
            <a:endParaRPr lang="tr-TR" sz="2000" i="1" dirty="0"/>
          </a:p>
          <a:p>
            <a:pPr marL="457200" lvl="1" indent="0" algn="just" fontAlgn="base">
              <a:buNone/>
            </a:pPr>
            <a:endParaRPr lang="tr-TR" sz="1800" b="1" i="1" dirty="0"/>
          </a:p>
          <a:p>
            <a:pPr marL="457200" lvl="1" indent="0" algn="just" fontAlgn="base">
              <a:buNone/>
            </a:pPr>
            <a:r>
              <a:rPr lang="tr-TR" sz="2000" dirty="0"/>
              <a:t>Bkz. İlgili kaynak 103. ve  104. madde.</a:t>
            </a:r>
          </a:p>
          <a:p>
            <a:pPr marL="0" indent="0" algn="just">
              <a:buNone/>
            </a:pPr>
            <a:r>
              <a:rPr lang="tr-TR" sz="2400" dirty="0"/>
              <a:t>Kaynak:</a:t>
            </a:r>
          </a:p>
          <a:p>
            <a:pPr marL="0" indent="0" algn="just">
              <a:buNone/>
            </a:pPr>
            <a:r>
              <a:rPr lang="tr-TR" sz="2400" dirty="0">
                <a:hlinkClick r:id="rId2"/>
              </a:rPr>
              <a:t>https://helyesiras.mta.hu/helyesiras/default/akh12</a:t>
            </a:r>
            <a:endParaRPr lang="tr-TR" sz="2400" dirty="0"/>
          </a:p>
          <a:p>
            <a:pPr marL="0" indent="0" algn="just">
              <a:buNone/>
            </a:pPr>
            <a:r>
              <a:rPr lang="tr-TR" sz="2400" dirty="0"/>
              <a:t>Erişim Tarihi: 07.05.2020</a:t>
            </a:r>
          </a:p>
        </p:txBody>
      </p:sp>
    </p:spTree>
    <p:extLst>
      <p:ext uri="{BB962C8B-B14F-4D97-AF65-F5344CB8AC3E}">
        <p14:creationId xmlns:p14="http://schemas.microsoft.com/office/powerpoint/2010/main" val="3926262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CAA1F2E-9D83-486B-8474-F43C3F55E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tr-TR" sz="2800" dirty="0"/>
            </a:br>
            <a:r>
              <a:rPr lang="tr-TR" sz="2800" dirty="0"/>
              <a:t>Örnek cümleler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D27A58-F5E6-488E-8D38-C43470EC0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/>
            <a:r>
              <a:rPr lang="tr-TR" i="1" dirty="0"/>
              <a:t>“</a:t>
            </a:r>
            <a:r>
              <a:rPr lang="tr-TR" i="1" dirty="0" err="1"/>
              <a:t>Hébe-hóba</a:t>
            </a:r>
            <a:r>
              <a:rPr lang="tr-TR" i="1" dirty="0"/>
              <a:t> </a:t>
            </a:r>
            <a:r>
              <a:rPr lang="tr-TR" i="1" dirty="0" err="1"/>
              <a:t>jártunk</a:t>
            </a:r>
            <a:r>
              <a:rPr lang="tr-TR" i="1" dirty="0"/>
              <a:t> </a:t>
            </a:r>
            <a:r>
              <a:rPr lang="tr-TR" i="1" dirty="0" err="1"/>
              <a:t>színházba</a:t>
            </a:r>
            <a:r>
              <a:rPr lang="tr-TR" i="1" dirty="0"/>
              <a:t>, </a:t>
            </a:r>
            <a:r>
              <a:rPr lang="tr-TR" i="1" dirty="0" err="1"/>
              <a:t>moziba</a:t>
            </a:r>
            <a:r>
              <a:rPr lang="tr-TR" i="1" dirty="0"/>
              <a:t> </a:t>
            </a:r>
            <a:r>
              <a:rPr lang="tr-TR" i="1" dirty="0" err="1"/>
              <a:t>vagy</a:t>
            </a:r>
            <a:r>
              <a:rPr lang="tr-TR" i="1" dirty="0"/>
              <a:t> </a:t>
            </a:r>
            <a:r>
              <a:rPr lang="tr-TR" i="1" dirty="0" err="1"/>
              <a:t>barátokhoz</a:t>
            </a:r>
            <a:r>
              <a:rPr lang="tr-TR" i="1" dirty="0"/>
              <a:t>” </a:t>
            </a:r>
            <a:r>
              <a:rPr lang="tr-TR" dirty="0"/>
              <a:t>(Cs. </a:t>
            </a:r>
            <a:r>
              <a:rPr lang="tr-TR" dirty="0" err="1"/>
              <a:t>Nagy</a:t>
            </a:r>
            <a:r>
              <a:rPr lang="tr-TR" dirty="0"/>
              <a:t>: s.93).</a:t>
            </a:r>
          </a:p>
          <a:p>
            <a:pPr lvl="1" algn="just"/>
            <a:endParaRPr lang="tr-TR" i="1" dirty="0"/>
          </a:p>
          <a:p>
            <a:pPr lvl="1" algn="just"/>
            <a:r>
              <a:rPr lang="tr-TR" i="1" dirty="0"/>
              <a:t>“</a:t>
            </a:r>
            <a:r>
              <a:rPr lang="tr-TR" i="1" dirty="0" err="1"/>
              <a:t>Diribdarabokra</a:t>
            </a:r>
            <a:r>
              <a:rPr lang="tr-TR" i="1" dirty="0"/>
              <a:t> </a:t>
            </a:r>
            <a:r>
              <a:rPr lang="tr-TR" i="1" dirty="0" err="1"/>
              <a:t>tépték</a:t>
            </a:r>
            <a:r>
              <a:rPr lang="tr-TR" i="1" dirty="0"/>
              <a:t> a </a:t>
            </a:r>
            <a:r>
              <a:rPr lang="tr-TR" i="1" dirty="0" err="1"/>
              <a:t>kutyák</a:t>
            </a:r>
            <a:r>
              <a:rPr lang="tr-TR" i="1" dirty="0"/>
              <a:t> a </a:t>
            </a:r>
            <a:r>
              <a:rPr lang="tr-TR" i="1" dirty="0" err="1"/>
              <a:t>lábtörlőt</a:t>
            </a:r>
            <a:r>
              <a:rPr lang="tr-TR" i="1" dirty="0"/>
              <a:t>” </a:t>
            </a:r>
            <a:r>
              <a:rPr lang="tr-TR" dirty="0"/>
              <a:t>(Cs. </a:t>
            </a:r>
            <a:r>
              <a:rPr lang="tr-TR" dirty="0" err="1"/>
              <a:t>Nagy</a:t>
            </a:r>
            <a:r>
              <a:rPr lang="tr-TR" dirty="0"/>
              <a:t>: s.94).</a:t>
            </a:r>
          </a:p>
          <a:p>
            <a:pPr lvl="1" algn="just"/>
            <a:endParaRPr lang="tr-TR" i="1" dirty="0"/>
          </a:p>
          <a:p>
            <a:pPr lvl="1" algn="just"/>
            <a:r>
              <a:rPr lang="tr-TR" i="1" dirty="0"/>
              <a:t>“A </a:t>
            </a:r>
            <a:r>
              <a:rPr lang="tr-TR" i="1" dirty="0" err="1"/>
              <a:t>száguldó</a:t>
            </a:r>
            <a:r>
              <a:rPr lang="tr-TR" i="1" dirty="0"/>
              <a:t> </a:t>
            </a:r>
            <a:r>
              <a:rPr lang="tr-TR" i="1" dirty="0" err="1"/>
              <a:t>kocsi</a:t>
            </a:r>
            <a:r>
              <a:rPr lang="tr-TR" i="1" dirty="0"/>
              <a:t> </a:t>
            </a:r>
            <a:r>
              <a:rPr lang="tr-TR" i="1" dirty="0" err="1"/>
              <a:t>ablakából</a:t>
            </a:r>
            <a:r>
              <a:rPr lang="tr-TR" i="1" dirty="0"/>
              <a:t> </a:t>
            </a:r>
            <a:r>
              <a:rPr lang="tr-TR" i="1" dirty="0" err="1"/>
              <a:t>tarkabarka</a:t>
            </a:r>
            <a:r>
              <a:rPr lang="tr-TR" i="1" dirty="0"/>
              <a:t> </a:t>
            </a:r>
            <a:r>
              <a:rPr lang="tr-TR" i="1" dirty="0" err="1"/>
              <a:t>toronyházakat</a:t>
            </a:r>
            <a:r>
              <a:rPr lang="tr-TR" i="1" dirty="0"/>
              <a:t> </a:t>
            </a:r>
            <a:r>
              <a:rPr lang="tr-TR" i="1" dirty="0" err="1"/>
              <a:t>látott</a:t>
            </a:r>
            <a:r>
              <a:rPr lang="tr-TR" i="1" dirty="0"/>
              <a:t>” </a:t>
            </a:r>
            <a:r>
              <a:rPr lang="tr-TR" dirty="0"/>
              <a:t>(Cs. </a:t>
            </a:r>
            <a:r>
              <a:rPr lang="tr-TR" dirty="0" err="1"/>
              <a:t>Nagy</a:t>
            </a:r>
            <a:r>
              <a:rPr lang="tr-TR" dirty="0"/>
              <a:t>: s.93).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46228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7730FEC-25F4-4E6D-BCF6-63796C39F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1CB17AF-FBDD-493F-8786-C421D35E79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/>
              <a:t>Cs. </a:t>
            </a:r>
            <a:r>
              <a:rPr lang="tr-TR" dirty="0" err="1"/>
              <a:t>Nagy</a:t>
            </a:r>
            <a:r>
              <a:rPr lang="tr-TR" dirty="0"/>
              <a:t> </a:t>
            </a:r>
            <a:r>
              <a:rPr lang="tr-TR" dirty="0" err="1"/>
              <a:t>Lajos</a:t>
            </a:r>
            <a:r>
              <a:rPr lang="tr-TR" dirty="0"/>
              <a:t>, Helyesírási </a:t>
            </a:r>
            <a:r>
              <a:rPr lang="tr-TR" dirty="0" err="1"/>
              <a:t>Gyakorlókönyv</a:t>
            </a:r>
            <a:r>
              <a:rPr lang="tr-TR" dirty="0"/>
              <a:t>, </a:t>
            </a:r>
            <a:r>
              <a:rPr lang="tr-TR" dirty="0" err="1"/>
              <a:t>harmadik</a:t>
            </a:r>
            <a:r>
              <a:rPr lang="tr-TR" dirty="0"/>
              <a:t>, </a:t>
            </a:r>
            <a:r>
              <a:rPr lang="tr-TR" dirty="0" err="1"/>
              <a:t>javított</a:t>
            </a:r>
            <a:r>
              <a:rPr lang="tr-TR" dirty="0"/>
              <a:t> </a:t>
            </a:r>
            <a:r>
              <a:rPr lang="tr-TR" dirty="0" err="1"/>
              <a:t>kiadás</a:t>
            </a:r>
            <a:r>
              <a:rPr lang="tr-TR" dirty="0"/>
              <a:t>, Magyar </a:t>
            </a:r>
            <a:r>
              <a:rPr lang="tr-TR" dirty="0" err="1"/>
              <a:t>Eszperantó</a:t>
            </a:r>
            <a:r>
              <a:rPr lang="tr-TR" dirty="0"/>
              <a:t> </a:t>
            </a:r>
            <a:r>
              <a:rPr lang="tr-TR" dirty="0" err="1"/>
              <a:t>Szövetség</a:t>
            </a:r>
            <a:r>
              <a:rPr lang="tr-TR" dirty="0"/>
              <a:t>, </a:t>
            </a:r>
            <a:r>
              <a:rPr lang="tr-TR" dirty="0" err="1"/>
              <a:t>Budapest</a:t>
            </a:r>
            <a:r>
              <a:rPr lang="tr-TR" dirty="0"/>
              <a:t>, 1990.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Budavárné </a:t>
            </a:r>
            <a:r>
              <a:rPr lang="tr-TR" dirty="0" err="1"/>
              <a:t>Béres</a:t>
            </a:r>
            <a:r>
              <a:rPr lang="tr-TR" dirty="0"/>
              <a:t> </a:t>
            </a:r>
            <a:r>
              <a:rPr lang="tr-TR" dirty="0" err="1"/>
              <a:t>Erzsébet-Kelecsényi</a:t>
            </a:r>
            <a:r>
              <a:rPr lang="tr-TR" dirty="0"/>
              <a:t> </a:t>
            </a:r>
            <a:r>
              <a:rPr lang="tr-TR" dirty="0" err="1"/>
              <a:t>László</a:t>
            </a:r>
            <a:r>
              <a:rPr lang="tr-TR" dirty="0"/>
              <a:t> </a:t>
            </a:r>
            <a:r>
              <a:rPr lang="tr-TR" dirty="0" err="1"/>
              <a:t>Zoltán</a:t>
            </a:r>
            <a:r>
              <a:rPr lang="tr-TR" dirty="0"/>
              <a:t>, </a:t>
            </a:r>
            <a:r>
              <a:rPr lang="tr-TR" dirty="0" err="1"/>
              <a:t>Szövegértés-Szövegalkotás</a:t>
            </a:r>
            <a:r>
              <a:rPr lang="tr-TR" dirty="0"/>
              <a:t>, </a:t>
            </a:r>
            <a:r>
              <a:rPr lang="tr-TR" dirty="0" err="1"/>
              <a:t>Alapfogalmak</a:t>
            </a:r>
            <a:r>
              <a:rPr lang="tr-TR" dirty="0"/>
              <a:t> </a:t>
            </a:r>
            <a:r>
              <a:rPr lang="tr-TR" dirty="0" err="1"/>
              <a:t>és</a:t>
            </a:r>
            <a:r>
              <a:rPr lang="tr-TR" dirty="0"/>
              <a:t> </a:t>
            </a:r>
            <a:r>
              <a:rPr lang="tr-TR" dirty="0" err="1"/>
              <a:t>Építőelemek</a:t>
            </a:r>
            <a:r>
              <a:rPr lang="tr-TR" dirty="0"/>
              <a:t>, </a:t>
            </a:r>
            <a:r>
              <a:rPr lang="tr-TR" dirty="0" err="1"/>
              <a:t>Corvina</a:t>
            </a:r>
            <a:r>
              <a:rPr lang="tr-TR" dirty="0"/>
              <a:t>, 1999.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>
                <a:hlinkClick r:id="rId2"/>
              </a:rPr>
              <a:t>https://helyesiras.mta.hu/helyesiras/default/akh12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Erişim Tarihi: 07.05.2020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351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467</Words>
  <Application>Microsoft Office PowerPoint</Application>
  <PresentationFormat>Geniş ekran</PresentationFormat>
  <Paragraphs>42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Teması</vt:lpstr>
      <vt:lpstr>İleri Macarca</vt:lpstr>
      <vt:lpstr>Számok </vt:lpstr>
      <vt:lpstr> </vt:lpstr>
      <vt:lpstr>Metin Analizi</vt:lpstr>
      <vt:lpstr>Metin analizi</vt:lpstr>
      <vt:lpstr>Ikerszó</vt:lpstr>
      <vt:lpstr> Örnek cümleler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İleri Macarca</dc:title>
  <dc:creator>Alpertunga Altaylı</dc:creator>
  <cp:lastModifiedBy>Alpertunga Altaylı</cp:lastModifiedBy>
  <cp:revision>41</cp:revision>
  <dcterms:created xsi:type="dcterms:W3CDTF">2020-04-30T00:59:01Z</dcterms:created>
  <dcterms:modified xsi:type="dcterms:W3CDTF">2020-05-08T10:56:21Z</dcterms:modified>
</cp:coreProperties>
</file>