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2" r:id="rId2"/>
    <p:sldId id="291" r:id="rId3"/>
    <p:sldId id="294" r:id="rId4"/>
    <p:sldId id="296" r:id="rId5"/>
    <p:sldId id="298" r:id="rId6"/>
    <p:sldId id="305" r:id="rId7"/>
    <p:sldId id="307" r:id="rId8"/>
    <p:sldId id="310" r:id="rId9"/>
  </p:sldIdLst>
  <p:sldSz cx="9144000" cy="6858000" type="screen4x3"/>
  <p:notesSz cx="6811963" cy="994568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086" autoAdjust="0"/>
  </p:normalViewPr>
  <p:slideViewPr>
    <p:cSldViewPr>
      <p:cViewPr>
        <p:scale>
          <a:sx n="60" d="100"/>
          <a:sy n="60" d="100"/>
        </p:scale>
        <p:origin x="-164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9D28F-0419-4F70-AB53-A81B17E0F992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58536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1BA83-48DE-48A1-B5DA-EF63EA7483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7708E-E019-4226-8ABA-917C27E22659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1197" y="4724202"/>
            <a:ext cx="544957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8536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66824-C38C-44D9-89A7-2B3EEB5AAA5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4C2BFE-044F-4B29-9537-C38BC46C327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3361" indent="-233361"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66824-C38C-44D9-89A7-2B3EEB5AAA5E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13716-8F89-4491-AB0F-903A1B480DE6}" type="datetimeFigureOut">
              <a:rPr lang="tr-TR" smtClean="0"/>
              <a:pPr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23786-2976-4B4A-9171-42EF6265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efnh-X_09e8" TargetMode="External"/><Relationship Id="rId2" Type="http://schemas.openxmlformats.org/officeDocument/2006/relationships/hyperlink" Target="http://www.youtube.com/watch?v=M_fjiEOb40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oogle.com.tr/url?sa=i&amp;rct=j&amp;q=&amp;esrc=s&amp;frm=1&amp;source=images&amp;cd=&amp;cad=rja&amp;docid=ni008bYNuE-lnM&amp;tbnid=OVJxX0lCodWhmM:&amp;ved=0CAUQjRw&amp;url=http://www.smh.com.au/news/national/parkinsons-patients-get-relief-from-implant/2009/01/08/1231004198489.html&amp;ei=uk-zUv7aGMSYtQbW0YGQBg&amp;bvm=bv.58187178,d.bGE&amp;psig=AFQjCNHHw5qbay8ymIgnxhgY8JSmspcf5Q&amp;ust=1387569454568367" TargetMode="External"/><Relationship Id="rId4" Type="http://schemas.openxmlformats.org/officeDocument/2006/relationships/hyperlink" Target="http://www.youtube.com/watch?v=a_4_DvquSYQ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" descr="Untitled6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4000" b="1" dirty="0" smtClean="0">
                <a:solidFill>
                  <a:srgbClr val="00B0F0"/>
                </a:solidFill>
              </a:rPr>
              <a:t>Protein Katlanması ve Bozunması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00B0F0"/>
                </a:solidFill>
              </a:rPr>
              <a:t>111504 Biyoteknoloji ve Biyokimya Ders Notları</a:t>
            </a:r>
            <a:endParaRPr lang="tr-TR" sz="36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4000" b="1" dirty="0" smtClean="0">
              <a:solidFill>
                <a:srgbClr val="00B0F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29718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tr-TR" sz="3200" b="1" smtClean="0">
                <a:solidFill>
                  <a:schemeClr val="bg1"/>
                </a:solidFill>
              </a:rPr>
              <a:t>Ders12</a:t>
            </a:r>
            <a:endParaRPr lang="tr-TR" sz="3200" b="1" dirty="0" smtClean="0">
              <a:solidFill>
                <a:schemeClr val="bg1"/>
              </a:solidFill>
              <a:latin typeface="Times New Roman" charset="0"/>
            </a:endParaRPr>
          </a:p>
          <a:p>
            <a:pPr algn="ctr">
              <a:spcBef>
                <a:spcPct val="20000"/>
              </a:spcBef>
            </a:pPr>
            <a:r>
              <a:rPr lang="tr-TR" b="1" dirty="0" smtClean="0">
                <a:solidFill>
                  <a:schemeClr val="bg1"/>
                </a:solidFill>
                <a:latin typeface="Times New Roman" charset="0"/>
              </a:rPr>
              <a:t>Dr. Açelya Yılmazer Aktuna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sp>
        <p:nvSpPr>
          <p:cNvPr id="17414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Protein </a:t>
            </a:r>
            <a:r>
              <a:rPr lang="tr-TR" dirty="0" smtClean="0">
                <a:solidFill>
                  <a:srgbClr val="2FB0DC"/>
                </a:solidFill>
              </a:rPr>
              <a:t>Katlanması ve Bozunması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228600" y="990600"/>
            <a:ext cx="8534400" cy="6013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 Bir proteinin işlevi: 3D yapısına bağlıdır</a:t>
            </a:r>
            <a:r>
              <a:rPr lang="en-US" sz="2800" dirty="0" smtClean="0">
                <a:latin typeface="Arial" charset="0"/>
              </a:rPr>
              <a:t>.</a:t>
            </a:r>
            <a:endParaRPr lang="en-US" sz="2800" dirty="0">
              <a:latin typeface="Arial" charset="0"/>
            </a:endParaRPr>
          </a:p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 </a:t>
            </a:r>
            <a:r>
              <a:rPr lang="tr-TR" sz="2800" b="1" dirty="0" err="1" smtClean="0">
                <a:latin typeface="Arial" charset="0"/>
              </a:rPr>
              <a:t>Denatürasyon</a:t>
            </a:r>
            <a:r>
              <a:rPr lang="tr-TR" sz="2800" dirty="0" smtClean="0">
                <a:latin typeface="Arial" charset="0"/>
              </a:rPr>
              <a:t> (yapı bozunması): işlev kaybına neden olmaya yeterli olan 3D yapı kaybı</a:t>
            </a:r>
            <a:endParaRPr lang="en-US" sz="2800" dirty="0">
              <a:solidFill>
                <a:srgbClr val="1119FF"/>
              </a:solidFill>
              <a:latin typeface="Arial" charset="0"/>
            </a:endParaRPr>
          </a:p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Protein</a:t>
            </a:r>
            <a:r>
              <a:rPr lang="tr-TR" sz="2800" dirty="0" smtClean="0">
                <a:latin typeface="Arial" charset="0"/>
              </a:rPr>
              <a:t> </a:t>
            </a:r>
            <a:r>
              <a:rPr lang="tr-TR" sz="2800" dirty="0" err="1" smtClean="0">
                <a:latin typeface="Arial" charset="0"/>
              </a:rPr>
              <a:t>denatürasyonu</a:t>
            </a:r>
            <a:r>
              <a:rPr lang="tr-TR" sz="2800" dirty="0" smtClean="0">
                <a:latin typeface="Arial" charset="0"/>
              </a:rPr>
              <a:t>:</a:t>
            </a:r>
            <a:endParaRPr lang="en-US" sz="2800" dirty="0"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sıcaklık</a:t>
            </a:r>
            <a:endParaRPr lang="en-US" sz="2800" dirty="0"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pH </a:t>
            </a:r>
            <a:r>
              <a:rPr lang="tr-TR" sz="2800" dirty="0" smtClean="0">
                <a:latin typeface="Arial" charset="0"/>
              </a:rPr>
              <a:t>değişimleri</a:t>
            </a:r>
            <a:r>
              <a:rPr lang="en-US" sz="2800" dirty="0" smtClean="0">
                <a:latin typeface="Arial" charset="0"/>
              </a:rPr>
              <a:t> </a:t>
            </a:r>
            <a:endParaRPr lang="en-US" sz="2800" dirty="0"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organi</a:t>
            </a:r>
            <a:r>
              <a:rPr lang="tr-TR" sz="2800" dirty="0" smtClean="0">
                <a:latin typeface="Arial" charset="0"/>
              </a:rPr>
              <a:t>k çözücüler</a:t>
            </a:r>
            <a:endParaRPr lang="en-US" sz="2800" dirty="0"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K</a:t>
            </a:r>
            <a:r>
              <a:rPr lang="en-US" sz="2800" dirty="0" err="1" smtClean="0">
                <a:latin typeface="Arial" charset="0"/>
              </a:rPr>
              <a:t>aotropi</a:t>
            </a:r>
            <a:r>
              <a:rPr lang="tr-TR" sz="2800" dirty="0" smtClean="0">
                <a:latin typeface="Arial" charset="0"/>
              </a:rPr>
              <a:t>k</a:t>
            </a:r>
            <a:r>
              <a:rPr lang="en-US" sz="2800" dirty="0" smtClean="0">
                <a:latin typeface="Arial" charset="0"/>
              </a:rPr>
              <a:t> a</a:t>
            </a:r>
            <a:r>
              <a:rPr lang="tr-TR" sz="2800" dirty="0" err="1" smtClean="0">
                <a:latin typeface="Arial" charset="0"/>
              </a:rPr>
              <a:t>janlar</a:t>
            </a:r>
            <a:r>
              <a:rPr lang="en-US" sz="2800" dirty="0" smtClean="0">
                <a:latin typeface="Arial" charset="0"/>
              </a:rPr>
              <a:t>: </a:t>
            </a:r>
            <a:r>
              <a:rPr lang="tr-TR" sz="2800" dirty="0" smtClean="0">
                <a:latin typeface="Arial" charset="0"/>
              </a:rPr>
              <a:t>ü</a:t>
            </a:r>
            <a:r>
              <a:rPr lang="en-US" sz="2800" dirty="0" smtClean="0">
                <a:latin typeface="Arial" charset="0"/>
              </a:rPr>
              <a:t>re</a:t>
            </a:r>
            <a:r>
              <a:rPr lang="tr-TR" sz="2800" dirty="0" smtClean="0">
                <a:latin typeface="Arial" charset="0"/>
              </a:rPr>
              <a:t> ve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guanidinium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hydrochloride</a:t>
            </a:r>
            <a:endParaRPr lang="tr-TR" sz="2000" dirty="0" smtClean="0">
              <a:latin typeface="Arial" charset="0"/>
            </a:endParaRPr>
          </a:p>
          <a:p>
            <a:pPr lvl="2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tr-TR" sz="2000" dirty="0" smtClean="0">
                <a:latin typeface="Arial" charset="0"/>
              </a:rPr>
              <a:t> proteinlerin kararlı merkezini </a:t>
            </a:r>
            <a:r>
              <a:rPr lang="tr-TR" sz="2000" dirty="0" err="1" smtClean="0">
                <a:latin typeface="Arial" charset="0"/>
              </a:rPr>
              <a:t>birarada</a:t>
            </a:r>
            <a:r>
              <a:rPr lang="tr-TR" sz="2000" dirty="0" smtClean="0">
                <a:latin typeface="Arial" charset="0"/>
              </a:rPr>
              <a:t> tutan etkileşmeler bozulur, etkileşmelere azaltır, s-s bağlarını koparır. </a:t>
            </a:r>
            <a:endParaRPr lang="en-US" sz="2000" dirty="0">
              <a:latin typeface="Times New Roman" charset="0"/>
            </a:endParaRPr>
          </a:p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endParaRPr lang="en-US" sz="2000" dirty="0">
              <a:latin typeface="Arial" charset="0"/>
            </a:endParaRPr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>
            <a:off x="533400" y="838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152400" y="1143000"/>
            <a:ext cx="8305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sz="2000" dirty="0" err="1" smtClean="0">
                <a:latin typeface="Arial" charset="0"/>
              </a:rPr>
              <a:t>Ribon</a:t>
            </a:r>
            <a:r>
              <a:rPr lang="tr-TR" sz="2000" dirty="0" err="1" smtClean="0">
                <a:latin typeface="Arial" charset="0"/>
              </a:rPr>
              <a:t>ükl</a:t>
            </a:r>
            <a:r>
              <a:rPr lang="en-US" sz="2000" dirty="0" smtClean="0">
                <a:latin typeface="Arial" charset="0"/>
              </a:rPr>
              <a:t>ea</a:t>
            </a:r>
            <a:r>
              <a:rPr lang="tr-TR" sz="2000" dirty="0" smtClean="0">
                <a:latin typeface="Arial" charset="0"/>
              </a:rPr>
              <a:t>z: 8 </a:t>
            </a:r>
            <a:r>
              <a:rPr lang="tr-TR" sz="2000" dirty="0" err="1" smtClean="0">
                <a:latin typeface="Arial" charset="0"/>
              </a:rPr>
              <a:t>Cys</a:t>
            </a:r>
            <a:r>
              <a:rPr lang="tr-TR" sz="2000" dirty="0" smtClean="0">
                <a:latin typeface="Arial" charset="0"/>
              </a:rPr>
              <a:t> kalıntısına sahip, 4 s-s bağları içeren küçük bir proteindir</a:t>
            </a:r>
            <a:endParaRPr lang="en-US" sz="2000" dirty="0">
              <a:latin typeface="Arial" charset="0"/>
            </a:endParaRP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tr-TR" sz="2000" dirty="0" smtClean="0">
                <a:latin typeface="Arial" charset="0"/>
              </a:rPr>
              <a:t>Üre ve 2</a:t>
            </a:r>
            <a:r>
              <a:rPr lang="en-US" sz="2000" dirty="0" smtClean="0">
                <a:latin typeface="Arial" charset="0"/>
              </a:rPr>
              <a:t>-</a:t>
            </a:r>
            <a:r>
              <a:rPr lang="en-US" sz="2000" dirty="0" err="1" smtClean="0">
                <a:latin typeface="Arial" charset="0"/>
              </a:rPr>
              <a:t>mercaptoethanol</a:t>
            </a:r>
            <a:r>
              <a:rPr lang="tr-TR" sz="2000" dirty="0" smtClean="0">
                <a:latin typeface="Arial" charset="0"/>
              </a:rPr>
              <a:t>: </a:t>
            </a:r>
            <a:r>
              <a:rPr lang="tr-TR" sz="2000" dirty="0" err="1" smtClean="0">
                <a:latin typeface="Arial" charset="0"/>
              </a:rPr>
              <a:t>ribonükleazı</a:t>
            </a:r>
            <a:r>
              <a:rPr lang="tr-TR" sz="2000" dirty="0" smtClean="0">
                <a:latin typeface="Arial" charset="0"/>
              </a:rPr>
              <a:t> tamamen </a:t>
            </a:r>
            <a:r>
              <a:rPr lang="tr-TR" sz="2000" dirty="0" err="1" smtClean="0">
                <a:latin typeface="Arial" charset="0"/>
              </a:rPr>
              <a:t>denatüre</a:t>
            </a:r>
            <a:r>
              <a:rPr lang="tr-TR" sz="2000" dirty="0" smtClean="0">
                <a:latin typeface="Arial" charset="0"/>
              </a:rPr>
              <a:t> eder</a:t>
            </a:r>
            <a:endParaRPr lang="en-US" sz="2000" dirty="0">
              <a:latin typeface="Arial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tr-TR" sz="2000" dirty="0" smtClean="0">
                <a:latin typeface="Arial" charset="0"/>
              </a:rPr>
              <a:t>Üre ve 2</a:t>
            </a:r>
            <a:r>
              <a:rPr lang="en-US" sz="2000" dirty="0" smtClean="0">
                <a:latin typeface="Arial" charset="0"/>
              </a:rPr>
              <a:t>-</a:t>
            </a:r>
            <a:r>
              <a:rPr lang="en-US" sz="2000" dirty="0" err="1" smtClean="0">
                <a:latin typeface="Arial" charset="0"/>
              </a:rPr>
              <a:t>mercaptoethanol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tr-TR" sz="2000" dirty="0" smtClean="0">
                <a:latin typeface="Arial" charset="0"/>
              </a:rPr>
              <a:t>uzaklaştırıldığında, protein tekrar katlanır, s-s bağları kurulur</a:t>
            </a:r>
            <a:endParaRPr lang="en-US" sz="2000" dirty="0">
              <a:latin typeface="Arial" charset="0"/>
            </a:endParaRP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tr-TR" sz="2000" dirty="0" smtClean="0">
                <a:solidFill>
                  <a:srgbClr val="3333FF"/>
                </a:solidFill>
                <a:latin typeface="Arial" charset="0"/>
              </a:rPr>
              <a:t>Bu da </a:t>
            </a:r>
            <a:r>
              <a:rPr lang="tr-TR" sz="2000" dirty="0" err="1" smtClean="0">
                <a:solidFill>
                  <a:srgbClr val="3333FF"/>
                </a:solidFill>
                <a:latin typeface="Arial" charset="0"/>
              </a:rPr>
              <a:t>aa</a:t>
            </a:r>
            <a:r>
              <a:rPr lang="tr-TR" sz="2000" dirty="0" smtClean="0">
                <a:solidFill>
                  <a:srgbClr val="3333FF"/>
                </a:solidFill>
                <a:latin typeface="Arial" charset="0"/>
              </a:rPr>
              <a:t> diziliminin doğal </a:t>
            </a:r>
            <a:r>
              <a:rPr lang="tr-TR" sz="2000" dirty="0" err="1" smtClean="0">
                <a:solidFill>
                  <a:srgbClr val="3333FF"/>
                </a:solidFill>
                <a:latin typeface="Arial" charset="0"/>
              </a:rPr>
              <a:t>konformasyonu</a:t>
            </a:r>
            <a:r>
              <a:rPr lang="tr-TR" sz="2000" dirty="0" smtClean="0">
                <a:solidFill>
                  <a:srgbClr val="3333FF"/>
                </a:solidFill>
                <a:latin typeface="Arial" charset="0"/>
              </a:rPr>
              <a:t> belirlediğini gösterir</a:t>
            </a:r>
            <a:endParaRPr lang="en-US" sz="2000" dirty="0">
              <a:solidFill>
                <a:srgbClr val="3333FF"/>
              </a:solidFill>
              <a:latin typeface="Arial" charset="0"/>
            </a:endParaRP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latin typeface="Arial" charset="0"/>
              </a:rPr>
              <a:t>Chris Anfinsen</a:t>
            </a:r>
            <a:r>
              <a:rPr lang="tr-TR" sz="2000" dirty="0" smtClean="0">
                <a:latin typeface="Arial" charset="0"/>
              </a:rPr>
              <a:t>,</a:t>
            </a:r>
            <a:r>
              <a:rPr lang="en-US" sz="2000" dirty="0" smtClean="0">
                <a:latin typeface="Arial" charset="0"/>
              </a:rPr>
              <a:t>1972 </a:t>
            </a:r>
            <a:r>
              <a:rPr lang="en-US" sz="2000" dirty="0">
                <a:latin typeface="Arial" charset="0"/>
              </a:rPr>
              <a:t>Chemistry Nobel Prize</a:t>
            </a:r>
          </a:p>
        </p:txBody>
      </p:sp>
      <p:sp>
        <p:nvSpPr>
          <p:cNvPr id="11776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458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 smtClean="0">
                <a:solidFill>
                  <a:srgbClr val="2FB0DC"/>
                </a:solidFill>
              </a:rPr>
              <a:t>Ribon</a:t>
            </a:r>
            <a:r>
              <a:rPr lang="tr-TR" dirty="0" err="1" smtClean="0">
                <a:solidFill>
                  <a:srgbClr val="2FB0DC"/>
                </a:solidFill>
              </a:rPr>
              <a:t>ük</a:t>
            </a:r>
            <a:r>
              <a:rPr lang="en-US" dirty="0" smtClean="0">
                <a:solidFill>
                  <a:srgbClr val="2FB0DC"/>
                </a:solidFill>
              </a:rPr>
              <a:t>lea</a:t>
            </a:r>
            <a:r>
              <a:rPr lang="tr-TR" dirty="0" smtClean="0">
                <a:solidFill>
                  <a:srgbClr val="2FB0DC"/>
                </a:solidFill>
              </a:rPr>
              <a:t>z</a:t>
            </a:r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tr-TR" dirty="0" smtClean="0">
                <a:solidFill>
                  <a:srgbClr val="2FB0DC"/>
                </a:solidFill>
              </a:rPr>
              <a:t>Katlanması Deneyi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17764" name="Line 4"/>
          <p:cNvSpPr>
            <a:spLocks noChangeShapeType="1"/>
          </p:cNvSpPr>
          <p:nvPr/>
        </p:nvSpPr>
        <p:spPr bwMode="auto">
          <a:xfrm>
            <a:off x="533400" y="990600"/>
            <a:ext cx="82296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0"/>
            <a:ext cx="8782744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Proteinler nasıl bu kadar hızlı katlanır</a:t>
            </a:r>
            <a:r>
              <a:rPr lang="en-US" dirty="0" smtClean="0">
                <a:solidFill>
                  <a:srgbClr val="2FB0DC"/>
                </a:solidFill>
              </a:rPr>
              <a:t>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29600" cy="51816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Protein</a:t>
            </a:r>
            <a:r>
              <a:rPr lang="tr-TR" sz="2400" dirty="0" smtClean="0">
                <a:latin typeface="Arial" charset="0"/>
              </a:rPr>
              <a:t> katlanması rast gele değildir: </a:t>
            </a:r>
            <a:r>
              <a:rPr lang="en-US" sz="2400" dirty="0" err="1" smtClean="0">
                <a:solidFill>
                  <a:srgbClr val="0F1AFF"/>
                </a:solidFill>
                <a:latin typeface="Arial" charset="0"/>
              </a:rPr>
              <a:t>Levinthal’s</a:t>
            </a:r>
            <a:r>
              <a:rPr lang="en-US" sz="2400" dirty="0" smtClean="0">
                <a:solidFill>
                  <a:srgbClr val="0F1AFF"/>
                </a:solidFill>
                <a:latin typeface="Arial" charset="0"/>
              </a:rPr>
              <a:t> paradox</a:t>
            </a:r>
            <a:endParaRPr lang="tr-TR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dirty="0" smtClean="0">
                <a:latin typeface="Arial" charset="0"/>
              </a:rPr>
              <a:t>Proteinler düşük enerjili katlanmış hallerine </a:t>
            </a:r>
            <a:r>
              <a:rPr lang="tr-TR" sz="2400" dirty="0" err="1" smtClean="0">
                <a:latin typeface="Arial" charset="0"/>
              </a:rPr>
              <a:t>mikrosaniye</a:t>
            </a:r>
            <a:r>
              <a:rPr lang="tr-TR" sz="2400" dirty="0" smtClean="0">
                <a:latin typeface="Arial" charset="0"/>
              </a:rPr>
              <a:t> ile saniyeler arasında ulaşır. </a:t>
            </a:r>
            <a:r>
              <a:rPr lang="en-US" sz="2400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dirty="0" smtClean="0">
                <a:latin typeface="Arial" charset="0"/>
              </a:rPr>
              <a:t>Doğal yapıya ulaşmak termodinamik olarak tercih edilir. </a:t>
            </a:r>
            <a:endParaRPr lang="en-US" sz="2400" dirty="0" smtClean="0">
              <a:solidFill>
                <a:srgbClr val="0F1AFF"/>
              </a:solidFill>
              <a:latin typeface="Arial" charset="0"/>
            </a:endParaRPr>
          </a:p>
        </p:txBody>
      </p:sp>
      <p:sp>
        <p:nvSpPr>
          <p:cNvPr id="120836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dirty="0" err="1" smtClean="0">
                <a:solidFill>
                  <a:srgbClr val="2FB0DC"/>
                </a:solidFill>
              </a:rPr>
              <a:t>Şaperonlar</a:t>
            </a:r>
            <a:r>
              <a:rPr lang="tr-TR" dirty="0" smtClean="0">
                <a:solidFill>
                  <a:srgbClr val="2FB0DC"/>
                </a:solidFill>
              </a:rPr>
              <a:t>: yanlış katlanmayı engeller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91264" cy="6048672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Bazı proteinlerin katlanması için yol gösterilir</a:t>
            </a:r>
          </a:p>
          <a:p>
            <a:r>
              <a:rPr lang="tr-TR" b="1" dirty="0" smtClean="0"/>
              <a:t>Moleküler </a:t>
            </a:r>
            <a:r>
              <a:rPr lang="tr-TR" b="1" dirty="0" err="1" smtClean="0"/>
              <a:t>şaperonlar</a:t>
            </a:r>
            <a:r>
              <a:rPr lang="tr-TR" dirty="0" smtClean="0"/>
              <a:t>: kısmen katlanmış ya da düzgün katlanmamış </a:t>
            </a:r>
            <a:r>
              <a:rPr lang="tr-TR" dirty="0" err="1" smtClean="0"/>
              <a:t>polipeptitler</a:t>
            </a:r>
            <a:r>
              <a:rPr lang="tr-TR" dirty="0" smtClean="0"/>
              <a:t> ile etkileşir.</a:t>
            </a:r>
          </a:p>
          <a:p>
            <a:r>
              <a:rPr lang="tr-TR" dirty="0" smtClean="0"/>
              <a:t>İki sınıfı var, türler arasında korunmuştur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Hsp70: M</a:t>
            </a:r>
            <a:r>
              <a:rPr lang="tr-TR" baseline="-25000" dirty="0" smtClean="0"/>
              <a:t>A</a:t>
            </a:r>
            <a:r>
              <a:rPr lang="tr-TR" dirty="0" smtClean="0"/>
              <a:t>70000, yüksek sıcaklıklarda zorlanan hücrelerde daha çok bulunur</a:t>
            </a:r>
          </a:p>
          <a:p>
            <a:pPr marL="914400" lvl="1" indent="-514350"/>
            <a:r>
              <a:rPr lang="tr-TR" dirty="0" err="1" smtClean="0"/>
              <a:t>Hidrofobik</a:t>
            </a:r>
            <a:r>
              <a:rPr lang="tr-TR" dirty="0" smtClean="0"/>
              <a:t> kalıntılarca zengin katlanmamış </a:t>
            </a:r>
            <a:r>
              <a:rPr lang="tr-TR" dirty="0" err="1" smtClean="0"/>
              <a:t>polipeptit</a:t>
            </a:r>
            <a:r>
              <a:rPr lang="tr-TR" dirty="0" smtClean="0"/>
              <a:t> bölgelerine bağlanır, ve bozunmalarını engeller ve korur</a:t>
            </a:r>
          </a:p>
          <a:p>
            <a:pPr marL="914400" lvl="1" indent="-514350"/>
            <a:r>
              <a:rPr lang="tr-TR" dirty="0" smtClean="0"/>
              <a:t>Zardan geçene kadar katlanmamış </a:t>
            </a:r>
            <a:r>
              <a:rPr lang="tr-TR" dirty="0" err="1" smtClean="0"/>
              <a:t>polipeptit</a:t>
            </a:r>
            <a:r>
              <a:rPr lang="tr-TR" dirty="0" smtClean="0"/>
              <a:t> zincirlerini de korur</a:t>
            </a:r>
          </a:p>
          <a:p>
            <a:pPr marL="914400" lvl="1" indent="-514350"/>
            <a:r>
              <a:rPr lang="tr-TR" dirty="0" smtClean="0"/>
              <a:t>ATP </a:t>
            </a:r>
            <a:r>
              <a:rPr lang="tr-TR" dirty="0" err="1" smtClean="0"/>
              <a:t>hidrokizi</a:t>
            </a:r>
            <a:r>
              <a:rPr lang="tr-TR" dirty="0" smtClean="0"/>
              <a:t> ile Hsp40 </a:t>
            </a:r>
            <a:r>
              <a:rPr lang="tr-TR" dirty="0" err="1" smtClean="0"/>
              <a:t>yardımyla</a:t>
            </a:r>
            <a:r>
              <a:rPr lang="tr-TR" dirty="0" smtClean="0"/>
              <a:t> proteinlere bağlanır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Şaperoninler</a:t>
            </a:r>
            <a:r>
              <a:rPr lang="tr-TR" dirty="0" smtClean="0"/>
              <a:t>: kendiliğinden katlanmayan proteinler için gerekli olan karmaşık katlanma proteinleri</a:t>
            </a:r>
          </a:p>
          <a:p>
            <a:pPr marL="914400" lvl="1" indent="-514350"/>
            <a:r>
              <a:rPr lang="tr-TR" dirty="0" err="1" smtClean="0"/>
              <a:t>GroEL</a:t>
            </a:r>
            <a:r>
              <a:rPr lang="tr-TR" dirty="0" smtClean="0"/>
              <a:t>/</a:t>
            </a:r>
            <a:r>
              <a:rPr lang="tr-TR" dirty="0" err="1" smtClean="0"/>
              <a:t>GroES</a:t>
            </a:r>
            <a:r>
              <a:rPr lang="tr-TR" dirty="0" smtClean="0"/>
              <a:t> sistemi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İzomerleşme tepkimelerini katalizleyen enzimler</a:t>
            </a:r>
          </a:p>
          <a:p>
            <a:pPr marL="914400" lvl="1" indent="-514350"/>
            <a:r>
              <a:rPr lang="tr-TR" dirty="0" smtClean="0"/>
              <a:t>Protein </a:t>
            </a:r>
            <a:r>
              <a:rPr lang="tr-TR" dirty="0" err="1" smtClean="0"/>
              <a:t>disülfür</a:t>
            </a:r>
            <a:r>
              <a:rPr lang="tr-TR" dirty="0" smtClean="0"/>
              <a:t> </a:t>
            </a:r>
            <a:r>
              <a:rPr lang="tr-TR" dirty="0" err="1" smtClean="0"/>
              <a:t>izomeraz</a:t>
            </a:r>
            <a:r>
              <a:rPr lang="tr-TR" dirty="0" smtClean="0"/>
              <a:t>, </a:t>
            </a:r>
            <a:r>
              <a:rPr lang="tr-TR" dirty="0" err="1" smtClean="0"/>
              <a:t>peptit</a:t>
            </a:r>
            <a:r>
              <a:rPr lang="tr-TR" dirty="0" smtClean="0"/>
              <a:t> </a:t>
            </a:r>
            <a:r>
              <a:rPr lang="tr-TR" dirty="0" err="1" smtClean="0"/>
              <a:t>prolil</a:t>
            </a:r>
            <a:r>
              <a:rPr lang="tr-TR" dirty="0" smtClean="0"/>
              <a:t> </a:t>
            </a:r>
            <a:r>
              <a:rPr lang="tr-TR" dirty="0" err="1" smtClean="0"/>
              <a:t>cis</a:t>
            </a:r>
            <a:r>
              <a:rPr lang="tr-TR" dirty="0" smtClean="0"/>
              <a:t>-trans </a:t>
            </a:r>
            <a:r>
              <a:rPr lang="tr-TR" dirty="0" err="1" smtClean="0"/>
              <a:t>izomeraz</a:t>
            </a:r>
            <a:endParaRPr lang="tr-TR" dirty="0"/>
          </a:p>
        </p:txBody>
      </p:sp>
      <p:sp>
        <p:nvSpPr>
          <p:cNvPr id="123907" name="Line 4"/>
          <p:cNvSpPr>
            <a:spLocks noChangeShapeType="1"/>
          </p:cNvSpPr>
          <p:nvPr/>
        </p:nvSpPr>
        <p:spPr bwMode="auto">
          <a:xfrm>
            <a:off x="533400" y="764704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tr-TR" sz="3200" dirty="0" smtClean="0">
                <a:solidFill>
                  <a:srgbClr val="2FB0DC"/>
                </a:solidFill>
              </a:rPr>
              <a:t>Protein Katlanmasındaki Bozukluklar Genetik Hastalık Temeli Olabilir. </a:t>
            </a:r>
            <a:endParaRPr lang="en-US" sz="3200" dirty="0" smtClean="0">
              <a:solidFill>
                <a:srgbClr val="2FB0DC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91264" cy="604867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Doğru katlanmayan proteinler yıkılır….</a:t>
            </a:r>
          </a:p>
          <a:p>
            <a:r>
              <a:rPr lang="tr-TR" dirty="0" smtClean="0"/>
              <a:t>Bazı durumlarda ise hastalıklara neden olur</a:t>
            </a:r>
          </a:p>
          <a:p>
            <a:r>
              <a:rPr lang="tr-TR" dirty="0" smtClean="0"/>
              <a:t>Tip2 diyabet, Alzheimer, Parkinson, </a:t>
            </a:r>
            <a:r>
              <a:rPr lang="tr-TR" dirty="0" err="1" smtClean="0"/>
              <a:t>Huntington</a:t>
            </a:r>
            <a:r>
              <a:rPr lang="tr-TR" dirty="0" smtClean="0"/>
              <a:t> hastalıkları</a:t>
            </a:r>
          </a:p>
          <a:p>
            <a:r>
              <a:rPr lang="tr-TR" dirty="0" smtClean="0"/>
              <a:t>Normalde hücrede katlanan protein çözünebilir, yanlış katlanan proteinler çözünmeyen hücre dışı </a:t>
            </a:r>
            <a:r>
              <a:rPr lang="tr-TR" b="1" dirty="0" err="1" smtClean="0"/>
              <a:t>amiloid</a:t>
            </a:r>
            <a:r>
              <a:rPr lang="tr-TR" dirty="0" smtClean="0"/>
              <a:t> lif haline dönüşür. (7-10nm çapta, çoğunlukla B-tabaka yapısı içeren, çok iyi düzenlenmiş ve dallanmamış yapıda)</a:t>
            </a:r>
          </a:p>
          <a:p>
            <a:r>
              <a:rPr lang="tr-TR" dirty="0" smtClean="0"/>
              <a:t>Hastalıklara: </a:t>
            </a:r>
            <a:r>
              <a:rPr lang="tr-TR" dirty="0" err="1" smtClean="0"/>
              <a:t>amiloidazlar</a:t>
            </a:r>
            <a:r>
              <a:rPr lang="tr-TR" dirty="0" smtClean="0"/>
              <a:t> (</a:t>
            </a:r>
            <a:r>
              <a:rPr lang="tr-TR" dirty="0" err="1" smtClean="0"/>
              <a:t>amiloid</a:t>
            </a:r>
            <a:r>
              <a:rPr lang="tr-TR" dirty="0" smtClean="0"/>
              <a:t> birikimi </a:t>
            </a:r>
            <a:r>
              <a:rPr lang="tr-TR" dirty="0" err="1" smtClean="0"/>
              <a:t>nörodejenerasyona</a:t>
            </a:r>
            <a:r>
              <a:rPr lang="tr-TR" dirty="0" smtClean="0"/>
              <a:t> yol açar)</a:t>
            </a:r>
            <a:endParaRPr lang="tr-TR" dirty="0"/>
          </a:p>
        </p:txBody>
      </p:sp>
      <p:sp>
        <p:nvSpPr>
          <p:cNvPr id="123907" name="Line 4"/>
          <p:cNvSpPr>
            <a:spLocks noChangeShapeType="1"/>
          </p:cNvSpPr>
          <p:nvPr/>
        </p:nvSpPr>
        <p:spPr bwMode="auto">
          <a:xfrm>
            <a:off x="533400" y="836712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tr-TR" b="1" dirty="0" smtClean="0">
                <a:solidFill>
                  <a:srgbClr val="2FB0DC"/>
                </a:solidFill>
              </a:rPr>
              <a:t>Parkinson Hastalığı</a:t>
            </a:r>
            <a:endParaRPr lang="en-US" b="1" dirty="0" smtClean="0">
              <a:solidFill>
                <a:srgbClr val="2FB0DC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91264" cy="6048672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Α</a:t>
            </a:r>
            <a:r>
              <a:rPr lang="tr-TR" sz="2800" dirty="0" smtClean="0"/>
              <a:t>-</a:t>
            </a:r>
            <a:r>
              <a:rPr lang="tr-TR" sz="2800" dirty="0" err="1" smtClean="0"/>
              <a:t>sinuklein</a:t>
            </a:r>
            <a:r>
              <a:rPr lang="tr-TR" sz="2800" dirty="0" smtClean="0"/>
              <a:t> proteinin hatalı katlanmış şekli </a:t>
            </a:r>
            <a:r>
              <a:rPr lang="tr-TR" sz="2800" dirty="0" err="1" smtClean="0"/>
              <a:t>Lewry</a:t>
            </a:r>
            <a:r>
              <a:rPr lang="tr-TR" sz="2800" dirty="0" smtClean="0"/>
              <a:t> cismi adı </a:t>
            </a:r>
            <a:r>
              <a:rPr lang="tr-TR" sz="2800" dirty="0" err="1" smtClean="0"/>
              <a:t>veilen</a:t>
            </a:r>
            <a:r>
              <a:rPr lang="tr-TR" sz="2800" dirty="0" smtClean="0"/>
              <a:t> küresel lifsi kütleleri olarak kümelenir. </a:t>
            </a:r>
          </a:p>
          <a:p>
            <a:r>
              <a:rPr lang="tr-TR" sz="2800" dirty="0" err="1" smtClean="0"/>
              <a:t>Midbraindeki</a:t>
            </a:r>
            <a:r>
              <a:rPr lang="tr-TR" sz="2800" dirty="0" smtClean="0"/>
              <a:t> nöronların </a:t>
            </a:r>
            <a:r>
              <a:rPr lang="tr-TR" sz="2800" dirty="0" err="1" smtClean="0"/>
              <a:t>yeterisz</a:t>
            </a:r>
            <a:r>
              <a:rPr lang="tr-TR" sz="2800" dirty="0" smtClean="0"/>
              <a:t> </a:t>
            </a:r>
            <a:r>
              <a:rPr lang="tr-TR" sz="2800" dirty="0" err="1" smtClean="0"/>
              <a:t>dopamin</a:t>
            </a:r>
            <a:r>
              <a:rPr lang="tr-TR" sz="2800" dirty="0" smtClean="0"/>
              <a:t> üretmesi</a:t>
            </a:r>
          </a:p>
          <a:p>
            <a:r>
              <a:rPr lang="tr-TR" sz="2800" dirty="0" err="1" smtClean="0"/>
              <a:t>Deep</a:t>
            </a:r>
            <a:r>
              <a:rPr lang="tr-TR" sz="2800" dirty="0" smtClean="0"/>
              <a:t> </a:t>
            </a:r>
            <a:r>
              <a:rPr lang="tr-TR" sz="2800" dirty="0" err="1" smtClean="0"/>
              <a:t>brain</a:t>
            </a:r>
            <a:r>
              <a:rPr lang="tr-TR" sz="2800" dirty="0" smtClean="0"/>
              <a:t> </a:t>
            </a:r>
            <a:r>
              <a:rPr lang="tr-TR" sz="2800" dirty="0" err="1" smtClean="0"/>
              <a:t>stimulation</a:t>
            </a:r>
            <a:r>
              <a:rPr lang="tr-TR" sz="2800" dirty="0" smtClean="0"/>
              <a:t>: </a:t>
            </a:r>
            <a:r>
              <a:rPr lang="tr-TR" sz="2800" dirty="0" err="1" smtClean="0"/>
              <a:t>electrodes</a:t>
            </a:r>
            <a:r>
              <a:rPr lang="tr-TR" sz="2800" dirty="0" smtClean="0"/>
              <a:t> </a:t>
            </a:r>
            <a:r>
              <a:rPr lang="tr-TR" sz="2800" dirty="0" err="1" smtClean="0"/>
              <a:t>placed</a:t>
            </a:r>
            <a:r>
              <a:rPr lang="tr-TR" sz="2800" dirty="0" smtClean="0"/>
              <a:t> in </a:t>
            </a:r>
            <a:r>
              <a:rPr lang="tr-TR" sz="2800" dirty="0" err="1" smtClean="0"/>
              <a:t>brain</a:t>
            </a:r>
            <a:r>
              <a:rPr lang="tr-TR" sz="2800" dirty="0" smtClean="0"/>
              <a:t> </a:t>
            </a:r>
            <a:r>
              <a:rPr lang="tr-TR" sz="2800" dirty="0" err="1" smtClean="0"/>
              <a:t>during</a:t>
            </a:r>
            <a:r>
              <a:rPr lang="tr-TR" sz="2800" dirty="0" smtClean="0"/>
              <a:t> </a:t>
            </a:r>
            <a:r>
              <a:rPr lang="tr-TR" sz="2800" dirty="0" err="1" smtClean="0"/>
              <a:t>surgery</a:t>
            </a:r>
            <a:r>
              <a:rPr lang="tr-TR" sz="2800" dirty="0" smtClean="0"/>
              <a:t> (</a:t>
            </a:r>
            <a:r>
              <a:rPr lang="tr-TR" sz="2800" dirty="0" err="1" smtClean="0"/>
              <a:t>patient</a:t>
            </a:r>
            <a:r>
              <a:rPr lang="tr-TR" sz="2800" dirty="0" smtClean="0"/>
              <a:t> in </a:t>
            </a:r>
            <a:r>
              <a:rPr lang="tr-TR" sz="2800" dirty="0" err="1" smtClean="0"/>
              <a:t>stereotactic</a:t>
            </a:r>
            <a:r>
              <a:rPr lang="tr-TR" sz="2800" dirty="0" smtClean="0"/>
              <a:t> </a:t>
            </a:r>
            <a:r>
              <a:rPr lang="tr-TR" sz="2800" dirty="0" err="1" smtClean="0"/>
              <a:t>frame</a:t>
            </a:r>
            <a:r>
              <a:rPr lang="tr-TR" sz="2800" dirty="0" smtClean="0"/>
              <a:t>)</a:t>
            </a:r>
          </a:p>
          <a:p>
            <a:endParaRPr lang="tr-TR" sz="2800" dirty="0" smtClean="0"/>
          </a:p>
          <a:p>
            <a:r>
              <a:rPr lang="tr-TR" sz="2800" dirty="0" smtClean="0">
                <a:hlinkClick r:id="rId2"/>
              </a:rPr>
              <a:t>http://www.</a:t>
            </a:r>
            <a:r>
              <a:rPr lang="tr-TR" sz="2800" dirty="0" err="1" smtClean="0">
                <a:hlinkClick r:id="rId2"/>
              </a:rPr>
              <a:t>youtube</a:t>
            </a:r>
            <a:r>
              <a:rPr lang="tr-TR" sz="2800" dirty="0" smtClean="0">
                <a:hlinkClick r:id="rId2"/>
              </a:rPr>
              <a:t>.com/</a:t>
            </a:r>
            <a:r>
              <a:rPr lang="tr-TR" sz="2800" dirty="0" err="1" smtClean="0">
                <a:hlinkClick r:id="rId2"/>
              </a:rPr>
              <a:t>watch</a:t>
            </a:r>
            <a:r>
              <a:rPr lang="tr-TR" sz="2800" dirty="0" smtClean="0">
                <a:hlinkClick r:id="rId2"/>
              </a:rPr>
              <a:t>?v=M_fjiEOb40M</a:t>
            </a:r>
            <a:endParaRPr lang="tr-TR" sz="2800" dirty="0" smtClean="0"/>
          </a:p>
          <a:p>
            <a:r>
              <a:rPr lang="tr-TR" sz="2800" dirty="0" smtClean="0">
                <a:hlinkClick r:id="rId3"/>
              </a:rPr>
              <a:t>http://www.</a:t>
            </a:r>
            <a:r>
              <a:rPr lang="tr-TR" sz="2800" dirty="0" err="1" smtClean="0">
                <a:hlinkClick r:id="rId3"/>
              </a:rPr>
              <a:t>youtube</a:t>
            </a:r>
            <a:r>
              <a:rPr lang="tr-TR" sz="2800" dirty="0" smtClean="0">
                <a:hlinkClick r:id="rId3"/>
              </a:rPr>
              <a:t>.com/</a:t>
            </a:r>
            <a:r>
              <a:rPr lang="tr-TR" sz="2800" dirty="0" err="1" smtClean="0">
                <a:hlinkClick r:id="rId3"/>
              </a:rPr>
              <a:t>watch</a:t>
            </a:r>
            <a:r>
              <a:rPr lang="tr-TR" sz="2800" dirty="0" smtClean="0">
                <a:hlinkClick r:id="rId3"/>
              </a:rPr>
              <a:t>?v=</a:t>
            </a:r>
            <a:r>
              <a:rPr lang="tr-TR" sz="2800" dirty="0" err="1" smtClean="0">
                <a:hlinkClick r:id="rId3"/>
              </a:rPr>
              <a:t>efnh</a:t>
            </a:r>
            <a:r>
              <a:rPr lang="tr-TR" sz="2800" dirty="0" smtClean="0">
                <a:hlinkClick r:id="rId3"/>
              </a:rPr>
              <a:t>-X_09e8</a:t>
            </a:r>
            <a:endParaRPr lang="tr-TR" sz="2800" dirty="0" smtClean="0"/>
          </a:p>
          <a:p>
            <a:r>
              <a:rPr lang="tr-TR" sz="2800" dirty="0" smtClean="0">
                <a:hlinkClick r:id="rId4"/>
              </a:rPr>
              <a:t>http://www.</a:t>
            </a:r>
            <a:r>
              <a:rPr lang="tr-TR" sz="2800" dirty="0" err="1" smtClean="0">
                <a:hlinkClick r:id="rId4"/>
              </a:rPr>
              <a:t>youtube</a:t>
            </a:r>
            <a:r>
              <a:rPr lang="tr-TR" sz="2800" dirty="0" smtClean="0">
                <a:hlinkClick r:id="rId4"/>
              </a:rPr>
              <a:t>.com/</a:t>
            </a:r>
            <a:r>
              <a:rPr lang="tr-TR" sz="2800" dirty="0" err="1" smtClean="0">
                <a:hlinkClick r:id="rId4"/>
              </a:rPr>
              <a:t>watch</a:t>
            </a:r>
            <a:r>
              <a:rPr lang="tr-TR" sz="2800" dirty="0" smtClean="0">
                <a:hlinkClick r:id="rId4"/>
              </a:rPr>
              <a:t>?v=a_4_</a:t>
            </a:r>
            <a:r>
              <a:rPr lang="tr-TR" sz="2800" dirty="0" err="1" smtClean="0">
                <a:hlinkClick r:id="rId4"/>
              </a:rPr>
              <a:t>DvquSYQ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err="1" smtClean="0"/>
              <a:t>Nanotechnological</a:t>
            </a:r>
            <a:r>
              <a:rPr lang="tr-TR" sz="2800" dirty="0" smtClean="0"/>
              <a:t> </a:t>
            </a:r>
            <a:r>
              <a:rPr lang="tr-TR" sz="2800" dirty="0" err="1" smtClean="0"/>
              <a:t>alternatives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on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way</a:t>
            </a:r>
            <a:r>
              <a:rPr lang="tr-TR" sz="2800" dirty="0" smtClean="0"/>
              <a:t>….</a:t>
            </a:r>
          </a:p>
          <a:p>
            <a:endParaRPr lang="tr-TR" sz="2800" dirty="0"/>
          </a:p>
        </p:txBody>
      </p:sp>
      <p:sp>
        <p:nvSpPr>
          <p:cNvPr id="123907" name="Line 4"/>
          <p:cNvSpPr>
            <a:spLocks noChangeShapeType="1"/>
          </p:cNvSpPr>
          <p:nvPr/>
        </p:nvSpPr>
        <p:spPr bwMode="auto">
          <a:xfrm>
            <a:off x="533400" y="836712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2226" name="AutoShape 2" descr="data:image/jpeg;base64,/9j/4AAQSkZJRgABAQAAAQABAAD/2wCEAAkGBhQSERUUExQUFRUUFBcYFxcXGBgYFxobHRgaHhkdGBgXHiYeHBokHB8cIC8gIycpLiwsFx4yNTAqNScrLCkBCQoKDgwOFw8PGiwcHB0pLCkqKSkpLCwpKS8sKSkqLCk1KSksKSkpKSkpKSksLCkpLCwsKSkpKSkpNSkpNSksM//AABEIAO8A0wMBIgACEQEDEQH/xAAcAAABBQEBAQAAAAAAAAAAAAAFAAEDBAYHAgj/xABJEAACAQMCBAQDBQUEBggHAAABAgMEERIAIQUTIjEGMkFRFGGBByNCcZEVUmJyoTOCksEkQ1Nj0fAWNFRzlLHS4ReDk6KksrP/xAAZAQEBAQEBAQAAAAAAAAAAAAAAAQIEAwX/xAAnEQEAAgEDAwQBBQAAAAAAAAAAARECAyFBBBIxBRMUUbEVUmFxgf/aAAwDAQACEQMRAD8A7HxHjcFOAZ5ooQxsDK6xgkdwC5Fzpjx2n5qw8+HmuLrHzE5jCxIKpfIiwJuB6aw328cPz4WX9Yp427ejZRnf084P01zyn44zcZpasKQimijYn0zpBl9cS5+mg7ZWePaCJDI1XBirhGKuJLMQxCkR3INlbv8AunRuGdXUMpBVgCCOxBFwR9NfNvCXWDgUlQ9PBUCWvRQsuduiBze6Mpvct6+ra3XEPtIrkq1oqOlhkJpomjXqBF4Fc93C4ruLEj0F76Drd9InXKeJfaTxAytBTU8JkpaRJ6vmXFm5atIiKGFrZW7k3v7a88V+2CaSKgFFDG09YTdHJIVlkEeIsV7tc3NrKO2g6XT8ahkleFJUeSIAyIpDFLkgZW8puDsd9R8b8RU9HHzKmVIkLBQW9SfQAbk+uw9Ncw+xR2au4mZFCOWUugN8WM0+S39bHa/rbVb7fZZuZSLgvJ6ijXF2luQyEZeXHE3I/Ed+9g7Dw/iEc8aSxMHjkUMrC9iD2IvqxfXIeI/aHWQyJQ0VJAssFMJahLDCMhA7pGqOFCqCB3JJNgPU++J/bPL+z6WqgijzlmkilRsmAZFB6CCDuCCL+/y0HW76p1HGIUlSFpUEst8I8hm1gSSF72AB37aD+C+JVs0UjV0AgkExCRj/AGeCMpJDHI3JW/8ACdtcs8TV1cPEYaKBGnRSsCEjF4sZQHJzFjYubXHk7b6Ds8nFYFmWAyrznBZY8+sgC5ON7gW9Tq7yx8/1OuH+J62oi8SSSUsQlnFMLISAP7AZE7i+Iucb79tFqX7Z5m4asogRquSq+GRRcRscVYPYm/4guN+5G4HYOtcsfP8AU6XLHuf1OuWf/FOrhiroamGBayiRHGJJidWeMHa9+zqdj+LcDVjwz444tVRPP8FGY/hy0FiQJZBIqmzFiVFixAIF8e9t9B0sJ8z+pOvd9cw4H9oVenEYaSvhpx8St42gbLE9VrkMwYXUqe1u++s8320cRMUky01OYoJ1SRxl+LLFccrgm3mF7bbb6DuF9PrmXCftUkerqI5Y0EKURq4it8ynLSUBrtYnFrbeqnR/7M/FE/EKP4ioWNCZGVBGGAstgScid8sv00Gu0tLS0C0tLS0C0tLS0C0tLS0Gb+0bh/O4XWJvf4d2FhckoMwAPmVt9dcGg4Ox4LLP1XHEIbCzXssJS59bDPb2x19OHTY6DgXiThpj8LUYxOT1HMICm/WtQd/yBA0X8Pxn/pLEbG3wMYvY2/6qnrrs2Omx0HAvG/BoKbi1TJX01RNBUAyQGIlbuQtwSCOxBBB3GxsdNxWi+Al4TXJSVEMK3MkL3kkRuYzMLne7K7soaxOPpvrv+OljoOQ/YrMXruJuUePNlbF1Kst5ZjiwP4hcX1L9viEigsCfv37An0T211kLpW0HEPEtRJwnjNXUvFJJDWwSLGyi4yZUNr9hZ0sfXFgd9ZviHh+an4TQCRHVpa2SQKVOQXloiki1xcLff0I19KY6WOgZdcb+0DiRovEFPVtFI8fw6qMB5jaVSATtcF1JGuygabHQcgqUP/SlziQPhG9Db/q3v2+Wue8P4G8nClm5TyJTVzGZFBB5TxQ5H3G6Y3HbK/pr6ix02Gg+fvhKJ6DiMtFRVcKrCiLLKxZXDTRF1wJNmBUdi23e17aO10E58JxCINfBOYADly+cxbYb28pO3lvrsmOljoPnPwnFB+1eGGlgmiWycwyKwDyhZBI6EkjG+21hf00Fp+LlaGtpRFI7VFVEVZVJToZiVJG+Z2sLG4N9fUjA727+l+3yvrK+AfAo4bHIOaZXncO5xxUGx2Vdzbc7knQcr+0rgslDFQSWIZuHtSSD+IRWtcHfZ2FvXDXZvBXB/haCmgtYxwrl3856n7/xE6E+NvArcRlpS0qLDTyB2iMZbmHJbgnIAAqCvY+Y62A0HrS0wOlfQPpabLSB0D6WlpaBaWlpaAFxjiTxVNOoYhGSoZ1sN8EQr37W39fXQyT7QcULtSVCqsSzsSYemnIvzD1+YWYcsXbb8tEePcLklmiZACEiqVNzbeSNQm35g/loRxfw1PJBOiquUnClpl6h/a2e4/l6hvoCs3iwLNgYpeWJlgae6ctZHCGMWyzIYuq3C2BI+lem4/MlO0nJkqCJ6oNgY1xSOd1Fy7L2QAAAEkj076HvQSzyzQqg5X7QgkeXMArylp5CuFrksVUAjazEm1rGKt8KztjlDHOv+nARM6hVeacvFNuCDZek2F1y2B30BaXx0lgyQzSRYQu8o5YVEmF0JVnDsRsSApsDf5aq0viuVHrc45JOXWJDAoMQyLRw4oLG43YyFm2Ct3uCBDR+Fp1opISFzamo4x1CxaKNVff8xsfXTcT8LzP8WOXG4esiqow7WSTFIlaJwASpsjdViLlT6HQX18aFsESCRqhpJkeHJBhyceYTIekjrjx/e5i9t7XvBNW8tBTSSMWd4VLM3mJI3vb10Fh4JUw8ianpqWNxz1kp1kIS0xiIcy4dTrylyAXe5t2Fz3hLhr09FTwyY5xxKrYm63A3sfUaAxpaV9LQLS0tMToIa6q5cbyEEhEZrDucQTYfpoHReIKqWNJEoxjIiut6hAbMoIv0d7HRLjr3ppwO5hkA/PA21nqLiskVJTqWigUU0IzlyZyeUtwsQx7Hbqa9x5bbkCv7VrP+xr/4lP8A0aX7UrP+xr/4hP8A0az8/HVbvNVydz93y4VH5YgNb+YnVVvEsI6WMwNvWtIb9CRvrXbKd0JvtTqmFLSFxOuVbEJEpnYylSkmSIUtkdtRkrBFwwxtVpE9VJI61LOZsRTTsRICSdsb476rcaYVEcYSonheKpjnSSZPiVBRXAsA3bqvvft20RFC8sUD1FUKvkTvIxhgsWR4XiKYI9wQHY3FyfQHUqi4U+E/a4HSSSWOIJ8LJUxiKYSSBUIBSdbDlyHJSNiNz7HVfxf4g4g/C2kkgjhLS0pVo52N0d1NtlDZA4o3YEMSL2sb/h/wKjUskBqYpqV4HgjwgRJQCdjJKCWZ1Fhayjp3Grc3gOplopaaetEhbkckiEKkYhKkXTIlixHV1AdrAaipZ/FNZ8WtKlNBn8Ok8rNM2KAylGC2S77DY9Pzt2I6g+1BjhLNAqUlQlS8EiyFpCKdSzcxCotkqkixNux0f4f4YkWr+KlmWR2pFgcCPAFhIXLDqNhvYL3+Z0EovstxxjkqM6aFKlIIhGFZBOpVs5LkvirECwHoToASeO546l6yqjVUHCVmjijlZkbmVCCPLJRg92Ck2I9b221svBfi81hmjcQ8yApcwSiaFlkBKlX2OQsykEbEfPQSH7KXdWWpqllU0K0iYQ8sqEkV43vmQxBUEi2/9NajwzwOWnV+dJFIzkWMUCwKABa1lJLEm5uT67aA7paWloFpaWloBnFeNJAY1KyO0jEKkaF2sPOxA/CoIufmAASQNBaHxqq00DzB2eSHmyGOMkRp6ySAeRB9TsdjZiLnGYJEq6eoSJ5VSOaJlTG45hiZWs7AWvHifa4PprKr4UkCwmWGqcNRJA8cE/KKurObSESKrIwci9yBj89Bs14/CCR1Amp+HtiQTIVDfVcerL2Gh9B4sQJCrGadnUM8iQMFVXdlRpFW+AJBG1z0kmwudeYOAMvEQ4UiAIst8tjMIzBYi9z91vf5/pQ8NUNRSML07vzoqdTZowI2jLq+dzsuBDgi99xsbXA5B4tgZ3W7qEWRhIyERuIjaUxt+IIdj29xcC+rHCOOrUIXWOZAN7SRlCykXVl75Aj239CAdtZjwv4ZNOQrQ1LvAkwDPPene5OPLjZyBmpF+gBd7+lyvg+nkj5q8uaKAcvkxSsrNGbHmKhUseUDiFBO3Vba2gsf9NKW39pv8OlRji2XLdsUONr3LbY99xr0ni+AzGK73ykUOY3EbNGCZFSS2LMoDXA/da17HWOpfBs4eMGPoFaY2Fxj8JGySxtbvvJEBb+P21ZTg05SCl5MgNNVTztLYcp1IqDHgcrszGVQRbbFr+lwNr41SXkSRllgdnLPLE8YZFp5JMkMgBxBUdQFtaOiqxLGki3xdQwyBU2IuLqdwbeh31iKvwrLPw/h1Oc42SILKRsUIpHUB9/LzMQQO9rdjrX8GqJHgiaZDHKUXmIbbPbqG21r30F/QbivHMWMUWLShcmyuI4lPZpWHYeyjqa21hdguN8VKkRRkB2UszmxWKMXu7A9ySMVX1N/RW1iKziHMbkxXWMEMxa7Mxbs8gG8kr2uE9hdiqgasRbMyE+PqxmSIrLJIjPIXZjiC4xtio2RcTdV72JO5uTD4TecQzOhAUtGsZdBIvMLDLFW7nlgg2Iv037a0HDUVWvG9yZEidWfmswsWJP+rUgXP3a2G49NU+LVhpa1JpHcU0lkcPfCOQ3CSRk7LGb2dRYC97a8/izGr7kzt9Ps/qcfB+J2Rf7v9vx9r9RRq1hNAjjDJmVRHJ37hYuh2Fr4spDdr+80MCqRGUR8wzRsiqkLxjuVQEYuPxJYm+9wt8bslAQwkU92IdCSQw2u2/ZgbbdiBobxRXiRsVEglnjNmOPKdnCiZDbZlHcfi7k+a/VMVvD47weCwsSOWsXqDHsT6EqyWK2PoN+rex1HV8Okg+8iZ3A826lwPUq9hmPdXuT+96G/w9xKhVhaSCVkkF91kBv/AIHVgw91b1sTq02WZxK44gWYE2PV2sR3BF797DW9smaVuEcZEz5IypUXsSL8uU28k6eYPbsbBhba46DsOFcVEynpKOpxdGtkp+mxBFiGGxBB1jq3g0bmw2kMYdGSwdAWIAv2KkjykW37bXE9HWyFlIOVREhZbdK1UN+pSDfGRW7i5wcqb4yNrxzxpYbnS1WoaxZY1kQ3VwCDYjb5g7g+hB7G41Z15tFpaWloFpaWloFpaWloAXGPEi09TSwvgPiWkGTNjbFLrYeuTEL9fXVuDjUDzNAsqGVBdkDDIe+3yuL+2Qv3FxPiR8K3h8hBwWWdWYAkAvCQgNhtc7aCcFjfmUUBy59NV1b1BxYDBhUdRa1iHMkZG+9/kbBsqnjcEcqRPLGsknkQsAx9rD5+nvvbfVafxPAOcsckcksEbu0YYZdAJI+hsD3tffQyCdIq6pSdWJqJKdofu2cFVQLsQCBg6sxv5QQ3rrMVVTLNKhkMpkVOJB4uUAkPQwQKyxgsWFtyzZdx30G4HiqnURiWaKOSRFfBnAIyXLe/YbGxNr2t31f4ZxOKoQSQusiEkZKbi47j5H5HWKqKUmnqAUJunDdihN8ShPpvbv8ALWh8NRkVHECQQDWAgkEXHw0AuL9xcW29tAfx0sdetLQNjqtxCsWGJ5GvZFLG3c29APc9h8yNWtAfEkwyhQ+Uu0r/ADWFcwPrJy9vYHQZTisshbkgAzSfeTHugbpAUm9zHECqqo3Y9rdTC3DwtI4WBZxZWOQ6rsT1MwAszH8Q/uja1h3DZfvpJnyJz5QAGRLFVbt7l3Yfkg+eilVAlxgCJDdjYm1j+8t8d9wfU766cMahj+TpCXCAmONgquFtcoRtuR6XuCBa19+9yquk5sTxzRRPe6sjEtE49wwBIBG4NrqR+s9YhZekgMrF0PsbWN/4SNiNV14kpXfpbsV7sG9rC5P0G41ulZrw/wAZeAyUFXIbRqxgd23MQ7o3o0kYIIP4lIPto7yBNGOfkcly5YNrjbdyQe/7oAA9SSDYfxrgb1GUn9nLGoamYkZCVDcFxfZW8hBPlYXG2pa+vbEFkMcssKjAENi4JyQFe+7bW9t7b6RHAHfHGN2aFDLJBk07Cw59MSbMx80lQp9VHdH3tIBo7wniiTZMD5scf4hiDdTc3FiPprJ1nD2HWHeORQ2LRnFlBBBUNuMSPMCD2BG4GrqxR0/LWDIQGNHiyN2WwCsMvUoy2PtcehGsRHbNFtLJRZzySK5jcBcCd08mRRl/dJHpvvqvWM0iK2PKkU5o+zYuCQxFt7AXLKbZKHFvb0nGlaO8YMstjkq9Vjt1MBaw+V972/K1T16SI4S5I3KkEOGF7XU+/b621urjc2WuAcUxk3ARZnKyJe4iqcciAbbpKvWD6m3q9hrQdc/p0BdIsgPiKdlDC9hJCUaFxf1BZv8ACo9NbPg3EOdCkhFiw6h+64NnH0YEfTXLlFS0vaWlpayFpaWloFpaWloIy4HfSJ1kvHVEjYSOIZRDHM7U8rBc0xUvJGSemaMAYv2GZF1uGFNlL1qwrcR1E1PW2uQcEiOV9ztzY4bjbz/PQbdpB6nta+/a/a+nLD9f+dtc64fwCnd6YvDG/OSuaXIXEhWUFDIDs+OTY5XxubW0NTCThzzSFWqI+EUksLMfvBLhLg6XNw5kwGQ3JIG97aDpnDeKpNzcQw5UzRNlt1KASRv23/odWxMLXuLWve+1v+GuaR0yrFUdEarLxhUqTst4S6ZKxBHQXIBB2Idh2J1Zg4XFLOtO0aPTJxOZY4yAYwBRZMoXtiJS/R2BuLbaDoazAm3r7eunSUEXG49xuNcg4fw2JY6QBxTCpoeJLPODY2VogjSMTchPQE7C4FgdbLwljHT1MccEMMsTkOKc3hZzCjI8S/hDKV6LbG/e9yGj4lxVIYZJWN1hRnfHc2UEkW97ems3xmpaVomZDGXpJboSrFcp6YHdCVOx7g+usbV0kAohyRGxm4NUS1PYl3VYjHJML2Mom5gDNcghgOxtteM0axiBI1VV+HmQKoCqABFIAANh5L/rpBILwUXplf8A2jO7D+IyE2I/hsoH8o0TaoscW2JGx7gnfb+Yd9/nbQWmhGUsRFmN2jbe1mdmU7G1wxZSLdkHy1a4hxRcQSMZEYMY22NvXE9m+R+e9tdsRfhhakkYfxA+3f6qf8r688LhG81uqUk3PcJeyj3GwBPzPy1RbioKFgrgbAMQAN9shvc277D00UZFKhFZlAAAO3YWA8wOrOyqdfVESKFIOVhY7W/iHy9/yFtexSLZgbuXABLAdr36Rvjvv3vt321PRwFUt+Jh94x7sT3Bt6fLsANVpqR5HIJZIxt7Ze7Eg3sfYelr6QAzwF3fBgEB9Re7d2C7jb9deYFDQTRrZnpr1EZIBuDYTqbW7dLfnbfbUPF+KgExwLcLsTew9xkRfEEbhQLkG5sN9QeGKgxVcRkYYOTEwACqFkGO5NybNjuSO5214authE9t7vXHp9TLHviNljhfiTzgIWNrXiUkC+1iw6cux3OxAv33t/t6QHmNT3YKAWV0EhHrdVJDfll6C3YDQ7htEYjJG3eJjF9VJ/ysdh+I6uu1hf8A5/8AfXBqdZnjMxERD7Gh6bp56cTMzuvUlYJqgSxg4pCSD6ZyyIwt8yqMT8m+etl4efrqE3sJQ6/lLGrmw9sy/wBb6yHhmnApxZbZPKfW5AkZVJJ3PSAB7AAC2tRwI2qH92poCP7skwP/AOw115Zd+74kx25TH00WlpaWsBaWlpaBaWlpaAD4lr6KIJ8aYbFjy+agfqAuSoKmxAPfU9NRpJUCrV1dWpwkeO64s+bMHB6g1k/w/PQ/xFJKKyjMKo741PS7mNbYJ+JVb5bW1luJySUkYWJ5zJSNAZWjdY6ZWnqMmXkneQFXI3vYFLWN9B0GdYYlDsqKEuAcRtmwBC2G2TEdu5toc/CKaOoRnWO78uOBDECEaJZG+7IBwON/a2AtoNxe+NZM8k7iGojjWJWJQKDSucYwOqQm9ibnqIFr6m4ZxOVxSM7vnLV1AmjJFkZYp7w7bYoyAA+pXL10GmPDYiZCY4yZQBIcFu4AsA5t1C2299PBw+JAgSONRHfAKqgLe98QB03BPb3OsLTxVRiiENRO8tVQc1hJIPMjU5IiONomZHkQMOxKsbkX1PTVHxElNSierSMpVPJnIUqc4njUQtItm6eYWuGJYIpJYbkNkOHRCw5cdlVlUYL0q3nA22DWFx6231DwrkLnFTrGghfF0RAiq5VXtYAC+LKdvfWBjqZp4ndqmoDQcNd1aOUxh5EmnVZGVNmJEamx2NzcHaxTxFBIIoakGoWAxtLVfCyNHKHdIrTWH9oiBWvH7G+LWtoNfFwaAZ2hiHNvzLRqM738+3V3Pe/fVHxRGBHG/pHMl/5XvE2w9lkJ+g0Yp3DKCDcEAg+4I2Oq3GOH86CWK9uYjLf2JBAP0O+gwDwPIbriuF1uwJDjbJWA3AuAQwuVPobkHxHSmVRmzZK5DqWBC4schYd72Fj6hlPrvH4g8Qinp8gFE18XViqiFwyc3PPvsxdAAcl6rFQdPRcLqDNMJZEOAi60tJ1EHpc8uIE8vEgriwDLdiCoHvhqUxQy8YdcDkFsAQpxFh+Xb9dUEqTGSJGyX8EgBIb0Nyotl21MeEMfNKbfKP8AzmklA+i6kk4FE3nVnb99ncyfSRSCo/hWy/LW/chTyztiL2j3F2YqDj6WG4JPa57C+2h3FOKNIhjpw8j2yYhCFCA2JKjqYfwizNYqu5I1bXwtD7zf/VP/AJ43/rq9ScOSIERrjkQSbszEgWBZnJY2Ha529LazOdxsAyeGIpadGhdTJjcS+kh3J5lu6sSTe10J29jn6nhkoZo8CWUIelk2yBIILlexBF/cDWxq6BcyylopH8zpjZj6GRHBVj/Fs38Xa1KThsiSNLIwdWRFyRMAoQyG7oWYjzecHEW3C2ufk6mlnjeXn8u/R6qo7I2vgP4nXZiKpVC3xKdSr3WWOyyX7Wv0nf2NzoeFmmdY1tG0jWG4ZgNi7WXpGK3JYk2IAAuRrQVNBlG6KOpjzo7AEmRF6rC4DNJDcd98L6JcE4dCqB4TnzFH3pILOt7jsAFUH8KgAG9xe9vTHT9yYz45e0dZOlpTp88J4qZVAVFxRQAq+yjsP0/z1Ms/JeOY+VQ0Up/dRiCrn+FXG/oBISdl1KI9e0Fv8/b6jXY+U0SnT6zNDVGkGJyemHlsCzwD90gXLwj0IuU7G62Kn6WrWRQyMrqezKQVP5Ebay0n0tLS0C0tLS0FKeijaWN2HXGHw3I8wAfa++wH5ao8T8KU87l5FYl8MwruiuY2yjLqrAMVPYn029tVfEMMj1dMsUixuY6nrZM7bRdluBft39L6ER+OZTBzcUBko2eIWOJqEm5LKTcnEyPFYd7E6DVycGiIkUrtLIJH3O7DCx77eRdh7a8rwGEPzApDc1pvM1uY0RjY2vbdCdu1zfvvoX4q4tNBybSJDG2QkqGjMiK4x5ayKCMI3OV3vtYC4vfQur8auK0xLIto54YTEIpGMnM5ecgmAKphzAQvqEa/cWDRTeGIGRExbGKLlJZ3UhLxkWZTe4MaG979PzN6lb4aoxEEk6cWeUSGZ0lBO0j84OH3yCnqtZgO1tDIfE1RHhNMyPDItWeWseLJyM2UhyxyJVbG4G5BFtB+I1M4fnTNFI78KlkUcoYrlNTtgQSQ6i4AJ3230G4i8OU6qVWMKpgFOQCQOUMrKLH+I7999R8T8KU9QIxIjERIUXGSROggBkbBhkhCi6tcG2s9+3qoTO/NXlpxRaTlcsbxsEBOd8swWuD26dwde+BccqZJaKR5VMVas78oRquCquUQD9zZSL37nQbaKPEAAWA2AHtr3paWgAcfpgstPKBZzKsTH96Ng5KsOxAtcX7Hta5vk+BUJim5Lb4QF1xWygyTXkW/rYCMILCyXXfG+thx8nm0w/3krEflBIAf8RH6jQ2Ncal1J/tIY3Hz5bOj/nbOM/3xqpL3y9OI9WOXpwmtIg5evQj1OE0rahQTxJbW+urNA11Hy1BxU7j/AJ9NScJOx1WeVWtozHZ0OK5gj2je+zD/AHbNsy9gSTsCbeeGuI5LAWjmZiB/s5O8iH5j591wI8ravSV8aSJFId6iVooxiWBPLyYMfQY31HU8KbtjJZ8QSFYspB+6kHu6G1/dSb7ADWIxiJ2el2JW1E0mJ03D5HdLshDAlXABsHU2YD3FxcH1BGoJahHeWJCzSQiMuoU2AkBKWPqbC+3bWmaXY5PbVaThyFi65RyHu8RwY/zDdX/vq3bVWBpAbYSbfwNt7X21abiSLJFE+SyTmURridzGmT5H0Fv1vpJE2mi4hURnqCzr7raOX/Cx5bfRl/LRLh/GYpSVViHHeNwUkHzKMA1vna3sdUihtext72NtUq14XlSnlF5GjeWNSpuqoVDMHG6G5FsSDqLbUZaWsx8LKNlq6gAdgRA5H954ix/MknS1KUQ4xwdpnjkjmeF4g4UqqODmFuGVwb9h2tvb8iMqPDIRuHxRqxjp3ZmfbyqlwGItu03Lf5lNWuO1YjqYDgrER1LBiWuuMakgAGxvexv7baBVXi2tiieR0pfu6RaxgObvGQcohc+e6k8w7bjo7nQafjnB3qFxWd4QVZHCrG4ZWFjcSAi49D8zcHUFP4aMUgaGaSOM8svEAjBzGiovUwLC6KqtbviO296VV4lmSVmxi+HSrip2HVzTzeUFcfhGLyLcb3FzcWsYuIeI3elU4gGZqyIkE7CKOpxK/M8ofqdASTwrHjErMzLFz9jjZxMGDBrDsAx7aojwICpWSolcCmamS6xrjGWQg9K7v0AEnv7DXjg/HZTNFAOSiLBC2MmYllQxAtJCfKQjdBWxPqSNriqP7T8wzA00udPNNFFFITKhiAYJMNzdkJe4Atiy2bY6DSHwknV1v1Vq1h8vnXGy9vL0j56FcL8MSR18djN8NTCbl8xosAZQvREqjmFRduuQ7bKAdzozwniEs9M0hanYkMY3hdmidcekm4uN7gjfy99Z3w3xmqFHQwxJC8slHzsnaTAIqxhQxsW5js4F+wsx3tYhvtLVDgPFBU08U4FhKitje+JI3Fx3sbi/y1f0ADibXq4xv93TyN+eckY2+fQf10KnasUc21O2KkmnAbO1rsFqSbZ2HbAKbfXRfjEDLMJgrOhiMbhBky9QZWx7svcG1yNrA72G855GNoZ3jKkYGLlhgQQwcVBTvvsRbfVRY4ZxSOeMSRk2OxDDF1Nr2dT2NiD6ggggkG+rWhsycwJVU9y+A6dl5qf7N79mU3xJ8jgjsWBIRvdQwBAIBswKsLi9mU9mHYr3B1R60tLSOgD8SO/6/wCWrHCV6TqrXnf6n/LRDh8dkGrwxHkO4qtqzh5/39Sf/wAN9c64BR85aHOWob4qhq5Jh8RN1GJ2MY8+yqR2H1vrrk0AaxsuSElGKglSy4sVJ7XXY/LQnhtCiso5UQ5StGlo0GCt51Ww2Deo9dZpu2FMonRDUVEqleARzoRO8eUyliGIDDNxYHe/z1dqeJseesi5y1n7Jh6pnhUSPA7EySR2YLdTcDuSB660HFvDkAkM3Ljfl0YSKAwq0aiFzIStzsxUkKANtH6jh0U2YkiikE2GeSI3Mw8mVxvYdvz/AFK53wRGqBQU8kkvLNfxCIiOokP3aRsyoJgQzoCNie4144XSxytwV6iSQC1chdpnWyxM/LGWQt6An8QABuBrpNPwaJCpSCFTGzOmKIMGcWdhby5AWJ9dUuNUtNT0uc1PGYaUiREESHFi2xjU2AJY3v8AXSkYnw3UVbz/ABOSiUy1olVqpmeQJzcYhSMLLy2EZGJvbf8AFp/AqoauikWVpJJuFzSTZStJ940keRsxOBJvcC3l+WugvwdFnaZYoxOwIMoRBKRt+IDIjYA/lqvScDhhcvHTwxscgWSNFbqsWBK7i+2x0oEdNpr6WqJuLcF50kb544RzJbG9+YgW97i1rX9b39NDuI+DzLFLHzQObQCkvhe1s+vzb+by/Lvr14g4rLHW0McYZkleYSKCgvaMWvkQem5bb922oOCeJnzEc0bhXlqlSdmjxJjllNsQclURrsxA8p2GxOVeY+ASyzTB3CwCtjlwMZycxJCyFZMrYGRRfpJ6CAd9en8HyHp568pZKl0XldYM6SqQz52IUysRZRcd999XuB+JfiGsYZIs4xNCWKnmREgBuknE7i6ncBl+YFGk8SvHM6So5iaseBZiyYqxCcpMfMQTdb22Ygb3uAnm8MSO1OGmRoqdoXVeT94GjXHokz6Vb1upNiy33280HhueBDFFPGqJGyQn4cF0uRyy7GTrxF1sAtxYncb+6fxNPJAJkopCHwMYMsKkqyg5N1WXfYDcnbtvatUeMolRaoc9kaiE4jGABUyIB0n/AFvUB5rWv+egv+G+APAsxkaPOolMjLEpSJCUVTgrEm5tkx9Sx0Io/CdVDHTcueATU0L04JicxvCSmJZc78xcA1+xJYWF76P8G44ZzKjwvDJCyhkYo2zLkpDISpuO++xBHz1kuFeJao09I5jld3ralCucV5VC1JUXysqIVW5Nj0bA7XDbcD4YKenihU3EaKuR7tYbsfmTc/XV2+sxN4xIplqEpZnH3vNXKFTFymKyBiz2ZrhgAt74nca88B45JNX1K4vyRFTtGSUxAZXN8Qc7v33G2G9tBqSNMRpxpEaDD1FVPT3iMZZzK4i6SEkMkjvlmAQigEswtdQpsD0k2uFcMwZ5XfOWTzFRy4ztYARg729Hcs+53tsNHxLh4mTG5UhgysLXVlOxsdj+R7gnQaaGWB4w7LIkhxDBMCj/AIRYEgo26i+4OIJbLa2lLOvJOn15cba0BYgzf5ev9NFo49tgdvlqo8wQhFUvK4uqDa4H4naxCR+7H8gGO2rMfhlXGVSeY57BSypH/wB0Abg/xkliR3AAAlpEPWoTH1X1BR1doS0rqOUzxvI7KgJR2QEk2ALWBPzJtqaWrjVM2kiCXtmZECX9sr2y+WiqvFfL3tZJmP8AKIJQfzFyurXDlIjjB7iJQfzEYB/qND+NgEMrPEgdUSzyRr0ySASGzHtgMRbuXYDRIyqrhGZFd74oWUO2xvgpN2tv29jqDkPBY4PhYfhSrTPwniHxgVmZtkXlCRbmxDXxB+npq5xDicUyVZikVwvCKBWKsCAwmFwT7gEX9tdF4LSwUkSU8ckV4o8CWeLmsE8xe1tlvuOy6r8R45TU8UcgEEiSzxQDlmHHqffJgLFUvkR/5d9RWa8QGOLjLSRtTVM0siRqhY/FUsvJIQql7ND2Zva/yvqD7L6X7xHWalzNI3xEUbSmd3yWz1CPdRIj5AnY9R9ANdBmmjV0ZmiEji0bM0YdwfRGPUwt7H116jmjEhTKESOxuoaMSMyi5uB1MwG+9yNUTY6bU2Gloirxzhsj1NJNGFYQSSZqWxOMkZTIEg3K97euqY8NuywI+OKz1jSWbfCbnhcdtzaQflvo1xTjcUGActeRsVVEd3Nt2OKAnFRuT6DQThfiwGKOaeWNVakEzKI3yu0mKlTc3BuFCWLE273tqK8+DfC/wtgaaCN0hERmRyzS2tc4lRirWDbm9zb0uY5+AzvLgyIIfj1q+YJOqyYsq4Y9y6j1tjfsdtF38VQiFZbTkMxXBYJjIGXzBowuS2+Y/XVNvGkKzHJrwtFTyRyIjsLSGTrkdQQqbKATYC/6BSqPDMvLoQ0UU4p4DHJC7AIXMcarICykHAqy7i9pCR2saEngqoNHFD93mnD1pz1bZiWNjY28tlO/5baPxeKkRJGnvcVUsMaxo7uwQnsiXYkKCxIFgAdFJuNQrT/EGQcnAPmLkFSBiRbc3uLAb76CKiomWpqJDbGXk4779KkNcem+gPA+AVEYpkkRAKasqJMhJfOORajEgWFjlKBifYnRig8WU8pRVLqzyNEEeN43DqnMKsrgFSU6hfuO19QS+OqRcLyNZ77iNyEUSGPOQgdEeYKhmsDY+mgzVf4LnKsDBDPklcqh5LCN5qh5EkF1I3QgEgZAiw2JOjvh3hM8FU5dFMclNSrmHFw8SMrDC24OV739NW38ZU4eZPvWNPlzSsMrKpFunJVILG4souTpj40p+Tzby7yGIR8qTn8wC5Tk453C9Xby79tBoNLWOfxoGnnRCyxrQpURyGCVlBYTMWY7XUKqWXYkhx3GxiHxNDgSXuUkiieyMDzJRGUsm5s3MUjvYE77HQGdUuLUAmiaMnEkdLDurA3Vh8wwB+mqnC/FMFRK0UbMWUMQSjKrhWxcxORjIFawJUmxI99F9Blv2qq9M5WGUeZWuFJ94mtZ0O5Ft7bEAg29xySTbQAqp7zSKQg/7uNrNI3zICfNux01tK2rYpcO4UkIOIJZjd3Y3d293b1Py7DsABtpuKcVSBQWuzMcURRd5G/dQEi59bkgAAkkAEixV1SxozucVRSzE+gAuT+ms7SxszNNLcSSAdB/1SdxGPn6ufVtuyrqDMeLocEonqFUwDiRlqVtzI1EgkKhunqRWYrla199ZCGEYU0h5UVGtRxJbzUzSwozSdAaEFSpKCy+xuLX11uoXJHXJ0zUrnGwVxe26kggNt3sf+A2ILRxBYQVSJZpSGdmLm1yZHN82aR1vf327atDDV3BIwkquBPyfD/3ckkRVgeZJgQkl2RgthbvtqKbhpeqZJ5khaZOHmmZqaSaVgsaW5EsbAx4yA5bHzXOujUJdECl3JAsxLG5b8RNz6m5+uvaV7GR0ubKkLXya5LmcG+9rfdrbt699KS2P5aw0vFqmOnhkn+OqVyeISHll4lckd2RVZ2x7G299Z0U0XKqGYxzQxcUoGMggEacsoqyOIgLBWAsxUWbvaxGuric/vHbtudSCob95v1OlFub+L1hMtXzI8vieH0y8MAiY7gHphst42EhU47G1j21qfCHC4/iq+Z40M61arzSozH+jRhsWPbct29zrRJKfc7/ADOpRKfc6UWsX02oeZpaFqvGg8dZT1ASSRFiniYRqXKs5iZWIB7HArf0uL2Gs/QcHYRIJ6aaRP2akbxqBnlzrlQchaRR1Cxv07G9tbiu4lDCuU0kca77uyqNu+7HTT8VhTDOWNeaQseTqMyRsEueoke2orFK1WRGJfjWp1aoVWQGOpawj+HMwjIbH+1FzjchCwF9UKbh860DUxp5+ZUcLp6dSEuiSYSowkN+jHMEk7WBF77HoUvGIFco0sSuAWKl1DAC1yQTcAXHf3GvVXxSGIM0skcYQDIsyqFBNluSdrnYe9tBhargUodJSatFSprAfhv7UrIYyjhSGyQ8u2wv1j0vo1X8IZeHRxwpKxhaCURuU5rCKZJGQlenMgEe17a0/NXHK4xte9xa3vftb56pS+IqZYROaiEQk2EvMXlk3tYNexNwdvkdBka6jnkWpq4oJVdZoJIIyMJJOVHhISpuRkrOgHchBqhxLwi0TCI/HtE9DBB/ohUK7JmrrKHviGD5BiQN39e+p434s5DOFQSKsMEgYPYNzp+ULWBFh5rjvoxT8XgeVoUliaWPd4wyl1/NQbjuP10GU+Cnjp60IswLV+X3e0rQnkCRoj+8UDgEb3BtvbVSgpJIpFqBBVNElXKcZAzz8t6WNFkCsS7WZSticgrG/YjXQ7aVtBh+J815ak/DTj4nhSqvSrBZF+JJjdlJAf7xQALgk6f9gSfG05wblNHDLKfRZYI5EUG1jkeYh3vtBrb20raDn/gbgLxyQiUV/Mp4XQ81kNKu6r91YAsGADLa9gLE310AaVtPoFpjp9eToAXHZc5Y4fQHnSD3VD92p/mlsfyjb315Y6r0j8xpZv8AauQv8kZKJ9CQ7/8AzPcanbWoSUbHQuvN9v3pIUNj6LlM11/JU+jaJPoLWVQjtKbMIkqZ9u9xhGgPuTZ1+o0Rcp1mmZxEyIkbYM7IZC7gXcKodQFW4Ukk9WQ2C3PiGjqObIFMLyLFTFi6yRowyq+wUuVO67kkd/cauVVAabhxCjKaKBnv3vLu7tYbecs1v8tcl4fxyoWZHWWRmLjuzNlkdwQTY3vb6659XXjTmImPL6/p/pWfW4ameOUR2/f9W6U3FJI1zlp2C4li0Miy2UblsGEclrXNgpO3Y6KI1+xBBsQRuCDuCD6gjQniHHo4qgwupUciowYXIHLRRZgd74sd/l876t8K2ghHtBD/APyTXS+QIKdSK2oUOpRoQ96fTaWsqbikCtXUmShrJUkXANjaIXF/W1/66wJpmMUIeangik4asSmaEyX635iRYulpLGMhRcnFbDpOutm2mtqKytLwdZ4+IxNYtLI0TPiLm9NCATf2O4B7W1ly80nIrWkhiElQ2ck8ecatHTcpM1yTEcwTgNkBeQe411K+lbQYquoCnBQiOJVURsxWNlVoROryhYzkcOTkoXfYaHeI6yP4mlqKeWCOmV6hZJjFzIBO0aBWbFlBugaMSXIB6e510fTbaDlNVRCODBHaRRR0OLFGjuP2gSLI26gAgAHsANHKDjEVNWyqJFkiyqpJMoyJqRi6l7ta5hkY3G1ycbFl8u7GloHU6fXm+nvoH0tNfSy0D6WlpaBaG8fq2jp5GTZ7Yp/OxCp+fURtoloJ4ge706ehmLn2IiRnAP8AfwI+a6CFKcRqqL5UUIvrsosLn3sNeX1IRrw2tIgfQKSNWngj9JGiB27haqolcG/oTHY/mdHnGgHEMkMUiLk0E56QN2BJkAFzuxQzqPdyo0lIbWobtqhQ+GKVH5q08SyXJDAdj7gdgfyGhK+K45N4pVb5bEj5FfMD7g2I1NX+KFigJZgCdr2I79go7sx9AASfQaTjExF8NYauWFxjlMRPmp8glfKTWysp3Siqzb+cwon/AN1/00ehSwA9tv021naKia0skqlZKh6eMKfNGnMMhQ22yCIztbsWK/h1pYtVjhKmpBrwo1Io1Fh6Gn0tLRVTxfPIhgMTSls2AjQSdROOJLIMek7lH2ZeZ6qLBeG10+aKHqCjNThC4kJbGSNqm5YbWHMve22wvsNF/GXEZoWiMRexSbMILn/VKrD5qz5fkG0I4ZxuYmFeczGQwXGWXUKi867qLFYfMv4QfrrKqPDaqp5EplkqhKKQmBRzmBk+GZpMmK9RJwcXtgxCrve5+trJfhkNM7yFZ12AkuVWNmZC0t2IaxAc9sx7DWYp+O1ggZmml5ogUxp3JvCWmYnEZFRhKO2GQXe9ia4rx12nfl1D8tnjHQRgtNaPOZWtseYXQyXNgW/cuAi4NNUSSwCVqrFpYjdi6XVaeRXyx/CZEjc5WuZCO19VqevrOgqahpMwZFYPjirRmJRkLLmolBI97nsNXeF8ckaSMzTTRp3UHEl25dKQjEIA1w0hNgPMzdOPTZ8L8fkaRUndgzRNZZLKWZmWRQFHqsbhbeyg+ugpU/GqkBGf4kJhRgllbujwNMSAC12SZw9x/qCB62n4/wAQqhI7QmYoCdlDbq0NMLrtsVZmftfpcep0Ki49UcmNjPMVKsxNwrOwFKXjR8CMg5kCg7Frxk+03E+NVIZgks1+dMZQNuUF+I5VgV7ctRIUt18sb9W4Sc2cqzI9USiVNmvPi7B6XBhGwuNpJBgRsyvjsotYkkqEcKGqfvZ50G8reWtiC2Jvgvw4ex2FsjffUKcal5i5TyCP4lwxZsArD4m0anHcWWI4H1I36teuA8XnLUolllJZyGiv1bxwkMSUAkQZFiuxQSfwHQW+ByyiSkEjzXalZrOZjlKWN8vS4Ho/YWsNR+GHnknizaoMaxFnzMq/fWg5im46gHLWU9Iu+PbarxLxJUgyspmx5szqAq5GEQ1CWQeuLxLKCe5kt6jUg4rN8LOxnksrR3Ym1n5kgkiSQIcLqEsSLKXF9joOgh9PlrnnF66oVmaOWoW8qWDnZF+EEl2UKdlc5MnriVuNVhx6pCx/fSFAymdzsVPKVqhRt+B7dP4c3F+mwDpgOgXGSfiof3eTP/ivF/XHL+uvXg+q5lJExk5jsoLtnnZ7DIXsLWPpbbtr14mjxVJwCTTsXIHcxkFZQB6nAlgPdBoI9eWGvf5EEehG4I9CD7a8HWkRMNDayDubFlZbOoOJIBuCrfhkVupTtvt63BUjUbx30KBDBHMbSRQ1Le5SHnf34psWVvmpI9RYbCSl4DFCeZHSCNwD1YBcR62ZmwQe5Ug299XZ+Go4syhgOwIDAfRgdV14BFe/LT/Cv/DREVOOY4sbohY5DyvIwxJX3REUIret29tFkXXmOADtqZV0CA17TSC6dNCT6fS0tFWuIcYEUkMWDs0zEDG2wGOTG7DYZAm1zYMbWB0PofG1PM0SoXJlUEbDa7SqA2+xyicfTVzjfB2n5YDqojkVzdAzXVlYFGuCjbEX3FnNwdBqP7PI0ZSz8xQVLI6KytimIFj+G92sb2LMR31lRSDxQj8ookrCWFJiQoIjRwShfe+9mGwNrb2BB1Vi8dQEJdZUaTIhWAyAWETXJViu6Mtt+7AbHbUaeC7ci0u0MMEZ6N25IflspDdN82DA3uDbbvqnH9m6qoRZmUIoEYVcVUnDmkqGs2eJ79sj3sDoClP4yiYG6SoymEMrBcgZXxQdLEHuGNibA+9xqMeN4ymaxVDKcApVV6ncIcBdxZwHXvYHqsSQdNJ4IiupUIuC04W0a3BjlMjFT3BkvibfW+oF8GyrA8CzxmN1UFZIMrtgisSQ4Nui4AsVLdzYaAnW+J4o8L5tlmTiL4BGRXMlyLYs6ggXNz2NjbzL4riVQSsv9pIhGO6iNwsjsCR0Akbi5sQbaj4j4a58cKSurGJr5lLuVHYZZdJYhciO9jYA2IrVHhJ2BHOUZGbO0ZuVmcNKF69jdVCne1je9xYC/B+OJUBsVdccTZwASrXwcWJ6WsbeuxuBolbQrgfAVpzMy43mkLnFcVA/CoFz2G9/Us3YWAK6B7aa2lfSvoFbT6WkdA1tJhpX0+gzEMBgk5BFk3MB9CvcxfzJ6D1S1vI2rNtEOLUAmhdCMiVOO9iGG6lWFirA2IYEEapwUUmC5DqxXLcebEZdvnc/XVENtMRq38C/t/Uab4F/3f6jVRVx02OrfwD+39Rpfs9/b+o0spVA04GrPwD+39RpfAP7f1GliC2mXvqyaF/b+o15Wge/l/qNEpFpasfAv7f1Glor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28575" y="-1554163"/>
            <a:ext cx="2857500" cy="32480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457200" y="-162272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FB0D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Priyon</a:t>
            </a: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FB0D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Hastalıkları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2FB0D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3 İçerik Yer Tutucusu"/>
          <p:cNvSpPr txBox="1">
            <a:spLocks/>
          </p:cNvSpPr>
          <p:nvPr/>
        </p:nvSpPr>
        <p:spPr>
          <a:xfrm>
            <a:off x="35496" y="764704"/>
            <a:ext cx="8928992" cy="604867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smtClean="0"/>
              <a:t>Yanlış katlanmış beyin proteinleri memelilerde beyin hastalıklarının nedenidir.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smtClean="0"/>
              <a:t>En bilineni sığır </a:t>
            </a:r>
            <a:r>
              <a:rPr lang="tr-TR" sz="2800" dirty="0" err="1" smtClean="0"/>
              <a:t>spongioform</a:t>
            </a:r>
            <a:r>
              <a:rPr lang="tr-TR" sz="2800" dirty="0" smtClean="0"/>
              <a:t> </a:t>
            </a:r>
            <a:r>
              <a:rPr lang="tr-TR" sz="2800" dirty="0" err="1" smtClean="0"/>
              <a:t>ensefalopatidir</a:t>
            </a:r>
            <a:r>
              <a:rPr lang="tr-TR" sz="2800" dirty="0" smtClean="0"/>
              <a:t> (deli dana hastalığı), insanlarda </a:t>
            </a:r>
            <a:r>
              <a:rPr lang="tr-TR" sz="2800" dirty="0" err="1" smtClean="0"/>
              <a:t>Creutzfeld</a:t>
            </a:r>
            <a:r>
              <a:rPr lang="tr-TR" sz="2800" dirty="0" smtClean="0"/>
              <a:t> </a:t>
            </a:r>
            <a:r>
              <a:rPr lang="tr-TR" sz="2800" dirty="0" err="1" smtClean="0"/>
              <a:t>Jakob</a:t>
            </a:r>
            <a:r>
              <a:rPr lang="tr-TR" sz="2800" dirty="0" smtClean="0"/>
              <a:t> hastalığı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smtClean="0"/>
              <a:t>Kilo kaybı, değişken davranış hal ve denge, bilişsel </a:t>
            </a:r>
            <a:r>
              <a:rPr lang="tr-TR" sz="2800" dirty="0" err="1" smtClean="0"/>
              <a:t>işlv</a:t>
            </a:r>
            <a:r>
              <a:rPr lang="tr-TR" sz="2800" dirty="0" smtClean="0"/>
              <a:t> kaybı gibi bir dizi nörolojik sorun. Bulaşıcı ve öldürücü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smtClean="0"/>
              <a:t>1960larda etkenin </a:t>
            </a:r>
            <a:r>
              <a:rPr lang="tr-TR" sz="2800" dirty="0" err="1" smtClean="0"/>
              <a:t>nükleik</a:t>
            </a:r>
            <a:r>
              <a:rPr lang="tr-TR" sz="2800" dirty="0" smtClean="0"/>
              <a:t> asit olmadığı, protein olduğu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smtClean="0"/>
              <a:t>Enfeksiyon etmeni: </a:t>
            </a:r>
            <a:r>
              <a:rPr lang="tr-TR" sz="2800" dirty="0" err="1" smtClean="0"/>
              <a:t>priyon</a:t>
            </a:r>
            <a:r>
              <a:rPr lang="tr-TR" sz="2800" dirty="0" smtClean="0"/>
              <a:t>  (</a:t>
            </a:r>
            <a:r>
              <a:rPr lang="tr-TR" sz="2800" dirty="0" err="1" smtClean="0"/>
              <a:t>proteinaceous</a:t>
            </a:r>
            <a:r>
              <a:rPr lang="tr-TR" sz="2800" dirty="0" smtClean="0"/>
              <a:t> </a:t>
            </a:r>
            <a:r>
              <a:rPr lang="tr-TR" sz="2800" dirty="0" err="1" smtClean="0"/>
              <a:t>infectious</a:t>
            </a:r>
            <a:r>
              <a:rPr lang="tr-TR" sz="2800" dirty="0" smtClean="0"/>
              <a:t> </a:t>
            </a:r>
            <a:r>
              <a:rPr lang="tr-TR" sz="2800" dirty="0" err="1" smtClean="0"/>
              <a:t>only</a:t>
            </a:r>
            <a:r>
              <a:rPr lang="tr-TR" sz="2800" dirty="0" smtClean="0"/>
              <a:t>) proteini (</a:t>
            </a:r>
            <a:r>
              <a:rPr lang="tr-TR" sz="2800" dirty="0" err="1" smtClean="0"/>
              <a:t>PrP</a:t>
            </a:r>
            <a:r>
              <a:rPr lang="tr-TR" sz="2800" dirty="0" smtClean="0"/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err="1" smtClean="0"/>
              <a:t>Priyon</a:t>
            </a:r>
            <a:r>
              <a:rPr lang="tr-TR" sz="2800" dirty="0" smtClean="0"/>
              <a:t> proteini memelilerin beyin dokusunda bulunur (sinyal iletiminde görev alıyor olabilir?)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smtClean="0"/>
              <a:t>Normal hücrelerde </a:t>
            </a:r>
            <a:r>
              <a:rPr lang="tr-TR" sz="2800" dirty="0" err="1" smtClean="0"/>
              <a:t>PrP</a:t>
            </a:r>
            <a:r>
              <a:rPr lang="tr-TR" sz="2800" baseline="30000" dirty="0" err="1" smtClean="0"/>
              <a:t>C</a:t>
            </a:r>
            <a:r>
              <a:rPr lang="tr-TR" sz="2800" dirty="0" smtClean="0"/>
              <a:t>, hastalıklı </a:t>
            </a:r>
            <a:r>
              <a:rPr lang="tr-TR" sz="2800" dirty="0" err="1" smtClean="0"/>
              <a:t>PrP</a:t>
            </a:r>
            <a:r>
              <a:rPr lang="tr-TR" sz="2800" baseline="30000" dirty="0" err="1" smtClean="0"/>
              <a:t>Sc</a:t>
            </a:r>
            <a:r>
              <a:rPr lang="tr-TR" sz="2800" baseline="30000" dirty="0" smtClean="0"/>
              <a:t> </a:t>
            </a:r>
            <a:r>
              <a:rPr lang="tr-TR" sz="2800" dirty="0" smtClean="0"/>
              <a:t> (</a:t>
            </a:r>
            <a:r>
              <a:rPr lang="tr-TR" sz="2800" dirty="0" err="1" smtClean="0"/>
              <a:t>Sc</a:t>
            </a:r>
            <a:r>
              <a:rPr lang="tr-TR" sz="2800" dirty="0" smtClean="0"/>
              <a:t>: </a:t>
            </a:r>
            <a:r>
              <a:rPr lang="tr-TR" sz="2800" dirty="0" err="1" smtClean="0"/>
              <a:t>scrapie</a:t>
            </a:r>
            <a:r>
              <a:rPr lang="tr-TR" sz="2800" dirty="0" smtClean="0"/>
              <a:t> form)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dirty="0" err="1" smtClean="0"/>
              <a:t>PrP</a:t>
            </a:r>
            <a:r>
              <a:rPr lang="tr-TR" sz="2800" baseline="30000" dirty="0" err="1" smtClean="0"/>
              <a:t>C</a:t>
            </a:r>
            <a:r>
              <a:rPr lang="tr-TR" sz="2800" dirty="0" smtClean="0"/>
              <a:t> ile </a:t>
            </a:r>
            <a:r>
              <a:rPr lang="tr-TR" sz="2800" dirty="0" err="1" smtClean="0"/>
              <a:t>PrP</a:t>
            </a:r>
            <a:r>
              <a:rPr lang="tr-TR" sz="2800" baseline="30000" dirty="0" err="1" smtClean="0"/>
              <a:t>Sc</a:t>
            </a:r>
            <a:r>
              <a:rPr lang="tr-TR" sz="2800" baseline="30000" dirty="0" smtClean="0"/>
              <a:t> </a:t>
            </a:r>
            <a:r>
              <a:rPr lang="tr-TR" sz="2800" dirty="0" smtClean="0"/>
              <a:t>  </a:t>
            </a:r>
            <a:r>
              <a:rPr lang="tr-TR" sz="2800" dirty="0" err="1" smtClean="0"/>
              <a:t>nın</a:t>
            </a:r>
            <a:r>
              <a:rPr lang="tr-TR" sz="2800" dirty="0" smtClean="0"/>
              <a:t> etkileşimi, </a:t>
            </a:r>
            <a:r>
              <a:rPr lang="tr-TR" sz="2800" dirty="0" err="1" smtClean="0"/>
              <a:t>PrP</a:t>
            </a:r>
            <a:r>
              <a:rPr lang="tr-TR" sz="2800" baseline="30000" dirty="0" err="1" smtClean="0"/>
              <a:t>C</a:t>
            </a:r>
            <a:r>
              <a:rPr lang="tr-TR" sz="2800" baseline="30000" dirty="0" smtClean="0"/>
              <a:t> </a:t>
            </a:r>
            <a:r>
              <a:rPr lang="tr-TR" sz="2800" dirty="0" smtClean="0"/>
              <a:t> </a:t>
            </a:r>
            <a:r>
              <a:rPr lang="tr-TR" sz="2800" dirty="0" err="1" smtClean="0"/>
              <a:t>yi</a:t>
            </a:r>
            <a:r>
              <a:rPr lang="tr-TR" sz="2800" dirty="0" smtClean="0"/>
              <a:t> </a:t>
            </a:r>
            <a:r>
              <a:rPr lang="tr-TR" sz="2800" dirty="0" err="1" smtClean="0"/>
              <a:t>PrP</a:t>
            </a:r>
            <a:r>
              <a:rPr lang="tr-TR" sz="2800" baseline="30000" dirty="0" err="1" smtClean="0"/>
              <a:t>Sc</a:t>
            </a:r>
            <a:r>
              <a:rPr lang="tr-TR" sz="2800" baseline="30000" dirty="0" smtClean="0"/>
              <a:t> </a:t>
            </a:r>
            <a:r>
              <a:rPr lang="tr-TR" sz="2800" dirty="0" smtClean="0"/>
              <a:t> ye dönüştürür (domino etkisi)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tr-TR" sz="2800" baseline="300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533400" y="620688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519</Words>
  <Application>Microsoft Office PowerPoint</Application>
  <PresentationFormat>Ekran Gösterisi (4:3)</PresentationFormat>
  <Paragraphs>66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Protein Katlanması ve Bozunması</vt:lpstr>
      <vt:lpstr>Ribonükleaz Katlanması Deneyi</vt:lpstr>
      <vt:lpstr>Proteinler nasıl bu kadar hızlı katlanır?</vt:lpstr>
      <vt:lpstr>Şaperonlar: yanlış katlanmayı engeller</vt:lpstr>
      <vt:lpstr>Protein Katlanmasındaki Bozukluklar Genetik Hastalık Temeli Olabilir. </vt:lpstr>
      <vt:lpstr>Parkinson Hastalığı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ASUSPC</cp:lastModifiedBy>
  <cp:revision>98</cp:revision>
  <dcterms:created xsi:type="dcterms:W3CDTF">2013-12-18T16:27:42Z</dcterms:created>
  <dcterms:modified xsi:type="dcterms:W3CDTF">2018-02-12T14:13:19Z</dcterms:modified>
</cp:coreProperties>
</file>