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BECB8-6356-4214-B50B-4AA517FB1631}" type="datetimeFigureOut">
              <a:rPr lang="tr-TR" smtClean="0"/>
              <a:t>22.03.2018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7B5ED-D613-4AA4-9295-A0ED5A02A9C0}" type="slidenum">
              <a:rPr lang="tr-TR" smtClean="0"/>
              <a:t>‹#›</a:t>
            </a:fld>
            <a:endParaRPr lang="tr-TR"/>
          </a:p>
        </p:txBody>
      </p:sp>
    </p:spTree>
    <p:extLst>
      <p:ext uri="{BB962C8B-B14F-4D97-AF65-F5344CB8AC3E}">
        <p14:creationId xmlns:p14="http://schemas.microsoft.com/office/powerpoint/2010/main" val="247464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mtClean="0"/>
              <a:t>www.bayar.edu.tr</a:t>
            </a: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23310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4F5D8A-1A84-4021-88DD-44F051633229}" type="slidenum">
              <a:rPr lang="en-US" altLang="tr-TR"/>
              <a:pPr eaLnBrk="1" hangingPunct="1"/>
              <a:t>7</a:t>
            </a:fld>
            <a:endParaRPr lang="en-US" altLang="tr-TR"/>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169347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28C46C-580B-49C6-A109-33AF12A1AEBC}" type="slidenum">
              <a:rPr lang="en-US" altLang="tr-TR"/>
              <a:pPr eaLnBrk="1" hangingPunct="1"/>
              <a:t>8</a:t>
            </a:fld>
            <a:endParaRPr lang="en-US" altLang="tr-TR"/>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160995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5563E0-4D44-444F-AF6B-73C80D686746}" type="slidenum">
              <a:rPr lang="en-US" altLang="tr-TR"/>
              <a:pPr eaLnBrk="1" hangingPunct="1"/>
              <a:t>9</a:t>
            </a:fld>
            <a:endParaRPr lang="en-US" altLang="tr-TR"/>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3652822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AF0E44F-7076-4026-8022-1E9D9554A3F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CB3431-7D1F-45EE-BD9A-A90A469B882D}"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66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2AF0E44F-7076-4026-8022-1E9D9554A3F8}" type="datetimeFigureOut">
              <a:rPr lang="tr-TR" smtClean="0"/>
              <a:t>22.03.2018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1CB3431-7D1F-45EE-BD9A-A90A469B882D}" type="slidenum">
              <a:rPr lang="tr-TR" smtClean="0"/>
              <a:t>‹#›</a:t>
            </a:fld>
            <a:endParaRPr lang="tr-TR"/>
          </a:p>
        </p:txBody>
      </p:sp>
    </p:spTree>
    <p:extLst>
      <p:ext uri="{BB962C8B-B14F-4D97-AF65-F5344CB8AC3E}">
        <p14:creationId xmlns:p14="http://schemas.microsoft.com/office/powerpoint/2010/main" val="4016793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AF0E44F-7076-4026-8022-1E9D9554A3F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CB3431-7D1F-45EE-BD9A-A90A469B882D}" type="slidenum">
              <a:rPr lang="tr-TR" smtClean="0"/>
              <a:t>‹#›</a:t>
            </a:fld>
            <a:endParaRPr lang="tr-TR"/>
          </a:p>
        </p:txBody>
      </p:sp>
    </p:spTree>
    <p:extLst>
      <p:ext uri="{BB962C8B-B14F-4D97-AF65-F5344CB8AC3E}">
        <p14:creationId xmlns:p14="http://schemas.microsoft.com/office/powerpoint/2010/main" val="3739526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AF0E44F-7076-4026-8022-1E9D9554A3F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CB3431-7D1F-45EE-BD9A-A90A469B882D}"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40989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AF0E44F-7076-4026-8022-1E9D9554A3F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CB3431-7D1F-45EE-BD9A-A90A469B882D}" type="slidenum">
              <a:rPr lang="tr-TR" smtClean="0"/>
              <a:t>‹#›</a:t>
            </a:fld>
            <a:endParaRPr lang="tr-TR"/>
          </a:p>
        </p:txBody>
      </p:sp>
    </p:spTree>
    <p:extLst>
      <p:ext uri="{BB962C8B-B14F-4D97-AF65-F5344CB8AC3E}">
        <p14:creationId xmlns:p14="http://schemas.microsoft.com/office/powerpoint/2010/main" val="812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AF0E44F-7076-4026-8022-1E9D9554A3F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CB3431-7D1F-45EE-BD9A-A90A469B882D}"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79866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AF0E44F-7076-4026-8022-1E9D9554A3F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CB3431-7D1F-45EE-BD9A-A90A469B882D}" type="slidenum">
              <a:rPr lang="tr-TR" smtClean="0"/>
              <a:t>‹#›</a:t>
            </a:fld>
            <a:endParaRPr lang="tr-TR"/>
          </a:p>
        </p:txBody>
      </p:sp>
    </p:spTree>
    <p:extLst>
      <p:ext uri="{BB962C8B-B14F-4D97-AF65-F5344CB8AC3E}">
        <p14:creationId xmlns:p14="http://schemas.microsoft.com/office/powerpoint/2010/main" val="3005674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AF0E44F-7076-4026-8022-1E9D9554A3F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CB3431-7D1F-45EE-BD9A-A90A469B882D}" type="slidenum">
              <a:rPr lang="tr-TR" smtClean="0"/>
              <a:t>‹#›</a:t>
            </a:fld>
            <a:endParaRPr lang="tr-TR"/>
          </a:p>
        </p:txBody>
      </p:sp>
    </p:spTree>
    <p:extLst>
      <p:ext uri="{BB962C8B-B14F-4D97-AF65-F5344CB8AC3E}">
        <p14:creationId xmlns:p14="http://schemas.microsoft.com/office/powerpoint/2010/main" val="2623533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AF0E44F-7076-4026-8022-1E9D9554A3F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CB3431-7D1F-45EE-BD9A-A90A469B882D}" type="slidenum">
              <a:rPr lang="tr-TR" smtClean="0"/>
              <a:t>‹#›</a:t>
            </a:fld>
            <a:endParaRPr lang="tr-TR"/>
          </a:p>
        </p:txBody>
      </p:sp>
    </p:spTree>
    <p:extLst>
      <p:ext uri="{BB962C8B-B14F-4D97-AF65-F5344CB8AC3E}">
        <p14:creationId xmlns:p14="http://schemas.microsoft.com/office/powerpoint/2010/main" val="297777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AF0E44F-7076-4026-8022-1E9D9554A3F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CB3431-7D1F-45EE-BD9A-A90A469B882D}" type="slidenum">
              <a:rPr lang="tr-TR" smtClean="0"/>
              <a:t>‹#›</a:t>
            </a:fld>
            <a:endParaRPr lang="tr-TR"/>
          </a:p>
        </p:txBody>
      </p:sp>
    </p:spTree>
    <p:extLst>
      <p:ext uri="{BB962C8B-B14F-4D97-AF65-F5344CB8AC3E}">
        <p14:creationId xmlns:p14="http://schemas.microsoft.com/office/powerpoint/2010/main" val="1126263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AF0E44F-7076-4026-8022-1E9D9554A3F8}"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CB3431-7D1F-45EE-BD9A-A90A469B882D}" type="slidenum">
              <a:rPr lang="tr-TR" smtClean="0"/>
              <a:t>‹#›</a:t>
            </a:fld>
            <a:endParaRPr lang="tr-TR"/>
          </a:p>
        </p:txBody>
      </p:sp>
    </p:spTree>
    <p:extLst>
      <p:ext uri="{BB962C8B-B14F-4D97-AF65-F5344CB8AC3E}">
        <p14:creationId xmlns:p14="http://schemas.microsoft.com/office/powerpoint/2010/main" val="1494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AF0E44F-7076-4026-8022-1E9D9554A3F8}"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1CB3431-7D1F-45EE-BD9A-A90A469B882D}" type="slidenum">
              <a:rPr lang="tr-TR" smtClean="0"/>
              <a:t>‹#›</a:t>
            </a:fld>
            <a:endParaRPr lang="tr-TR"/>
          </a:p>
        </p:txBody>
      </p:sp>
    </p:spTree>
    <p:extLst>
      <p:ext uri="{BB962C8B-B14F-4D97-AF65-F5344CB8AC3E}">
        <p14:creationId xmlns:p14="http://schemas.microsoft.com/office/powerpoint/2010/main" val="65223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AF0E44F-7076-4026-8022-1E9D9554A3F8}" type="datetimeFigureOut">
              <a:rPr lang="tr-TR" smtClean="0"/>
              <a:t>22.03.2018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1CB3431-7D1F-45EE-BD9A-A90A469B882D}" type="slidenum">
              <a:rPr lang="tr-TR" smtClean="0"/>
              <a:t>‹#›</a:t>
            </a:fld>
            <a:endParaRPr lang="tr-TR"/>
          </a:p>
        </p:txBody>
      </p:sp>
    </p:spTree>
    <p:extLst>
      <p:ext uri="{BB962C8B-B14F-4D97-AF65-F5344CB8AC3E}">
        <p14:creationId xmlns:p14="http://schemas.microsoft.com/office/powerpoint/2010/main" val="297573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AF0E44F-7076-4026-8022-1E9D9554A3F8}" type="datetimeFigureOut">
              <a:rPr lang="tr-TR" smtClean="0"/>
              <a:t>22.03.2018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1CB3431-7D1F-45EE-BD9A-A90A469B882D}" type="slidenum">
              <a:rPr lang="tr-TR" smtClean="0"/>
              <a:t>‹#›</a:t>
            </a:fld>
            <a:endParaRPr lang="tr-TR"/>
          </a:p>
        </p:txBody>
      </p:sp>
    </p:spTree>
    <p:extLst>
      <p:ext uri="{BB962C8B-B14F-4D97-AF65-F5344CB8AC3E}">
        <p14:creationId xmlns:p14="http://schemas.microsoft.com/office/powerpoint/2010/main" val="169341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0E44F-7076-4026-8022-1E9D9554A3F8}" type="datetimeFigureOut">
              <a:rPr lang="tr-TR" smtClean="0"/>
              <a:t>22.03.2018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1CB3431-7D1F-45EE-BD9A-A90A469B882D}" type="slidenum">
              <a:rPr lang="tr-TR" smtClean="0"/>
              <a:t>‹#›</a:t>
            </a:fld>
            <a:endParaRPr lang="tr-TR"/>
          </a:p>
        </p:txBody>
      </p:sp>
    </p:spTree>
    <p:extLst>
      <p:ext uri="{BB962C8B-B14F-4D97-AF65-F5344CB8AC3E}">
        <p14:creationId xmlns:p14="http://schemas.microsoft.com/office/powerpoint/2010/main" val="405839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AF0E44F-7076-4026-8022-1E9D9554A3F8}"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1CB3431-7D1F-45EE-BD9A-A90A469B882D}" type="slidenum">
              <a:rPr lang="tr-TR" smtClean="0"/>
              <a:t>‹#›</a:t>
            </a:fld>
            <a:endParaRPr lang="tr-TR"/>
          </a:p>
        </p:txBody>
      </p:sp>
    </p:spTree>
    <p:extLst>
      <p:ext uri="{BB962C8B-B14F-4D97-AF65-F5344CB8AC3E}">
        <p14:creationId xmlns:p14="http://schemas.microsoft.com/office/powerpoint/2010/main" val="295032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AF0E44F-7076-4026-8022-1E9D9554A3F8}"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1CB3431-7D1F-45EE-BD9A-A90A469B882D}" type="slidenum">
              <a:rPr lang="tr-TR" smtClean="0"/>
              <a:t>‹#›</a:t>
            </a:fld>
            <a:endParaRPr lang="tr-TR"/>
          </a:p>
        </p:txBody>
      </p:sp>
    </p:spTree>
    <p:extLst>
      <p:ext uri="{BB962C8B-B14F-4D97-AF65-F5344CB8AC3E}">
        <p14:creationId xmlns:p14="http://schemas.microsoft.com/office/powerpoint/2010/main" val="2219801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AF0E44F-7076-4026-8022-1E9D9554A3F8}" type="datetimeFigureOut">
              <a:rPr lang="tr-TR" smtClean="0"/>
              <a:t>22.03.2018</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1CB3431-7D1F-45EE-BD9A-A90A469B882D}" type="slidenum">
              <a:rPr lang="tr-TR" smtClean="0"/>
              <a:t>‹#›</a:t>
            </a:fld>
            <a:endParaRPr lang="tr-TR"/>
          </a:p>
        </p:txBody>
      </p:sp>
    </p:spTree>
    <p:extLst>
      <p:ext uri="{BB962C8B-B14F-4D97-AF65-F5344CB8AC3E}">
        <p14:creationId xmlns:p14="http://schemas.microsoft.com/office/powerpoint/2010/main" val="197263742"/>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43367" name="Rectangle 7"/>
          <p:cNvSpPr>
            <a:spLocks noChangeArrowheads="1"/>
          </p:cNvSpPr>
          <p:nvPr/>
        </p:nvSpPr>
        <p:spPr bwMode="auto">
          <a:xfrm>
            <a:off x="1749426" y="476250"/>
            <a:ext cx="8594725" cy="431800"/>
          </a:xfrm>
          <a:prstGeom prst="rect">
            <a:avLst/>
          </a:prstGeom>
          <a:noFill/>
          <a:ln w="9525">
            <a:noFill/>
            <a:miter lim="800000"/>
            <a:headEnd/>
            <a:tailEnd/>
          </a:ln>
          <a:effectLst>
            <a:outerShdw dist="1796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2200" dirty="0">
                <a:solidFill>
                  <a:srgbClr val="FF0000"/>
                </a:solidFill>
                <a:latin typeface="Comic Sans MS" pitchFamily="66" charset="0"/>
              </a:rPr>
              <a:t>Problemler – Kültür Sırasında Problemler</a:t>
            </a:r>
            <a:endParaRPr lang="en-US" sz="2000" dirty="0">
              <a:solidFill>
                <a:srgbClr val="FF0000"/>
              </a:solidFill>
              <a:latin typeface="Comic Sans MS" pitchFamily="66" charset="0"/>
            </a:endParaRPr>
          </a:p>
        </p:txBody>
      </p:sp>
      <p:sp>
        <p:nvSpPr>
          <p:cNvPr id="7" name="Rectangle 6"/>
          <p:cNvSpPr/>
          <p:nvPr/>
        </p:nvSpPr>
        <p:spPr>
          <a:xfrm>
            <a:off x="1847528" y="1268760"/>
            <a:ext cx="8568952" cy="3724096"/>
          </a:xfrm>
          <a:prstGeom prst="rect">
            <a:avLst/>
          </a:prstGeom>
        </p:spPr>
        <p:txBody>
          <a:bodyPr>
            <a:spAutoFit/>
          </a:bodyPr>
          <a:lstStyle/>
          <a:p>
            <a:pPr algn="just">
              <a:spcAft>
                <a:spcPts val="1200"/>
              </a:spcAft>
              <a:defRPr/>
            </a:pPr>
            <a:r>
              <a:rPr lang="tr-TR" b="1" dirty="0">
                <a:ln>
                  <a:solidFill>
                    <a:sysClr val="windowText" lastClr="000000"/>
                  </a:solidFill>
                </a:ln>
                <a:solidFill>
                  <a:srgbClr val="FF3300"/>
                </a:solidFill>
                <a:latin typeface="Comic Sans MS" pitchFamily="66" charset="0"/>
                <a:sym typeface="Wingdings 3" pitchFamily="18" charset="2"/>
              </a:rPr>
              <a:t>Somaklonal Varyasyon</a:t>
            </a:r>
            <a:endParaRPr lang="tr-TR" dirty="0">
              <a:ln>
                <a:solidFill>
                  <a:sysClr val="windowText" lastClr="000000"/>
                </a:solidFill>
              </a:ln>
              <a:latin typeface="Comic Sans MS" pitchFamily="66" charset="0"/>
            </a:endParaRPr>
          </a:p>
          <a:p>
            <a:pPr algn="just">
              <a:spcAft>
                <a:spcPts val="1200"/>
              </a:spcAft>
              <a:defRPr/>
            </a:pPr>
            <a:r>
              <a:rPr lang="tr-TR" dirty="0">
                <a:latin typeface="Comic Sans MS" pitchFamily="66" charset="0"/>
              </a:rPr>
              <a:t>Bitkide somatik hücrelerin tamamı aynı genetik yapıya sahiptir. Dolayısıyla, bu hücrelerden gelişen bitkilerin de aynı genetik yapıda olması beklenir. Ancak </a:t>
            </a:r>
            <a:r>
              <a:rPr lang="tr-TR" i="1" dirty="0">
                <a:latin typeface="Comic Sans MS" pitchFamily="66" charset="0"/>
              </a:rPr>
              <a:t>in vitro</a:t>
            </a:r>
            <a:r>
              <a:rPr lang="tr-TR" dirty="0">
                <a:latin typeface="Comic Sans MS" pitchFamily="66" charset="0"/>
              </a:rPr>
              <a:t> kültürde kallustan rejenerasyonda durum farklıdır. Kallustan rejenere olan bitkiler genellikle farklı genetik yapıya sahip olmaktadırlar. İşte, kallustan rejenere olan bitkilerin genetik yapısında gözlenen bu farklılığa somaklonal varyasyon adı verilir.</a:t>
            </a:r>
          </a:p>
          <a:p>
            <a:pPr algn="just">
              <a:spcAft>
                <a:spcPts val="1200"/>
              </a:spcAft>
              <a:defRPr/>
            </a:pPr>
            <a:r>
              <a:rPr lang="tr-TR" dirty="0">
                <a:latin typeface="Comic Sans MS" pitchFamily="66" charset="0"/>
              </a:rPr>
              <a:t>Somaklonal varyasyon nedeniyle polen fertilitesi, çiçeklenme zamanı, yaprak ağırlığı, rengi, boyutu ve şekli ile tomurcuk sayısı, tüylülük ve bitki boyunda farklılıklar görülebilmektedir. Aslında </a:t>
            </a:r>
            <a:r>
              <a:rPr lang="tr-TR" i="1" dirty="0">
                <a:latin typeface="Comic Sans MS" pitchFamily="66" charset="0"/>
              </a:rPr>
              <a:t>in vitro</a:t>
            </a:r>
            <a:r>
              <a:rPr lang="tr-TR" dirty="0">
                <a:latin typeface="Comic Sans MS" pitchFamily="66" charset="0"/>
              </a:rPr>
              <a:t> kültürde karşılaşılan somaklonal varyasyonun nedenleri tam olarak açıklanabilmiş değildir. Bununla birlikte, bazı faktörlerin genetik farklılığa yol açtığı saptanmıştır.</a:t>
            </a:r>
          </a:p>
        </p:txBody>
      </p:sp>
    </p:spTree>
    <p:extLst>
      <p:ext uri="{BB962C8B-B14F-4D97-AF65-F5344CB8AC3E}">
        <p14:creationId xmlns:p14="http://schemas.microsoft.com/office/powerpoint/2010/main" val="331876622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out)">
                                      <p:cBhvr>
                                        <p:cTn id="7" dur="500"/>
                                        <p:tgtEl>
                                          <p:spTgt spid="7">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out)">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out)">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43367" name="Rectangle 7"/>
          <p:cNvSpPr>
            <a:spLocks noChangeArrowheads="1"/>
          </p:cNvSpPr>
          <p:nvPr/>
        </p:nvSpPr>
        <p:spPr bwMode="auto">
          <a:xfrm>
            <a:off x="1749426" y="476250"/>
            <a:ext cx="8594725" cy="431800"/>
          </a:xfrm>
          <a:prstGeom prst="rect">
            <a:avLst/>
          </a:prstGeom>
          <a:noFill/>
          <a:ln w="9525">
            <a:noFill/>
            <a:miter lim="800000"/>
            <a:headEnd/>
            <a:tailEnd/>
          </a:ln>
          <a:effectLst>
            <a:outerShdw dist="1796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2200" dirty="0">
                <a:solidFill>
                  <a:srgbClr val="FF0000"/>
                </a:solidFill>
                <a:latin typeface="Comic Sans MS" pitchFamily="66" charset="0"/>
              </a:rPr>
              <a:t>Problemler – Kültür Sırasında Problemler</a:t>
            </a:r>
            <a:endParaRPr lang="en-US" sz="2000" dirty="0">
              <a:solidFill>
                <a:srgbClr val="FF0000"/>
              </a:solidFill>
              <a:latin typeface="Comic Sans MS" pitchFamily="66" charset="0"/>
            </a:endParaRPr>
          </a:p>
        </p:txBody>
      </p:sp>
      <p:sp>
        <p:nvSpPr>
          <p:cNvPr id="7" name="Rectangle 6"/>
          <p:cNvSpPr/>
          <p:nvPr/>
        </p:nvSpPr>
        <p:spPr>
          <a:xfrm>
            <a:off x="1847528" y="1268761"/>
            <a:ext cx="8568952" cy="5262979"/>
          </a:xfrm>
          <a:prstGeom prst="rect">
            <a:avLst/>
          </a:prstGeom>
        </p:spPr>
        <p:txBody>
          <a:bodyPr>
            <a:spAutoFit/>
          </a:bodyPr>
          <a:lstStyle/>
          <a:p>
            <a:pPr algn="just">
              <a:spcAft>
                <a:spcPts val="1200"/>
              </a:spcAft>
              <a:defRPr/>
            </a:pPr>
            <a:r>
              <a:rPr lang="tr-TR" b="1" dirty="0">
                <a:ln>
                  <a:solidFill>
                    <a:sysClr val="windowText" lastClr="000000"/>
                  </a:solidFill>
                </a:ln>
                <a:solidFill>
                  <a:srgbClr val="FF3300"/>
                </a:solidFill>
                <a:latin typeface="Comic Sans MS" pitchFamily="66" charset="0"/>
                <a:sym typeface="Wingdings 3" pitchFamily="18" charset="2"/>
              </a:rPr>
              <a:t>Somaklonal Varyasyon</a:t>
            </a:r>
            <a:endParaRPr lang="tr-TR" dirty="0">
              <a:ln>
                <a:solidFill>
                  <a:sysClr val="windowText" lastClr="000000"/>
                </a:solidFill>
              </a:ln>
              <a:latin typeface="Comic Sans MS" pitchFamily="66" charset="0"/>
            </a:endParaRPr>
          </a:p>
          <a:p>
            <a:pPr algn="just">
              <a:spcAft>
                <a:spcPts val="1200"/>
              </a:spcAft>
              <a:defRPr/>
            </a:pPr>
            <a:r>
              <a:rPr lang="tr-TR" dirty="0">
                <a:latin typeface="Comic Sans MS" pitchFamily="66" charset="0"/>
              </a:rPr>
              <a:t>Rejenere olan bitkiler arasında genetik farklılığa neden olan faktörlerin başında; </a:t>
            </a:r>
            <a:r>
              <a:rPr lang="tr-TR" i="1" dirty="0">
                <a:latin typeface="Comic Sans MS" pitchFamily="66" charset="0"/>
              </a:rPr>
              <a:t>in vitro</a:t>
            </a:r>
            <a:r>
              <a:rPr lang="tr-TR" dirty="0">
                <a:latin typeface="Comic Sans MS" pitchFamily="66" charset="0"/>
              </a:rPr>
              <a:t> kültür yöntemi gelir. Meristem, sürgün ucu ve tomurcuklardan herhangi bir kallus safhası olmadan rejenere olan bitkiler genetik olarak farklılık göstermezler. Bu nedenle genetik yapının korunarak çoğaltım yapılması gerektiği durumlarda bu bitki kısımlarının kullanılması önerilir. Kallus oluşumunu takip eden rejenerasyonda genetik farklılık daha çok organogenezis yoluyla rejenere olan bitkilerde görülür.</a:t>
            </a:r>
          </a:p>
          <a:p>
            <a:pPr algn="just">
              <a:spcAft>
                <a:spcPts val="1200"/>
              </a:spcAft>
              <a:defRPr/>
            </a:pPr>
            <a:r>
              <a:rPr lang="tr-TR" dirty="0">
                <a:latin typeface="Comic Sans MS" pitchFamily="66" charset="0"/>
              </a:rPr>
              <a:t>Somaklonal varyasyonu etkileyen diğer bir faktör; kullanılan eksplanttır. Eksplantın bitkiden alındığı yer sürgün ucundan uzaklaştıkça rejenere olan bitkiler arasında genetik farklılığın arttığı bildirilmiştir. Ayrıca, poliploid türler diploid türlere oranla daha fazla genetik farklılık göstermektedirler.</a:t>
            </a:r>
          </a:p>
          <a:p>
            <a:pPr algn="just">
              <a:spcAft>
                <a:spcPts val="1200"/>
              </a:spcAft>
              <a:defRPr/>
            </a:pPr>
            <a:r>
              <a:rPr lang="tr-TR" dirty="0">
                <a:latin typeface="Comic Sans MS" pitchFamily="66" charset="0"/>
              </a:rPr>
              <a:t>Besin ortamının bileşimi de </a:t>
            </a:r>
            <a:r>
              <a:rPr lang="tr-TR" i="1" dirty="0">
                <a:latin typeface="Comic Sans MS" pitchFamily="66" charset="0"/>
              </a:rPr>
              <a:t>in vitro</a:t>
            </a:r>
            <a:r>
              <a:rPr lang="tr-TR" dirty="0">
                <a:latin typeface="Comic Sans MS" pitchFamily="66" charset="0"/>
              </a:rPr>
              <a:t> rejenerasyonda genetik yapı değişikliklerine neden olabilmektedir. Besin ortamının bileşimi, özellikle oksin ve sitokinin içeriği genetik farklılıklara yol açmaktadır. Örneğin, 2,4-D belli türlerde aneuploid hücrelerin oranını artırmaktadır. Besin ortamında bulunan yüksek konsantrasyondaki BAP, tütün bitkisinde somaklonal varyasyonu artırmıştır.</a:t>
            </a:r>
          </a:p>
        </p:txBody>
      </p:sp>
    </p:spTree>
    <p:extLst>
      <p:ext uri="{BB962C8B-B14F-4D97-AF65-F5344CB8AC3E}">
        <p14:creationId xmlns:p14="http://schemas.microsoft.com/office/powerpoint/2010/main" val="341939384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out)">
                                      <p:cBhvr>
                                        <p:cTn id="7" dur="500"/>
                                        <p:tgtEl>
                                          <p:spTgt spid="7">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out)">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out)">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ox(out)">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43367" name="Rectangle 7"/>
          <p:cNvSpPr>
            <a:spLocks noChangeArrowheads="1"/>
          </p:cNvSpPr>
          <p:nvPr/>
        </p:nvSpPr>
        <p:spPr bwMode="auto">
          <a:xfrm>
            <a:off x="1749426" y="476250"/>
            <a:ext cx="8594725" cy="431800"/>
          </a:xfrm>
          <a:prstGeom prst="rect">
            <a:avLst/>
          </a:prstGeom>
          <a:noFill/>
          <a:ln w="9525">
            <a:noFill/>
            <a:miter lim="800000"/>
            <a:headEnd/>
            <a:tailEnd/>
          </a:ln>
          <a:effectLst>
            <a:outerShdw dist="1796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2200" dirty="0">
                <a:solidFill>
                  <a:srgbClr val="FF0000"/>
                </a:solidFill>
                <a:latin typeface="Comic Sans MS" pitchFamily="66" charset="0"/>
              </a:rPr>
              <a:t>Problemler – Kültür Sırasında Problemler</a:t>
            </a:r>
            <a:endParaRPr lang="en-US" sz="2000" dirty="0">
              <a:solidFill>
                <a:srgbClr val="FF0000"/>
              </a:solidFill>
              <a:latin typeface="Comic Sans MS" pitchFamily="66" charset="0"/>
            </a:endParaRPr>
          </a:p>
        </p:txBody>
      </p:sp>
      <p:sp>
        <p:nvSpPr>
          <p:cNvPr id="7" name="Rectangle 6"/>
          <p:cNvSpPr/>
          <p:nvPr/>
        </p:nvSpPr>
        <p:spPr>
          <a:xfrm>
            <a:off x="1847528" y="1268760"/>
            <a:ext cx="8568952" cy="1077218"/>
          </a:xfrm>
          <a:prstGeom prst="rect">
            <a:avLst/>
          </a:prstGeom>
        </p:spPr>
        <p:txBody>
          <a:bodyPr>
            <a:spAutoFit/>
          </a:bodyPr>
          <a:lstStyle/>
          <a:p>
            <a:pPr algn="just">
              <a:spcAft>
                <a:spcPts val="1200"/>
              </a:spcAft>
              <a:defRPr/>
            </a:pPr>
            <a:r>
              <a:rPr lang="tr-TR" b="1" dirty="0">
                <a:ln>
                  <a:solidFill>
                    <a:sysClr val="windowText" lastClr="000000"/>
                  </a:solidFill>
                </a:ln>
                <a:solidFill>
                  <a:srgbClr val="FF3300"/>
                </a:solidFill>
                <a:latin typeface="Comic Sans MS" pitchFamily="66" charset="0"/>
                <a:sym typeface="Wingdings 3" pitchFamily="18" charset="2"/>
              </a:rPr>
              <a:t>Vitrifikasyon (Camsılaşma)</a:t>
            </a:r>
            <a:endParaRPr lang="tr-TR" dirty="0">
              <a:ln>
                <a:solidFill>
                  <a:sysClr val="windowText" lastClr="000000"/>
                </a:solidFill>
              </a:ln>
              <a:latin typeface="Comic Sans MS" pitchFamily="66" charset="0"/>
            </a:endParaRPr>
          </a:p>
          <a:p>
            <a:pPr algn="just">
              <a:spcAft>
                <a:spcPts val="1200"/>
              </a:spcAft>
              <a:defRPr/>
            </a:pPr>
            <a:r>
              <a:rPr lang="tr-TR" dirty="0">
                <a:latin typeface="Comic Sans MS" pitchFamily="66" charset="0"/>
              </a:rPr>
              <a:t>Vitrifikasyon, hücre ve dokuların camsılaşması olayıdır. </a:t>
            </a:r>
            <a:r>
              <a:rPr lang="tr-TR" i="1" dirty="0">
                <a:latin typeface="Comic Sans MS" pitchFamily="66" charset="0"/>
              </a:rPr>
              <a:t>In vitro</a:t>
            </a:r>
            <a:r>
              <a:rPr lang="tr-TR" dirty="0">
                <a:latin typeface="Comic Sans MS" pitchFamily="66" charset="0"/>
              </a:rPr>
              <a:t> kültürde vitrifikasyonun önlenmesi için bazı şartların sağlanması gerekir. Bunlar;</a:t>
            </a:r>
          </a:p>
        </p:txBody>
      </p:sp>
      <p:graphicFrame>
        <p:nvGraphicFramePr>
          <p:cNvPr id="5" name="Table 4"/>
          <p:cNvGraphicFramePr>
            <a:graphicFrameLocks noGrp="1"/>
          </p:cNvGraphicFramePr>
          <p:nvPr/>
        </p:nvGraphicFramePr>
        <p:xfrm>
          <a:off x="2135188" y="2565400"/>
          <a:ext cx="7632700" cy="1371600"/>
        </p:xfrm>
        <a:graphic>
          <a:graphicData uri="http://schemas.openxmlformats.org/drawingml/2006/table">
            <a:tbl>
              <a:tblPr/>
              <a:tblGrid>
                <a:gridCol w="589518"/>
                <a:gridCol w="7043182"/>
              </a:tblGrid>
              <a:tr h="0">
                <a:tc>
                  <a:txBody>
                    <a:bodyPr/>
                    <a:lstStyle/>
                    <a:p>
                      <a:pPr algn="r">
                        <a:lnSpc>
                          <a:spcPct val="150000"/>
                        </a:lnSpc>
                        <a:spcBef>
                          <a:spcPts val="300"/>
                        </a:spcBef>
                        <a:spcAft>
                          <a:spcPts val="0"/>
                        </a:spcAft>
                      </a:pPr>
                      <a:r>
                        <a:rPr lang="tr-TR" sz="1800" dirty="0">
                          <a:latin typeface="Comic Sans MS" pitchFamily="66" charset="0"/>
                          <a:ea typeface="Times New Roman"/>
                          <a:cs typeface="MV Boli" pitchFamily="2"/>
                          <a:sym typeface="Wingdings"/>
                        </a:rPr>
                        <a:t></a:t>
                      </a:r>
                      <a:endParaRPr lang="tr-TR" sz="1800" dirty="0">
                        <a:latin typeface="Comic Sans MS" pitchFamily="66" charset="0"/>
                        <a:ea typeface="Times New Roman"/>
                        <a:cs typeface="MV Boli" pitchFamily="2"/>
                      </a:endParaRPr>
                    </a:p>
                  </a:txBody>
                  <a:tcPr marL="68579" marR="68579" marT="0" marB="0">
                    <a:lnL>
                      <a:noFill/>
                    </a:lnL>
                    <a:lnR>
                      <a:noFill/>
                    </a:lnR>
                    <a:lnT>
                      <a:noFill/>
                    </a:lnT>
                    <a:lnB>
                      <a:noFill/>
                    </a:lnB>
                  </a:tcPr>
                </a:tc>
                <a:tc>
                  <a:txBody>
                    <a:bodyPr/>
                    <a:lstStyle/>
                    <a:p>
                      <a:pPr algn="just">
                        <a:spcAft>
                          <a:spcPts val="0"/>
                        </a:spcAft>
                      </a:pPr>
                      <a:r>
                        <a:rPr lang="tr-TR" sz="1800" dirty="0">
                          <a:latin typeface="Comic Sans MS" pitchFamily="66" charset="0"/>
                          <a:ea typeface="Times New Roman"/>
                          <a:cs typeface="MV Boli" pitchFamily="2"/>
                        </a:rPr>
                        <a:t>Besin ortamının agar ve şeker konsantrasyonunun artırılması, ortamın sık sık yenilenmesi,</a:t>
                      </a:r>
                    </a:p>
                  </a:txBody>
                  <a:tcPr marL="68579" marR="68579" marT="0" marB="0">
                    <a:lnL>
                      <a:noFill/>
                    </a:lnL>
                    <a:lnR>
                      <a:noFill/>
                    </a:lnR>
                    <a:lnT>
                      <a:noFill/>
                    </a:lnT>
                    <a:lnB>
                      <a:noFill/>
                    </a:lnB>
                  </a:tcPr>
                </a:tc>
              </a:tr>
              <a:tr h="0">
                <a:tc>
                  <a:txBody>
                    <a:bodyPr/>
                    <a:lstStyle/>
                    <a:p>
                      <a:pPr algn="r">
                        <a:lnSpc>
                          <a:spcPct val="150000"/>
                        </a:lnSpc>
                        <a:spcBef>
                          <a:spcPts val="200"/>
                        </a:spcBef>
                        <a:spcAft>
                          <a:spcPts val="0"/>
                        </a:spcAft>
                      </a:pPr>
                      <a:r>
                        <a:rPr lang="tr-TR" sz="1800" dirty="0">
                          <a:latin typeface="Comic Sans MS" pitchFamily="66" charset="0"/>
                          <a:ea typeface="Times New Roman"/>
                          <a:cs typeface="MV Boli" pitchFamily="2"/>
                          <a:sym typeface="Wingdings"/>
                        </a:rPr>
                        <a:t></a:t>
                      </a:r>
                      <a:endParaRPr lang="tr-TR" sz="1800" dirty="0">
                        <a:latin typeface="Comic Sans MS" pitchFamily="66" charset="0"/>
                        <a:ea typeface="Times New Roman"/>
                        <a:cs typeface="MV Boli" pitchFamily="2"/>
                      </a:endParaRPr>
                    </a:p>
                  </a:txBody>
                  <a:tcPr marL="68579" marR="68579" marT="0" marB="0">
                    <a:lnL>
                      <a:noFill/>
                    </a:lnL>
                    <a:lnR>
                      <a:noFill/>
                    </a:lnR>
                    <a:lnT>
                      <a:noFill/>
                    </a:lnT>
                    <a:lnB>
                      <a:noFill/>
                    </a:lnB>
                  </a:tcPr>
                </a:tc>
                <a:tc>
                  <a:txBody>
                    <a:bodyPr/>
                    <a:lstStyle/>
                    <a:p>
                      <a:pPr algn="just">
                        <a:lnSpc>
                          <a:spcPct val="150000"/>
                        </a:lnSpc>
                        <a:spcBef>
                          <a:spcPts val="300"/>
                        </a:spcBef>
                        <a:spcAft>
                          <a:spcPts val="0"/>
                        </a:spcAft>
                      </a:pPr>
                      <a:r>
                        <a:rPr lang="tr-TR" sz="1800" dirty="0">
                          <a:latin typeface="Comic Sans MS" pitchFamily="66" charset="0"/>
                          <a:ea typeface="Times New Roman"/>
                          <a:cs typeface="MV Boli" pitchFamily="2"/>
                        </a:rPr>
                        <a:t>Kültürün yapıldığı kaplarda gaz değişiminin sağlanması,</a:t>
                      </a:r>
                    </a:p>
                  </a:txBody>
                  <a:tcPr marL="68579" marR="68579" marT="0" marB="0">
                    <a:lnL>
                      <a:noFill/>
                    </a:lnL>
                    <a:lnR>
                      <a:noFill/>
                    </a:lnR>
                    <a:lnT>
                      <a:noFill/>
                    </a:lnT>
                    <a:lnB>
                      <a:noFill/>
                    </a:lnB>
                  </a:tcPr>
                </a:tc>
              </a:tr>
              <a:tr h="0">
                <a:tc>
                  <a:txBody>
                    <a:bodyPr/>
                    <a:lstStyle/>
                    <a:p>
                      <a:pPr algn="r">
                        <a:lnSpc>
                          <a:spcPct val="150000"/>
                        </a:lnSpc>
                        <a:spcBef>
                          <a:spcPts val="200"/>
                        </a:spcBef>
                        <a:spcAft>
                          <a:spcPts val="0"/>
                        </a:spcAft>
                      </a:pPr>
                      <a:r>
                        <a:rPr lang="tr-TR" sz="1800">
                          <a:latin typeface="Comic Sans MS" pitchFamily="66" charset="0"/>
                          <a:ea typeface="Times New Roman"/>
                          <a:cs typeface="MV Boli" pitchFamily="2"/>
                          <a:sym typeface="Wingdings"/>
                        </a:rPr>
                        <a:t></a:t>
                      </a:r>
                      <a:endParaRPr lang="tr-TR" sz="1800">
                        <a:latin typeface="Comic Sans MS" pitchFamily="66" charset="0"/>
                        <a:ea typeface="Times New Roman"/>
                        <a:cs typeface="MV Boli" pitchFamily="2"/>
                      </a:endParaRPr>
                    </a:p>
                  </a:txBody>
                  <a:tcPr marL="68579" marR="68579" marT="0" marB="0">
                    <a:lnL>
                      <a:noFill/>
                    </a:lnL>
                    <a:lnR>
                      <a:noFill/>
                    </a:lnR>
                    <a:lnT>
                      <a:noFill/>
                    </a:lnT>
                    <a:lnB>
                      <a:noFill/>
                    </a:lnB>
                  </a:tcPr>
                </a:tc>
                <a:tc>
                  <a:txBody>
                    <a:bodyPr/>
                    <a:lstStyle/>
                    <a:p>
                      <a:pPr algn="just">
                        <a:lnSpc>
                          <a:spcPct val="150000"/>
                        </a:lnSpc>
                        <a:spcBef>
                          <a:spcPts val="300"/>
                        </a:spcBef>
                        <a:spcAft>
                          <a:spcPts val="0"/>
                        </a:spcAft>
                      </a:pPr>
                      <a:r>
                        <a:rPr lang="tr-TR" sz="1800" dirty="0">
                          <a:latin typeface="Comic Sans MS" pitchFamily="66" charset="0"/>
                          <a:ea typeface="Times New Roman"/>
                          <a:cs typeface="MV Boli" pitchFamily="2"/>
                        </a:rPr>
                        <a:t>Düşük ışık yoğunluğu ve yüksek sıcaklıklardan kaçınılması.</a:t>
                      </a:r>
                    </a:p>
                  </a:txBody>
                  <a:tcPr marL="68579" marR="68579" marT="0" marB="0">
                    <a:lnL>
                      <a:noFill/>
                    </a:lnL>
                    <a:lnR>
                      <a:noFill/>
                    </a:lnR>
                    <a:lnT>
                      <a:noFill/>
                    </a:lnT>
                    <a:lnB>
                      <a:noFill/>
                    </a:lnB>
                  </a:tcPr>
                </a:tc>
              </a:tr>
            </a:tbl>
          </a:graphicData>
        </a:graphic>
      </p:graphicFrame>
    </p:spTree>
    <p:extLst>
      <p:ext uri="{BB962C8B-B14F-4D97-AF65-F5344CB8AC3E}">
        <p14:creationId xmlns:p14="http://schemas.microsoft.com/office/powerpoint/2010/main" val="267366739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ou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43367" name="Rectangle 7"/>
          <p:cNvSpPr>
            <a:spLocks noChangeArrowheads="1"/>
          </p:cNvSpPr>
          <p:nvPr/>
        </p:nvSpPr>
        <p:spPr bwMode="auto">
          <a:xfrm>
            <a:off x="1749426" y="476250"/>
            <a:ext cx="8594725" cy="431800"/>
          </a:xfrm>
          <a:prstGeom prst="rect">
            <a:avLst/>
          </a:prstGeom>
          <a:noFill/>
          <a:ln w="9525">
            <a:noFill/>
            <a:miter lim="800000"/>
            <a:headEnd/>
            <a:tailEnd/>
          </a:ln>
          <a:effectLst>
            <a:outerShdw dist="1796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2200" dirty="0">
                <a:solidFill>
                  <a:srgbClr val="FF0000"/>
                </a:solidFill>
                <a:latin typeface="Comic Sans MS" pitchFamily="66" charset="0"/>
              </a:rPr>
              <a:t>Problemler – Kültür Sırasında Problemler</a:t>
            </a:r>
            <a:endParaRPr lang="en-US" sz="2000" dirty="0">
              <a:solidFill>
                <a:srgbClr val="FF0000"/>
              </a:solidFill>
              <a:latin typeface="Comic Sans MS" pitchFamily="66" charset="0"/>
            </a:endParaRPr>
          </a:p>
        </p:txBody>
      </p:sp>
      <p:sp>
        <p:nvSpPr>
          <p:cNvPr id="7" name="Rectangle 6"/>
          <p:cNvSpPr/>
          <p:nvPr/>
        </p:nvSpPr>
        <p:spPr>
          <a:xfrm>
            <a:off x="1847528" y="1268760"/>
            <a:ext cx="8568952" cy="4154984"/>
          </a:xfrm>
          <a:prstGeom prst="rect">
            <a:avLst/>
          </a:prstGeom>
        </p:spPr>
        <p:txBody>
          <a:bodyPr>
            <a:spAutoFit/>
          </a:bodyPr>
          <a:lstStyle/>
          <a:p>
            <a:pPr algn="just">
              <a:spcAft>
                <a:spcPts val="1200"/>
              </a:spcAft>
              <a:defRPr/>
            </a:pPr>
            <a:r>
              <a:rPr lang="tr-TR" b="1" dirty="0">
                <a:ln>
                  <a:solidFill>
                    <a:sysClr val="windowText" lastClr="000000"/>
                  </a:solidFill>
                </a:ln>
                <a:solidFill>
                  <a:srgbClr val="FF3300"/>
                </a:solidFill>
                <a:latin typeface="Comic Sans MS" pitchFamily="66" charset="0"/>
                <a:sym typeface="Wingdings 3" pitchFamily="18" charset="2"/>
              </a:rPr>
              <a:t>Necrosis (Eksplant Ölümü)</a:t>
            </a:r>
            <a:endParaRPr lang="tr-TR" dirty="0">
              <a:ln>
                <a:solidFill>
                  <a:sysClr val="windowText" lastClr="000000"/>
                </a:solidFill>
              </a:ln>
              <a:latin typeface="Comic Sans MS" pitchFamily="66" charset="0"/>
            </a:endParaRPr>
          </a:p>
          <a:p>
            <a:pPr algn="just">
              <a:spcAft>
                <a:spcPts val="1200"/>
              </a:spcAft>
              <a:defRPr/>
            </a:pPr>
            <a:r>
              <a:rPr lang="tr-TR" i="1" dirty="0">
                <a:latin typeface="Comic Sans MS" pitchFamily="66" charset="0"/>
              </a:rPr>
              <a:t>In vitro</a:t>
            </a:r>
            <a:r>
              <a:rPr lang="tr-TR" dirty="0">
                <a:latin typeface="Comic Sans MS" pitchFamily="66" charset="0"/>
              </a:rPr>
              <a:t> kültürde kimi türlerde sıkça rastlanılan eksplantların kararması ya da kahverengileşmesi olayı; bir kısım enzimlerin fenolik bileşikleri okside etmesi sonucu ortaya çıkmaktadır. Kararan eksplantta rejenerasyon kabiliyeti düşmekte ve bir süre sonra kararma eksplantın tamamını kaplayarak ölümüne neden olmaktadır.</a:t>
            </a:r>
          </a:p>
          <a:p>
            <a:pPr algn="just">
              <a:spcAft>
                <a:spcPts val="1200"/>
              </a:spcAft>
              <a:defRPr/>
            </a:pPr>
            <a:r>
              <a:rPr lang="tr-TR" dirty="0">
                <a:latin typeface="Comic Sans MS" pitchFamily="66" charset="0"/>
              </a:rPr>
              <a:t>Şeker pancarı, gül, fındık ve üzüm gibi bitkilerde eksplantların kararması olayına sıkça rastlanmaktadır. Polyphenoloxidase (PPO), fenolik bileşiklerin oksidasyonuna neden olup, eksplantların kararmasına yol açan temel enzimdir. Eksplantta görülen kararma bu enzimin aktivitesine ve dokunun fenolik bileşikler kapsamına bağlıdır.</a:t>
            </a:r>
          </a:p>
          <a:p>
            <a:pPr algn="just">
              <a:spcAft>
                <a:spcPts val="1200"/>
              </a:spcAft>
              <a:defRPr/>
            </a:pPr>
            <a:r>
              <a:rPr lang="tr-TR" dirty="0">
                <a:latin typeface="Comic Sans MS" pitchFamily="66" charset="0"/>
              </a:rPr>
              <a:t>Dokuların kararmasını önlemek için besin ortamına aktif karbon, askorbik asit, sitrik asit ve sodyum klorit gibi maddelerin eklenmesi önerilmektedir.</a:t>
            </a:r>
          </a:p>
        </p:txBody>
      </p:sp>
    </p:spTree>
    <p:extLst>
      <p:ext uri="{BB962C8B-B14F-4D97-AF65-F5344CB8AC3E}">
        <p14:creationId xmlns:p14="http://schemas.microsoft.com/office/powerpoint/2010/main" val="193181805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out)">
                                      <p:cBhvr>
                                        <p:cTn id="7" dur="500"/>
                                        <p:tgtEl>
                                          <p:spTgt spid="7">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out)">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out)">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ox(out)">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2.jpg"/>
          <p:cNvPicPr>
            <a:picLocks noChangeAspect="1"/>
          </p:cNvPicPr>
          <p:nvPr/>
        </p:nvPicPr>
        <p:blipFill>
          <a:blip r:embed="rId2"/>
          <a:stretch>
            <a:fillRect/>
          </a:stretch>
        </p:blipFill>
        <p:spPr>
          <a:xfrm>
            <a:off x="2063750" y="188914"/>
            <a:ext cx="4319588" cy="2905125"/>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Figure 1.jpg"/>
          <p:cNvPicPr>
            <a:picLocks noChangeAspect="1"/>
          </p:cNvPicPr>
          <p:nvPr/>
        </p:nvPicPr>
        <p:blipFill>
          <a:blip r:embed="rId3"/>
          <a:stretch>
            <a:fillRect/>
          </a:stretch>
        </p:blipFill>
        <p:spPr>
          <a:xfrm>
            <a:off x="2855914" y="3357564"/>
            <a:ext cx="3132137" cy="3095625"/>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descr="Figure 3.tif"/>
          <p:cNvPicPr>
            <a:picLocks noChangeAspect="1"/>
          </p:cNvPicPr>
          <p:nvPr/>
        </p:nvPicPr>
        <p:blipFill>
          <a:blip r:embed="rId4"/>
          <a:stretch>
            <a:fillRect/>
          </a:stretch>
        </p:blipFill>
        <p:spPr>
          <a:xfrm>
            <a:off x="6240464" y="3357564"/>
            <a:ext cx="2955925" cy="309562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34225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ou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B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95439" y="-3175"/>
            <a:ext cx="1476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650192" y="2132856"/>
            <a:ext cx="6246008" cy="1107996"/>
          </a:xfrm>
          <a:prstGeom prst="rect">
            <a:avLst/>
          </a:prstGeom>
        </p:spPr>
        <p:txBody>
          <a:bodyPr>
            <a:spAutoFit/>
          </a:bodyPr>
          <a:lstStyle/>
          <a:p>
            <a:pPr algn="just">
              <a:defRPr/>
            </a:pPr>
            <a:r>
              <a:rPr lang="tr-TR" sz="2200" b="1" dirty="0">
                <a:ln>
                  <a:solidFill>
                    <a:schemeClr val="tx1"/>
                  </a:solidFill>
                </a:ln>
                <a:solidFill>
                  <a:srgbClr val="FFFF00"/>
                </a:solidFill>
                <a:effectLst>
                  <a:outerShdw blurRad="38100" dist="38100" dir="2700000" algn="tl">
                    <a:srgbClr val="000000">
                      <a:alpha val="43137"/>
                    </a:srgbClr>
                  </a:outerShdw>
                </a:effectLst>
                <a:latin typeface="Comic Sans MS" pitchFamily="66" charset="0"/>
              </a:rPr>
              <a:t>GENETİĞİ DEĞİŞTİRİLMİŞ ÜRÜNLERİN TOPRAK VE SU KAYNAKLARI ÜZERİNE MUHTEMEL OLUMSUZ ETKİLERİ</a:t>
            </a:r>
            <a:endParaRPr lang="tr-TR" sz="2200" dirty="0">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750986590"/>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
        <p:nvSpPr>
          <p:cNvPr id="41" name="Rectangle 3"/>
          <p:cNvSpPr txBox="1">
            <a:spLocks noChangeArrowheads="1"/>
          </p:cNvSpPr>
          <p:nvPr/>
        </p:nvSpPr>
        <p:spPr bwMode="auto">
          <a:xfrm>
            <a:off x="1558926" y="571501"/>
            <a:ext cx="5400675" cy="696913"/>
          </a:xfrm>
          <a:prstGeom prst="rect">
            <a:avLst/>
          </a:prstGeom>
          <a:noFill/>
          <a:ln w="9525">
            <a:noFill/>
            <a:miter lim="800000"/>
            <a:headEnd/>
            <a:tailEnd/>
          </a:ln>
          <a:effectLst>
            <a:outerShdw dist="17961" dir="2700000" algn="ctr" rotWithShape="0">
              <a:schemeClr val="tx1"/>
            </a:outerShdw>
          </a:effectLst>
        </p:spPr>
        <p:txBody>
          <a:bodyPr/>
          <a:lstStyle/>
          <a:p>
            <a:pPr eaLnBrk="0" hangingPunct="0">
              <a:lnSpc>
                <a:spcPct val="90000"/>
              </a:lnSpc>
              <a:spcBef>
                <a:spcPct val="20000"/>
              </a:spcBef>
              <a:defRPr/>
            </a:pPr>
            <a:r>
              <a:rPr lang="tr-TR" sz="2200" b="1" dirty="0">
                <a:solidFill>
                  <a:srgbClr val="FF0000"/>
                </a:solidFill>
                <a:latin typeface="Comic Sans MS" pitchFamily="66" charset="0"/>
              </a:rPr>
              <a:t>GDO’larda Risklerin Temel Nedenleri- </a:t>
            </a:r>
            <a:r>
              <a:rPr lang="tr-TR" sz="2200" dirty="0">
                <a:solidFill>
                  <a:srgbClr val="FF9900"/>
                </a:solidFill>
                <a:effectLst>
                  <a:outerShdw blurRad="38100" dist="38100" dir="2700000" algn="tl">
                    <a:srgbClr val="000000">
                      <a:alpha val="43137"/>
                    </a:srgbClr>
                  </a:outerShdw>
                </a:effectLst>
                <a:latin typeface="Comic Sans MS" pitchFamily="66" charset="0"/>
              </a:rPr>
              <a:t>Seleksiyon Baskısı</a:t>
            </a:r>
            <a:endParaRPr lang="en-US" sz="2200" b="1" dirty="0">
              <a:solidFill>
                <a:srgbClr val="FF0000"/>
              </a:solidFill>
              <a:latin typeface="Comic Sans MS" pitchFamily="66" charset="0"/>
            </a:endParaRPr>
          </a:p>
        </p:txBody>
      </p:sp>
      <p:sp>
        <p:nvSpPr>
          <p:cNvPr id="42" name="Rectangle 4"/>
          <p:cNvSpPr txBox="1">
            <a:spLocks noChangeArrowheads="1"/>
          </p:cNvSpPr>
          <p:nvPr/>
        </p:nvSpPr>
        <p:spPr bwMode="auto">
          <a:xfrm>
            <a:off x="2655888" y="2924175"/>
            <a:ext cx="6464300" cy="1512888"/>
          </a:xfrm>
          <a:prstGeom prst="rect">
            <a:avLst/>
          </a:prstGeom>
          <a:noFill/>
          <a:ln w="9525">
            <a:noFill/>
            <a:miter lim="800000"/>
            <a:headEnd/>
            <a:tailEnd/>
          </a:ln>
        </p:spPr>
        <p:txBody>
          <a:bodyPr/>
          <a:lstStyle/>
          <a:p>
            <a:pPr marL="341969" indent="-341969" algn="ctr" defTabSz="914067">
              <a:spcBef>
                <a:spcPct val="20000"/>
              </a:spcBef>
              <a:buClr>
                <a:schemeClr val="bg2"/>
              </a:buClr>
              <a:buSzPct val="65000"/>
              <a:defRPr/>
            </a:pPr>
            <a:r>
              <a:rPr lang="tr-TR" sz="2000" dirty="0">
                <a:latin typeface="Comic Sans MS" pitchFamily="66" charset="0"/>
              </a:rPr>
              <a:t>Mutlak dayanıklılığın kullanılması</a:t>
            </a:r>
          </a:p>
          <a:p>
            <a:pPr marL="341969" indent="-341969" defTabSz="914067">
              <a:spcBef>
                <a:spcPct val="20000"/>
              </a:spcBef>
              <a:buClr>
                <a:schemeClr val="bg2"/>
              </a:buClr>
              <a:buSzPct val="65000"/>
              <a:defRPr/>
            </a:pPr>
            <a:endParaRPr lang="tr-TR" sz="2000" dirty="0">
              <a:latin typeface="Comic Sans MS" pitchFamily="66" charset="0"/>
            </a:endParaRPr>
          </a:p>
          <a:p>
            <a:pPr marL="341969" indent="-341969" algn="ctr" defTabSz="914067">
              <a:spcBef>
                <a:spcPct val="20000"/>
              </a:spcBef>
              <a:buClr>
                <a:schemeClr val="bg2"/>
              </a:buClr>
              <a:buSzPct val="65000"/>
              <a:defRPr/>
            </a:pPr>
            <a:r>
              <a:rPr lang="tr-TR" sz="2000" dirty="0">
                <a:latin typeface="Comic Sans MS" pitchFamily="66" charset="0"/>
              </a:rPr>
              <a:t>“Gene karşı gen” hipotezi</a:t>
            </a:r>
            <a:endParaRPr lang="tr-TR" sz="2000" kern="0" dirty="0">
              <a:latin typeface="Comic Sans MS" pitchFamily="66" charset="0"/>
            </a:endParaRPr>
          </a:p>
        </p:txBody>
      </p:sp>
    </p:spTree>
    <p:extLst>
      <p:ext uri="{BB962C8B-B14F-4D97-AF65-F5344CB8AC3E}">
        <p14:creationId xmlns:p14="http://schemas.microsoft.com/office/powerpoint/2010/main" val="1460536107"/>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
        <p:nvSpPr>
          <p:cNvPr id="41" name="Rectangle 3"/>
          <p:cNvSpPr txBox="1">
            <a:spLocks noChangeArrowheads="1"/>
          </p:cNvSpPr>
          <p:nvPr/>
        </p:nvSpPr>
        <p:spPr bwMode="auto">
          <a:xfrm>
            <a:off x="1558926" y="571501"/>
            <a:ext cx="5400675" cy="696913"/>
          </a:xfrm>
          <a:prstGeom prst="rect">
            <a:avLst/>
          </a:prstGeom>
          <a:noFill/>
          <a:ln w="9525">
            <a:noFill/>
            <a:miter lim="800000"/>
            <a:headEnd/>
            <a:tailEnd/>
          </a:ln>
          <a:effectLst>
            <a:outerShdw dist="17961" dir="2700000" algn="ctr" rotWithShape="0">
              <a:schemeClr val="tx1"/>
            </a:outerShdw>
          </a:effectLst>
        </p:spPr>
        <p:txBody>
          <a:bodyPr/>
          <a:lstStyle/>
          <a:p>
            <a:pPr eaLnBrk="0" hangingPunct="0">
              <a:lnSpc>
                <a:spcPct val="90000"/>
              </a:lnSpc>
              <a:spcBef>
                <a:spcPct val="20000"/>
              </a:spcBef>
              <a:defRPr/>
            </a:pPr>
            <a:r>
              <a:rPr lang="tr-TR" sz="2200" b="1" dirty="0">
                <a:solidFill>
                  <a:srgbClr val="FF0000"/>
                </a:solidFill>
                <a:latin typeface="Comic Sans MS" pitchFamily="66" charset="0"/>
              </a:rPr>
              <a:t>GDO’larda Risklerin Temel Nedenleri- </a:t>
            </a:r>
            <a:r>
              <a:rPr lang="tr-TR" sz="2200" dirty="0">
                <a:solidFill>
                  <a:srgbClr val="FF9900"/>
                </a:solidFill>
                <a:effectLst>
                  <a:outerShdw blurRad="38100" dist="38100" dir="2700000" algn="tl">
                    <a:srgbClr val="000000">
                      <a:alpha val="43137"/>
                    </a:srgbClr>
                  </a:outerShdw>
                </a:effectLst>
                <a:latin typeface="Comic Sans MS" pitchFamily="66" charset="0"/>
              </a:rPr>
              <a:t>Mendel Kurallarından Sapmalar</a:t>
            </a:r>
            <a:endParaRPr lang="en-US" sz="2200" b="1" dirty="0">
              <a:solidFill>
                <a:srgbClr val="FF0000"/>
              </a:solidFill>
              <a:latin typeface="Comic Sans MS" pitchFamily="66" charset="0"/>
            </a:endParaRPr>
          </a:p>
        </p:txBody>
      </p:sp>
      <p:sp>
        <p:nvSpPr>
          <p:cNvPr id="5" name="Rectangle 4"/>
          <p:cNvSpPr>
            <a:spLocks noChangeArrowheads="1"/>
          </p:cNvSpPr>
          <p:nvPr/>
        </p:nvSpPr>
        <p:spPr bwMode="auto">
          <a:xfrm>
            <a:off x="1919289" y="1700214"/>
            <a:ext cx="83534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SzPct val="65000"/>
              <a:buFontTx/>
              <a:buChar char="-"/>
            </a:pPr>
            <a:r>
              <a:rPr lang="tr-TR" altLang="tr-TR" sz="2000">
                <a:latin typeface="Comic Sans MS" panose="030F0702030302020204" pitchFamily="66" charset="0"/>
              </a:rPr>
              <a:t>Yatay Gen Geçişleri</a:t>
            </a:r>
          </a:p>
          <a:p>
            <a:pPr eaLnBrk="1" hangingPunct="1">
              <a:spcBef>
                <a:spcPct val="20000"/>
              </a:spcBef>
              <a:buSzPct val="65000"/>
              <a:buFontTx/>
              <a:buChar char="-"/>
            </a:pPr>
            <a:r>
              <a:rPr lang="tr-TR" altLang="tr-TR" sz="2000">
                <a:latin typeface="Comic Sans MS" panose="030F0702030302020204" pitchFamily="66" charset="0"/>
              </a:rPr>
              <a:t>Dormant Gen Aktivitesi</a:t>
            </a:r>
          </a:p>
          <a:p>
            <a:pPr eaLnBrk="1" hangingPunct="1">
              <a:spcBef>
                <a:spcPct val="20000"/>
              </a:spcBef>
              <a:buSzPct val="65000"/>
              <a:buFontTx/>
              <a:buChar char="-"/>
            </a:pPr>
            <a:r>
              <a:rPr lang="tr-TR" altLang="tr-TR" sz="2000">
                <a:latin typeface="Comic Sans MS" panose="030F0702030302020204" pitchFamily="66" charset="0"/>
              </a:rPr>
              <a:t>Transposon Aktivitesi</a:t>
            </a:r>
          </a:p>
          <a:p>
            <a:pPr eaLnBrk="1" hangingPunct="1">
              <a:spcBef>
                <a:spcPct val="20000"/>
              </a:spcBef>
              <a:buSzPct val="65000"/>
              <a:buFontTx/>
              <a:buChar char="-"/>
            </a:pPr>
            <a:r>
              <a:rPr lang="tr-TR" altLang="tr-TR" sz="2000">
                <a:latin typeface="Comic Sans MS" panose="030F0702030302020204" pitchFamily="66" charset="0"/>
              </a:rPr>
              <a:t>Yeni Gen Etkileşimleri</a:t>
            </a:r>
          </a:p>
        </p:txBody>
      </p:sp>
    </p:spTree>
    <p:extLst>
      <p:ext uri="{BB962C8B-B14F-4D97-AF65-F5344CB8AC3E}">
        <p14:creationId xmlns:p14="http://schemas.microsoft.com/office/powerpoint/2010/main" val="124326763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out)">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out)">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ou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584963" y="6464370"/>
            <a:ext cx="8964488" cy="276999"/>
          </a:xfrm>
          <a:prstGeom prst="rect">
            <a:avLst/>
          </a:prstGeom>
        </p:spPr>
        <p:txBody>
          <a:bodyPr>
            <a:spAutoFit/>
          </a:bodyPr>
          <a:lstStyle/>
          <a:p>
            <a:pPr>
              <a:defRPr/>
            </a:pPr>
            <a:r>
              <a:rPr lang="tr-TR" sz="1200" dirty="0">
                <a:ln>
                  <a:solidFill>
                    <a:schemeClr val="accent6"/>
                  </a:solidFill>
                </a:ln>
                <a:solidFill>
                  <a:srgbClr val="FF0000"/>
                </a:solidFill>
                <a:effectLst>
                  <a:outerShdw blurRad="38100" dist="38100" dir="2700000" algn="tl">
                    <a:srgbClr val="000000">
                      <a:alpha val="43137"/>
                    </a:srgbClr>
                  </a:outerShdw>
                </a:effectLst>
                <a:latin typeface="Comic Sans MS" pitchFamily="66" charset="0"/>
              </a:rPr>
              <a:t>Genetiği Değiştirilmiş Ürünlerin Toprak ve Su Kaynakları Üzerine Muhtemel Olumsuz Etkileri</a:t>
            </a:r>
          </a:p>
        </p:txBody>
      </p:sp>
      <p:sp>
        <p:nvSpPr>
          <p:cNvPr id="41" name="Rectangle 3"/>
          <p:cNvSpPr txBox="1">
            <a:spLocks noChangeArrowheads="1"/>
          </p:cNvSpPr>
          <p:nvPr/>
        </p:nvSpPr>
        <p:spPr bwMode="auto">
          <a:xfrm>
            <a:off x="1558926" y="571501"/>
            <a:ext cx="5400675" cy="696913"/>
          </a:xfrm>
          <a:prstGeom prst="rect">
            <a:avLst/>
          </a:prstGeom>
          <a:noFill/>
          <a:ln w="9525">
            <a:noFill/>
            <a:miter lim="800000"/>
            <a:headEnd/>
            <a:tailEnd/>
          </a:ln>
          <a:effectLst>
            <a:outerShdw dist="17961" dir="2700000" algn="ctr" rotWithShape="0">
              <a:schemeClr val="tx1"/>
            </a:outerShdw>
          </a:effectLst>
        </p:spPr>
        <p:txBody>
          <a:bodyPr/>
          <a:lstStyle/>
          <a:p>
            <a:pPr eaLnBrk="0" hangingPunct="0">
              <a:lnSpc>
                <a:spcPct val="90000"/>
              </a:lnSpc>
              <a:spcBef>
                <a:spcPct val="20000"/>
              </a:spcBef>
              <a:defRPr/>
            </a:pPr>
            <a:r>
              <a:rPr lang="tr-TR" sz="2200" b="1" dirty="0">
                <a:solidFill>
                  <a:srgbClr val="FF0000"/>
                </a:solidFill>
                <a:latin typeface="Comic Sans MS" pitchFamily="66" charset="0"/>
              </a:rPr>
              <a:t>GDO’larda Risklerin Temel Nedenleri- </a:t>
            </a:r>
            <a:r>
              <a:rPr lang="tr-TR" sz="2200" dirty="0">
                <a:solidFill>
                  <a:srgbClr val="FF9900"/>
                </a:solidFill>
                <a:effectLst>
                  <a:outerShdw blurRad="38100" dist="38100" dir="2700000" algn="tl">
                    <a:srgbClr val="000000">
                      <a:alpha val="43137"/>
                    </a:srgbClr>
                  </a:outerShdw>
                </a:effectLst>
                <a:latin typeface="Comic Sans MS" pitchFamily="66" charset="0"/>
              </a:rPr>
              <a:t>Süreklilik</a:t>
            </a:r>
            <a:endParaRPr lang="en-US" sz="2200" b="1" dirty="0">
              <a:solidFill>
                <a:srgbClr val="FF0000"/>
              </a:solidFill>
              <a:latin typeface="Comic Sans MS" pitchFamily="66" charset="0"/>
            </a:endParaRPr>
          </a:p>
        </p:txBody>
      </p:sp>
      <p:sp>
        <p:nvSpPr>
          <p:cNvPr id="6" name="Rectangle 4"/>
          <p:cNvSpPr>
            <a:spLocks noChangeArrowheads="1"/>
          </p:cNvSpPr>
          <p:nvPr/>
        </p:nvSpPr>
        <p:spPr bwMode="auto">
          <a:xfrm>
            <a:off x="1919289" y="1700213"/>
            <a:ext cx="8353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bg2"/>
              </a:buClr>
              <a:buSzPct val="65000"/>
            </a:pPr>
            <a:r>
              <a:rPr lang="tr-TR" altLang="tr-TR" sz="2000">
                <a:latin typeface="Comic Sans MS" panose="030F0702030302020204" pitchFamily="66" charset="0"/>
              </a:rPr>
              <a:t>Risklerin yayılımı ve değişkenliği süreklidir</a:t>
            </a:r>
          </a:p>
        </p:txBody>
      </p:sp>
    </p:spTree>
    <p:extLst>
      <p:ext uri="{BB962C8B-B14F-4D97-AF65-F5344CB8AC3E}">
        <p14:creationId xmlns:p14="http://schemas.microsoft.com/office/powerpoint/2010/main" val="120261327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ou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552</Words>
  <Application>Microsoft Office PowerPoint</Application>
  <PresentationFormat>Geniş ekran</PresentationFormat>
  <Paragraphs>42</Paragraphs>
  <Slides>9</Slides>
  <Notes>4</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9</vt:i4>
      </vt:variant>
    </vt:vector>
  </HeadingPairs>
  <TitlesOfParts>
    <vt:vector size="18" baseType="lpstr">
      <vt:lpstr>Arial</vt:lpstr>
      <vt:lpstr>Calibri</vt:lpstr>
      <vt:lpstr>Century Gothic</vt:lpstr>
      <vt:lpstr>Comic Sans MS</vt:lpstr>
      <vt:lpstr>MV Boli</vt:lpstr>
      <vt:lpstr>Times New Roman</vt:lpstr>
      <vt:lpstr>Wingdings</vt:lpstr>
      <vt:lpstr>Wingdings 3</vt:lpstr>
      <vt:lpstr>Dilim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2</cp:revision>
  <dcterms:created xsi:type="dcterms:W3CDTF">2018-03-22T08:36:25Z</dcterms:created>
  <dcterms:modified xsi:type="dcterms:W3CDTF">2018-03-22T08:39:40Z</dcterms:modified>
</cp:coreProperties>
</file>