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sldIdLst>
    <p:sldId id="256" r:id="rId2"/>
    <p:sldId id="271" r:id="rId3"/>
    <p:sldId id="289" r:id="rId4"/>
    <p:sldId id="334" r:id="rId5"/>
    <p:sldId id="335" r:id="rId6"/>
    <p:sldId id="336" r:id="rId7"/>
    <p:sldId id="274" r:id="rId8"/>
    <p:sldId id="353" r:id="rId9"/>
    <p:sldId id="291" r:id="rId10"/>
    <p:sldId id="340" r:id="rId11"/>
    <p:sldId id="342" r:id="rId12"/>
    <p:sldId id="343" r:id="rId13"/>
    <p:sldId id="286" r:id="rId14"/>
    <p:sldId id="307" r:id="rId15"/>
    <p:sldId id="315" r:id="rId16"/>
    <p:sldId id="360" r:id="rId17"/>
    <p:sldId id="31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Default Section" id="{19C11B84-1039-462B-A141-779E64A3B14D}">
          <p14:sldIdLst>
            <p14:sldId id="256"/>
            <p14:sldId id="355"/>
            <p14:sldId id="356"/>
            <p14:sldId id="357"/>
            <p14:sldId id="329"/>
            <p14:sldId id="349"/>
            <p14:sldId id="327"/>
            <p14:sldId id="347"/>
            <p14:sldId id="276"/>
            <p14:sldId id="261"/>
            <p14:sldId id="350"/>
            <p14:sldId id="351"/>
            <p14:sldId id="352"/>
            <p14:sldId id="264"/>
            <p14:sldId id="266"/>
            <p14:sldId id="268"/>
            <p14:sldId id="360"/>
            <p14:sldId id="358"/>
            <p14:sldId id="359"/>
            <p14:sldId id="271"/>
            <p14:sldId id="289"/>
            <p14:sldId id="331"/>
            <p14:sldId id="337"/>
            <p14:sldId id="334"/>
            <p14:sldId id="335"/>
            <p14:sldId id="336"/>
            <p14:sldId id="273"/>
            <p14:sldId id="274"/>
            <p14:sldId id="290"/>
            <p14:sldId id="353"/>
            <p14:sldId id="291"/>
            <p14:sldId id="339"/>
            <p14:sldId id="340"/>
            <p14:sldId id="341"/>
            <p14:sldId id="342"/>
            <p14:sldId id="343"/>
            <p14:sldId id="286"/>
            <p14:sldId id="317"/>
            <p14:sldId id="354"/>
          </p14:sldIdLst>
        </p14:section>
        <p14:section name="Untitled Section" id="{978B1A6F-B366-4D89-8856-0497C29448C8}">
          <p14:sldIdLst>
            <p14:sldId id="307"/>
            <p14:sldId id="315"/>
            <p14:sldId id="309"/>
            <p14:sldId id="31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>
    <p:restoredLeft sz="34587" autoAdjust="0"/>
    <p:restoredTop sz="94629" autoAdjust="0"/>
  </p:normalViewPr>
  <p:slideViewPr>
    <p:cSldViewPr>
      <p:cViewPr varScale="1">
        <p:scale>
          <a:sx n="69" d="100"/>
          <a:sy n="69" d="100"/>
        </p:scale>
        <p:origin x="-118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8" d="100"/>
        <a:sy n="188" d="100"/>
      </p:scale>
      <p:origin x="0" y="2124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257464-BB79-477D-88F5-4623B1819F9C}" type="datetimeFigureOut">
              <a:rPr lang="en-US" smtClean="0"/>
              <a:pPr/>
              <a:t>5/15/2020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52C80E-9B31-47E0-98DB-8FEFFDA142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50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292FCD-C43E-0D41-B2B7-0FD9D2F2086A}" type="slidenum">
              <a:rPr lang="tr-TR"/>
              <a:pPr/>
              <a:t>8</a:t>
            </a:fld>
            <a:endParaRPr lang="tr-TR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61946B-058A-B94E-A9AC-270AC33CF1C1}" type="slidenum">
              <a:rPr lang="tr-TR"/>
              <a:pPr/>
              <a:t>9</a:t>
            </a:fld>
            <a:endParaRPr lang="tr-TR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5/15/2020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000" dirty="0">
              <a:solidFill>
                <a:schemeClr val="tx2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BC5217A8-0E06-4059-AC45-433E2E67A85D}" type="slidenum">
              <a:rPr kumimoji="0" lang="en-US" smtClean="0"/>
              <a:pPr algn="r" eaLnBrk="1" latinLnBrk="0" hangingPunct="1"/>
              <a:t>‹#›</a:t>
            </a:fld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5/15/2020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000" dirty="0">
              <a:solidFill>
                <a:schemeClr val="tx2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BC5217A8-0E06-4059-AC45-433E2E67A85D}" type="slidenum">
              <a:rPr kumimoji="0" lang="en-US" smtClean="0"/>
              <a:pPr algn="r" eaLnBrk="1" latinLnBrk="0" hangingPunct="1"/>
              <a:t>‹#›</a:t>
            </a:fld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5/15/2020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000" dirty="0">
              <a:solidFill>
                <a:schemeClr val="tx2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BC5217A8-0E06-4059-AC45-433E2E67A85D}" type="slidenum">
              <a:rPr kumimoji="0" lang="en-US" smtClean="0"/>
              <a:pPr algn="r" eaLnBrk="1" latinLnBrk="0" hangingPunct="1"/>
              <a:t>‹#›</a:t>
            </a:fld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5/15/2020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000" dirty="0">
              <a:solidFill>
                <a:schemeClr val="tx2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BC5217A8-0E06-4059-AC45-433E2E67A85D}" type="slidenum">
              <a:rPr kumimoji="0" lang="en-US" smtClean="0"/>
              <a:pPr algn="r" eaLnBrk="1" latinLnBrk="0" hangingPunct="1"/>
              <a:t>‹#›</a:t>
            </a:fld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5/15/2020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000" dirty="0">
              <a:solidFill>
                <a:schemeClr val="tx2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BC5217A8-0E06-4059-AC45-433E2E67A85D}" type="slidenum">
              <a:rPr kumimoji="0" lang="en-US" smtClean="0"/>
              <a:pPr algn="r" eaLnBrk="1" latinLnBrk="0" hangingPunct="1"/>
              <a:t>‹#›</a:t>
            </a:fld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5/15/2020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000" dirty="0">
              <a:solidFill>
                <a:schemeClr val="tx2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BC5217A8-0E06-4059-AC45-433E2E67A85D}" type="slidenum">
              <a:rPr kumimoji="0" lang="en-US" smtClean="0"/>
              <a:pPr algn="r" eaLnBrk="1" latinLnBrk="0" hangingPunct="1"/>
              <a:t>‹#›</a:t>
            </a:fld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5/15/2020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000" dirty="0">
              <a:solidFill>
                <a:schemeClr val="tx2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BC5217A8-0E06-4059-AC45-433E2E67A85D}" type="slidenum">
              <a:rPr kumimoji="0" lang="en-US" smtClean="0"/>
              <a:pPr algn="r" eaLnBrk="1" latinLnBrk="0" hangingPunct="1"/>
              <a:t>‹#›</a:t>
            </a:fld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5/15/2020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000" dirty="0">
              <a:solidFill>
                <a:schemeClr val="tx2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BC5217A8-0E06-4059-AC45-433E2E67A85D}" type="slidenum">
              <a:rPr kumimoji="0" lang="en-US" smtClean="0"/>
              <a:pPr algn="r" eaLnBrk="1" latinLnBrk="0" hangingPunct="1"/>
              <a:t>‹#›</a:t>
            </a:fld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5/15/2020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000" dirty="0">
              <a:solidFill>
                <a:schemeClr val="tx2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BC5217A8-0E06-4059-AC45-433E2E67A85D}" type="slidenum">
              <a:rPr kumimoji="0" lang="en-US" smtClean="0"/>
              <a:pPr algn="r" eaLnBrk="1" latinLnBrk="0" hangingPunct="1"/>
              <a:t>‹#›</a:t>
            </a:fld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5/15/2020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000" dirty="0">
              <a:solidFill>
                <a:schemeClr val="tx2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BC5217A8-0E06-4059-AC45-433E2E67A85D}" type="slidenum">
              <a:rPr kumimoji="0" lang="en-US" smtClean="0"/>
              <a:pPr algn="r" eaLnBrk="1" latinLnBrk="0" hangingPunct="1"/>
              <a:t>‹#›</a:t>
            </a:fld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5/15/2020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000" dirty="0">
              <a:solidFill>
                <a:schemeClr val="tx2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BC5217A8-0E06-4059-AC45-433E2E67A85D}" type="slidenum">
              <a:rPr kumimoji="0" lang="en-US" smtClean="0"/>
              <a:pPr algn="r" eaLnBrk="1" latinLnBrk="0" hangingPunct="1"/>
              <a:t>‹#›</a:t>
            </a:fld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5/15/2020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sz="1000" dirty="0">
              <a:solidFill>
                <a:schemeClr val="tx2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BC5217A8-0E06-4059-AC45-433E2E67A85D}" type="slidenum">
              <a:rPr kumimoji="0" lang="en-US" smtClean="0"/>
              <a:pPr algn="r" eaLnBrk="1" latinLnBrk="0" hangingPunct="1"/>
              <a:t>‹#›</a:t>
            </a:fld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1640" y="533400"/>
            <a:ext cx="7431360" cy="2868168"/>
          </a:xfrm>
        </p:spPr>
        <p:txBody>
          <a:bodyPr/>
          <a:lstStyle/>
          <a:p>
            <a:r>
              <a:rPr lang="tr-TR" sz="2800" dirty="0" smtClean="0">
                <a:solidFill>
                  <a:srgbClr val="FF0000"/>
                </a:solidFill>
                <a:latin typeface="Comic Sans MS" pitchFamily="66" charset="0"/>
                <a:cs typeface="Aharoni" pitchFamily="2" charset="-79"/>
              </a:rPr>
              <a:t>Radyasyon Tedavisinde </a:t>
            </a:r>
            <a:br>
              <a:rPr lang="tr-TR" sz="2800" dirty="0" smtClean="0">
                <a:solidFill>
                  <a:srgbClr val="FF0000"/>
                </a:solidFill>
                <a:latin typeface="Comic Sans MS" pitchFamily="66" charset="0"/>
                <a:cs typeface="Aharoni" pitchFamily="2" charset="-79"/>
              </a:rPr>
            </a:br>
            <a:r>
              <a:rPr lang="tr-TR" sz="2800" dirty="0" smtClean="0">
                <a:solidFill>
                  <a:srgbClr val="FF0000"/>
                </a:solidFill>
                <a:latin typeface="Comic Sans MS" pitchFamily="66" charset="0"/>
                <a:cs typeface="Aharoni" pitchFamily="2" charset="-79"/>
              </a:rPr>
              <a:t>Kullanılan Cihazlar</a:t>
            </a:r>
            <a:endParaRPr lang="en-US" sz="2800" dirty="0">
              <a:solidFill>
                <a:srgbClr val="FF0000"/>
              </a:solidFill>
              <a:latin typeface="Comic Sans MS" pitchFamily="66" charset="0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1313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0" i="1" u="sng" dirty="0" err="1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Kolimator</a:t>
            </a:r>
            <a:r>
              <a:rPr lang="tr-TR" sz="2800" b="0" i="1" u="sng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 Sistemi</a:t>
            </a:r>
            <a:endParaRPr lang="en-US" sz="2800" b="0" i="1" u="sng" dirty="0">
              <a:solidFill>
                <a:schemeClr val="bg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itchFamily="66" charset="0"/>
              </a:rPr>
              <a:t>Kolimatör kurşun, </a:t>
            </a:r>
            <a:r>
              <a:rPr lang="tr-TR" dirty="0" smtClean="0">
                <a:latin typeface="Comic Sans MS" pitchFamily="66" charset="0"/>
              </a:rPr>
              <a:t>gibi </a:t>
            </a:r>
            <a:r>
              <a:rPr lang="tr-TR" dirty="0">
                <a:latin typeface="Comic Sans MS" pitchFamily="66" charset="0"/>
              </a:rPr>
              <a:t>yüksek yoğunluklu kalın bir tabaka ile çevrilidir</a:t>
            </a:r>
            <a:r>
              <a:rPr lang="tr-TR" dirty="0" smtClean="0">
                <a:latin typeface="Comic Sans MS" pitchFamily="66" charset="0"/>
              </a:rPr>
              <a:t>.</a:t>
            </a:r>
          </a:p>
          <a:p>
            <a:pPr marL="109728" indent="0">
              <a:buNone/>
            </a:pPr>
            <a:endParaRPr lang="tr-TR" dirty="0">
              <a:latin typeface="Comic Sans MS" pitchFamily="66" charset="0"/>
            </a:endParaRPr>
          </a:p>
          <a:p>
            <a:r>
              <a:rPr lang="tr-TR" sz="2000" i="1" dirty="0" smtClean="0">
                <a:latin typeface="Comic Sans MS" pitchFamily="66" charset="0"/>
              </a:rPr>
              <a:t>Hedef</a:t>
            </a:r>
            <a:endParaRPr lang="tr-TR" sz="2000" i="1" dirty="0">
              <a:latin typeface="Comic Sans MS" pitchFamily="66" charset="0"/>
            </a:endParaRPr>
          </a:p>
          <a:p>
            <a:r>
              <a:rPr lang="tr-TR" sz="2000" i="1" dirty="0" smtClean="0">
                <a:latin typeface="Comic Sans MS" pitchFamily="66" charset="0"/>
              </a:rPr>
              <a:t>Saçıcı </a:t>
            </a:r>
            <a:r>
              <a:rPr lang="tr-TR" sz="2000" i="1" dirty="0">
                <a:latin typeface="Comic Sans MS" pitchFamily="66" charset="0"/>
              </a:rPr>
              <a:t>foil</a:t>
            </a:r>
          </a:p>
          <a:p>
            <a:r>
              <a:rPr lang="tr-TR" sz="2000" i="1" dirty="0" smtClean="0">
                <a:latin typeface="Comic Sans MS" pitchFamily="66" charset="0"/>
              </a:rPr>
              <a:t>Düzenleyici </a:t>
            </a:r>
            <a:r>
              <a:rPr lang="tr-TR" sz="2000" i="1" dirty="0">
                <a:latin typeface="Comic Sans MS" pitchFamily="66" charset="0"/>
              </a:rPr>
              <a:t>filtre</a:t>
            </a:r>
          </a:p>
          <a:p>
            <a:r>
              <a:rPr lang="tr-TR" sz="2000" i="1" dirty="0" smtClean="0">
                <a:latin typeface="Comic Sans MS" pitchFamily="66" charset="0"/>
              </a:rPr>
              <a:t>İyon </a:t>
            </a:r>
            <a:r>
              <a:rPr lang="tr-TR" sz="2000" i="1" dirty="0">
                <a:latin typeface="Comic Sans MS" pitchFamily="66" charset="0"/>
              </a:rPr>
              <a:t>odası</a:t>
            </a:r>
          </a:p>
          <a:p>
            <a:r>
              <a:rPr lang="es-ES" sz="2000" i="1" dirty="0" smtClean="0">
                <a:latin typeface="Comic Sans MS" pitchFamily="66" charset="0"/>
              </a:rPr>
              <a:t>Sabit </a:t>
            </a:r>
            <a:r>
              <a:rPr lang="es-ES" sz="2000" i="1" dirty="0">
                <a:latin typeface="Comic Sans MS" pitchFamily="66" charset="0"/>
              </a:rPr>
              <a:t>ve hareketli ‘jaw’ lar </a:t>
            </a:r>
          </a:p>
          <a:p>
            <a:r>
              <a:rPr lang="tr-TR" sz="2000" i="1" dirty="0" smtClean="0">
                <a:latin typeface="Comic Sans MS" pitchFamily="66" charset="0"/>
              </a:rPr>
              <a:t>Işık </a:t>
            </a:r>
            <a:r>
              <a:rPr lang="tr-TR" sz="2000" i="1" dirty="0">
                <a:latin typeface="Comic Sans MS" pitchFamily="66" charset="0"/>
              </a:rPr>
              <a:t>sisteminden </a:t>
            </a:r>
            <a:r>
              <a:rPr lang="tr-TR" sz="2000" dirty="0" smtClean="0">
                <a:latin typeface="Comic Sans MS" pitchFamily="66" charset="0"/>
              </a:rPr>
              <a:t>oluşur</a:t>
            </a:r>
          </a:p>
          <a:p>
            <a:r>
              <a:rPr lang="tr-TR" sz="2000" dirty="0" smtClean="0">
                <a:latin typeface="Comic Sans MS" pitchFamily="66" charset="0"/>
              </a:rPr>
              <a:t>Çok yapraklı </a:t>
            </a:r>
            <a:r>
              <a:rPr lang="tr-TR" sz="2000" dirty="0" err="1" smtClean="0">
                <a:latin typeface="Comic Sans MS" pitchFamily="66" charset="0"/>
              </a:rPr>
              <a:t>kolimatörler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1236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solidFill>
                  <a:schemeClr val="bg2">
                    <a:lumMod val="50000"/>
                  </a:schemeClr>
                </a:solidFill>
              </a:rPr>
              <a:t>x-ışınları</a:t>
            </a:r>
            <a:endParaRPr lang="tr-TR"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7620000" cy="4846320"/>
          </a:xfrm>
        </p:spPr>
        <p:txBody>
          <a:bodyPr/>
          <a:lstStyle/>
          <a:p>
            <a:r>
              <a:rPr lang="tr-TR" dirty="0">
                <a:latin typeface="Comic Sans MS" pitchFamily="66" charset="0"/>
              </a:rPr>
              <a:t>Elektronlar tungsten gibi yüksek yoğunluklu </a:t>
            </a:r>
            <a:r>
              <a:rPr lang="tr-TR" dirty="0" smtClean="0">
                <a:latin typeface="Comic Sans MS" pitchFamily="66" charset="0"/>
              </a:rPr>
              <a:t>hedefe çarptığında </a:t>
            </a:r>
            <a:r>
              <a:rPr lang="tr-TR" dirty="0">
                <a:latin typeface="Comic Sans MS" pitchFamily="66" charset="0"/>
              </a:rPr>
              <a:t>‘Bremsstrahlung </a:t>
            </a:r>
            <a:r>
              <a:rPr lang="tr-TR" dirty="0" smtClean="0">
                <a:latin typeface="Comic Sans MS" pitchFamily="66" charset="0"/>
              </a:rPr>
              <a:t>x-ışınları</a:t>
            </a:r>
            <a:r>
              <a:rPr lang="tr-TR" dirty="0">
                <a:latin typeface="Comic Sans MS" pitchFamily="66" charset="0"/>
              </a:rPr>
              <a:t>’ oluşur</a:t>
            </a:r>
          </a:p>
          <a:p>
            <a:r>
              <a:rPr lang="tr-TR" dirty="0" smtClean="0">
                <a:latin typeface="Comic Sans MS" pitchFamily="66" charset="0"/>
              </a:rPr>
              <a:t>Hedef(target), </a:t>
            </a:r>
            <a:r>
              <a:rPr lang="tr-TR" dirty="0">
                <a:latin typeface="Comic Sans MS" pitchFamily="66" charset="0"/>
              </a:rPr>
              <a:t>gelen elektronların tamamını soğuracak </a:t>
            </a:r>
            <a:r>
              <a:rPr lang="tr-TR" dirty="0" smtClean="0">
                <a:latin typeface="Comic Sans MS" pitchFamily="66" charset="0"/>
              </a:rPr>
              <a:t>kalınlıkta olmalı </a:t>
            </a:r>
            <a:r>
              <a:rPr lang="tr-TR" dirty="0">
                <a:latin typeface="Comic Sans MS" pitchFamily="66" charset="0"/>
              </a:rPr>
              <a:t>ve soğutulabilir </a:t>
            </a:r>
            <a:r>
              <a:rPr lang="tr-TR" dirty="0" smtClean="0">
                <a:latin typeface="Comic Sans MS" pitchFamily="66" charset="0"/>
              </a:rPr>
              <a:t>olmalıdır</a:t>
            </a:r>
          </a:p>
          <a:p>
            <a:r>
              <a:rPr lang="tr-TR" dirty="0" err="1" smtClean="0">
                <a:solidFill>
                  <a:srgbClr val="FF0000"/>
                </a:solidFill>
                <a:latin typeface="Comic Sans MS" pitchFamily="66" charset="0"/>
              </a:rPr>
              <a:t>Homojeniteyi</a:t>
            </a: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 sağlamak için </a:t>
            </a:r>
            <a:r>
              <a:rPr lang="tr-TR" u="sng" dirty="0" smtClean="0">
                <a:latin typeface="Comic Sans MS" pitchFamily="66" charset="0"/>
              </a:rPr>
              <a:t>Düzleştirici filtre</a:t>
            </a: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dirty="0" smtClean="0">
                <a:latin typeface="Comic Sans MS" pitchFamily="66" charset="0"/>
              </a:rPr>
              <a:t>kullanılır</a:t>
            </a:r>
            <a:endParaRPr lang="tr-T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841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bg2">
                    <a:lumMod val="50000"/>
                  </a:schemeClr>
                </a:solidFill>
              </a:rPr>
              <a:t>Elektron- </a:t>
            </a:r>
            <a:r>
              <a:rPr lang="tr-TR" sz="2800" dirty="0" err="1" smtClean="0">
                <a:solidFill>
                  <a:schemeClr val="bg2">
                    <a:lumMod val="50000"/>
                  </a:schemeClr>
                </a:solidFill>
              </a:rPr>
              <a:t>IşInları</a:t>
            </a:r>
            <a:endParaRPr lang="tr-TR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7772400" cy="4846320"/>
          </a:xfrm>
        </p:spPr>
        <p:txBody>
          <a:bodyPr>
            <a:normAutofit/>
          </a:bodyPr>
          <a:lstStyle/>
          <a:p>
            <a:r>
              <a:rPr lang="tr-TR" sz="2000" dirty="0">
                <a:latin typeface="Comic Sans MS" pitchFamily="66" charset="0"/>
              </a:rPr>
              <a:t>Hızlandırıcı tüpten çıkan elektronlar yaklaşık 3mm </a:t>
            </a:r>
            <a:r>
              <a:rPr lang="tr-TR" sz="2000" dirty="0" smtClean="0">
                <a:latin typeface="Comic Sans MS" pitchFamily="66" charset="0"/>
              </a:rPr>
              <a:t>çapında ince </a:t>
            </a:r>
            <a:r>
              <a:rPr lang="tr-TR" sz="2000" dirty="0">
                <a:latin typeface="Comic Sans MS" pitchFamily="66" charset="0"/>
              </a:rPr>
              <a:t>bir demet halindedir</a:t>
            </a:r>
          </a:p>
          <a:p>
            <a:r>
              <a:rPr lang="tr-TR" sz="2000" dirty="0" smtClean="0">
                <a:latin typeface="Comic Sans MS" pitchFamily="66" charset="0"/>
              </a:rPr>
              <a:t>Tedavi </a:t>
            </a:r>
            <a:r>
              <a:rPr lang="tr-TR" sz="2000" dirty="0">
                <a:latin typeface="Comic Sans MS" pitchFamily="66" charset="0"/>
              </a:rPr>
              <a:t>alanı boyunca üniform bir doz dağılımı </a:t>
            </a:r>
            <a:r>
              <a:rPr lang="tr-TR" sz="2000" dirty="0" smtClean="0">
                <a:latin typeface="Comic Sans MS" pitchFamily="66" charset="0"/>
              </a:rPr>
              <a:t>oluşturmak için </a:t>
            </a:r>
            <a:r>
              <a:rPr lang="tr-TR" sz="2000" dirty="0">
                <a:latin typeface="Comic Sans MS" pitchFamily="66" charset="0"/>
              </a:rPr>
              <a:t>elektronlar, </a:t>
            </a:r>
            <a:r>
              <a:rPr lang="tr-TR" sz="2000" i="1" dirty="0">
                <a:solidFill>
                  <a:schemeClr val="accent3"/>
                </a:solidFill>
                <a:latin typeface="Comic Sans MS" pitchFamily="66" charset="0"/>
              </a:rPr>
              <a:t>elektron saçıcı foil </a:t>
            </a:r>
            <a:r>
              <a:rPr lang="tr-TR" sz="2000" dirty="0">
                <a:latin typeface="Comic Sans MS" pitchFamily="66" charset="0"/>
              </a:rPr>
              <a:t>e çarptırılır</a:t>
            </a:r>
          </a:p>
          <a:p>
            <a:r>
              <a:rPr lang="tr-TR" sz="2000" i="1" dirty="0" smtClean="0">
                <a:latin typeface="Comic Sans MS" pitchFamily="66" charset="0"/>
              </a:rPr>
              <a:t>‘</a:t>
            </a:r>
            <a:r>
              <a:rPr lang="tr-TR" sz="2000" i="1" dirty="0">
                <a:latin typeface="Comic Sans MS" pitchFamily="66" charset="0"/>
              </a:rPr>
              <a:t>Elektron saçıcı foil’ </a:t>
            </a:r>
            <a:r>
              <a:rPr lang="tr-TR" sz="2000" dirty="0">
                <a:latin typeface="Comic Sans MS" pitchFamily="66" charset="0"/>
              </a:rPr>
              <a:t>olarak kurşun gibi ince </a:t>
            </a:r>
            <a:r>
              <a:rPr lang="tr-TR" sz="2000" dirty="0" smtClean="0">
                <a:latin typeface="Comic Sans MS" pitchFamily="66" charset="0"/>
              </a:rPr>
              <a:t>metaller kullanılır</a:t>
            </a:r>
            <a:endParaRPr lang="tr-TR" sz="2000" dirty="0">
              <a:latin typeface="Comic Sans MS" pitchFamily="66" charset="0"/>
            </a:endParaRPr>
          </a:p>
          <a:p>
            <a:r>
              <a:rPr lang="tr-TR" sz="2000" dirty="0" smtClean="0">
                <a:latin typeface="Comic Sans MS" pitchFamily="66" charset="0"/>
              </a:rPr>
              <a:t>Yine </a:t>
            </a:r>
            <a:r>
              <a:rPr lang="tr-TR" sz="2000" dirty="0">
                <a:latin typeface="Comic Sans MS" pitchFamily="66" charset="0"/>
              </a:rPr>
              <a:t>de bu çarpma sonucunda düşük oranda x-ışını üretilir.</a:t>
            </a:r>
          </a:p>
          <a:p>
            <a:r>
              <a:rPr lang="tr-TR" sz="2000" dirty="0">
                <a:latin typeface="Comic Sans MS" pitchFamily="66" charset="0"/>
              </a:rPr>
              <a:t>Buna elektronların x-ışını kontaminasyonu denir.</a:t>
            </a:r>
          </a:p>
        </p:txBody>
      </p:sp>
    </p:spTree>
    <p:extLst>
      <p:ext uri="{BB962C8B-B14F-4D97-AF65-F5344CB8AC3E}">
        <p14:creationId xmlns="" xmlns:p14="http://schemas.microsoft.com/office/powerpoint/2010/main" val="79553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Elektron tedavisi, yüzeyel yerleşimli tümörlerde( yüklü parçacıklar olduğu için enerjisini hemen kaybeder)</a:t>
            </a:r>
          </a:p>
          <a:p>
            <a:endParaRPr lang="tr-TR" dirty="0" smtClean="0">
              <a:latin typeface="Comic Sans MS" pitchFamily="66" charset="0"/>
            </a:endParaRPr>
          </a:p>
          <a:p>
            <a:r>
              <a:rPr lang="tr-TR" dirty="0" smtClean="0">
                <a:latin typeface="Comic Sans MS" pitchFamily="66" charset="0"/>
              </a:rPr>
              <a:t>X ışını tedavisi derin yerleşimli tümörlerde kullanılır( daha giricidirler)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10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0" dirty="0">
              <a:solidFill>
                <a:schemeClr val="bg2">
                  <a:lumMod val="50000"/>
                </a:schemeClr>
              </a:solidFill>
              <a:effectLst/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Brakiterapi</a:t>
            </a:r>
            <a:endParaRPr lang="tr-TR" sz="24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0" indent="0">
              <a:buNone/>
            </a:pPr>
            <a:endParaRPr lang="en-US" sz="2400" dirty="0">
              <a:solidFill>
                <a:schemeClr val="bg2">
                  <a:lumMod val="50000"/>
                </a:schemeClr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en-US" dirty="0" err="1">
                <a:latin typeface="Comic Sans MS" pitchFamily="66" charset="0"/>
              </a:rPr>
              <a:t>Radyoaktif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kaynakların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doğrudan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tümör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içine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veya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tümöre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çok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yakın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mesafelere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yerleştirilmesiyle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uygulanan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bir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radyoterapi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yöntemi</a:t>
            </a:r>
            <a:r>
              <a:rPr lang="tr-TR" dirty="0" err="1" smtClean="0">
                <a:latin typeface="Comic Sans MS" pitchFamily="66" charset="0"/>
              </a:rPr>
              <a:t>dir</a:t>
            </a:r>
            <a:r>
              <a:rPr lang="tr-TR" dirty="0" smtClean="0">
                <a:latin typeface="Comic Sans MS" pitchFamily="66" charset="0"/>
              </a:rPr>
              <a:t>.</a:t>
            </a:r>
          </a:p>
          <a:p>
            <a:pPr marL="0" indent="0">
              <a:buNone/>
            </a:pPr>
            <a:endParaRPr lang="tr-TR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tr-TR" dirty="0" smtClean="0">
                <a:latin typeface="Comic Sans MS" pitchFamily="66" charset="0"/>
              </a:rPr>
              <a:t>Radyoaktif kaynağın tümörün yakınına veya içinde olması, tümörün normal dokulara oranla çok daha yüksek doz almasını sağlamaktadır.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0233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1484784"/>
            <a:ext cx="7283152" cy="5112568"/>
          </a:xfrm>
        </p:spPr>
        <p:txBody>
          <a:bodyPr>
            <a:normAutofit/>
          </a:bodyPr>
          <a:lstStyle/>
          <a:p>
            <a:r>
              <a:rPr lang="tr-TR" sz="2000" dirty="0" smtClean="0">
                <a:latin typeface="Comic Sans MS" pitchFamily="66" charset="0"/>
              </a:rPr>
              <a:t>Yakın mesafeden terapi</a:t>
            </a:r>
          </a:p>
          <a:p>
            <a:r>
              <a:rPr lang="tr-TR" sz="2000" dirty="0" smtClean="0">
                <a:latin typeface="Comic Sans MS" pitchFamily="66" charset="0"/>
              </a:rPr>
              <a:t>Radyoaktif kaynak kullanılır</a:t>
            </a:r>
          </a:p>
          <a:p>
            <a:r>
              <a:rPr lang="tr-TR" sz="2000" dirty="0" smtClean="0">
                <a:latin typeface="Comic Sans MS" pitchFamily="66" charset="0"/>
              </a:rPr>
              <a:t>Kaynaklar hedef bölgenin içine yerleştirilir</a:t>
            </a:r>
          </a:p>
          <a:p>
            <a:r>
              <a:rPr lang="tr-TR" sz="2000" dirty="0" smtClean="0">
                <a:latin typeface="Comic Sans MS" pitchFamily="66" charset="0"/>
              </a:rPr>
              <a:t>Kaynak yakınında yüksek doz, uzaklaştıkça düşük doz oluşur</a:t>
            </a:r>
            <a:endParaRPr lang="tr-TR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5461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764704"/>
            <a:ext cx="4040188" cy="5361459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Günümüzde gelişen teknoloji ile birlikte LİNAC çeşitliliği de artmıştır:</a:t>
            </a:r>
          </a:p>
          <a:p>
            <a:r>
              <a:rPr lang="tr-TR" dirty="0" smtClean="0"/>
              <a:t>İMRT/VMAT/İGRT</a:t>
            </a:r>
          </a:p>
          <a:p>
            <a:endParaRPr lang="tr-TR" dirty="0" smtClean="0"/>
          </a:p>
          <a:p>
            <a:r>
              <a:rPr lang="tr-TR" dirty="0" err="1" smtClean="0"/>
              <a:t>Trilogy</a:t>
            </a:r>
            <a:endParaRPr lang="tr-TR" dirty="0" smtClean="0"/>
          </a:p>
          <a:p>
            <a:r>
              <a:rPr lang="tr-TR" dirty="0" err="1" smtClean="0"/>
              <a:t>Trubeam</a:t>
            </a:r>
            <a:endParaRPr lang="tr-TR" dirty="0" smtClean="0"/>
          </a:p>
          <a:p>
            <a:r>
              <a:rPr lang="tr-TR" dirty="0" err="1" smtClean="0"/>
              <a:t>ElektaVersa</a:t>
            </a:r>
            <a:r>
              <a:rPr lang="tr-TR" dirty="0" smtClean="0"/>
              <a:t> HD</a:t>
            </a:r>
          </a:p>
          <a:p>
            <a:r>
              <a:rPr lang="tr-TR" dirty="0" err="1" smtClean="0"/>
              <a:t>Tomoterapi</a:t>
            </a:r>
            <a:r>
              <a:rPr lang="tr-TR" dirty="0" smtClean="0"/>
              <a:t> vs</a:t>
            </a:r>
          </a:p>
          <a:p>
            <a:endParaRPr lang="tr-TR" dirty="0"/>
          </a:p>
          <a:p>
            <a:r>
              <a:rPr lang="tr-TR" dirty="0" smtClean="0"/>
              <a:t>Proton terapi</a:t>
            </a:r>
          </a:p>
          <a:p>
            <a:r>
              <a:rPr lang="tr-TR" dirty="0" err="1" smtClean="0"/>
              <a:t>Stereotaktik</a:t>
            </a:r>
            <a:r>
              <a:rPr lang="tr-TR" dirty="0" smtClean="0"/>
              <a:t> Radyoterapi </a:t>
            </a:r>
          </a:p>
          <a:p>
            <a:r>
              <a:rPr lang="tr-TR" dirty="0" err="1" smtClean="0"/>
              <a:t>Cyberknife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marL="2057400" lvl="8" indent="0">
              <a:buNone/>
            </a:pPr>
            <a:r>
              <a:rPr lang="tr-TR" sz="4400" i="1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Teşekkürler</a:t>
            </a:r>
            <a:endParaRPr lang="en-US" sz="4400" i="1" dirty="0">
              <a:solidFill>
                <a:schemeClr val="bg2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984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Radyoterapide kullanılan Cihazlar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Radyoterapi</a:t>
            </a:r>
          </a:p>
          <a:p>
            <a:endParaRPr lang="tr-TR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lvl="1"/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External</a:t>
            </a:r>
            <a:r>
              <a:rPr lang="tr-TR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(uzaktan yapılan tedavi) terapi</a:t>
            </a:r>
          </a:p>
          <a:p>
            <a:pPr lvl="1"/>
            <a:r>
              <a:rPr lang="tr-TR" sz="2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İnternal</a:t>
            </a:r>
            <a:r>
              <a:rPr lang="tr-TR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(yakından yapılan tedavi) terapi</a:t>
            </a:r>
          </a:p>
        </p:txBody>
      </p:sp>
    </p:spTree>
    <p:extLst>
      <p:ext uri="{BB962C8B-B14F-4D97-AF65-F5344CB8AC3E}">
        <p14:creationId xmlns="" xmlns:p14="http://schemas.microsoft.com/office/powerpoint/2010/main" val="109629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0" dirty="0" err="1" smtClean="0">
                <a:solidFill>
                  <a:srgbClr val="FF0000"/>
                </a:solidFill>
                <a:latin typeface="Comic Sans MS" pitchFamily="66" charset="0"/>
              </a:rPr>
              <a:t>Eksternal</a:t>
            </a:r>
            <a:r>
              <a:rPr lang="tr-TR" sz="3200" b="0" dirty="0" smtClean="0">
                <a:solidFill>
                  <a:srgbClr val="FF0000"/>
                </a:solidFill>
                <a:latin typeface="Comic Sans MS" pitchFamily="66" charset="0"/>
              </a:rPr>
              <a:t> Radyoterapi Aygıtları</a:t>
            </a:r>
            <a:endParaRPr lang="en-US" sz="3200" b="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8077200" cy="4846320"/>
          </a:xfrm>
        </p:spPr>
        <p:txBody>
          <a:bodyPr>
            <a:normAutofit/>
          </a:bodyPr>
          <a:lstStyle/>
          <a:p>
            <a:pPr lvl="1" algn="just"/>
            <a:r>
              <a:rPr lang="tr-TR" sz="2400" dirty="0" smtClean="0">
                <a:solidFill>
                  <a:srgbClr val="000000"/>
                </a:solidFill>
                <a:latin typeface="Comic Sans MS" pitchFamily="66" charset="0"/>
              </a:rPr>
              <a:t>Radyasyon kaynağı ya da radyasyon üreten aygıtın odak noktası ile hasta cildi arasında belli bir mesafe bırakarak yapılan tedavi şeklidir.</a:t>
            </a:r>
          </a:p>
          <a:p>
            <a:pPr lvl="1" algn="just"/>
            <a:endParaRPr lang="tr-TR" sz="24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 lvl="1"/>
            <a:r>
              <a:rPr lang="tr-TR" sz="2400" dirty="0">
                <a:solidFill>
                  <a:srgbClr val="FF0000"/>
                </a:solidFill>
                <a:latin typeface="Comic Sans MS" pitchFamily="66" charset="0"/>
              </a:rPr>
              <a:t>Kobalt-60 cihazı </a:t>
            </a:r>
          </a:p>
          <a:p>
            <a:pPr marL="393192" lvl="1" indent="0">
              <a:buNone/>
            </a:pPr>
            <a:r>
              <a:rPr lang="tr-TR" sz="2400" dirty="0">
                <a:solidFill>
                  <a:srgbClr val="FF0000"/>
                </a:solidFill>
                <a:latin typeface="Comic Sans MS" pitchFamily="66" charset="0"/>
              </a:rPr>
              <a:t>	</a:t>
            </a:r>
            <a:r>
              <a:rPr lang="tr-TR" sz="2400" dirty="0">
                <a:latin typeface="Comic Sans MS" pitchFamily="66" charset="0"/>
              </a:rPr>
              <a:t>Gama ışını üretir</a:t>
            </a:r>
          </a:p>
          <a:p>
            <a:pPr lvl="1"/>
            <a:endParaRPr lang="tr-TR" sz="24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lvl="1"/>
            <a:r>
              <a:rPr lang="en-US" sz="2400" dirty="0" err="1" smtClean="0">
                <a:solidFill>
                  <a:srgbClr val="FF0000"/>
                </a:solidFill>
                <a:latin typeface="Comic Sans MS" pitchFamily="66" charset="0"/>
              </a:rPr>
              <a:t>Lineer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Comic Sans MS" pitchFamily="66" charset="0"/>
              </a:rPr>
              <a:t>Hızlandırıcı</a:t>
            </a:r>
            <a:endParaRPr lang="en-US" sz="24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marL="393192" lvl="1" indent="0">
              <a:buNone/>
            </a:pPr>
            <a:r>
              <a:rPr lang="tr-TR" sz="2400" dirty="0" smtClean="0">
                <a:solidFill>
                  <a:srgbClr val="000000"/>
                </a:solidFill>
                <a:latin typeface="Comic Sans MS" pitchFamily="66" charset="0"/>
              </a:rPr>
              <a:t>	</a:t>
            </a: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</a:rPr>
              <a:t>X </a:t>
            </a:r>
            <a:r>
              <a:rPr lang="en-US" sz="2400" dirty="0" err="1" smtClean="0">
                <a:solidFill>
                  <a:srgbClr val="000000"/>
                </a:solidFill>
                <a:latin typeface="Comic Sans MS" pitchFamily="66" charset="0"/>
              </a:rPr>
              <a:t>ışını</a:t>
            </a: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tr-TR" sz="2400" dirty="0" smtClean="0">
                <a:solidFill>
                  <a:srgbClr val="000000"/>
                </a:solidFill>
                <a:latin typeface="Comic Sans MS" pitchFamily="66" charset="0"/>
              </a:rPr>
              <a:t>ve parçacık şeklinde radyasyon 	üretir</a:t>
            </a:r>
          </a:p>
          <a:p>
            <a:pPr marL="393192" lvl="1" indent="0">
              <a:buNone/>
            </a:pPr>
            <a:endParaRPr lang="en-US" sz="2400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891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609600"/>
            <a:ext cx="8415338" cy="591502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tr-TR" sz="2400" b="1" dirty="0">
                <a:solidFill>
                  <a:schemeClr val="tx2"/>
                </a:solidFill>
              </a:rPr>
              <a:t> </a:t>
            </a:r>
            <a:endParaRPr lang="tr-TR" sz="2400" dirty="0">
              <a:solidFill>
                <a:schemeClr val="tx2"/>
              </a:solidFill>
            </a:endParaRPr>
          </a:p>
          <a:p>
            <a:pPr>
              <a:lnSpc>
                <a:spcPct val="120000"/>
              </a:lnSpc>
            </a:pPr>
            <a:r>
              <a:rPr lang="tr-TR" sz="2400" dirty="0">
                <a:latin typeface="Comic Sans MS" pitchFamily="66" charset="0"/>
              </a:rPr>
              <a:t>Co-60 </a:t>
            </a:r>
            <a:r>
              <a:rPr lang="tr-TR" sz="2400" dirty="0" err="1">
                <a:latin typeface="Comic Sans MS" pitchFamily="66" charset="0"/>
              </a:rPr>
              <a:t>teleterapi</a:t>
            </a:r>
            <a:r>
              <a:rPr lang="tr-TR" sz="2400" dirty="0">
                <a:latin typeface="Comic Sans MS" pitchFamily="66" charset="0"/>
              </a:rPr>
              <a:t> cihazları 1952 yılından beri </a:t>
            </a:r>
            <a:r>
              <a:rPr lang="tr-TR" sz="2400" dirty="0" smtClean="0">
                <a:latin typeface="Comic Sans MS" pitchFamily="66" charset="0"/>
              </a:rPr>
              <a:t>radyoterapide tedavi </a:t>
            </a:r>
            <a:r>
              <a:rPr lang="tr-TR" sz="2400" dirty="0">
                <a:latin typeface="Comic Sans MS" pitchFamily="66" charset="0"/>
              </a:rPr>
              <a:t>cihazı olarak kullanılmaktadır. </a:t>
            </a:r>
          </a:p>
          <a:p>
            <a:pPr>
              <a:lnSpc>
                <a:spcPct val="120000"/>
              </a:lnSpc>
            </a:pPr>
            <a:endParaRPr lang="tr-TR" sz="2400" dirty="0">
              <a:latin typeface="Comic Sans MS" pitchFamily="66" charset="0"/>
            </a:endParaRPr>
          </a:p>
          <a:p>
            <a:pPr>
              <a:lnSpc>
                <a:spcPct val="120000"/>
              </a:lnSpc>
            </a:pPr>
            <a:r>
              <a:rPr lang="tr-TR" sz="2400" dirty="0">
                <a:latin typeface="Comic Sans MS" pitchFamily="66" charset="0"/>
              </a:rPr>
              <a:t>Işın kaynağı olarak Co-60 radyoizotopu kullanılır. </a:t>
            </a:r>
          </a:p>
          <a:p>
            <a:pPr>
              <a:lnSpc>
                <a:spcPct val="120000"/>
              </a:lnSpc>
            </a:pPr>
            <a:endParaRPr lang="tr-TR" sz="2400" dirty="0">
              <a:latin typeface="Comic Sans MS" pitchFamily="66" charset="0"/>
            </a:endParaRPr>
          </a:p>
          <a:p>
            <a:pPr>
              <a:lnSpc>
                <a:spcPct val="120000"/>
              </a:lnSpc>
            </a:pPr>
            <a:r>
              <a:rPr lang="tr-TR" sz="2400" dirty="0">
                <a:latin typeface="Comic Sans MS" pitchFamily="66" charset="0"/>
              </a:rPr>
              <a:t>Bu izotop Co-59 elementinin termal nötronlarla bombardımanı sonucu meydana gelir. </a:t>
            </a:r>
          </a:p>
          <a:p>
            <a:pPr>
              <a:lnSpc>
                <a:spcPct val="120000"/>
              </a:lnSpc>
            </a:pPr>
            <a:endParaRPr lang="tr-TR" sz="2400" dirty="0"/>
          </a:p>
          <a:p>
            <a:pPr marL="0" indent="0">
              <a:lnSpc>
                <a:spcPct val="120000"/>
              </a:lnSpc>
              <a:buNone/>
            </a:pPr>
            <a:endParaRPr lang="tr-TR" sz="2400" dirty="0"/>
          </a:p>
          <a:p>
            <a:pPr>
              <a:lnSpc>
                <a:spcPct val="90000"/>
              </a:lnSpc>
            </a:pP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6379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838200"/>
            <a:ext cx="7772400" cy="568642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tr-TR" sz="2400" dirty="0" err="1">
                <a:latin typeface="Comic Sans MS" pitchFamily="66" charset="0"/>
              </a:rPr>
              <a:t>Bozunma</a:t>
            </a:r>
            <a:r>
              <a:rPr lang="tr-TR" sz="2400" dirty="0">
                <a:latin typeface="Comic Sans MS" pitchFamily="66" charset="0"/>
              </a:rPr>
              <a:t> sonucu oluşan </a:t>
            </a:r>
            <a:r>
              <a:rPr lang="tr-TR" sz="2400" dirty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gamma ışınları </a:t>
            </a:r>
            <a:r>
              <a:rPr lang="tr-TR" sz="2400" dirty="0">
                <a:latin typeface="Comic Sans MS" pitchFamily="66" charset="0"/>
              </a:rPr>
              <a:t>tedavide kullanılır.  </a:t>
            </a:r>
            <a:endParaRPr lang="tr-TR" sz="2400" dirty="0" smtClean="0">
              <a:latin typeface="Comic Sans MS" pitchFamily="66" charset="0"/>
            </a:endParaRPr>
          </a:p>
          <a:p>
            <a:pPr marL="109728" indent="0">
              <a:lnSpc>
                <a:spcPct val="120000"/>
              </a:lnSpc>
              <a:buNone/>
            </a:pPr>
            <a:endParaRPr lang="tr-TR" sz="2400" dirty="0">
              <a:latin typeface="Comic Sans MS" pitchFamily="66" charset="0"/>
            </a:endParaRPr>
          </a:p>
          <a:p>
            <a:pPr>
              <a:lnSpc>
                <a:spcPct val="120000"/>
              </a:lnSpc>
            </a:pPr>
            <a:r>
              <a:rPr lang="tr-TR" sz="2400" dirty="0">
                <a:latin typeface="Comic Sans MS" pitchFamily="66" charset="0"/>
              </a:rPr>
              <a:t>Ortalama enerjisi </a:t>
            </a:r>
            <a:r>
              <a:rPr lang="tr-TR" sz="2400" dirty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1.25 </a:t>
            </a:r>
            <a:r>
              <a:rPr lang="tr-TR" sz="2400" dirty="0" err="1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MeV</a:t>
            </a:r>
            <a:r>
              <a:rPr lang="ja-JP" altLang="tr-TR" sz="2400" dirty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’</a:t>
            </a:r>
            <a:r>
              <a:rPr lang="tr-TR" sz="2400" dirty="0" err="1">
                <a:latin typeface="Comic Sans MS" pitchFamily="66" charset="0"/>
              </a:rPr>
              <a:t>dir</a:t>
            </a:r>
            <a:r>
              <a:rPr lang="tr-TR" sz="2400" dirty="0">
                <a:latin typeface="Comic Sans MS" pitchFamily="66" charset="0"/>
              </a:rPr>
              <a:t>. </a:t>
            </a:r>
            <a:endParaRPr lang="tr-TR" sz="2400" dirty="0" smtClean="0">
              <a:latin typeface="Comic Sans MS" pitchFamily="66" charset="0"/>
            </a:endParaRPr>
          </a:p>
          <a:p>
            <a:pPr marL="109728" indent="0">
              <a:lnSpc>
                <a:spcPct val="120000"/>
              </a:lnSpc>
              <a:buNone/>
            </a:pPr>
            <a:endParaRPr lang="tr-TR" sz="2400" dirty="0" smtClean="0">
              <a:latin typeface="Comic Sans MS" pitchFamily="66" charset="0"/>
            </a:endParaRPr>
          </a:p>
          <a:p>
            <a:pPr>
              <a:lnSpc>
                <a:spcPct val="120000"/>
              </a:lnSpc>
            </a:pPr>
            <a:r>
              <a:rPr lang="tr-TR" sz="2400" dirty="0" smtClean="0">
                <a:latin typeface="Comic Sans MS" pitchFamily="66" charset="0"/>
              </a:rPr>
              <a:t>Kaynak ışınlama yapmayacağı zaman korumalı bölgede bulunur. Bu bölge, radyasyon sızıntısını azaltmak için kurşun ile zırhlanmıştır.</a:t>
            </a:r>
            <a:endParaRPr lang="tr-TR" sz="2400" dirty="0">
              <a:latin typeface="Comic Sans MS" pitchFamily="66" charset="0"/>
            </a:endParaRPr>
          </a:p>
          <a:p>
            <a:pPr>
              <a:lnSpc>
                <a:spcPct val="120000"/>
              </a:lnSpc>
            </a:pPr>
            <a:endParaRPr lang="tr-TR" sz="2000" dirty="0"/>
          </a:p>
          <a:p>
            <a:pPr>
              <a:lnSpc>
                <a:spcPct val="120000"/>
              </a:lnSpc>
              <a:buFontTx/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="" xmlns:p14="http://schemas.microsoft.com/office/powerpoint/2010/main" val="91078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57200"/>
            <a:ext cx="7848600" cy="5668963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tr-TR" sz="2400" dirty="0" smtClean="0">
                <a:latin typeface="Comic Sans MS" pitchFamily="66" charset="0"/>
              </a:rPr>
              <a:t>Kaynak </a:t>
            </a:r>
            <a:r>
              <a:rPr lang="tr-TR" sz="2400" dirty="0">
                <a:latin typeface="Comic Sans MS" pitchFamily="66" charset="0"/>
              </a:rPr>
              <a:t>cihazın çalışması esnasında uzaktan kumandayla </a:t>
            </a:r>
            <a:r>
              <a:rPr lang="tr-TR" sz="2400" dirty="0" err="1">
                <a:latin typeface="Comic Sans MS" pitchFamily="66" charset="0"/>
              </a:rPr>
              <a:t>kolimatörün</a:t>
            </a:r>
            <a:r>
              <a:rPr lang="tr-TR" sz="2400" dirty="0">
                <a:latin typeface="Comic Sans MS" pitchFamily="66" charset="0"/>
              </a:rPr>
              <a:t> ağzına getirilir. Bunun için genellikle disk sistemi veya çekmece sistemi </a:t>
            </a:r>
            <a:r>
              <a:rPr lang="tr-TR" sz="2400" dirty="0" smtClean="0">
                <a:latin typeface="Comic Sans MS" pitchFamily="66" charset="0"/>
              </a:rPr>
              <a:t>kullanılır. Işınlama bittiğinde ise tekrar korumalı bölgeye çekilir.</a:t>
            </a:r>
            <a:endParaRPr lang="tr-TR" sz="2400" dirty="0">
              <a:latin typeface="Comic Sans MS" pitchFamily="66" charset="0"/>
            </a:endParaRPr>
          </a:p>
          <a:p>
            <a:pPr algn="just">
              <a:lnSpc>
                <a:spcPct val="120000"/>
              </a:lnSpc>
            </a:pPr>
            <a:r>
              <a:rPr lang="tr-TR" sz="2400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Co-60 radyoizotopunun yarı ömrü 5.26 yıldır.</a:t>
            </a:r>
            <a:endParaRPr lang="tr-TR" sz="2400" dirty="0">
              <a:solidFill>
                <a:schemeClr val="bg2">
                  <a:lumMod val="50000"/>
                </a:schemeClr>
              </a:solidFill>
              <a:latin typeface="Comic Sans MS" pitchFamily="66" charset="0"/>
            </a:endParaRPr>
          </a:p>
          <a:p>
            <a:pPr>
              <a:lnSpc>
                <a:spcPct val="120000"/>
              </a:lnSpc>
            </a:pP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371744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i="1" u="sng" dirty="0" smtClean="0">
                <a:solidFill>
                  <a:schemeClr val="accent1"/>
                </a:solidFill>
                <a:latin typeface="Comic Sans MS" pitchFamily="66" charset="0"/>
              </a:rPr>
              <a:t>Lineer Hızlandırıcı Cihazı (LİNAC)</a:t>
            </a:r>
            <a:br>
              <a:rPr lang="tr-TR" sz="3600" i="1" u="sng" dirty="0" smtClean="0">
                <a:solidFill>
                  <a:schemeClr val="accent1"/>
                </a:solidFill>
                <a:latin typeface="Comic Sans MS" pitchFamily="66" charset="0"/>
              </a:rPr>
            </a:br>
            <a:r>
              <a:rPr lang="tr-TR" sz="3600" dirty="0" smtClean="0">
                <a:solidFill>
                  <a:schemeClr val="accent5">
                    <a:lumMod val="75000"/>
                  </a:schemeClr>
                </a:solidFill>
              </a:rPr>
              <a:t>Teknik özellikler</a:t>
            </a:r>
            <a:endParaRPr lang="en-US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Lineer hızlandırıcılar, exteranal radyoterapide kullanılan en önemli cihazdır</a:t>
            </a:r>
          </a:p>
          <a:p>
            <a:r>
              <a:rPr lang="tr-TR" dirty="0">
                <a:latin typeface="Comic Sans MS"/>
                <a:cs typeface="Comic Sans MS"/>
              </a:rPr>
              <a:t>L</a:t>
            </a:r>
            <a:r>
              <a:rPr lang="tr-TR" dirty="0" smtClean="0">
                <a:latin typeface="Comic Sans MS"/>
                <a:cs typeface="Comic Sans MS"/>
              </a:rPr>
              <a:t>ineer </a:t>
            </a:r>
            <a:r>
              <a:rPr lang="tr-TR" dirty="0">
                <a:latin typeface="Comic Sans MS"/>
                <a:cs typeface="Comic Sans MS"/>
              </a:rPr>
              <a:t>hızlandırıcı cihazında iki tür tedavi uygulanabilir...</a:t>
            </a:r>
          </a:p>
          <a:p>
            <a:endParaRPr lang="tr-TR" dirty="0">
              <a:latin typeface="Comic Sans MS"/>
              <a:cs typeface="Comic Sans MS"/>
            </a:endParaRPr>
          </a:p>
          <a:p>
            <a:pPr marL="109728" indent="0">
              <a:buNone/>
            </a:pPr>
            <a:r>
              <a:rPr lang="tr-TR" dirty="0">
                <a:solidFill>
                  <a:schemeClr val="bg2">
                    <a:lumMod val="50000"/>
                  </a:schemeClr>
                </a:solidFill>
                <a:latin typeface="Comic Sans MS"/>
                <a:cs typeface="Comic Sans MS"/>
              </a:rPr>
              <a:t>1. 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  <a:latin typeface="Comic Sans MS"/>
                <a:cs typeface="Comic Sans MS"/>
              </a:rPr>
              <a:t>X-ışını tedavisi</a:t>
            </a:r>
            <a:endParaRPr lang="tr-TR" dirty="0">
              <a:solidFill>
                <a:schemeClr val="bg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109728" indent="0">
              <a:buNone/>
            </a:pPr>
            <a:r>
              <a:rPr lang="tr-TR" dirty="0">
                <a:solidFill>
                  <a:schemeClr val="bg2">
                    <a:lumMod val="50000"/>
                  </a:schemeClr>
                </a:solidFill>
                <a:latin typeface="Comic Sans MS"/>
                <a:cs typeface="Comic Sans MS"/>
              </a:rPr>
              <a:t>2. Elektron tedavisi</a:t>
            </a:r>
          </a:p>
          <a:p>
            <a:pPr marL="109728" indent="0">
              <a:buNone/>
            </a:pPr>
            <a:endParaRPr lang="tr-TR" dirty="0" smtClean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3368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1943100" y="2090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sz="2400">
              <a:latin typeface="Times New Roman" charset="0"/>
            </a:endParaRPr>
          </a:p>
        </p:txBody>
      </p:sp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176464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etin kutusu 1"/>
          <p:cNvSpPr txBox="1"/>
          <p:nvPr/>
        </p:nvSpPr>
        <p:spPr>
          <a:xfrm>
            <a:off x="539552" y="476672"/>
            <a:ext cx="352839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Modülatör:</a:t>
            </a:r>
            <a:r>
              <a:rPr lang="tr-TR" sz="1400" dirty="0" smtClean="0">
                <a:latin typeface="Comic Sans MS" pitchFamily="66" charset="0"/>
              </a:rPr>
              <a:t> Şebeke elektriği ile beslenir. Alternatif akımı doğru akıma çevirerek, elektron tabancasını ve </a:t>
            </a:r>
            <a:r>
              <a:rPr lang="tr-TR" sz="1400" dirty="0" err="1" smtClean="0">
                <a:latin typeface="Comic Sans MS" pitchFamily="66" charset="0"/>
              </a:rPr>
              <a:t>Magnetron</a:t>
            </a:r>
            <a:r>
              <a:rPr lang="tr-TR" sz="1400" dirty="0" smtClean="0">
                <a:latin typeface="Comic Sans MS" pitchFamily="66" charset="0"/>
              </a:rPr>
              <a:t>/</a:t>
            </a:r>
            <a:r>
              <a:rPr lang="tr-TR" sz="1400" dirty="0" err="1" smtClean="0">
                <a:latin typeface="Comic Sans MS" pitchFamily="66" charset="0"/>
              </a:rPr>
              <a:t>Klystronu</a:t>
            </a:r>
            <a:r>
              <a:rPr lang="tr-TR" sz="1400" dirty="0" smtClean="0">
                <a:latin typeface="Comic Sans MS" pitchFamily="66" charset="0"/>
              </a:rPr>
              <a:t> eş zamanlı olarak tetikler</a:t>
            </a:r>
          </a:p>
          <a:p>
            <a:endParaRPr lang="tr-TR" sz="1400" dirty="0" smtClean="0">
              <a:latin typeface="Comic Sans MS" pitchFamily="66" charset="0"/>
            </a:endParaRPr>
          </a:p>
          <a:p>
            <a:r>
              <a:rPr lang="tr-TR" sz="1400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Elektron tabancası: </a:t>
            </a:r>
            <a:r>
              <a:rPr lang="tr-TR" sz="1400" dirty="0" smtClean="0">
                <a:latin typeface="Comic Sans MS" pitchFamily="66" charset="0"/>
              </a:rPr>
              <a:t>Modülatör tarafından tetiklenir. Ürettiği elektronları hızlandırıcı </a:t>
            </a:r>
            <a:r>
              <a:rPr lang="tr-TR" sz="1400" dirty="0" err="1" smtClean="0">
                <a:latin typeface="Comic Sans MS" pitchFamily="66" charset="0"/>
              </a:rPr>
              <a:t>tüp’e</a:t>
            </a:r>
            <a:r>
              <a:rPr lang="tr-TR" sz="1400" dirty="0" smtClean="0">
                <a:latin typeface="Comic Sans MS" pitchFamily="66" charset="0"/>
              </a:rPr>
              <a:t> gönderir</a:t>
            </a:r>
          </a:p>
          <a:p>
            <a:endParaRPr lang="tr-TR" sz="1400" dirty="0">
              <a:latin typeface="Comic Sans MS" pitchFamily="66" charset="0"/>
            </a:endParaRPr>
          </a:p>
          <a:p>
            <a:r>
              <a:rPr lang="tr-TR" sz="1400" dirty="0" err="1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Magnetron</a:t>
            </a:r>
            <a:r>
              <a:rPr lang="tr-TR" sz="1400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/</a:t>
            </a:r>
            <a:r>
              <a:rPr lang="tr-TR" sz="1400" dirty="0" err="1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Klystron</a:t>
            </a:r>
            <a:r>
              <a:rPr lang="tr-TR" sz="1400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:</a:t>
            </a:r>
            <a:r>
              <a:rPr lang="tr-TR" sz="1400" dirty="0" smtClean="0">
                <a:latin typeface="Comic Sans MS" pitchFamily="66" charset="0"/>
              </a:rPr>
              <a:t> Elektronları hızlandırmak için mikrodalga üretir</a:t>
            </a:r>
          </a:p>
          <a:p>
            <a:endParaRPr lang="tr-TR" sz="1400" dirty="0">
              <a:latin typeface="Comic Sans MS" pitchFamily="66" charset="0"/>
            </a:endParaRPr>
          </a:p>
          <a:p>
            <a:r>
              <a:rPr lang="tr-TR" sz="1400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Hızlandırıcı tüp: </a:t>
            </a:r>
            <a:r>
              <a:rPr lang="tr-TR" sz="1400" dirty="0" smtClean="0">
                <a:latin typeface="Comic Sans MS" pitchFamily="66" charset="0"/>
              </a:rPr>
              <a:t>Elektronların mikrodalgalar kullanılarak hızlandırıldığı tüptür. Uzunluğu hızlandırılmak istenen elektron enerjisine göre değişmektedir.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25611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r>
              <a:rPr lang="tr-TR" sz="3200" b="1" dirty="0">
                <a:solidFill>
                  <a:schemeClr val="accent3"/>
                </a:solidFill>
                <a:latin typeface="Comic Sans MS" pitchFamily="66" charset="0"/>
              </a:rPr>
              <a:t>LINAC HIZLANDIRMA TÜPÜ</a:t>
            </a:r>
            <a:endParaRPr lang="en-US" sz="3200" b="1" dirty="0">
              <a:solidFill>
                <a:schemeClr val="accent3"/>
              </a:solidFill>
              <a:latin typeface="Comic Sans MS" pitchFamily="66" charset="0"/>
            </a:endParaRP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1219200" y="1828800"/>
            <a:ext cx="53340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>
              <a:latin typeface="Times New Roman" charset="0"/>
            </a:endParaRP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381000" y="2057400"/>
            <a:ext cx="8382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tr-TR" sz="1400">
                <a:latin typeface="Times New Roman" charset="0"/>
              </a:rPr>
              <a:t>Elektron</a:t>
            </a:r>
          </a:p>
          <a:p>
            <a:pPr algn="ctr"/>
            <a:r>
              <a:rPr lang="tr-TR" sz="1400">
                <a:latin typeface="Times New Roman" charset="0"/>
              </a:rPr>
              <a:t>Tabancası</a:t>
            </a:r>
            <a:endParaRPr lang="en-US" sz="1400">
              <a:latin typeface="Times New Roman" charset="0"/>
            </a:endParaRP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6553200" y="1828800"/>
            <a:ext cx="1295400" cy="236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>
              <a:latin typeface="Times New Roman" charset="0"/>
            </a:endParaRPr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1447800" y="3048000"/>
            <a:ext cx="8382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tr-TR" sz="1400" dirty="0" err="1">
                <a:latin typeface="Times New Roman" charset="0"/>
              </a:rPr>
              <a:t>Magnetron</a:t>
            </a:r>
            <a:endParaRPr lang="tr-TR" sz="1400" dirty="0">
              <a:latin typeface="Times New Roman" charset="0"/>
            </a:endParaRPr>
          </a:p>
          <a:p>
            <a:pPr algn="ctr"/>
            <a:r>
              <a:rPr lang="tr-TR" sz="1400" dirty="0" err="1">
                <a:latin typeface="Times New Roman" charset="0"/>
              </a:rPr>
              <a:t>Klystron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158727" name="Oval 7"/>
          <p:cNvSpPr>
            <a:spLocks noChangeArrowheads="1"/>
          </p:cNvSpPr>
          <p:nvPr/>
        </p:nvSpPr>
        <p:spPr bwMode="auto">
          <a:xfrm>
            <a:off x="1219200" y="2362200"/>
            <a:ext cx="71438" cy="71438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charset="0"/>
            </a:endParaRPr>
          </a:p>
        </p:txBody>
      </p:sp>
      <p:sp>
        <p:nvSpPr>
          <p:cNvPr id="158728" name="Oval 8"/>
          <p:cNvSpPr>
            <a:spLocks noChangeArrowheads="1"/>
          </p:cNvSpPr>
          <p:nvPr/>
        </p:nvSpPr>
        <p:spPr bwMode="auto">
          <a:xfrm>
            <a:off x="2819400" y="2362200"/>
            <a:ext cx="71438" cy="71438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charset="0"/>
            </a:endParaRPr>
          </a:p>
        </p:txBody>
      </p:sp>
      <p:sp>
        <p:nvSpPr>
          <p:cNvPr id="158729" name="Oval 9"/>
          <p:cNvSpPr>
            <a:spLocks noChangeArrowheads="1"/>
          </p:cNvSpPr>
          <p:nvPr/>
        </p:nvSpPr>
        <p:spPr bwMode="auto">
          <a:xfrm>
            <a:off x="2209800" y="2362200"/>
            <a:ext cx="71438" cy="71438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charset="0"/>
            </a:endParaRPr>
          </a:p>
        </p:txBody>
      </p:sp>
      <p:sp>
        <p:nvSpPr>
          <p:cNvPr id="158730" name="Oval 10"/>
          <p:cNvSpPr>
            <a:spLocks noChangeArrowheads="1"/>
          </p:cNvSpPr>
          <p:nvPr/>
        </p:nvSpPr>
        <p:spPr bwMode="auto">
          <a:xfrm>
            <a:off x="1600200" y="2362200"/>
            <a:ext cx="71438" cy="71438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charset="0"/>
            </a:endParaRPr>
          </a:p>
        </p:txBody>
      </p:sp>
      <p:sp>
        <p:nvSpPr>
          <p:cNvPr id="48139" name="AutoShape 11"/>
          <p:cNvSpPr>
            <a:spLocks noChangeArrowheads="1"/>
          </p:cNvSpPr>
          <p:nvPr/>
        </p:nvSpPr>
        <p:spPr bwMode="auto">
          <a:xfrm rot="5400000">
            <a:off x="6477000" y="2362200"/>
            <a:ext cx="1371600" cy="1219200"/>
          </a:xfrm>
          <a:custGeom>
            <a:avLst/>
            <a:gdLst>
              <a:gd name="T0" fmla="*/ 60991807 w 21600"/>
              <a:gd name="T1" fmla="*/ 0 h 21600"/>
              <a:gd name="T2" fmla="*/ 60991807 w 21600"/>
              <a:gd name="T3" fmla="*/ 38735113 h 21600"/>
              <a:gd name="T4" fmla="*/ 13052361 w 21600"/>
              <a:gd name="T5" fmla="*/ 68817070 h 21600"/>
              <a:gd name="T6" fmla="*/ 87096600 w 21600"/>
              <a:gd name="T7" fmla="*/ 19367556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6553200" y="1905000"/>
            <a:ext cx="12874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tr-TR" sz="1600">
                <a:latin typeface="Times New Roman" charset="0"/>
              </a:rPr>
              <a:t>Eğici Magnet</a:t>
            </a:r>
            <a:endParaRPr lang="en-US" sz="1600">
              <a:latin typeface="Times New Roman" charset="0"/>
            </a:endParaRPr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179512" y="4509120"/>
            <a:ext cx="85121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just"/>
            <a:r>
              <a:rPr lang="tr-TR" dirty="0">
                <a:latin typeface="Comic Sans MS" pitchFamily="66" charset="0"/>
              </a:rPr>
              <a:t>Elektron tabancansın da üretilen 50 KeV enerjili elektronlar Magnetron  veya </a:t>
            </a:r>
            <a:r>
              <a:rPr lang="tr-TR" dirty="0" err="1">
                <a:latin typeface="Comic Sans MS" pitchFamily="66" charset="0"/>
              </a:rPr>
              <a:t>Klystron</a:t>
            </a:r>
            <a:r>
              <a:rPr lang="ja-JP" altLang="tr-TR" dirty="0">
                <a:latin typeface="Comic Sans MS" pitchFamily="66" charset="0"/>
              </a:rPr>
              <a:t>’</a:t>
            </a:r>
            <a:r>
              <a:rPr lang="tr-TR" dirty="0">
                <a:latin typeface="Comic Sans MS" pitchFamily="66" charset="0"/>
              </a:rPr>
              <a:t>da </a:t>
            </a:r>
            <a:r>
              <a:rPr lang="tr-TR" dirty="0" smtClean="0">
                <a:latin typeface="Comic Sans MS" pitchFamily="66" charset="0"/>
              </a:rPr>
              <a:t>üretilen </a:t>
            </a:r>
            <a:r>
              <a:rPr lang="en-US" dirty="0" err="1" smtClean="0">
                <a:latin typeface="Comic Sans MS" pitchFamily="66" charset="0"/>
                <a:cs typeface="Times New Roman" charset="0"/>
              </a:rPr>
              <a:t>mikrodalga</a:t>
            </a:r>
            <a:r>
              <a:rPr lang="tr-TR" dirty="0" err="1" smtClean="0">
                <a:latin typeface="Comic Sans MS" pitchFamily="66" charset="0"/>
              </a:rPr>
              <a:t>ların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>
                <a:latin typeface="Comic Sans MS" pitchFamily="66" charset="0"/>
              </a:rPr>
              <a:t>tepelerine  bindirilerek  </a:t>
            </a:r>
            <a:r>
              <a:rPr lang="tr-TR" dirty="0" smtClean="0">
                <a:latin typeface="Comic Sans MS" pitchFamily="66" charset="0"/>
              </a:rPr>
              <a:t>25 </a:t>
            </a:r>
            <a:r>
              <a:rPr lang="tr-TR" dirty="0" err="1" smtClean="0">
                <a:latin typeface="Comic Sans MS" pitchFamily="66" charset="0"/>
              </a:rPr>
              <a:t>MeV</a:t>
            </a:r>
            <a:r>
              <a:rPr lang="ja-JP" altLang="tr-TR" dirty="0">
                <a:latin typeface="Comic Sans MS" pitchFamily="66" charset="0"/>
              </a:rPr>
              <a:t>’</a:t>
            </a:r>
            <a:r>
              <a:rPr lang="tr-TR" dirty="0">
                <a:latin typeface="Comic Sans MS" pitchFamily="66" charset="0"/>
              </a:rPr>
              <a:t>lik enerji kazanacak kadar hızlandırılmaktadırlar</a:t>
            </a:r>
            <a:r>
              <a:rPr lang="tr-TR" dirty="0">
                <a:latin typeface="Comic Sans MS" charset="0"/>
              </a:rPr>
              <a:t>.  </a:t>
            </a:r>
            <a:r>
              <a:rPr lang="en-US" dirty="0">
                <a:latin typeface="Comic Sans MS" charset="0"/>
                <a:cs typeface="Times New Roman" charset="0"/>
              </a:rPr>
              <a:t> </a:t>
            </a:r>
            <a:r>
              <a:rPr lang="tr-TR" dirty="0">
                <a:latin typeface="Comic Sans MS" charset="0"/>
              </a:rPr>
              <a:t>  </a:t>
            </a:r>
            <a:endParaRPr lang="en-US" dirty="0">
              <a:latin typeface="Comic Sans MS" charset="0"/>
            </a:endParaRPr>
          </a:p>
        </p:txBody>
      </p:sp>
      <p:sp>
        <p:nvSpPr>
          <p:cNvPr id="158734" name="Oval 14"/>
          <p:cNvSpPr>
            <a:spLocks noChangeArrowheads="1"/>
          </p:cNvSpPr>
          <p:nvPr/>
        </p:nvSpPr>
        <p:spPr bwMode="auto">
          <a:xfrm>
            <a:off x="6629400" y="2362200"/>
            <a:ext cx="153988" cy="1524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charset="0"/>
            </a:endParaRPr>
          </a:p>
        </p:txBody>
      </p:sp>
      <p:sp>
        <p:nvSpPr>
          <p:cNvPr id="158735" name="Oval 15"/>
          <p:cNvSpPr>
            <a:spLocks noChangeArrowheads="1"/>
          </p:cNvSpPr>
          <p:nvPr/>
        </p:nvSpPr>
        <p:spPr bwMode="auto">
          <a:xfrm>
            <a:off x="7162800" y="2514600"/>
            <a:ext cx="153988" cy="1524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charset="0"/>
            </a:endParaRPr>
          </a:p>
        </p:txBody>
      </p:sp>
      <p:sp>
        <p:nvSpPr>
          <p:cNvPr id="158736" name="Oval 16"/>
          <p:cNvSpPr>
            <a:spLocks noChangeArrowheads="1"/>
          </p:cNvSpPr>
          <p:nvPr/>
        </p:nvSpPr>
        <p:spPr bwMode="auto">
          <a:xfrm>
            <a:off x="7315200" y="3048000"/>
            <a:ext cx="153988" cy="1524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charset="0"/>
            </a:endParaRPr>
          </a:p>
        </p:txBody>
      </p:sp>
      <p:sp>
        <p:nvSpPr>
          <p:cNvPr id="158737" name="Oval 17"/>
          <p:cNvSpPr>
            <a:spLocks noChangeArrowheads="1"/>
          </p:cNvSpPr>
          <p:nvPr/>
        </p:nvSpPr>
        <p:spPr bwMode="auto">
          <a:xfrm>
            <a:off x="7315200" y="3733800"/>
            <a:ext cx="153988" cy="1524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charset="0"/>
            </a:endParaRPr>
          </a:p>
        </p:txBody>
      </p:sp>
      <p:pic>
        <p:nvPicPr>
          <p:cNvPr id="48146" name="Picture 1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3622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47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3622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48" name="Picture 2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362200"/>
            <a:ext cx="1828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745898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"/>
                                            </p:cond>
                                          </p:stCondLst>
                                        </p:cTn>
                                        <p:tgtEl>
                                          <p:spTgt spid="15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15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"/>
                                            </p:cond>
                                          </p:stCondLst>
                                        </p:cTn>
                                        <p:tgtEl>
                                          <p:spTgt spid="15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7" grpId="0" animBg="1"/>
      <p:bldP spid="158728" grpId="0" animBg="1"/>
      <p:bldP spid="158729" grpId="0" animBg="1"/>
      <p:bldP spid="158730" grpId="0" animBg="1"/>
      <p:bldP spid="158734" grpId="0" animBg="1"/>
      <p:bldP spid="158735" grpId="0" animBg="1"/>
      <p:bldP spid="158736" grpId="0" animBg="1"/>
      <p:bldP spid="158737" grpId="0" animBg="1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1407</TotalTime>
  <Words>498</Words>
  <Application>Microsoft Office PowerPoint</Application>
  <PresentationFormat>Ekran Gösterisi (4:3)</PresentationFormat>
  <Paragraphs>99</Paragraphs>
  <Slides>17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Ofis Teması</vt:lpstr>
      <vt:lpstr>Radyasyon Tedavisinde  Kullanılan Cihazlar</vt:lpstr>
      <vt:lpstr>Radyoterapide kullanılan Cihazlar</vt:lpstr>
      <vt:lpstr>Eksternal Radyoterapi Aygıtları</vt:lpstr>
      <vt:lpstr>Slayt 4</vt:lpstr>
      <vt:lpstr>Slayt 5</vt:lpstr>
      <vt:lpstr>Slayt 6</vt:lpstr>
      <vt:lpstr>Lineer Hızlandırıcı Cihazı (LİNAC) Teknik özellikler</vt:lpstr>
      <vt:lpstr>Slayt 8</vt:lpstr>
      <vt:lpstr>Slayt 9</vt:lpstr>
      <vt:lpstr>Kolimator Sistemi</vt:lpstr>
      <vt:lpstr>x-ışınları</vt:lpstr>
      <vt:lpstr>Elektron- IşInları</vt:lpstr>
      <vt:lpstr>Slayt 13</vt:lpstr>
      <vt:lpstr>Slayt 14</vt:lpstr>
      <vt:lpstr>Slayt 15</vt:lpstr>
      <vt:lpstr>Slayt 16</vt:lpstr>
      <vt:lpstr>Slayt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RT001</dc:creator>
  <cp:lastModifiedBy>DR.SUMERYA</cp:lastModifiedBy>
  <cp:revision>117</cp:revision>
  <dcterms:created xsi:type="dcterms:W3CDTF">2013-09-30T08:06:27Z</dcterms:created>
  <dcterms:modified xsi:type="dcterms:W3CDTF">2020-05-15T20:52:02Z</dcterms:modified>
</cp:coreProperties>
</file>