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35" r:id="rId1"/>
    <p:sldMasterId id="2147483947" r:id="rId2"/>
  </p:sldMasterIdLst>
  <p:notesMasterIdLst>
    <p:notesMasterId r:id="rId11"/>
  </p:notesMasterIdLst>
  <p:sldIdLst>
    <p:sldId id="284" r:id="rId3"/>
    <p:sldId id="258" r:id="rId4"/>
    <p:sldId id="262" r:id="rId5"/>
    <p:sldId id="263" r:id="rId6"/>
    <p:sldId id="264" r:id="rId7"/>
    <p:sldId id="265" r:id="rId8"/>
    <p:sldId id="267" r:id="rId9"/>
    <p:sldId id="28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EFF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78" autoAdjust="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756" y="4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8" d="100"/>
          <a:sy n="68" d="100"/>
        </p:scale>
        <p:origin x="3101" y="5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E0B55-E32B-FD40-BD1D-E6A191A9BBAA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DB4D74-0D15-A94B-B96E-FFCE1DF07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053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840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295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741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325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 algn="ctr"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dirty="0" smtClean="0"/>
              <a:t>Asıl alt başlık stilini düzenlemek için tıklatın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37DEC90F-93E7-493E-90B1-B0A24C29881C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274D928B-AB4A-49F7-BC3E-D9C5595CAF5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1583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614859" cy="1143000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30.05.2020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  <p:pic>
        <p:nvPicPr>
          <p:cNvPr id="8" name="Resim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0469" y="188641"/>
            <a:ext cx="1775520" cy="131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7070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710869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30.05.2020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  <p:pic>
        <p:nvPicPr>
          <p:cNvPr id="8" name="Resim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0469" y="188641"/>
            <a:ext cx="1775520" cy="131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258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30.05.2020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1231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74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Resim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351" y="44028"/>
            <a:ext cx="1589649" cy="1638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40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03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034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321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046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647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653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163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6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44" r:id="rId9"/>
    <p:sldLayoutId id="2147483945" r:id="rId10"/>
    <p:sldLayoutId id="214748394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5900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37DEC90F-93E7-493E-90B1-B0A24C29881C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274D928B-AB4A-49F7-BC3E-D9C5595CAF5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0980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49" r:id="rId2"/>
    <p:sldLayoutId id="2147483950" r:id="rId3"/>
    <p:sldLayoutId id="2147483951" r:id="rId4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NİTELEME: </a:t>
            </a:r>
            <a:r>
              <a:rPr lang="tr-TR" dirty="0" smtClean="0"/>
              <a:t>Notlar Alanı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9984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6413" y="265472"/>
            <a:ext cx="9871587" cy="835742"/>
          </a:xfrm>
        </p:spPr>
        <p:txBody>
          <a:bodyPr>
            <a:normAutofit/>
          </a:bodyPr>
          <a:lstStyle/>
          <a:p>
            <a:r>
              <a:rPr lang="tr-TR" sz="3600" dirty="0">
                <a:latin typeface="+mn-lt"/>
              </a:rPr>
              <a:t>NİTELEME:  Notlar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580103" y="1297858"/>
            <a:ext cx="10087897" cy="4798142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sz="2800" dirty="0" smtClean="0"/>
              <a:t>Nitelemenin önceki bölümlerinde verilmeyen ancak, kullanıcıyı önceden bilgilendirilmesi gerektiren ögeler notlar alanında kayıt edilir. </a:t>
            </a:r>
          </a:p>
          <a:p>
            <a:r>
              <a:rPr lang="tr-TR" b="1" dirty="0" smtClean="0"/>
              <a:t>	Genel not </a:t>
            </a:r>
            <a:r>
              <a:rPr lang="tr-TR" dirty="0" smtClean="0"/>
              <a:t>(Herhangi bir açıklama)</a:t>
            </a:r>
          </a:p>
          <a:p>
            <a:endParaRPr lang="tr-TR" dirty="0" smtClean="0"/>
          </a:p>
          <a:p>
            <a:r>
              <a:rPr lang="tr-TR" dirty="0"/>
              <a:t>Uygun </a:t>
            </a:r>
            <a:r>
              <a:rPr lang="tr-TR" dirty="0" err="1" smtClean="0"/>
              <a:t>oldğunda</a:t>
            </a:r>
            <a:r>
              <a:rPr lang="tr-TR" dirty="0"/>
              <a:t>, iki veya daha </a:t>
            </a:r>
            <a:r>
              <a:rPr lang="tr-TR" dirty="0" smtClean="0"/>
              <a:t>çok </a:t>
            </a:r>
            <a:r>
              <a:rPr lang="tr-TR" dirty="0"/>
              <a:t>not, </a:t>
            </a:r>
            <a:r>
              <a:rPr lang="tr-TR" dirty="0" smtClean="0"/>
              <a:t>birleştirilerek </a:t>
            </a:r>
            <a:r>
              <a:rPr lang="tr-TR" dirty="0"/>
              <a:t>tek not </a:t>
            </a:r>
            <a:r>
              <a:rPr lang="tr-TR" dirty="0" smtClean="0"/>
              <a:t>olarak verilebilir.</a:t>
            </a:r>
            <a:endParaRPr lang="tr-TR" dirty="0">
              <a:solidFill>
                <a:srgbClr val="FF0000"/>
              </a:solidFill>
            </a:endParaRPr>
          </a:p>
          <a:p>
            <a:r>
              <a:rPr lang="tr-TR" b="1" dirty="0" smtClean="0">
                <a:solidFill>
                  <a:srgbClr val="FF0000"/>
                </a:solidFill>
              </a:rPr>
              <a:t>	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0727897" y="34506"/>
            <a:ext cx="1377838" cy="151171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17014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9768" y="245806"/>
            <a:ext cx="9515783" cy="855407"/>
          </a:xfrm>
        </p:spPr>
        <p:txBody>
          <a:bodyPr>
            <a:normAutofit fontScale="90000"/>
          </a:bodyPr>
          <a:lstStyle/>
          <a:p>
            <a:r>
              <a:rPr lang="tr-TR" sz="4000" b="1" dirty="0"/>
              <a:t>NİTELEME:  </a:t>
            </a:r>
            <a:r>
              <a:rPr lang="tr-TR" sz="4000" b="1" dirty="0" smtClean="0"/>
              <a:t>Notlar</a:t>
            </a: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/>
              <a:t/>
            </a:r>
            <a:br>
              <a:rPr lang="tr-TR" sz="2400" dirty="0"/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5406" y="1022556"/>
            <a:ext cx="9260145" cy="492104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sz="3200" dirty="0"/>
              <a:t>Eserin </a:t>
            </a:r>
            <a:r>
              <a:rPr lang="tr-TR" sz="3200" dirty="0" err="1"/>
              <a:t>niteliği</a:t>
            </a:r>
            <a:r>
              <a:rPr lang="tr-TR" sz="3200" dirty="0"/>
              <a:t> </a:t>
            </a:r>
            <a:r>
              <a:rPr lang="tr-TR" sz="3200" dirty="0" smtClean="0"/>
              <a:t>nitelemenin önceki bölümlerinde belirtilememiş ise, </a:t>
            </a:r>
            <a:r>
              <a:rPr lang="tr-TR" sz="3200" dirty="0"/>
              <a:t>eserin nitelik, kapsam veya sanata </a:t>
            </a:r>
            <a:r>
              <a:rPr lang="tr-TR" sz="3200" dirty="0" err="1"/>
              <a:t>yönelik</a:t>
            </a:r>
            <a:r>
              <a:rPr lang="tr-TR" sz="3200" dirty="0"/>
              <a:t> </a:t>
            </a:r>
            <a:r>
              <a:rPr lang="tr-TR" sz="3200" dirty="0" err="1"/>
              <a:t>biçimini</a:t>
            </a:r>
            <a:r>
              <a:rPr lang="tr-TR" sz="3200" dirty="0"/>
              <a:t> </a:t>
            </a:r>
            <a:r>
              <a:rPr lang="tr-TR" sz="3200" dirty="0" err="1"/>
              <a:t>gösteren</a:t>
            </a:r>
            <a:r>
              <a:rPr lang="tr-TR" sz="3200" dirty="0"/>
              <a:t> bir not </a:t>
            </a:r>
            <a:r>
              <a:rPr lang="tr-TR" sz="3200" dirty="0" smtClean="0"/>
              <a:t>oluşturulur.</a:t>
            </a:r>
          </a:p>
          <a:p>
            <a:pPr marL="0" indent="0">
              <a:buNone/>
            </a:pPr>
            <a:r>
              <a:rPr lang="tr-TR" sz="3200" dirty="0"/>
              <a:t>	</a:t>
            </a:r>
            <a:endParaRPr lang="tr-TR" sz="3200" dirty="0" smtClean="0"/>
          </a:p>
          <a:p>
            <a:pPr marL="0" indent="0">
              <a:buNone/>
            </a:pPr>
            <a:r>
              <a:rPr lang="tr-TR" sz="3200" dirty="0"/>
              <a:t>	</a:t>
            </a:r>
            <a:r>
              <a:rPr lang="tr-TR" sz="3200" dirty="0" smtClean="0"/>
              <a:t>Belgesel</a:t>
            </a:r>
          </a:p>
          <a:p>
            <a:pPr marL="457200" lvl="1" indent="0">
              <a:buNone/>
            </a:pPr>
            <a:r>
              <a:rPr lang="tr-TR" sz="3200" dirty="0" smtClean="0"/>
              <a:t>	</a:t>
            </a:r>
          </a:p>
          <a:p>
            <a:pPr marL="457200" lvl="1" indent="0">
              <a:buNone/>
            </a:pPr>
            <a:r>
              <a:rPr lang="tr-TR" sz="3200" dirty="0" smtClean="0"/>
              <a:t>	İki </a:t>
            </a:r>
            <a:r>
              <a:rPr lang="tr-TR" sz="3200" dirty="0"/>
              <a:t>perdelik </a:t>
            </a:r>
            <a:r>
              <a:rPr lang="tr-TR" sz="3200" dirty="0" smtClean="0"/>
              <a:t>dram</a:t>
            </a:r>
          </a:p>
          <a:p>
            <a:pPr marL="457200" lvl="1" indent="0">
              <a:buNone/>
            </a:pPr>
            <a:r>
              <a:rPr lang="tr-TR" sz="3200" dirty="0" smtClean="0"/>
              <a:t>	</a:t>
            </a:r>
          </a:p>
          <a:p>
            <a:pPr marL="457200" lvl="1" indent="0">
              <a:buNone/>
            </a:pPr>
            <a:r>
              <a:rPr lang="tr-TR" sz="3200" dirty="0" smtClean="0"/>
              <a:t>	</a:t>
            </a:r>
            <a:r>
              <a:rPr lang="tr-TR" sz="3200" dirty="0" err="1" smtClean="0"/>
              <a:t>Kurtulus</a:t>
            </a:r>
            <a:r>
              <a:rPr lang="tr-TR" sz="3200" dirty="0" smtClean="0"/>
              <a:t>̧ </a:t>
            </a:r>
            <a:r>
              <a:rPr lang="tr-TR" sz="3200" dirty="0" err="1"/>
              <a:t>Savaşı</a:t>
            </a:r>
            <a:r>
              <a:rPr lang="tr-TR" sz="3200" dirty="0"/>
              <a:t> </a:t>
            </a:r>
            <a:r>
              <a:rPr lang="tr-TR" sz="3200" dirty="0" err="1"/>
              <a:t>fotoğraflarını</a:t>
            </a:r>
            <a:r>
              <a:rPr lang="tr-TR" sz="3200" dirty="0"/>
              <a:t> </a:t>
            </a:r>
            <a:r>
              <a:rPr lang="tr-TR" sz="3200" dirty="0" err="1"/>
              <a:t>iç</a:t>
            </a:r>
            <a:r>
              <a:rPr lang="tr-TR" sz="3200" dirty="0" err="1" smtClean="0"/>
              <a:t>ermektedir</a:t>
            </a:r>
            <a:r>
              <a:rPr lang="tr-TR" sz="3200" dirty="0" smtClean="0"/>
              <a:t>,</a:t>
            </a:r>
          </a:p>
          <a:p>
            <a:pPr marL="457200" lvl="1" indent="0">
              <a:buNone/>
            </a:pPr>
            <a:r>
              <a:rPr lang="tr-TR" sz="3200" dirty="0"/>
              <a:t>	</a:t>
            </a:r>
            <a:endParaRPr lang="tr-TR" sz="3200" dirty="0" smtClean="0"/>
          </a:p>
          <a:p>
            <a:pPr marL="457200" lvl="1" indent="0">
              <a:buNone/>
            </a:pPr>
            <a:r>
              <a:rPr lang="tr-TR" sz="3200" dirty="0" smtClean="0"/>
              <a:t>	1919’dan </a:t>
            </a:r>
            <a:r>
              <a:rPr lang="tr-TR" sz="3200" dirty="0"/>
              <a:t>1923’e </a:t>
            </a:r>
            <a:r>
              <a:rPr lang="tr-TR" sz="3200" dirty="0" err="1"/>
              <a:t>özgün</a:t>
            </a:r>
            <a:r>
              <a:rPr lang="tr-TR" sz="3200" dirty="0"/>
              <a:t> belgeler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223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594" y="107577"/>
            <a:ext cx="9446957" cy="865818"/>
          </a:xfrm>
        </p:spPr>
        <p:txBody>
          <a:bodyPr>
            <a:normAutofit/>
          </a:bodyPr>
          <a:lstStyle/>
          <a:p>
            <a:r>
              <a:rPr lang="tr-TR" sz="3600" dirty="0"/>
              <a:t>NİTELEME:  </a:t>
            </a:r>
            <a:r>
              <a:rPr lang="tr-TR" sz="3600" dirty="0" smtClean="0"/>
              <a:t>Notlar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5742" y="1268362"/>
            <a:ext cx="9279809" cy="46752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Eserin diline ilişki bilgi nitelemenin başka </a:t>
            </a:r>
            <a:r>
              <a:rPr lang="tr-TR" dirty="0"/>
              <a:t>yerlerinden ç</a:t>
            </a:r>
            <a:r>
              <a:rPr lang="tr-TR" dirty="0" smtClean="0"/>
              <a:t>ıkarılamıyorsa</a:t>
            </a:r>
            <a:r>
              <a:rPr lang="tr-TR" dirty="0"/>
              <a:t>, </a:t>
            </a:r>
            <a:r>
              <a:rPr lang="tr-TR" dirty="0" smtClean="0"/>
              <a:t>eserin </a:t>
            </a:r>
            <a:r>
              <a:rPr lang="tr-TR" dirty="0"/>
              <a:t>diline </a:t>
            </a:r>
            <a:r>
              <a:rPr lang="tr-TR" dirty="0" smtClean="0"/>
              <a:t>ilişkin </a:t>
            </a:r>
            <a:r>
              <a:rPr lang="tr-TR" dirty="0"/>
              <a:t>bir not </a:t>
            </a:r>
            <a:r>
              <a:rPr lang="tr-TR" dirty="0" smtClean="0"/>
              <a:t>oluşturulur.</a:t>
            </a:r>
          </a:p>
          <a:p>
            <a:pPr marL="0" indent="0">
              <a:buNone/>
            </a:pPr>
            <a:endParaRPr lang="tr-TR" sz="3200" dirty="0" smtClean="0"/>
          </a:p>
          <a:p>
            <a:pPr marL="457200" lvl="1" indent="0">
              <a:buNone/>
            </a:pPr>
            <a:r>
              <a:rPr lang="tr-TR" sz="3200" dirty="0" err="1" smtClean="0"/>
              <a:t>Tu</a:t>
            </a:r>
            <a:r>
              <a:rPr lang="tr-TR" sz="3200" dirty="0" err="1"/>
              <a:t>̈rkçe</a:t>
            </a:r>
            <a:r>
              <a:rPr lang="tr-TR" sz="3200" dirty="0"/>
              <a:t> ve </a:t>
            </a:r>
            <a:r>
              <a:rPr lang="tr-TR" sz="3200" dirty="0" err="1"/>
              <a:t>Farsça</a:t>
            </a:r>
            <a:r>
              <a:rPr lang="tr-TR" sz="3200" dirty="0"/>
              <a:t> metinli </a:t>
            </a:r>
            <a:endParaRPr lang="tr-TR" sz="3200" dirty="0" smtClean="0"/>
          </a:p>
          <a:p>
            <a:pPr marL="457200" lvl="1" indent="0">
              <a:buNone/>
            </a:pPr>
            <a:endParaRPr lang="tr-TR" sz="3200" dirty="0" smtClean="0"/>
          </a:p>
          <a:p>
            <a:pPr marL="457200" lvl="1" indent="0">
              <a:buNone/>
            </a:pPr>
            <a:r>
              <a:rPr lang="tr-TR" sz="3200" dirty="0" err="1" smtClean="0"/>
              <a:t>Türkçe</a:t>
            </a:r>
            <a:r>
              <a:rPr lang="tr-TR" sz="3200" dirty="0" smtClean="0"/>
              <a:t> </a:t>
            </a:r>
            <a:r>
              <a:rPr lang="tr-TR" sz="3200" dirty="0" err="1"/>
              <a:t>açıklamalı</a:t>
            </a:r>
            <a:r>
              <a:rPr lang="tr-TR" sz="3200" dirty="0"/>
              <a:t> </a:t>
            </a:r>
            <a:endParaRPr lang="tr-TR" sz="3200" dirty="0" smtClean="0"/>
          </a:p>
          <a:p>
            <a:pPr marL="457200" lvl="1" indent="0">
              <a:buNone/>
            </a:pPr>
            <a:endParaRPr lang="tr-TR" sz="3200" dirty="0"/>
          </a:p>
          <a:p>
            <a:pPr marL="457200" lvl="1" indent="0">
              <a:buNone/>
            </a:pPr>
            <a:r>
              <a:rPr lang="tr-TR" sz="3200" dirty="0"/>
              <a:t>İ</a:t>
            </a:r>
            <a:r>
              <a:rPr lang="tr-TR" sz="3200" dirty="0" smtClean="0"/>
              <a:t>ngilizce </a:t>
            </a:r>
            <a:r>
              <a:rPr lang="tr-TR" sz="3200" dirty="0"/>
              <a:t>yorumlu </a:t>
            </a:r>
            <a:endParaRPr lang="tr-TR" sz="3200" dirty="0" smtClean="0"/>
          </a:p>
          <a:p>
            <a:pPr marL="457200" lvl="1" indent="0">
              <a:buNone/>
            </a:pPr>
            <a:endParaRPr lang="tr-TR" sz="3200" dirty="0" smtClean="0"/>
          </a:p>
          <a:p>
            <a:pPr marL="457200" lvl="1" indent="0">
              <a:buNone/>
            </a:pPr>
            <a:r>
              <a:rPr lang="tr-TR" sz="3200" dirty="0" smtClean="0"/>
              <a:t>Fransızca özet bulunmaktadır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64202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284" y="107575"/>
            <a:ext cx="9663267" cy="826490"/>
          </a:xfrm>
        </p:spPr>
        <p:txBody>
          <a:bodyPr>
            <a:normAutofit/>
          </a:bodyPr>
          <a:lstStyle/>
          <a:p>
            <a:pPr algn="just"/>
            <a:r>
              <a:rPr lang="tr-TR" sz="3200" dirty="0"/>
              <a:t>NİTELEME:  Notlar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9935" y="1189704"/>
            <a:ext cx="9525616" cy="47538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Uyarlama notu: Nitelenen eserin başka </a:t>
            </a:r>
            <a:r>
              <a:rPr lang="tr-TR" dirty="0"/>
              <a:t>bir eserin uyarlaması </a:t>
            </a:r>
            <a:r>
              <a:rPr lang="tr-TR" dirty="0" smtClean="0"/>
              <a:t>olduğu </a:t>
            </a:r>
            <a:r>
              <a:rPr lang="tr-TR" dirty="0"/>
              <a:t>veya </a:t>
            </a:r>
            <a:r>
              <a:rPr lang="tr-TR" dirty="0" smtClean="0"/>
              <a:t>başka </a:t>
            </a:r>
            <a:r>
              <a:rPr lang="tr-TR" dirty="0"/>
              <a:t>bir eserle </a:t>
            </a:r>
            <a:r>
              <a:rPr lang="tr-TR" dirty="0" smtClean="0"/>
              <a:t>ilişkili olduğu nitelemenin başka </a:t>
            </a:r>
            <a:r>
              <a:rPr lang="tr-TR" dirty="0"/>
              <a:t>bir yerinde </a:t>
            </a:r>
            <a:r>
              <a:rPr lang="tr-TR" dirty="0" smtClean="0"/>
              <a:t>belirtilmemişse; </a:t>
            </a:r>
            <a:r>
              <a:rPr lang="tr-TR" dirty="0"/>
              <a:t>asıl eserle ilgili bir not </a:t>
            </a:r>
            <a:r>
              <a:rPr lang="tr-TR" dirty="0" smtClean="0"/>
              <a:t>oluşturulur.</a:t>
            </a:r>
          </a:p>
          <a:p>
            <a:pPr marL="0" indent="0">
              <a:buNone/>
            </a:pPr>
            <a:endParaRPr lang="tr-TR" dirty="0"/>
          </a:p>
          <a:p>
            <a:pPr marL="457200" lvl="1" indent="0">
              <a:buNone/>
            </a:pPr>
            <a:r>
              <a:rPr lang="tr-TR" sz="3200" dirty="0" smtClean="0"/>
              <a:t>Kemal </a:t>
            </a:r>
            <a:r>
              <a:rPr lang="tr-TR" sz="3200" dirty="0"/>
              <a:t>Tahir’in aynı adlı romanından </a:t>
            </a:r>
            <a:r>
              <a:rPr lang="tr-TR" sz="3200" dirty="0" smtClean="0"/>
              <a:t>uyarlama.</a:t>
            </a:r>
          </a:p>
          <a:p>
            <a:pPr marL="457200" lvl="1" indent="0">
              <a:buNone/>
            </a:pPr>
            <a:endParaRPr lang="tr-TR" sz="3200" dirty="0" smtClean="0"/>
          </a:p>
          <a:p>
            <a:pPr marL="457200" lvl="1" indent="0">
              <a:buNone/>
            </a:pPr>
            <a:r>
              <a:rPr lang="tr-TR" sz="3200" dirty="0" err="1" smtClean="0"/>
              <a:t>Dedekorkut</a:t>
            </a:r>
            <a:r>
              <a:rPr lang="tr-TR" sz="3200" dirty="0" smtClean="0"/>
              <a:t> </a:t>
            </a:r>
            <a:r>
              <a:rPr lang="tr-TR" sz="3200" dirty="0" err="1"/>
              <a:t>öykülerine</a:t>
            </a:r>
            <a:r>
              <a:rPr lang="tr-TR" sz="3200" dirty="0"/>
              <a:t> </a:t>
            </a:r>
            <a:r>
              <a:rPr lang="tr-TR" sz="3200" dirty="0" smtClean="0"/>
              <a:t>dayanmaktadır.</a:t>
            </a:r>
          </a:p>
          <a:p>
            <a:pPr marL="457200" lvl="1" indent="0">
              <a:buNone/>
            </a:pPr>
            <a:endParaRPr lang="tr-TR" sz="3200" dirty="0" smtClean="0"/>
          </a:p>
          <a:p>
            <a:pPr marL="457200" lvl="1" indent="0">
              <a:buNone/>
            </a:pPr>
            <a:r>
              <a:rPr lang="tr-TR" sz="3200" dirty="0" err="1" smtClean="0"/>
              <a:t>Lesrois</a:t>
            </a:r>
            <a:r>
              <a:rPr lang="tr-TR" sz="3200" dirty="0" smtClean="0"/>
              <a:t> </a:t>
            </a:r>
            <a:r>
              <a:rPr lang="tr-TR" sz="3200" dirty="0" err="1"/>
              <a:t>maudits’in</a:t>
            </a:r>
            <a:r>
              <a:rPr lang="tr-TR" sz="3200" dirty="0"/>
              <a:t> </a:t>
            </a:r>
            <a:r>
              <a:rPr lang="tr-TR" sz="3200" dirty="0" err="1"/>
              <a:t>çevirisi</a:t>
            </a:r>
            <a:r>
              <a:rPr lang="tr-TR" sz="3200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920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9935" y="107576"/>
            <a:ext cx="9525616" cy="708501"/>
          </a:xfrm>
        </p:spPr>
        <p:txBody>
          <a:bodyPr>
            <a:normAutofit fontScale="90000"/>
          </a:bodyPr>
          <a:lstStyle/>
          <a:p>
            <a:r>
              <a:rPr lang="tr-TR" sz="4000" dirty="0"/>
              <a:t>NİTELEME:  Notlar</a:t>
            </a:r>
            <a:r>
              <a:rPr lang="tr-TR" sz="2400" dirty="0"/>
              <a:t/>
            </a:r>
            <a:br>
              <a:rPr lang="tr-TR" sz="2400" dirty="0"/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6245" y="884904"/>
            <a:ext cx="9309306" cy="50586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 err="1" smtClean="0"/>
              <a:t>Eseradları</a:t>
            </a:r>
            <a:r>
              <a:rPr lang="tr-TR" sz="3200" dirty="0" smtClean="0"/>
              <a:t> notu: Nitelemesi yapılan eserin bilginin ana kaynağındaki </a:t>
            </a:r>
            <a:r>
              <a:rPr lang="tr-TR" sz="3200" dirty="0" err="1" smtClean="0"/>
              <a:t>özeseradından</a:t>
            </a:r>
            <a:r>
              <a:rPr lang="tr-TR" sz="3200" dirty="0" smtClean="0"/>
              <a:t> başka önemli </a:t>
            </a:r>
            <a:r>
              <a:rPr lang="tr-TR" sz="3200" dirty="0" err="1"/>
              <a:t>eseradları</a:t>
            </a:r>
            <a:r>
              <a:rPr lang="tr-TR" sz="3200" dirty="0"/>
              <a:t> </a:t>
            </a:r>
            <a:r>
              <a:rPr lang="tr-TR" sz="3200" dirty="0" smtClean="0"/>
              <a:t>varsa bunlar not olarak verilir.</a:t>
            </a:r>
          </a:p>
          <a:p>
            <a:pPr marL="0" indent="0">
              <a:buNone/>
            </a:pPr>
            <a:endParaRPr lang="tr-TR" sz="3200" dirty="0"/>
          </a:p>
          <a:p>
            <a:pPr marL="0" indent="0">
              <a:buNone/>
            </a:pPr>
            <a:r>
              <a:rPr lang="tr-TR" sz="3200" dirty="0" smtClean="0"/>
              <a:t>	Kapaktaki </a:t>
            </a:r>
            <a:r>
              <a:rPr lang="tr-TR" sz="3200" dirty="0"/>
              <a:t>ad: </a:t>
            </a:r>
            <a:r>
              <a:rPr lang="tr-TR" sz="3200" dirty="0" err="1" smtClean="0"/>
              <a:t>Atatu</a:t>
            </a:r>
            <a:r>
              <a:rPr lang="tr-TR" sz="3200" dirty="0" err="1"/>
              <a:t>̈rk</a:t>
            </a:r>
            <a:r>
              <a:rPr lang="tr-TR" sz="3200" dirty="0"/>
              <a:t> ve </a:t>
            </a:r>
            <a:r>
              <a:rPr lang="tr-TR" sz="3200" dirty="0" err="1"/>
              <a:t>Türk</a:t>
            </a:r>
            <a:r>
              <a:rPr lang="tr-TR" sz="3200" dirty="0"/>
              <a:t> </a:t>
            </a:r>
            <a:r>
              <a:rPr lang="tr-TR" sz="3200" dirty="0" smtClean="0"/>
              <a:t>devrimi</a:t>
            </a:r>
          </a:p>
          <a:p>
            <a:pPr marL="0" indent="0">
              <a:buNone/>
            </a:pPr>
            <a:r>
              <a:rPr lang="tr-TR" sz="3200" dirty="0" smtClean="0"/>
              <a:t> 	2</a:t>
            </a:r>
            <a:r>
              <a:rPr lang="tr-TR" sz="3200" dirty="0"/>
              <a:t>. </a:t>
            </a:r>
            <a:r>
              <a:rPr lang="tr-TR" sz="3200" dirty="0" err="1" smtClean="0"/>
              <a:t>kısımınn</a:t>
            </a:r>
            <a:r>
              <a:rPr lang="tr-TR" sz="3200" dirty="0" smtClean="0"/>
              <a:t> </a:t>
            </a:r>
            <a:r>
              <a:rPr lang="tr-TR" sz="3200" dirty="0"/>
              <a:t>adı: </a:t>
            </a:r>
            <a:r>
              <a:rPr lang="tr-TR" sz="3200" dirty="0" err="1"/>
              <a:t>Erişim</a:t>
            </a:r>
            <a:r>
              <a:rPr lang="tr-TR" sz="3200" dirty="0"/>
              <a:t> </a:t>
            </a:r>
            <a:r>
              <a:rPr lang="tr-TR" sz="3200" dirty="0" err="1"/>
              <a:t>uçları</a:t>
            </a:r>
            <a:r>
              <a:rPr lang="tr-TR" sz="3200" dirty="0"/>
              <a:t> ve </a:t>
            </a:r>
            <a:r>
              <a:rPr lang="tr-TR" sz="3200" dirty="0" err="1"/>
              <a:t>başlıklar</a:t>
            </a:r>
            <a:r>
              <a:rPr lang="tr-TR" sz="3200" dirty="0"/>
              <a:t> 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030268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5471" y="255638"/>
            <a:ext cx="9850080" cy="835743"/>
          </a:xfrm>
        </p:spPr>
        <p:txBody>
          <a:bodyPr>
            <a:normAutofit/>
          </a:bodyPr>
          <a:lstStyle/>
          <a:p>
            <a:r>
              <a:rPr lang="tr-TR" sz="3600" dirty="0"/>
              <a:t>NİTELEME:  Notlar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948" y="1612490"/>
            <a:ext cx="9643603" cy="4331111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Elektronik kaynaklarda </a:t>
            </a:r>
            <a:r>
              <a:rPr lang="tr-TR" dirty="0" err="1" smtClean="0"/>
              <a:t>Eseradının</a:t>
            </a:r>
            <a:r>
              <a:rPr lang="tr-TR" dirty="0" smtClean="0"/>
              <a:t> kaynağı. </a:t>
            </a:r>
          </a:p>
          <a:p>
            <a:pPr marL="0" indent="0">
              <a:buNone/>
            </a:pPr>
            <a:r>
              <a:rPr lang="tr-TR" dirty="0" smtClean="0"/>
              <a:t>Öz </a:t>
            </a:r>
            <a:r>
              <a:rPr lang="tr-TR" dirty="0" err="1" smtClean="0"/>
              <a:t>eseradı</a:t>
            </a:r>
            <a:r>
              <a:rPr lang="tr-TR" dirty="0" smtClean="0"/>
              <a:t> bilginin ana kaynağı dışından alınmış ise  kaynağı </a:t>
            </a:r>
            <a:r>
              <a:rPr lang="tr-TR" dirty="0"/>
              <a:t>daima bir notla </a:t>
            </a:r>
            <a:r>
              <a:rPr lang="tr-TR" dirty="0" smtClean="0"/>
              <a:t>gösterilir</a:t>
            </a:r>
            <a:r>
              <a:rPr lang="tr-TR" dirty="0"/>
              <a:t>. </a:t>
            </a:r>
            <a:br>
              <a:rPr lang="tr-TR" dirty="0"/>
            </a:br>
            <a:endParaRPr lang="en-US" dirty="0"/>
          </a:p>
          <a:p>
            <a:pPr marL="0" indent="0">
              <a:buNone/>
            </a:pPr>
            <a:r>
              <a:rPr lang="tr-TR" dirty="0" smtClean="0"/>
              <a:t>	</a:t>
            </a:r>
            <a:r>
              <a:rPr lang="tr-TR" dirty="0" err="1" smtClean="0"/>
              <a:t>Eseradı</a:t>
            </a:r>
            <a:r>
              <a:rPr lang="tr-TR" dirty="0"/>
              <a:t>: </a:t>
            </a:r>
            <a:r>
              <a:rPr lang="tr-TR" dirty="0" err="1" smtClean="0"/>
              <a:t>mikroform</a:t>
            </a:r>
            <a:r>
              <a:rPr lang="tr-TR" dirty="0" smtClean="0"/>
              <a:t> kutucuğundan</a:t>
            </a:r>
          </a:p>
          <a:p>
            <a:pPr marL="0" indent="0">
              <a:buNone/>
            </a:pPr>
            <a:r>
              <a:rPr lang="tr-TR" dirty="0" smtClean="0"/>
              <a:t>	</a:t>
            </a:r>
            <a:r>
              <a:rPr lang="tr-TR" dirty="0" err="1" smtClean="0"/>
              <a:t>Eseradı</a:t>
            </a:r>
            <a:r>
              <a:rPr lang="tr-TR" dirty="0"/>
              <a:t>: CD-ROM </a:t>
            </a:r>
            <a:r>
              <a:rPr lang="tr-TR" dirty="0" smtClean="0"/>
              <a:t>etiketinden</a:t>
            </a: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7654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75303" y="-2222091"/>
            <a:ext cx="10392697" cy="3352647"/>
          </a:xfrm>
        </p:spPr>
        <p:txBody>
          <a:bodyPr>
            <a:normAutofit/>
          </a:bodyPr>
          <a:lstStyle/>
          <a:p>
            <a:r>
              <a:rPr lang="tr-TR" sz="3600" b="1" dirty="0"/>
              <a:t>NİTELEME: </a:t>
            </a:r>
            <a:r>
              <a:rPr lang="tr-TR" sz="3600" dirty="0" smtClean="0"/>
              <a:t>Notlar Alanı</a:t>
            </a:r>
            <a:endParaRPr lang="tr-TR" sz="36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09600" y="1455173"/>
            <a:ext cx="10058400" cy="4768645"/>
          </a:xfrm>
        </p:spPr>
        <p:txBody>
          <a:bodyPr>
            <a:normAutofit/>
          </a:bodyPr>
          <a:lstStyle/>
          <a:p>
            <a:pPr algn="l"/>
            <a:r>
              <a:rPr lang="tr-TR" dirty="0"/>
              <a:t>Basım ve </a:t>
            </a:r>
            <a:r>
              <a:rPr lang="tr-TR" dirty="0" smtClean="0"/>
              <a:t>tarihçe notu: Nitelenen  eser bir başkasının gözden geçirilmişi, </a:t>
            </a:r>
            <a:r>
              <a:rPr lang="tr-TR" dirty="0"/>
              <a:t>yeniden </a:t>
            </a:r>
            <a:r>
              <a:rPr lang="tr-TR" dirty="0" smtClean="0"/>
              <a:t>çıkarılmışı veya </a:t>
            </a:r>
            <a:r>
              <a:rPr lang="tr-TR" dirty="0"/>
              <a:t>bir </a:t>
            </a:r>
            <a:r>
              <a:rPr lang="tr-TR" dirty="0" smtClean="0"/>
              <a:t>başkasını sürdüren yayın ise, önceki </a:t>
            </a:r>
            <a:r>
              <a:rPr lang="tr-TR" dirty="0"/>
              <a:t>esere </a:t>
            </a:r>
            <a:r>
              <a:rPr lang="tr-TR" dirty="0" smtClean="0"/>
              <a:t>ilişkin bir </a:t>
            </a:r>
            <a:r>
              <a:rPr lang="tr-TR" dirty="0"/>
              <a:t>not </a:t>
            </a:r>
            <a:r>
              <a:rPr lang="tr-TR" dirty="0" smtClean="0"/>
              <a:t>verilir.</a:t>
            </a:r>
          </a:p>
          <a:p>
            <a:pPr algn="l"/>
            <a:endParaRPr lang="tr-TR" dirty="0" smtClean="0"/>
          </a:p>
          <a:p>
            <a:pPr algn="l"/>
            <a:r>
              <a:rPr lang="tr-TR" dirty="0" smtClean="0"/>
              <a:t>	30 Ağustos </a:t>
            </a:r>
            <a:r>
              <a:rPr lang="tr-TR" dirty="0"/>
              <a:t>1938 sayısının yeni baskısı.</a:t>
            </a:r>
          </a:p>
          <a:p>
            <a:pPr algn="l"/>
            <a:r>
              <a:rPr lang="tr-TR" dirty="0" smtClean="0"/>
              <a:t>	</a:t>
            </a:r>
            <a:r>
              <a:rPr lang="tr-TR" dirty="0" err="1" smtClean="0"/>
              <a:t>Tu</a:t>
            </a:r>
            <a:r>
              <a:rPr lang="tr-TR" dirty="0" err="1"/>
              <a:t>̈rk</a:t>
            </a:r>
            <a:r>
              <a:rPr lang="tr-TR" dirty="0"/>
              <a:t> </a:t>
            </a:r>
            <a:r>
              <a:rPr lang="tr-TR" dirty="0" err="1"/>
              <a:t>Kütüphaneciler</a:t>
            </a:r>
            <a:r>
              <a:rPr lang="tr-TR" dirty="0"/>
              <a:t> </a:t>
            </a:r>
            <a:r>
              <a:rPr lang="tr-TR" dirty="0" err="1"/>
              <a:t>Derneği</a:t>
            </a:r>
            <a:r>
              <a:rPr lang="tr-TR" dirty="0"/>
              <a:t> </a:t>
            </a:r>
            <a:r>
              <a:rPr lang="tr-TR" dirty="0" err="1"/>
              <a:t>Bü</a:t>
            </a:r>
            <a:r>
              <a:rPr lang="tr-TR" dirty="0" err="1" smtClean="0"/>
              <a:t>lteni’nin</a:t>
            </a:r>
            <a:r>
              <a:rPr lang="tr-TR" dirty="0" smtClean="0"/>
              <a:t> devamıdır</a:t>
            </a:r>
          </a:p>
          <a:p>
            <a:pPr algn="l"/>
            <a:r>
              <a:rPr lang="tr-TR" dirty="0"/>
              <a:t>	</a:t>
            </a:r>
            <a:r>
              <a:rPr lang="tr-TR" dirty="0" smtClean="0"/>
              <a:t>İlk basımının adı: </a:t>
            </a:r>
            <a:r>
              <a:rPr lang="tr-TR" dirty="0"/>
              <a:t>Folklor ve etnografya kılavuzu </a:t>
            </a:r>
            <a:endParaRPr lang="tr-TR" dirty="0" smtClean="0"/>
          </a:p>
          <a:p>
            <a:pPr algn="l"/>
            <a:r>
              <a:rPr lang="tr-TR" dirty="0"/>
              <a:t>	</a:t>
            </a:r>
            <a:r>
              <a:rPr lang="tr-TR" dirty="0" smtClean="0"/>
              <a:t>Yeni </a:t>
            </a:r>
            <a:r>
              <a:rPr lang="tr-TR" dirty="0"/>
              <a:t>adı</a:t>
            </a:r>
            <a:r>
              <a:rPr lang="tr-TR"/>
              <a:t>: </a:t>
            </a:r>
            <a:r>
              <a:rPr lang="tr-TR" smtClean="0"/>
              <a:t>Sağlık </a:t>
            </a:r>
            <a:r>
              <a:rPr lang="tr-TR" dirty="0"/>
              <a:t>dergisi </a:t>
            </a:r>
          </a:p>
          <a:p>
            <a:pPr algn="l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822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6421</TotalTime>
  <Words>365</Words>
  <Application>Microsoft Office PowerPoint</Application>
  <PresentationFormat>Geniş ekran</PresentationFormat>
  <Paragraphs>54</Paragraphs>
  <Slides>8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Verdana</vt:lpstr>
      <vt:lpstr>Office Theme</vt:lpstr>
      <vt:lpstr>Ofis Teması</vt:lpstr>
      <vt:lpstr>NİTELEME: Notlar Alanı</vt:lpstr>
      <vt:lpstr>NİTELEME:  Notlar</vt:lpstr>
      <vt:lpstr>NİTELEME:  Notlar  </vt:lpstr>
      <vt:lpstr>NİTELEME:  Notlar</vt:lpstr>
      <vt:lpstr>NİTELEME:  Notlar</vt:lpstr>
      <vt:lpstr>NİTELEME:  Notlar </vt:lpstr>
      <vt:lpstr>NİTELEME:  Notlar</vt:lpstr>
      <vt:lpstr>NİTELEME: Notlar Alanı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Mustafa BAYTER</dc:creator>
  <cp:lastModifiedBy>Doğan ATILGAN</cp:lastModifiedBy>
  <cp:revision>359</cp:revision>
  <dcterms:created xsi:type="dcterms:W3CDTF">2014-11-20T14:17:10Z</dcterms:created>
  <dcterms:modified xsi:type="dcterms:W3CDTF">2020-05-30T10:57:42Z</dcterms:modified>
</cp:coreProperties>
</file>