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7762" name="Rectangle 2"/>
          <p:cNvSpPr>
            <a:spLocks noGrp="1" noRot="1" noChangeArrowheads="1"/>
          </p:cNvSpPr>
          <p:nvPr>
            <p:ph type="ctrTitle"/>
          </p:nvPr>
        </p:nvSpPr>
        <p:spPr>
          <a:xfrm>
            <a:off x="914400" y="1981200"/>
            <a:ext cx="10363200" cy="1600200"/>
          </a:xfrm>
        </p:spPr>
        <p:txBody>
          <a:bodyPr/>
          <a:lstStyle>
            <a:lvl1pPr>
              <a:defRPr/>
            </a:lvl1pPr>
          </a:lstStyle>
          <a:p>
            <a:pPr lvl="0"/>
            <a:r>
              <a:rPr lang="tr-TR" noProof="0" smtClean="0"/>
              <a:t>Asıl başlık stili için tıklatın</a:t>
            </a:r>
          </a:p>
        </p:txBody>
      </p:sp>
      <p:sp>
        <p:nvSpPr>
          <p:cNvPr id="117763" name="Rectangle 3"/>
          <p:cNvSpPr>
            <a:spLocks noGrp="1" noRot="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tr-TR" noProof="0" smtClean="0"/>
              <a:t>Asıl alt başlık stilini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54C19-21AE-48B5-BB91-43DB72C7CA48}"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70541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2BA47E-C66B-448B-8F2E-7FBBFAD23016}"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67367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942918" y="228601"/>
            <a:ext cx="2846916" cy="587057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02167" y="228601"/>
            <a:ext cx="8337551" cy="587057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D04804-9E08-4B63-944D-239C44E61724}"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22426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02168" y="1676401"/>
            <a:ext cx="5592233"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1" y="1676401"/>
            <a:ext cx="5592233"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F59C72D-DC83-4C53-A2F9-2A04B7A8BF1E}"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42618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Başlık, Metin ve Küçük Resim">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02168" y="1676401"/>
            <a:ext cx="5592233"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Küçük Resim Yer Tutucusu 3"/>
          <p:cNvSpPr>
            <a:spLocks noGrp="1"/>
          </p:cNvSpPr>
          <p:nvPr>
            <p:ph type="clipArt" sz="half" idx="2"/>
          </p:nvPr>
        </p:nvSpPr>
        <p:spPr>
          <a:xfrm>
            <a:off x="6197601" y="1676401"/>
            <a:ext cx="5592233" cy="4422775"/>
          </a:xfrm>
        </p:spPr>
        <p:txBody>
          <a:bodyPr/>
          <a:lstStyle/>
          <a:p>
            <a:pPr lvl="0"/>
            <a:endParaRPr lang="tr-T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1D74DC-13C6-4510-8F44-C3203CBDB4E0}"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42893497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02168" y="1676401"/>
            <a:ext cx="5592233" cy="44227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6197601" y="1676400"/>
            <a:ext cx="5592233" cy="21351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6197601" y="3963989"/>
            <a:ext cx="5592233" cy="2135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B7443480-4BAC-4393-90E1-9CC606DA0C7B}"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649537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reserve="1">
  <p:cSld name="Başlık ve İçerik Üzerinde Metin">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02167" y="1676400"/>
            <a:ext cx="11387667" cy="21351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02167" y="3963989"/>
            <a:ext cx="11387667" cy="21351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E47C1B-3585-4FD8-8647-0CBF696A26BB}"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370827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02167" y="228601"/>
            <a:ext cx="11347451" cy="1325563"/>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02167" y="1676401"/>
            <a:ext cx="11387667" cy="4422775"/>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1D5224-C2DC-43C3-AF21-079795E7BE0C}"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84511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95243-F1BA-4E61-B373-F4EAB572B916}"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68054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1702D45-C64B-48DC-AAD7-1B737BA55B95}"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335469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02168"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97601"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5F85505-D0CA-4EC9-BE27-1154DBCA2E1B}"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9230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260930F-EC47-413A-A27E-CBB53AA058D4}"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87994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746E566-97EC-436C-B4E5-A71A504D9220}"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1671920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8D16DF-4BC2-48D4-90D0-F4DD406D7D33}"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20105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10AB27A-D5C1-4FAE-A190-D8AA5D7A3F72}"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74648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9DB45C-2147-4A4F-8DD9-82E1980CEB75}" type="slidenum">
              <a:rPr lang="tr-TR" altLang="tr-TR">
                <a:solidFill>
                  <a:srgbClr val="FFFFFF"/>
                </a:solidFill>
              </a:rPr>
              <a:pPr>
                <a:defRPr/>
              </a:pPr>
              <a:t>‹#›</a:t>
            </a:fld>
            <a:endParaRPr lang="tr-TR" altLang="tr-TR">
              <a:solidFill>
                <a:srgbClr val="FFFFFF"/>
              </a:solidFill>
            </a:endParaRPr>
          </a:p>
        </p:txBody>
      </p:sp>
    </p:spTree>
    <p:extLst>
      <p:ext uri="{BB962C8B-B14F-4D97-AF65-F5344CB8AC3E}">
        <p14:creationId xmlns:p14="http://schemas.microsoft.com/office/powerpoint/2010/main" val="2574714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bwMode="auto">
          <a:xfrm>
            <a:off x="402167" y="228601"/>
            <a:ext cx="11347451"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16739" name="Rectangle 3"/>
          <p:cNvSpPr>
            <a:spLocks noGrp="1" noRot="1" noChangeArrowheads="1"/>
          </p:cNvSpPr>
          <p:nvPr>
            <p:ph type="body" idx="1"/>
          </p:nvPr>
        </p:nvSpPr>
        <p:spPr bwMode="auto">
          <a:xfrm>
            <a:off x="402167" y="1676401"/>
            <a:ext cx="11387667"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16740" name="Rectangle 4"/>
          <p:cNvSpPr>
            <a:spLocks noGrp="1" noChangeArrowheads="1"/>
          </p:cNvSpPr>
          <p:nvPr>
            <p:ph type="dt" sz="half" idx="2"/>
          </p:nvPr>
        </p:nvSpPr>
        <p:spPr bwMode="auto">
          <a:xfrm>
            <a:off x="406400" y="6245225"/>
            <a:ext cx="3048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1167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tr-TR">
              <a:solidFill>
                <a:srgbClr val="FFFFFF"/>
              </a:solidFill>
            </a:endParaRPr>
          </a:p>
        </p:txBody>
      </p:sp>
      <p:sp>
        <p:nvSpPr>
          <p:cNvPr id="116742" name="Rectangle 6"/>
          <p:cNvSpPr>
            <a:spLocks noGrp="1" noChangeArrowheads="1"/>
          </p:cNvSpPr>
          <p:nvPr>
            <p:ph type="sldNum" sz="quarter" idx="4"/>
          </p:nvPr>
        </p:nvSpPr>
        <p:spPr bwMode="auto">
          <a:xfrm>
            <a:off x="8737600" y="6245225"/>
            <a:ext cx="3048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fontAlgn="base">
              <a:spcBef>
                <a:spcPct val="0"/>
              </a:spcBef>
              <a:spcAft>
                <a:spcPct val="0"/>
              </a:spcAft>
              <a:defRPr/>
            </a:pPr>
            <a:fld id="{433C50AB-A95C-4969-988E-77E548FB55C5}" type="slidenum">
              <a:rPr lang="tr-TR" altLang="tr-TR">
                <a:solidFill>
                  <a:srgbClr val="FFFFFF"/>
                </a:solidFill>
              </a:rPr>
              <a:pPr fontAlgn="base">
                <a:spcBef>
                  <a:spcPct val="0"/>
                </a:spcBef>
                <a:spcAft>
                  <a:spcPct val="0"/>
                </a:spcAft>
                <a:defRPr/>
              </a:pPr>
              <a:t>‹#›</a:t>
            </a:fld>
            <a:endParaRPr lang="tr-TR" altLang="tr-TR">
              <a:solidFill>
                <a:srgbClr val="FFFFFF"/>
              </a:solidFill>
            </a:endParaRPr>
          </a:p>
        </p:txBody>
      </p:sp>
    </p:spTree>
    <p:extLst>
      <p:ext uri="{BB962C8B-B14F-4D97-AF65-F5344CB8AC3E}">
        <p14:creationId xmlns:p14="http://schemas.microsoft.com/office/powerpoint/2010/main" val="70132591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mages.google.com.tr/imgres?imgurl=http://ebkae.gov.tr/belgeler/sulama_dosyalar/image003.jpg&amp;imgrefurl=http://ebkae.gov.tr/belgeler/sulama.htm&amp;h=410&amp;w=423&amp;sz=43&amp;hl=tr&amp;start=4&amp;um=1&amp;tbnid=plKTvF2tnCz3bM:&amp;tbnh=122&amp;tbnw=126&amp;prev=/images%3Fq%3Dtansiyometre%26ndsp%3D20%26svnum%3D10%26um%3D1%26hl%3Dtr%26sa%3DN" TargetMode="Externa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A8A5620D-8654-4DF7-9BC8-113239112D85}" type="slidenum">
              <a:rPr lang="tr-TR" altLang="tr-TR" sz="1400">
                <a:solidFill>
                  <a:srgbClr val="FFFFFF"/>
                </a:solidFill>
              </a:rPr>
              <a:pPr eaLnBrk="1" hangingPunct="1">
                <a:defRPr/>
              </a:pPr>
              <a:t>1</a:t>
            </a:fld>
            <a:endParaRPr lang="tr-TR" altLang="tr-TR" sz="1400">
              <a:solidFill>
                <a:srgbClr val="FFFFFF"/>
              </a:solidFill>
            </a:endParaRPr>
          </a:p>
        </p:txBody>
      </p:sp>
      <p:sp>
        <p:nvSpPr>
          <p:cNvPr id="57346" name="Rectangle 2"/>
          <p:cNvSpPr>
            <a:spLocks noGrp="1" noRot="1" noChangeArrowheads="1"/>
          </p:cNvSpPr>
          <p:nvPr>
            <p:ph type="title"/>
          </p:nvPr>
        </p:nvSpPr>
        <p:spPr/>
        <p:txBody>
          <a:bodyPr/>
          <a:lstStyle/>
          <a:p>
            <a:pPr eaLnBrk="1" hangingPunct="1">
              <a:defRPr/>
            </a:pPr>
            <a:r>
              <a:rPr lang="tr-TR" smtClean="0">
                <a:solidFill>
                  <a:srgbClr val="FFFF00"/>
                </a:solidFill>
              </a:rPr>
              <a:t>NEM TAYİN YÖNTEMLERİ</a:t>
            </a:r>
          </a:p>
        </p:txBody>
      </p:sp>
      <p:sp>
        <p:nvSpPr>
          <p:cNvPr id="57347" name="Rectangle 3"/>
          <p:cNvSpPr>
            <a:spLocks noGrp="1" noRot="1" noChangeArrowheads="1"/>
          </p:cNvSpPr>
          <p:nvPr>
            <p:ph type="body" idx="1"/>
          </p:nvPr>
        </p:nvSpPr>
        <p:spPr/>
        <p:txBody>
          <a:bodyPr/>
          <a:lstStyle/>
          <a:p>
            <a:pPr eaLnBrk="1" hangingPunct="1">
              <a:defRPr/>
            </a:pPr>
            <a:r>
              <a:rPr lang="tr-TR" sz="3600" dirty="0" err="1"/>
              <a:t>Gravimetrik</a:t>
            </a:r>
            <a:r>
              <a:rPr lang="tr-TR" sz="3600" dirty="0"/>
              <a:t> </a:t>
            </a:r>
          </a:p>
          <a:p>
            <a:pPr eaLnBrk="1" hangingPunct="1">
              <a:defRPr/>
            </a:pPr>
            <a:r>
              <a:rPr lang="tr-TR" sz="3600" dirty="0"/>
              <a:t>Nötron Saçılması </a:t>
            </a:r>
          </a:p>
          <a:p>
            <a:pPr eaLnBrk="1" hangingPunct="1">
              <a:defRPr/>
            </a:pPr>
            <a:r>
              <a:rPr lang="tr-TR" sz="3600" dirty="0"/>
              <a:t>Gama Işını Yavaşlaması</a:t>
            </a:r>
          </a:p>
          <a:p>
            <a:pPr eaLnBrk="1" hangingPunct="1">
              <a:defRPr/>
            </a:pPr>
            <a:r>
              <a:rPr lang="tr-TR" sz="3600" dirty="0"/>
              <a:t>TDR (Time Domain </a:t>
            </a:r>
            <a:r>
              <a:rPr lang="tr-TR" sz="3600" dirty="0" err="1"/>
              <a:t>Reflectometry</a:t>
            </a:r>
            <a:r>
              <a:rPr lang="tr-TR" sz="3600" dirty="0"/>
              <a:t>)</a:t>
            </a:r>
          </a:p>
          <a:p>
            <a:pPr eaLnBrk="1" hangingPunct="1">
              <a:defRPr/>
            </a:pPr>
            <a:r>
              <a:rPr lang="tr-TR" sz="3600" dirty="0" err="1"/>
              <a:t>Kapasitans</a:t>
            </a:r>
            <a:endParaRPr lang="tr-TR" sz="3600" dirty="0"/>
          </a:p>
        </p:txBody>
      </p:sp>
    </p:spTree>
    <p:extLst>
      <p:ext uri="{BB962C8B-B14F-4D97-AF65-F5344CB8AC3E}">
        <p14:creationId xmlns:p14="http://schemas.microsoft.com/office/powerpoint/2010/main" val="358311764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85CFA5A2-F71C-4239-BCAF-E50EFFF1E726}" type="slidenum">
              <a:rPr lang="tr-TR" altLang="tr-TR" sz="1400">
                <a:solidFill>
                  <a:srgbClr val="FFFFFF"/>
                </a:solidFill>
              </a:rPr>
              <a:pPr eaLnBrk="1" hangingPunct="1">
                <a:defRPr/>
              </a:pPr>
              <a:t>10</a:t>
            </a:fld>
            <a:endParaRPr lang="tr-TR" altLang="tr-TR" sz="1400">
              <a:solidFill>
                <a:srgbClr val="FFFFFF"/>
              </a:solidFill>
            </a:endParaRPr>
          </a:p>
        </p:txBody>
      </p:sp>
      <p:pic>
        <p:nvPicPr>
          <p:cNvPr id="48131" name="Picture 4" descr="DSC000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34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45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9C64F44C-B83A-4F16-B809-2AD9ECE3C654}" type="slidenum">
              <a:rPr lang="tr-TR" altLang="tr-TR" sz="1400">
                <a:solidFill>
                  <a:srgbClr val="FFFFFF"/>
                </a:solidFill>
              </a:rPr>
              <a:pPr eaLnBrk="1" hangingPunct="1">
                <a:defRPr/>
              </a:pPr>
              <a:t>11</a:t>
            </a:fld>
            <a:endParaRPr lang="tr-TR" altLang="tr-TR" sz="1400">
              <a:solidFill>
                <a:srgbClr val="FFFFFF"/>
              </a:solidFill>
            </a:endParaRPr>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2989" y="620713"/>
            <a:ext cx="7096125" cy="52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Metin kutusu 2"/>
          <p:cNvSpPr txBox="1">
            <a:spLocks noChangeArrowheads="1"/>
          </p:cNvSpPr>
          <p:nvPr/>
        </p:nvSpPr>
        <p:spPr bwMode="auto">
          <a:xfrm>
            <a:off x="2711450" y="6021388"/>
            <a:ext cx="51133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fontAlgn="base">
              <a:spcBef>
                <a:spcPct val="0"/>
              </a:spcBef>
              <a:spcAft>
                <a:spcPct val="0"/>
              </a:spcAft>
              <a:buClrTx/>
              <a:buFontTx/>
              <a:buNone/>
            </a:pPr>
            <a:r>
              <a:rPr lang="tr-TR" altLang="tr-TR" sz="2000">
                <a:solidFill>
                  <a:srgbClr val="FFFFFF"/>
                </a:solidFill>
              </a:rPr>
              <a:t>SMNP Kalibrasyon eğrisi (Haymana)</a:t>
            </a:r>
          </a:p>
        </p:txBody>
      </p:sp>
    </p:spTree>
    <p:extLst>
      <p:ext uri="{BB962C8B-B14F-4D97-AF65-F5344CB8AC3E}">
        <p14:creationId xmlns:p14="http://schemas.microsoft.com/office/powerpoint/2010/main" val="3157679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5A4733ED-4D95-4A08-B71C-E52A22C3E75B}" type="slidenum">
              <a:rPr lang="tr-TR" altLang="tr-TR" sz="1400">
                <a:solidFill>
                  <a:srgbClr val="FFFFFF"/>
                </a:solidFill>
              </a:rPr>
              <a:pPr eaLnBrk="1" hangingPunct="1">
                <a:defRPr/>
              </a:pPr>
              <a:t>12</a:t>
            </a:fld>
            <a:endParaRPr lang="tr-TR" altLang="tr-TR" sz="1400">
              <a:solidFill>
                <a:srgbClr val="FFFFFF"/>
              </a:solidFill>
            </a:endParaRPr>
          </a:p>
        </p:txBody>
      </p:sp>
      <p:graphicFrame>
        <p:nvGraphicFramePr>
          <p:cNvPr id="50179" name="Object 4"/>
          <p:cNvGraphicFramePr>
            <a:graphicFrameLocks noChangeAspect="1"/>
          </p:cNvGraphicFramePr>
          <p:nvPr/>
        </p:nvGraphicFramePr>
        <p:xfrm>
          <a:off x="2927350" y="642939"/>
          <a:ext cx="6292850" cy="5354637"/>
        </p:xfrm>
        <a:graphic>
          <a:graphicData uri="http://schemas.openxmlformats.org/presentationml/2006/ole">
            <mc:AlternateContent xmlns:mc="http://schemas.openxmlformats.org/markup-compatibility/2006">
              <mc:Choice xmlns:v="urn:schemas-microsoft-com:vml" Requires="v">
                <p:oleObj spid="_x0000_s1026" name="Grafik" r:id="rId3" imgW="2619375" imgH="2228850" progId="Excel.Chart.8">
                  <p:embed/>
                </p:oleObj>
              </mc:Choice>
              <mc:Fallback>
                <p:oleObj name="Grafik" r:id="rId3" imgW="2619375" imgH="2228850"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0" y="642939"/>
                        <a:ext cx="6292850"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0180" name="Metin kutusu 1"/>
          <p:cNvSpPr txBox="1">
            <a:spLocks noChangeArrowheads="1"/>
          </p:cNvSpPr>
          <p:nvPr/>
        </p:nvSpPr>
        <p:spPr bwMode="auto">
          <a:xfrm>
            <a:off x="3143251" y="6165851"/>
            <a:ext cx="62658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r>
              <a:rPr lang="tr-TR" altLang="tr-TR">
                <a:solidFill>
                  <a:srgbClr val="FFFFFF"/>
                </a:solidFill>
              </a:rPr>
              <a:t>SMNP Kalibrasyon eğrisi (Seibersdorf, Avusturya)</a:t>
            </a:r>
          </a:p>
          <a:p>
            <a:pPr eaLnBrk="0" fontAlgn="base" hangingPunct="0">
              <a:spcBef>
                <a:spcPct val="0"/>
              </a:spcBef>
              <a:spcAft>
                <a:spcPct val="0"/>
              </a:spcAft>
            </a:pPr>
            <a:endParaRPr lang="tr-TR" altLang="tr-TR">
              <a:solidFill>
                <a:srgbClr val="FFFFFF"/>
              </a:solidFill>
            </a:endParaRPr>
          </a:p>
        </p:txBody>
      </p:sp>
    </p:spTree>
    <p:extLst>
      <p:ext uri="{BB962C8B-B14F-4D97-AF65-F5344CB8AC3E}">
        <p14:creationId xmlns:p14="http://schemas.microsoft.com/office/powerpoint/2010/main" val="25453284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6B2AE80A-91B6-4E77-AC52-045B58B46801}" type="slidenum">
              <a:rPr lang="tr-TR" altLang="tr-TR" sz="1400">
                <a:solidFill>
                  <a:srgbClr val="FFFFFF"/>
                </a:solidFill>
              </a:rPr>
              <a:pPr eaLnBrk="1" hangingPunct="1">
                <a:defRPr/>
              </a:pPr>
              <a:t>13</a:t>
            </a:fld>
            <a:endParaRPr lang="tr-TR" altLang="tr-TR" sz="1400">
              <a:solidFill>
                <a:srgbClr val="FFFFFF"/>
              </a:solidFill>
            </a:endParaRPr>
          </a:p>
        </p:txBody>
      </p:sp>
      <p:sp>
        <p:nvSpPr>
          <p:cNvPr id="88066" name="Rectangle 2"/>
          <p:cNvSpPr>
            <a:spLocks noGrp="1" noRot="1" noChangeArrowheads="1"/>
          </p:cNvSpPr>
          <p:nvPr>
            <p:ph type="title"/>
          </p:nvPr>
        </p:nvSpPr>
        <p:spPr/>
        <p:txBody>
          <a:bodyPr/>
          <a:lstStyle/>
          <a:p>
            <a:pPr eaLnBrk="1" hangingPunct="1">
              <a:defRPr/>
            </a:pPr>
            <a:r>
              <a:rPr lang="tr-TR" sz="4000">
                <a:solidFill>
                  <a:srgbClr val="FFFF00"/>
                </a:solidFill>
              </a:rPr>
              <a:t>Gama Işını Yavaşlaması Yöntemi</a:t>
            </a:r>
          </a:p>
        </p:txBody>
      </p:sp>
      <p:sp>
        <p:nvSpPr>
          <p:cNvPr id="88067" name="Rectangle 3"/>
          <p:cNvSpPr>
            <a:spLocks noGrp="1" noRot="1" noChangeArrowheads="1"/>
          </p:cNvSpPr>
          <p:nvPr>
            <p:ph type="body" idx="1"/>
          </p:nvPr>
        </p:nvSpPr>
        <p:spPr/>
        <p:txBody>
          <a:bodyPr/>
          <a:lstStyle/>
          <a:p>
            <a:pPr algn="just" eaLnBrk="1" hangingPunct="1">
              <a:lnSpc>
                <a:spcPct val="90000"/>
              </a:lnSpc>
              <a:buFont typeface="Wingdings" panose="05000000000000000000" pitchFamily="2" charset="2"/>
              <a:buNone/>
              <a:defRPr/>
            </a:pPr>
            <a:r>
              <a:rPr lang="tr-TR" smtClean="0"/>
              <a:t> 	Yöntem radyoaktif bir kaynaktan gönderilen bir gama ışınının toprak içerisinden geçerken yavaşlaması ve bu zayıflamanın bir detektör ile ölçülmesi esasına dayanır. Zayıflamanın derecesi toprağın ıslak hacim ağırlığı artarken artmaktadır. Daha çok laboratuarda bilimsel çalışmalarda kullanılan bu yöntemde en yaygın kullanılan izotoplar </a:t>
            </a:r>
            <a:r>
              <a:rPr lang="tr-TR" baseline="30000" smtClean="0"/>
              <a:t>137</a:t>
            </a:r>
            <a:r>
              <a:rPr lang="tr-TR" smtClean="0"/>
              <a:t>Cs ve  </a:t>
            </a:r>
            <a:r>
              <a:rPr lang="tr-TR" baseline="30000" smtClean="0"/>
              <a:t>241</a:t>
            </a:r>
            <a:r>
              <a:rPr lang="tr-TR" smtClean="0"/>
              <a:t>Am dir.</a:t>
            </a:r>
          </a:p>
        </p:txBody>
      </p:sp>
    </p:spTree>
    <p:extLst>
      <p:ext uri="{BB962C8B-B14F-4D97-AF65-F5344CB8AC3E}">
        <p14:creationId xmlns:p14="http://schemas.microsoft.com/office/powerpoint/2010/main" val="39630178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92F57F99-18BB-45EF-AFDD-5CCB6E4A9450}" type="slidenum">
              <a:rPr lang="tr-TR" altLang="tr-TR" sz="1400">
                <a:solidFill>
                  <a:srgbClr val="FFFFFF"/>
                </a:solidFill>
              </a:rPr>
              <a:pPr eaLnBrk="1" hangingPunct="1">
                <a:defRPr/>
              </a:pPr>
              <a:t>14</a:t>
            </a:fld>
            <a:endParaRPr lang="tr-TR" altLang="tr-TR" sz="1400">
              <a:solidFill>
                <a:srgbClr val="FFFFFF"/>
              </a:solidFill>
            </a:endParaRPr>
          </a:p>
        </p:txBody>
      </p:sp>
      <p:sp>
        <p:nvSpPr>
          <p:cNvPr id="89090" name="Rectangle 2"/>
          <p:cNvSpPr>
            <a:spLocks noGrp="1" noRot="1" noChangeArrowheads="1"/>
          </p:cNvSpPr>
          <p:nvPr>
            <p:ph type="title"/>
          </p:nvPr>
        </p:nvSpPr>
        <p:spPr/>
        <p:txBody>
          <a:bodyPr/>
          <a:lstStyle/>
          <a:p>
            <a:pPr eaLnBrk="1" hangingPunct="1">
              <a:defRPr/>
            </a:pPr>
            <a:r>
              <a:rPr lang="tr-TR" sz="4000">
                <a:solidFill>
                  <a:srgbClr val="FFFF00"/>
                </a:solidFill>
              </a:rPr>
              <a:t>TDR (Time Domain Reflectometry</a:t>
            </a:r>
            <a:r>
              <a:rPr lang="tr-TR" smtClean="0">
                <a:solidFill>
                  <a:srgbClr val="FFFF00"/>
                </a:solidFill>
              </a:rPr>
              <a:t>)</a:t>
            </a:r>
          </a:p>
        </p:txBody>
      </p:sp>
      <p:sp>
        <p:nvSpPr>
          <p:cNvPr id="89091" name="Rectangle 3"/>
          <p:cNvSpPr>
            <a:spLocks noGrp="1" noRot="1" noChangeArrowheads="1"/>
          </p:cNvSpPr>
          <p:nvPr>
            <p:ph type="body" idx="1"/>
          </p:nvPr>
        </p:nvSpPr>
        <p:spPr>
          <a:xfrm>
            <a:off x="1825625" y="1341439"/>
            <a:ext cx="8591550" cy="4757737"/>
          </a:xfrm>
        </p:spPr>
        <p:txBody>
          <a:bodyPr/>
          <a:lstStyle/>
          <a:p>
            <a:pPr eaLnBrk="1" hangingPunct="1">
              <a:lnSpc>
                <a:spcPct val="90000"/>
              </a:lnSpc>
              <a:defRPr/>
            </a:pPr>
            <a:r>
              <a:rPr lang="tr-TR" sz="2800" dirty="0"/>
              <a:t>Suyun </a:t>
            </a:r>
            <a:r>
              <a:rPr lang="tr-TR" sz="2800" dirty="0" err="1"/>
              <a:t>dielektrik</a:t>
            </a:r>
            <a:r>
              <a:rPr lang="tr-TR" sz="2800" dirty="0"/>
              <a:t> sabitinin (Bir maddenin üzerinde yük depolayabilme özelliği) topraktan çok daha yüksek olması esasına dayanır. </a:t>
            </a:r>
          </a:p>
          <a:p>
            <a:pPr eaLnBrk="1" hangingPunct="1">
              <a:lnSpc>
                <a:spcPct val="90000"/>
              </a:lnSpc>
              <a:defRPr/>
            </a:pPr>
            <a:r>
              <a:rPr lang="tr-TR" sz="2800" dirty="0"/>
              <a:t>Toprakta çeşitli derinliklere yerleştirilen </a:t>
            </a:r>
            <a:r>
              <a:rPr lang="tr-TR" sz="2800" dirty="0" err="1"/>
              <a:t>problara</a:t>
            </a:r>
            <a:r>
              <a:rPr lang="tr-TR" sz="2800" dirty="0"/>
              <a:t> gönderilen yüksek frekanslı sinyalin geri dönüşüm hızının ölçülmesiyle alakalıdır. </a:t>
            </a:r>
            <a:r>
              <a:rPr lang="tr-TR" sz="2800" dirty="0" err="1"/>
              <a:t>Probtan</a:t>
            </a:r>
            <a:r>
              <a:rPr lang="tr-TR" sz="2800" dirty="0"/>
              <a:t> yansıyan sinyalin hızı ve ulaşım süresi toprak suyunun içeriği ve dolayısıyla toprak </a:t>
            </a:r>
            <a:r>
              <a:rPr lang="tr-TR" sz="2800" dirty="0" err="1"/>
              <a:t>matriksinin</a:t>
            </a:r>
            <a:r>
              <a:rPr lang="tr-TR" sz="2800" dirty="0"/>
              <a:t> </a:t>
            </a:r>
            <a:r>
              <a:rPr lang="tr-TR" sz="2800" dirty="0" err="1"/>
              <a:t>dielektrik</a:t>
            </a:r>
            <a:r>
              <a:rPr lang="tr-TR" sz="2800" dirty="0"/>
              <a:t> (</a:t>
            </a:r>
            <a:r>
              <a:rPr lang="el-GR" sz="2800" dirty="0">
                <a:cs typeface="Arial" charset="0"/>
              </a:rPr>
              <a:t>έ</a:t>
            </a:r>
            <a:r>
              <a:rPr lang="tr-TR" sz="2800" dirty="0">
                <a:cs typeface="Arial" charset="0"/>
              </a:rPr>
              <a:t>)</a:t>
            </a:r>
            <a:r>
              <a:rPr lang="tr-TR" sz="2800" dirty="0"/>
              <a:t> özellikleriyle değişir.</a:t>
            </a:r>
          </a:p>
          <a:p>
            <a:pPr marL="0" indent="0" eaLnBrk="1" hangingPunct="1">
              <a:lnSpc>
                <a:spcPct val="90000"/>
              </a:lnSpc>
              <a:buNone/>
              <a:defRPr/>
            </a:pPr>
            <a:endParaRPr lang="tr-TR" sz="2800" dirty="0"/>
          </a:p>
          <a:p>
            <a:pPr eaLnBrk="1" hangingPunct="1">
              <a:lnSpc>
                <a:spcPct val="90000"/>
              </a:lnSpc>
              <a:buFont typeface="Wingdings" panose="05000000000000000000" pitchFamily="2" charset="2"/>
              <a:buNone/>
              <a:defRPr/>
            </a:pPr>
            <a:r>
              <a:rPr lang="tr-TR" sz="2800" dirty="0">
                <a:cs typeface="Arial" charset="0"/>
              </a:rPr>
              <a:t>    </a:t>
            </a:r>
            <a:r>
              <a:rPr lang="el-GR" sz="2800" dirty="0">
                <a:solidFill>
                  <a:srgbClr val="FFFF00"/>
                </a:solidFill>
                <a:cs typeface="Arial" charset="0"/>
              </a:rPr>
              <a:t>έ</a:t>
            </a:r>
            <a:r>
              <a:rPr lang="tr-TR" sz="2800" dirty="0">
                <a:solidFill>
                  <a:srgbClr val="FFFF00"/>
                </a:solidFill>
                <a:cs typeface="Arial" charset="0"/>
              </a:rPr>
              <a:t>su =81,  </a:t>
            </a:r>
            <a:r>
              <a:rPr lang="el-GR" sz="2800" dirty="0">
                <a:solidFill>
                  <a:srgbClr val="FFFF00"/>
                </a:solidFill>
                <a:cs typeface="Arial" charset="0"/>
              </a:rPr>
              <a:t>έ</a:t>
            </a:r>
            <a:r>
              <a:rPr lang="tr-TR" sz="2800" dirty="0">
                <a:solidFill>
                  <a:srgbClr val="FFFF00"/>
                </a:solidFill>
                <a:cs typeface="Arial" charset="0"/>
              </a:rPr>
              <a:t>toprak =3-7, </a:t>
            </a:r>
            <a:r>
              <a:rPr lang="el-GR" sz="2800" dirty="0">
                <a:solidFill>
                  <a:srgbClr val="FFFF00"/>
                </a:solidFill>
                <a:cs typeface="Arial" charset="0"/>
              </a:rPr>
              <a:t>έ</a:t>
            </a:r>
            <a:r>
              <a:rPr lang="tr-TR" sz="2800" dirty="0">
                <a:solidFill>
                  <a:srgbClr val="FFFF00"/>
                </a:solidFill>
                <a:cs typeface="Arial" charset="0"/>
              </a:rPr>
              <a:t>hava =1,</a:t>
            </a:r>
            <a:r>
              <a:rPr lang="tr-TR" sz="2000" dirty="0">
                <a:solidFill>
                  <a:srgbClr val="FFFF00"/>
                </a:solidFill>
                <a:cs typeface="Arial" charset="0"/>
              </a:rPr>
              <a:t> </a:t>
            </a:r>
          </a:p>
          <a:p>
            <a:pPr eaLnBrk="1" hangingPunct="1">
              <a:lnSpc>
                <a:spcPct val="90000"/>
              </a:lnSpc>
              <a:buFont typeface="Wingdings" panose="05000000000000000000" pitchFamily="2" charset="2"/>
              <a:buNone/>
              <a:defRPr/>
            </a:pPr>
            <a:endParaRPr lang="tr-TR" sz="2000" dirty="0">
              <a:solidFill>
                <a:srgbClr val="FFFF00"/>
              </a:solidFill>
              <a:cs typeface="Arial" charset="0"/>
            </a:endParaRPr>
          </a:p>
        </p:txBody>
      </p:sp>
    </p:spTree>
    <p:extLst>
      <p:ext uri="{BB962C8B-B14F-4D97-AF65-F5344CB8AC3E}">
        <p14:creationId xmlns:p14="http://schemas.microsoft.com/office/powerpoint/2010/main" val="3926956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7C2CE856-90EA-4274-B844-AE0F6E0463A4}" type="slidenum">
              <a:rPr lang="tr-TR" altLang="tr-TR" sz="1400">
                <a:solidFill>
                  <a:srgbClr val="FFFFFF"/>
                </a:solidFill>
              </a:rPr>
              <a:pPr eaLnBrk="1" hangingPunct="1">
                <a:defRPr/>
              </a:pPr>
              <a:t>15</a:t>
            </a:fld>
            <a:endParaRPr lang="tr-TR" altLang="tr-TR" sz="1400">
              <a:solidFill>
                <a:srgbClr val="FFFFFF"/>
              </a:solidFill>
            </a:endParaRPr>
          </a:p>
        </p:txBody>
      </p:sp>
      <p:sp>
        <p:nvSpPr>
          <p:cNvPr id="95236" name="Rectangle 4"/>
          <p:cNvSpPr>
            <a:spLocks noGrp="1" noRot="1" noChangeArrowheads="1"/>
          </p:cNvSpPr>
          <p:nvPr>
            <p:ph type="title"/>
          </p:nvPr>
        </p:nvSpPr>
        <p:spPr/>
        <p:txBody>
          <a:bodyPr/>
          <a:lstStyle/>
          <a:p>
            <a:pPr eaLnBrk="1" hangingPunct="1">
              <a:defRPr/>
            </a:pPr>
            <a:r>
              <a:rPr lang="tr-TR" sz="4000">
                <a:solidFill>
                  <a:srgbClr val="FFFF00"/>
                </a:solidFill>
              </a:rPr>
              <a:t>TDR (Time Domain Reflectometry</a:t>
            </a:r>
            <a:r>
              <a:rPr lang="tr-TR" smtClean="0">
                <a:solidFill>
                  <a:srgbClr val="FFFF00"/>
                </a:solidFill>
              </a:rPr>
              <a:t>)</a:t>
            </a:r>
          </a:p>
        </p:txBody>
      </p:sp>
      <p:sp>
        <p:nvSpPr>
          <p:cNvPr id="95237" name="Rectangle 5"/>
          <p:cNvSpPr>
            <a:spLocks noGrp="1" noRot="1" noChangeArrowheads="1"/>
          </p:cNvSpPr>
          <p:nvPr>
            <p:ph type="body" sz="half" idx="1"/>
          </p:nvPr>
        </p:nvSpPr>
        <p:spPr>
          <a:xfrm>
            <a:off x="1825625" y="1676401"/>
            <a:ext cx="4191000" cy="4422775"/>
          </a:xfrm>
        </p:spPr>
        <p:txBody>
          <a:bodyPr/>
          <a:lstStyle/>
          <a:p>
            <a:pPr eaLnBrk="1" hangingPunct="1">
              <a:buFont typeface="Wingdings" panose="05000000000000000000" pitchFamily="2" charset="2"/>
              <a:buNone/>
              <a:defRPr/>
            </a:pPr>
            <a:r>
              <a:rPr lang="tr-TR" sz="2800"/>
              <a:t>	</a:t>
            </a:r>
            <a:r>
              <a:rPr lang="tr-TR" sz="2800">
                <a:solidFill>
                  <a:srgbClr val="FF0000"/>
                </a:solidFill>
              </a:rPr>
              <a:t>Avantajlar</a:t>
            </a:r>
          </a:p>
          <a:p>
            <a:pPr eaLnBrk="1" hangingPunct="1">
              <a:defRPr/>
            </a:pPr>
            <a:r>
              <a:rPr lang="tr-TR" sz="2800"/>
              <a:t>Güvenilir okuma</a:t>
            </a:r>
          </a:p>
          <a:p>
            <a:pPr eaLnBrk="1" hangingPunct="1">
              <a:defRPr/>
            </a:pPr>
            <a:r>
              <a:rPr lang="tr-TR" sz="2800"/>
              <a:t>Universal kalibrasyon</a:t>
            </a:r>
          </a:p>
        </p:txBody>
      </p:sp>
      <p:sp>
        <p:nvSpPr>
          <p:cNvPr id="95238" name="Rectangle 6"/>
          <p:cNvSpPr>
            <a:spLocks noGrp="1" noRot="1" noChangeArrowheads="1"/>
          </p:cNvSpPr>
          <p:nvPr>
            <p:ph sz="half" idx="2"/>
          </p:nvPr>
        </p:nvSpPr>
        <p:spPr>
          <a:xfrm>
            <a:off x="6175375" y="1676401"/>
            <a:ext cx="4191000" cy="4422775"/>
          </a:xfrm>
        </p:spPr>
        <p:txBody>
          <a:bodyPr/>
          <a:lstStyle/>
          <a:p>
            <a:pPr eaLnBrk="1" hangingPunct="1">
              <a:buFont typeface="Wingdings" panose="05000000000000000000" pitchFamily="2" charset="2"/>
              <a:buNone/>
              <a:defRPr/>
            </a:pPr>
            <a:r>
              <a:rPr lang="tr-TR" sz="2800"/>
              <a:t>	</a:t>
            </a:r>
            <a:r>
              <a:rPr lang="tr-TR" sz="2800">
                <a:solidFill>
                  <a:srgbClr val="FF0000"/>
                </a:solidFill>
              </a:rPr>
              <a:t>Dezavantjlar</a:t>
            </a:r>
          </a:p>
          <a:p>
            <a:pPr eaLnBrk="1" hangingPunct="1">
              <a:defRPr/>
            </a:pPr>
            <a:r>
              <a:rPr lang="tr-TR" sz="2800"/>
              <a:t>Pahalı</a:t>
            </a:r>
          </a:p>
          <a:p>
            <a:pPr eaLnBrk="1" hangingPunct="1">
              <a:defRPr/>
            </a:pPr>
            <a:r>
              <a:rPr lang="tr-TR" sz="2800"/>
              <a:t>Profil ölçümlerinde pratik değil</a:t>
            </a:r>
          </a:p>
        </p:txBody>
      </p:sp>
    </p:spTree>
    <p:extLst>
      <p:ext uri="{BB962C8B-B14F-4D97-AF65-F5344CB8AC3E}">
        <p14:creationId xmlns:p14="http://schemas.microsoft.com/office/powerpoint/2010/main" val="585423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A1547FBC-54FE-4843-9CC2-1837EDBC0E38}" type="slidenum">
              <a:rPr lang="tr-TR" altLang="tr-TR" sz="1400">
                <a:solidFill>
                  <a:srgbClr val="FFFFFF"/>
                </a:solidFill>
              </a:rPr>
              <a:pPr eaLnBrk="1" hangingPunct="1">
                <a:defRPr/>
              </a:pPr>
              <a:t>16</a:t>
            </a:fld>
            <a:endParaRPr lang="tr-TR" altLang="tr-TR" sz="1400">
              <a:solidFill>
                <a:srgbClr val="FFFFFF"/>
              </a:solidFill>
            </a:endParaRPr>
          </a:p>
        </p:txBody>
      </p:sp>
      <p:sp>
        <p:nvSpPr>
          <p:cNvPr id="92162" name="Rectangle 2"/>
          <p:cNvSpPr>
            <a:spLocks noGrp="1" noRot="1" noChangeArrowheads="1"/>
          </p:cNvSpPr>
          <p:nvPr>
            <p:ph type="title"/>
          </p:nvPr>
        </p:nvSpPr>
        <p:spPr>
          <a:xfrm>
            <a:off x="2359026" y="630239"/>
            <a:ext cx="7593013" cy="923925"/>
          </a:xfrm>
        </p:spPr>
        <p:txBody>
          <a:bodyPr/>
          <a:lstStyle/>
          <a:p>
            <a:pPr eaLnBrk="1" hangingPunct="1">
              <a:defRPr/>
            </a:pPr>
            <a:r>
              <a:rPr lang="tr-TR" smtClean="0"/>
              <a:t/>
            </a:r>
            <a:br>
              <a:rPr lang="tr-TR" smtClean="0"/>
            </a:br>
            <a:r>
              <a:rPr lang="tr-TR" sz="4000">
                <a:solidFill>
                  <a:srgbClr val="FFFF00"/>
                </a:solidFill>
              </a:rPr>
              <a:t>Kapasitans Yöntemi</a:t>
            </a:r>
            <a:r>
              <a:rPr lang="tr-TR" smtClean="0">
                <a:solidFill>
                  <a:srgbClr val="FFFF00"/>
                </a:solidFill>
              </a:rPr>
              <a:t/>
            </a:r>
            <a:br>
              <a:rPr lang="tr-TR" smtClean="0">
                <a:solidFill>
                  <a:srgbClr val="FFFF00"/>
                </a:solidFill>
              </a:rPr>
            </a:br>
            <a:endParaRPr lang="tr-TR" smtClean="0">
              <a:solidFill>
                <a:srgbClr val="FFFF00"/>
              </a:solidFill>
            </a:endParaRPr>
          </a:p>
        </p:txBody>
      </p:sp>
      <p:sp>
        <p:nvSpPr>
          <p:cNvPr id="92163" name="Rectangle 3"/>
          <p:cNvSpPr>
            <a:spLocks noGrp="1" noRot="1" noChangeArrowheads="1"/>
          </p:cNvSpPr>
          <p:nvPr>
            <p:ph type="body" idx="1"/>
          </p:nvPr>
        </p:nvSpPr>
        <p:spPr>
          <a:xfrm>
            <a:off x="1825625" y="1985963"/>
            <a:ext cx="8540750" cy="4113212"/>
          </a:xfrm>
        </p:spPr>
        <p:txBody>
          <a:bodyPr/>
          <a:lstStyle/>
          <a:p>
            <a:pPr algn="just" eaLnBrk="1" hangingPunct="1">
              <a:lnSpc>
                <a:spcPct val="90000"/>
              </a:lnSpc>
              <a:defRPr/>
            </a:pPr>
            <a:r>
              <a:rPr lang="tr-TR" sz="2800" dirty="0" err="1"/>
              <a:t>Kapasitans</a:t>
            </a:r>
            <a:r>
              <a:rPr lang="tr-TR" sz="2800" dirty="0"/>
              <a:t> </a:t>
            </a:r>
            <a:r>
              <a:rPr lang="tr-TR" sz="2800" dirty="0" err="1"/>
              <a:t>prob</a:t>
            </a:r>
            <a:r>
              <a:rPr lang="tr-TR" sz="2800" dirty="0"/>
              <a:t>, birbirlerinden bir plastik materyalle ayrılmış elektrot çifti içeren bir alettir. Aletin esası, elektrik yükündeki değişimin, buna karşılık gelen potansiyeldeki değişime oranının saptanmasıdır. </a:t>
            </a:r>
          </a:p>
          <a:p>
            <a:pPr algn="just" eaLnBrk="1" hangingPunct="1">
              <a:lnSpc>
                <a:spcPct val="90000"/>
              </a:lnSpc>
              <a:defRPr/>
            </a:pPr>
            <a:r>
              <a:rPr lang="tr-TR" sz="2800" dirty="0"/>
              <a:t>TDR aletinde olduğu gibi toprak sistemindeki </a:t>
            </a:r>
            <a:r>
              <a:rPr lang="tr-TR" sz="2800" dirty="0" err="1"/>
              <a:t>dielektrik</a:t>
            </a:r>
            <a:r>
              <a:rPr lang="tr-TR" sz="2800" dirty="0"/>
              <a:t> farklılıklarının belirlenerek nem tayininin yapılması esasına göre çalışır.</a:t>
            </a:r>
          </a:p>
        </p:txBody>
      </p:sp>
    </p:spTree>
    <p:extLst>
      <p:ext uri="{BB962C8B-B14F-4D97-AF65-F5344CB8AC3E}">
        <p14:creationId xmlns:p14="http://schemas.microsoft.com/office/powerpoint/2010/main" val="4188712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68A5D0DF-08CA-4ADD-AD77-36DACBBB4F51}" type="slidenum">
              <a:rPr lang="tr-TR" altLang="tr-TR" sz="1400">
                <a:solidFill>
                  <a:srgbClr val="FFFFFF"/>
                </a:solidFill>
              </a:rPr>
              <a:pPr eaLnBrk="1" hangingPunct="1">
                <a:defRPr/>
              </a:pPr>
              <a:t>17</a:t>
            </a:fld>
            <a:endParaRPr lang="tr-TR" altLang="tr-TR" sz="1400">
              <a:solidFill>
                <a:srgbClr val="FFFFFF"/>
              </a:solidFill>
            </a:endParaRPr>
          </a:p>
        </p:txBody>
      </p:sp>
      <p:pic>
        <p:nvPicPr>
          <p:cNvPr id="55299" name="Picture 4" descr="DSC00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60375"/>
            <a:ext cx="8153400"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0302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FDCCFEA5-3FDE-48C4-B718-B10FAEF0D39A}" type="slidenum">
              <a:rPr lang="tr-TR" altLang="tr-TR" sz="1400">
                <a:solidFill>
                  <a:srgbClr val="FFFFFF"/>
                </a:solidFill>
              </a:rPr>
              <a:pPr eaLnBrk="1" hangingPunct="1">
                <a:defRPr/>
              </a:pPr>
              <a:t>18</a:t>
            </a:fld>
            <a:endParaRPr lang="tr-TR" altLang="tr-TR" sz="1400">
              <a:solidFill>
                <a:srgbClr val="FFFFFF"/>
              </a:solidFill>
            </a:endParaRPr>
          </a:p>
        </p:txBody>
      </p:sp>
      <p:sp>
        <p:nvSpPr>
          <p:cNvPr id="99330" name="Rectangle 2"/>
          <p:cNvSpPr>
            <a:spLocks noGrp="1" noRot="1" noChangeArrowheads="1"/>
          </p:cNvSpPr>
          <p:nvPr>
            <p:ph type="title"/>
          </p:nvPr>
        </p:nvSpPr>
        <p:spPr/>
        <p:txBody>
          <a:bodyPr/>
          <a:lstStyle/>
          <a:p>
            <a:pPr eaLnBrk="1" hangingPunct="1">
              <a:defRPr/>
            </a:pPr>
            <a:r>
              <a:rPr lang="tr-TR" sz="3600">
                <a:solidFill>
                  <a:srgbClr val="FFFF00"/>
                </a:solidFill>
              </a:rPr>
              <a:t>TOPRAK SU POTANSİYELİNİN ÖLÇÜLMESİ</a:t>
            </a:r>
          </a:p>
        </p:txBody>
      </p:sp>
      <p:sp>
        <p:nvSpPr>
          <p:cNvPr id="99334" name="Rectangle 6"/>
          <p:cNvSpPr>
            <a:spLocks noGrp="1" noRot="1" noChangeArrowheads="1"/>
          </p:cNvSpPr>
          <p:nvPr>
            <p:ph type="body" idx="1"/>
          </p:nvPr>
        </p:nvSpPr>
        <p:spPr/>
        <p:txBody>
          <a:bodyPr/>
          <a:lstStyle/>
          <a:p>
            <a:pPr eaLnBrk="1" hangingPunct="1">
              <a:defRPr/>
            </a:pPr>
            <a:r>
              <a:rPr lang="tr-TR" sz="2800" dirty="0"/>
              <a:t>Toprakta özellikle bitki tarafından alınabilir su miktarı söz konusu olduğunda, topraktaki nem miktarının bilinmesi yeterli olmamaktadır. Aynı düzeyde su içeren killi ve kumlu toprağın bitkiye sağlayacağı su miktarı farklı olmaktadır. Bu nedenle toprakta </a:t>
            </a:r>
            <a:r>
              <a:rPr lang="tr-TR" sz="2800" dirty="0" err="1"/>
              <a:t>matrik</a:t>
            </a:r>
            <a:r>
              <a:rPr lang="tr-TR" sz="2800" dirty="0"/>
              <a:t> potansiyelin bilinmesine ihtiyaç bulunmaktadır. </a:t>
            </a:r>
            <a:r>
              <a:rPr lang="tr-TR" sz="2800" dirty="0" err="1"/>
              <a:t>Matrik</a:t>
            </a:r>
            <a:r>
              <a:rPr lang="tr-TR" sz="2800" dirty="0"/>
              <a:t> potansiyel tarlada tansiyometre ile belirlenmektedir. </a:t>
            </a:r>
            <a:r>
              <a:rPr lang="tr-TR" sz="2800" dirty="0" err="1"/>
              <a:t>Laboratuar</a:t>
            </a:r>
            <a:r>
              <a:rPr lang="tr-TR" sz="2800" dirty="0"/>
              <a:t> koşullarında ise kum havuzu veya basınçlı levha aletleri kullanılmaktadır.</a:t>
            </a:r>
          </a:p>
        </p:txBody>
      </p:sp>
    </p:spTree>
    <p:extLst>
      <p:ext uri="{BB962C8B-B14F-4D97-AF65-F5344CB8AC3E}">
        <p14:creationId xmlns:p14="http://schemas.microsoft.com/office/powerpoint/2010/main" val="563957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F59E60B2-67E5-4F97-9F14-70B9CA44DDB7}" type="slidenum">
              <a:rPr lang="tr-TR" altLang="tr-TR" sz="1400">
                <a:solidFill>
                  <a:srgbClr val="FFFFFF"/>
                </a:solidFill>
              </a:rPr>
              <a:pPr eaLnBrk="1" hangingPunct="1">
                <a:defRPr/>
              </a:pPr>
              <a:t>19</a:t>
            </a:fld>
            <a:endParaRPr lang="tr-TR" altLang="tr-TR" sz="1400">
              <a:solidFill>
                <a:srgbClr val="FFFFFF"/>
              </a:solidFill>
            </a:endParaRPr>
          </a:p>
        </p:txBody>
      </p:sp>
      <p:sp>
        <p:nvSpPr>
          <p:cNvPr id="102410" name="Rectangle 10"/>
          <p:cNvSpPr>
            <a:spLocks noGrp="1" noRot="1" noChangeArrowheads="1"/>
          </p:cNvSpPr>
          <p:nvPr>
            <p:ph type="title"/>
          </p:nvPr>
        </p:nvSpPr>
        <p:spPr/>
        <p:txBody>
          <a:bodyPr/>
          <a:lstStyle/>
          <a:p>
            <a:pPr eaLnBrk="1" hangingPunct="1">
              <a:defRPr/>
            </a:pPr>
            <a:r>
              <a:rPr lang="tr-TR" sz="3600">
                <a:solidFill>
                  <a:srgbClr val="FFFF00"/>
                </a:solidFill>
              </a:rPr>
              <a:t>Matrik Potansiyelin Belirlenmesi</a:t>
            </a:r>
          </a:p>
        </p:txBody>
      </p:sp>
      <p:pic>
        <p:nvPicPr>
          <p:cNvPr id="57348" name="Picture 13" descr="lastscan9"/>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1557338"/>
            <a:ext cx="4038600" cy="3846512"/>
          </a:xfrm>
        </p:spPr>
      </p:pic>
      <p:pic>
        <p:nvPicPr>
          <p:cNvPr id="57349" name="Picture 14" descr="lastscan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5375" y="1557338"/>
            <a:ext cx="4191000" cy="3816350"/>
          </a:xfrm>
        </p:spPr>
      </p:pic>
      <p:sp>
        <p:nvSpPr>
          <p:cNvPr id="57350" name="Metin kutusu 1"/>
          <p:cNvSpPr txBox="1">
            <a:spLocks noChangeArrowheads="1"/>
          </p:cNvSpPr>
          <p:nvPr/>
        </p:nvSpPr>
        <p:spPr bwMode="auto">
          <a:xfrm>
            <a:off x="4440239" y="5732464"/>
            <a:ext cx="3887787"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tr-TR" altLang="tr-TR" sz="2000">
                <a:solidFill>
                  <a:srgbClr val="FFFFFF"/>
                </a:solidFill>
              </a:rPr>
              <a:t>Özkan, İ. 1985. Toprak Fiziği.</a:t>
            </a:r>
          </a:p>
        </p:txBody>
      </p:sp>
    </p:spTree>
    <p:extLst>
      <p:ext uri="{BB962C8B-B14F-4D97-AF65-F5344CB8AC3E}">
        <p14:creationId xmlns:p14="http://schemas.microsoft.com/office/powerpoint/2010/main" val="3427019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E45D233D-E800-4935-A723-3A2756DBA992}" type="slidenum">
              <a:rPr lang="tr-TR" altLang="tr-TR" sz="1400">
                <a:solidFill>
                  <a:srgbClr val="FFFFFF"/>
                </a:solidFill>
              </a:rPr>
              <a:pPr eaLnBrk="1" hangingPunct="1">
                <a:defRPr/>
              </a:pPr>
              <a:t>2</a:t>
            </a:fld>
            <a:endParaRPr lang="tr-TR" altLang="tr-TR" sz="1400">
              <a:solidFill>
                <a:srgbClr val="FFFFFF"/>
              </a:solidFill>
            </a:endParaRPr>
          </a:p>
        </p:txBody>
      </p:sp>
      <p:sp>
        <p:nvSpPr>
          <p:cNvPr id="76802" name="Rectangle 2"/>
          <p:cNvSpPr>
            <a:spLocks noGrp="1" noRot="1" noChangeArrowheads="1"/>
          </p:cNvSpPr>
          <p:nvPr>
            <p:ph type="title"/>
          </p:nvPr>
        </p:nvSpPr>
        <p:spPr/>
        <p:txBody>
          <a:bodyPr/>
          <a:lstStyle/>
          <a:p>
            <a:pPr eaLnBrk="1" hangingPunct="1">
              <a:defRPr/>
            </a:pPr>
            <a:r>
              <a:rPr lang="tr-TR" sz="4800">
                <a:solidFill>
                  <a:srgbClr val="FFFF00"/>
                </a:solidFill>
              </a:rPr>
              <a:t>Gravimetrik Yöntem</a:t>
            </a:r>
          </a:p>
        </p:txBody>
      </p:sp>
      <p:sp>
        <p:nvSpPr>
          <p:cNvPr id="76803" name="Rectangle 3"/>
          <p:cNvSpPr>
            <a:spLocks noGrp="1" noRot="1" noChangeArrowheads="1"/>
          </p:cNvSpPr>
          <p:nvPr>
            <p:ph type="body" sz="half" idx="1"/>
          </p:nvPr>
        </p:nvSpPr>
        <p:spPr>
          <a:xfrm>
            <a:off x="1825625" y="1676400"/>
            <a:ext cx="8540750" cy="1824038"/>
          </a:xfrm>
        </p:spPr>
        <p:txBody>
          <a:bodyPr/>
          <a:lstStyle/>
          <a:p>
            <a:pPr eaLnBrk="1" hangingPunct="1">
              <a:defRPr/>
            </a:pPr>
            <a:r>
              <a:rPr lang="tr-TR" sz="2800"/>
              <a:t>Toprağın su içeriği, bir miktar toprak örneğinin 105 </a:t>
            </a:r>
            <a:r>
              <a:rPr lang="en-US" sz="2800">
                <a:cs typeface="Arial" charset="0"/>
              </a:rPr>
              <a:t>°</a:t>
            </a:r>
            <a:r>
              <a:rPr lang="tr-TR" sz="2800"/>
              <a:t>C lik fırında sabit ağırlığa gelinceye kadar kurutulması ve kaybettiği su miktarının bulunması yoluyla saptanmaktadır.   </a:t>
            </a:r>
          </a:p>
        </p:txBody>
      </p:sp>
      <p:sp>
        <p:nvSpPr>
          <p:cNvPr id="76807" name="Rectangle 7"/>
          <p:cNvSpPr>
            <a:spLocks noGrp="1" noRot="1" noChangeArrowheads="1"/>
          </p:cNvSpPr>
          <p:nvPr>
            <p:ph sz="half" idx="2"/>
          </p:nvPr>
        </p:nvSpPr>
        <p:spPr>
          <a:xfrm>
            <a:off x="1825626" y="3463925"/>
            <a:ext cx="8156575" cy="2179638"/>
          </a:xfrm>
        </p:spPr>
        <p:txBody>
          <a:bodyPr/>
          <a:lstStyle/>
          <a:p>
            <a:pPr eaLnBrk="1" hangingPunct="1">
              <a:buFont typeface="Wingdings" panose="05000000000000000000" pitchFamily="2" charset="2"/>
              <a:buNone/>
              <a:defRPr/>
            </a:pPr>
            <a:r>
              <a:rPr lang="tr-TR" sz="2800" dirty="0"/>
              <a:t> </a:t>
            </a:r>
            <a:r>
              <a:rPr lang="tr-TR" sz="2800" dirty="0">
                <a:solidFill>
                  <a:srgbClr val="FF0000"/>
                </a:solidFill>
              </a:rPr>
              <a:t>Avantajları	</a:t>
            </a:r>
            <a:r>
              <a:rPr lang="tr-TR" sz="2800" dirty="0"/>
              <a:t>			</a:t>
            </a:r>
            <a:r>
              <a:rPr lang="tr-TR" sz="2800" dirty="0">
                <a:solidFill>
                  <a:srgbClr val="FF0000"/>
                </a:solidFill>
              </a:rPr>
              <a:t>Dezavantajları</a:t>
            </a:r>
          </a:p>
          <a:p>
            <a:pPr eaLnBrk="1" hangingPunct="1">
              <a:buFont typeface="Wingdings" panose="05000000000000000000" pitchFamily="2" charset="2"/>
              <a:buNone/>
              <a:defRPr/>
            </a:pPr>
            <a:r>
              <a:rPr lang="tr-TR" sz="2800" dirty="0"/>
              <a:t>	Basit				Zaman alıcı</a:t>
            </a:r>
          </a:p>
          <a:p>
            <a:pPr eaLnBrk="1" hangingPunct="1">
              <a:buFont typeface="Wingdings" panose="05000000000000000000" pitchFamily="2" charset="2"/>
              <a:buNone/>
              <a:defRPr/>
            </a:pPr>
            <a:r>
              <a:rPr lang="tr-TR" sz="2800" dirty="0"/>
              <a:t>	Ucuz				Uygulama zorluğu</a:t>
            </a:r>
          </a:p>
          <a:p>
            <a:pPr eaLnBrk="1" hangingPunct="1">
              <a:buFont typeface="Wingdings" panose="05000000000000000000" pitchFamily="2" charset="2"/>
              <a:buNone/>
              <a:defRPr/>
            </a:pPr>
            <a:r>
              <a:rPr lang="tr-TR" sz="2800" dirty="0"/>
              <a:t>                  																	</a:t>
            </a:r>
          </a:p>
        </p:txBody>
      </p:sp>
    </p:spTree>
    <p:extLst>
      <p:ext uri="{BB962C8B-B14F-4D97-AF65-F5344CB8AC3E}">
        <p14:creationId xmlns:p14="http://schemas.microsoft.com/office/powerpoint/2010/main" val="1328179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F6B4F399-4F56-434A-81B1-4523D7DFE602}" type="slidenum">
              <a:rPr lang="tr-TR" altLang="tr-TR" sz="1400">
                <a:solidFill>
                  <a:srgbClr val="FFFFFF"/>
                </a:solidFill>
              </a:rPr>
              <a:pPr eaLnBrk="1" hangingPunct="1">
                <a:defRPr/>
              </a:pPr>
              <a:t>20</a:t>
            </a:fld>
            <a:endParaRPr lang="tr-TR" altLang="tr-TR" sz="1400">
              <a:solidFill>
                <a:srgbClr val="FFFFFF"/>
              </a:solidFill>
            </a:endParaRPr>
          </a:p>
        </p:txBody>
      </p:sp>
      <p:pic>
        <p:nvPicPr>
          <p:cNvPr id="58371" name="Picture 4" descr="IMG_2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125539"/>
            <a:ext cx="7561262"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5"/>
          <p:cNvSpPr txBox="1">
            <a:spLocks noChangeArrowheads="1"/>
          </p:cNvSpPr>
          <p:nvPr/>
        </p:nvSpPr>
        <p:spPr bwMode="auto">
          <a:xfrm>
            <a:off x="3071814" y="609601"/>
            <a:ext cx="41036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algn="ctr" fontAlgn="base">
              <a:spcBef>
                <a:spcPct val="50000"/>
              </a:spcBef>
              <a:spcAft>
                <a:spcPct val="0"/>
              </a:spcAft>
              <a:buClrTx/>
              <a:buFontTx/>
              <a:buNone/>
            </a:pPr>
            <a:r>
              <a:rPr lang="tr-TR" altLang="tr-TR" sz="2800">
                <a:solidFill>
                  <a:srgbClr val="FFFF00"/>
                </a:solidFill>
              </a:rPr>
              <a:t>KUM HAVUZU</a:t>
            </a:r>
          </a:p>
        </p:txBody>
      </p:sp>
    </p:spTree>
    <p:extLst>
      <p:ext uri="{BB962C8B-B14F-4D97-AF65-F5344CB8AC3E}">
        <p14:creationId xmlns:p14="http://schemas.microsoft.com/office/powerpoint/2010/main" val="12571782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01E6BC87-A2CF-4E33-A015-73AB61F0BE04}" type="slidenum">
              <a:rPr lang="tr-TR" altLang="tr-TR" sz="1400">
                <a:solidFill>
                  <a:srgbClr val="FFFFFF"/>
                </a:solidFill>
              </a:rPr>
              <a:pPr eaLnBrk="1" hangingPunct="1">
                <a:defRPr/>
              </a:pPr>
              <a:t>21</a:t>
            </a:fld>
            <a:endParaRPr lang="tr-TR" altLang="tr-TR" sz="1400">
              <a:solidFill>
                <a:srgbClr val="FFFFFF"/>
              </a:solidFill>
            </a:endParaRPr>
          </a:p>
        </p:txBody>
      </p:sp>
      <p:sp>
        <p:nvSpPr>
          <p:cNvPr id="106500" name="Rectangle 4"/>
          <p:cNvSpPr>
            <a:spLocks noGrp="1" noRot="1" noChangeArrowheads="1"/>
          </p:cNvSpPr>
          <p:nvPr>
            <p:ph type="title"/>
          </p:nvPr>
        </p:nvSpPr>
        <p:spPr/>
        <p:txBody>
          <a:bodyPr/>
          <a:lstStyle/>
          <a:p>
            <a:pPr eaLnBrk="1" hangingPunct="1">
              <a:defRPr/>
            </a:pPr>
            <a:r>
              <a:rPr lang="tr-TR" smtClean="0">
                <a:solidFill>
                  <a:srgbClr val="FFFF00"/>
                </a:solidFill>
              </a:rPr>
              <a:t>TANSİYOMETRE</a:t>
            </a:r>
          </a:p>
        </p:txBody>
      </p:sp>
      <p:sp>
        <p:nvSpPr>
          <p:cNvPr id="106501" name="Rectangle 5"/>
          <p:cNvSpPr>
            <a:spLocks noGrp="1" noRot="1" noChangeArrowheads="1"/>
          </p:cNvSpPr>
          <p:nvPr>
            <p:ph type="body" sz="half" idx="1"/>
          </p:nvPr>
        </p:nvSpPr>
        <p:spPr>
          <a:xfrm>
            <a:off x="1825625" y="1676401"/>
            <a:ext cx="4191000" cy="4422775"/>
          </a:xfrm>
        </p:spPr>
        <p:txBody>
          <a:bodyPr/>
          <a:lstStyle/>
          <a:p>
            <a:pPr algn="just" eaLnBrk="1" hangingPunct="1">
              <a:lnSpc>
                <a:spcPct val="90000"/>
              </a:lnSpc>
              <a:defRPr/>
            </a:pPr>
            <a:r>
              <a:rPr lang="tr-TR" sz="2800" dirty="0"/>
              <a:t>Tansiyometre, genellikle seramikten yapılmış gözenekli bir kap ile bu kabın bir boru aracılığı ile bağlı bulunduğu bir manometreden oluşan ve bütün sistemin başlangıçta su ile dolu olduğu bir alettir. </a:t>
            </a:r>
          </a:p>
        </p:txBody>
      </p:sp>
      <p:pic>
        <p:nvPicPr>
          <p:cNvPr id="59397" name="Picture 9" descr="image003">
            <a:hlinkClick r:id="rId2"/>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43675" y="1704975"/>
            <a:ext cx="3289300" cy="429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61000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EB04C32C-CE3A-41A6-8295-F82BAAE39310}" type="slidenum">
              <a:rPr lang="tr-TR" altLang="tr-TR" sz="1400">
                <a:solidFill>
                  <a:srgbClr val="FFFFFF"/>
                </a:solidFill>
              </a:rPr>
              <a:pPr eaLnBrk="1" hangingPunct="1">
                <a:defRPr/>
              </a:pPr>
              <a:t>22</a:t>
            </a:fld>
            <a:endParaRPr lang="tr-TR" altLang="tr-TR" sz="1400">
              <a:solidFill>
                <a:srgbClr val="FFFFFF"/>
              </a:solidFill>
            </a:endParaRPr>
          </a:p>
        </p:txBody>
      </p:sp>
      <p:sp>
        <p:nvSpPr>
          <p:cNvPr id="265218" name="Rectangle 2"/>
          <p:cNvSpPr>
            <a:spLocks noGrp="1" noRot="1" noChangeArrowheads="1"/>
          </p:cNvSpPr>
          <p:nvPr>
            <p:ph type="title"/>
          </p:nvPr>
        </p:nvSpPr>
        <p:spPr/>
        <p:txBody>
          <a:bodyPr/>
          <a:lstStyle/>
          <a:p>
            <a:pPr eaLnBrk="1" hangingPunct="1">
              <a:defRPr/>
            </a:pPr>
            <a:r>
              <a:rPr lang="tr-TR" smtClean="0">
                <a:solidFill>
                  <a:srgbClr val="FFFF00"/>
                </a:solidFill>
              </a:rPr>
              <a:t>TANSİYOMETRE</a:t>
            </a:r>
          </a:p>
        </p:txBody>
      </p:sp>
      <p:sp>
        <p:nvSpPr>
          <p:cNvPr id="265219" name="Rectangle 3"/>
          <p:cNvSpPr>
            <a:spLocks noGrp="1" noRot="1" noChangeArrowheads="1"/>
          </p:cNvSpPr>
          <p:nvPr>
            <p:ph type="body" idx="1"/>
          </p:nvPr>
        </p:nvSpPr>
        <p:spPr>
          <a:xfrm>
            <a:off x="1825625" y="1341439"/>
            <a:ext cx="8540750" cy="4757737"/>
          </a:xfrm>
        </p:spPr>
        <p:txBody>
          <a:bodyPr/>
          <a:lstStyle/>
          <a:p>
            <a:pPr algn="just" eaLnBrk="1" hangingPunct="1">
              <a:lnSpc>
                <a:spcPct val="90000"/>
              </a:lnSpc>
              <a:defRPr/>
            </a:pPr>
            <a:r>
              <a:rPr lang="tr-TR" sz="2800" dirty="0"/>
              <a:t>Gözenekli kap toprağa yerleştirildiğinde eğer toprak suyu bir eksi basınca sahipse, kap içindeki su toprağa sızmaya başlar. Bu sızma denge şartları oluşuncaya kadar devam eder. </a:t>
            </a:r>
          </a:p>
          <a:p>
            <a:pPr marL="0" indent="0" algn="just" eaLnBrk="1" hangingPunct="1">
              <a:lnSpc>
                <a:spcPct val="90000"/>
              </a:lnSpc>
              <a:buNone/>
              <a:defRPr/>
            </a:pPr>
            <a:endParaRPr lang="tr-TR" sz="2800" dirty="0"/>
          </a:p>
          <a:p>
            <a:pPr algn="just" eaLnBrk="1" hangingPunct="1">
              <a:lnSpc>
                <a:spcPct val="90000"/>
              </a:lnSpc>
              <a:defRPr/>
            </a:pPr>
            <a:r>
              <a:rPr lang="tr-TR" sz="2800" dirty="0"/>
              <a:t>Denge şartları oluştuğunda tansiyometreden kaybolan suyun yarattığı eksi basınç manometreden okunur. Bu değer </a:t>
            </a:r>
            <a:r>
              <a:rPr lang="tr-TR" sz="2800" dirty="0" err="1"/>
              <a:t>matrik</a:t>
            </a:r>
            <a:r>
              <a:rPr lang="tr-TR" sz="2800" dirty="0"/>
              <a:t> basınçtır. Tansiyometrelerin çalışma aralığı 0 - 0.85 atmosferdir.</a:t>
            </a:r>
          </a:p>
        </p:txBody>
      </p:sp>
    </p:spTree>
    <p:extLst>
      <p:ext uri="{BB962C8B-B14F-4D97-AF65-F5344CB8AC3E}">
        <p14:creationId xmlns:p14="http://schemas.microsoft.com/office/powerpoint/2010/main" val="35322493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57FB2BF3-3067-4162-BBF7-F950DD5EBFD7}" type="slidenum">
              <a:rPr lang="tr-TR" altLang="tr-TR" sz="1400">
                <a:solidFill>
                  <a:srgbClr val="FFFFFF"/>
                </a:solidFill>
              </a:rPr>
              <a:pPr eaLnBrk="1" hangingPunct="1">
                <a:defRPr/>
              </a:pPr>
              <a:t>23</a:t>
            </a:fld>
            <a:endParaRPr lang="tr-TR" altLang="tr-TR" sz="1400">
              <a:solidFill>
                <a:srgbClr val="FFFFFF"/>
              </a:solidFill>
            </a:endParaRPr>
          </a:p>
        </p:txBody>
      </p:sp>
      <p:sp>
        <p:nvSpPr>
          <p:cNvPr id="264194" name="Rectangle 2"/>
          <p:cNvSpPr>
            <a:spLocks noGrp="1" noRot="1" noChangeArrowheads="1"/>
          </p:cNvSpPr>
          <p:nvPr>
            <p:ph type="title"/>
          </p:nvPr>
        </p:nvSpPr>
        <p:spPr/>
        <p:txBody>
          <a:bodyPr/>
          <a:lstStyle/>
          <a:p>
            <a:pPr eaLnBrk="1" hangingPunct="1">
              <a:defRPr/>
            </a:pPr>
            <a:r>
              <a:rPr lang="tr-TR" smtClean="0">
                <a:solidFill>
                  <a:srgbClr val="FFFF00"/>
                </a:solidFill>
              </a:rPr>
              <a:t>TANSİYOMETRE</a:t>
            </a:r>
          </a:p>
        </p:txBody>
      </p:sp>
      <p:pic>
        <p:nvPicPr>
          <p:cNvPr id="61444" name="Picture 4" descr="serala46"/>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63750" y="1341439"/>
            <a:ext cx="8064500" cy="4535487"/>
          </a:xfrm>
        </p:spPr>
      </p:pic>
      <p:sp>
        <p:nvSpPr>
          <p:cNvPr id="61445" name="Metin kutusu 1"/>
          <p:cNvSpPr txBox="1">
            <a:spLocks noChangeArrowheads="1"/>
          </p:cNvSpPr>
          <p:nvPr/>
        </p:nvSpPr>
        <p:spPr bwMode="auto">
          <a:xfrm>
            <a:off x="2279650" y="6165850"/>
            <a:ext cx="5797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0" fontAlgn="base" hangingPunct="0">
              <a:spcBef>
                <a:spcPct val="0"/>
              </a:spcBef>
              <a:spcAft>
                <a:spcPct val="0"/>
              </a:spcAft>
            </a:pPr>
            <a:r>
              <a:rPr lang="tr-TR" altLang="tr-TR">
                <a:solidFill>
                  <a:srgbClr val="FFFFFF"/>
                </a:solidFill>
              </a:rPr>
              <a:t>Vakumlu ve cıvalı tansiyometre</a:t>
            </a:r>
          </a:p>
        </p:txBody>
      </p:sp>
    </p:spTree>
    <p:extLst>
      <p:ext uri="{BB962C8B-B14F-4D97-AF65-F5344CB8AC3E}">
        <p14:creationId xmlns:p14="http://schemas.microsoft.com/office/powerpoint/2010/main" val="3883453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97637CC1-A212-47BA-B2E7-C3A30223EC02}" type="slidenum">
              <a:rPr lang="tr-TR" altLang="tr-TR" sz="1400">
                <a:solidFill>
                  <a:srgbClr val="FFFFFF"/>
                </a:solidFill>
              </a:rPr>
              <a:pPr eaLnBrk="1" hangingPunct="1">
                <a:defRPr/>
              </a:pPr>
              <a:t>24</a:t>
            </a:fld>
            <a:endParaRPr lang="tr-TR" altLang="tr-TR" sz="1400">
              <a:solidFill>
                <a:srgbClr val="FFFFFF"/>
              </a:solidFill>
            </a:endParaRPr>
          </a:p>
        </p:txBody>
      </p:sp>
      <p:sp>
        <p:nvSpPr>
          <p:cNvPr id="164868" name="Rectangle 4"/>
          <p:cNvSpPr>
            <a:spLocks noGrp="1" noRot="1" noChangeArrowheads="1"/>
          </p:cNvSpPr>
          <p:nvPr>
            <p:ph type="title"/>
          </p:nvPr>
        </p:nvSpPr>
        <p:spPr/>
        <p:txBody>
          <a:bodyPr/>
          <a:lstStyle/>
          <a:p>
            <a:pPr eaLnBrk="1" hangingPunct="1">
              <a:defRPr/>
            </a:pPr>
            <a:r>
              <a:rPr lang="tr-TR" smtClean="0">
                <a:solidFill>
                  <a:srgbClr val="FFFF00"/>
                </a:solidFill>
              </a:rPr>
              <a:t>TANSİYOMETRE</a:t>
            </a:r>
          </a:p>
        </p:txBody>
      </p:sp>
      <p:pic>
        <p:nvPicPr>
          <p:cNvPr id="62468" name="Picture 6" descr="Scan00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79650" y="1554163"/>
            <a:ext cx="7704138" cy="3854450"/>
          </a:xfrm>
          <a:noFill/>
          <a:extLst>
            <a:ext uri="{909E8E84-426E-40DD-AFC4-6F175D3DCCD1}">
              <a14:hiddenFill xmlns:a14="http://schemas.microsoft.com/office/drawing/2010/main">
                <a:solidFill>
                  <a:srgbClr val="FFFFFF"/>
                </a:solidFill>
              </a14:hiddenFill>
            </a:ext>
          </a:extLst>
        </p:spPr>
      </p:pic>
      <p:sp>
        <p:nvSpPr>
          <p:cNvPr id="62469" name="Metin kutusu 1"/>
          <p:cNvSpPr txBox="1">
            <a:spLocks noChangeArrowheads="1"/>
          </p:cNvSpPr>
          <p:nvPr/>
        </p:nvSpPr>
        <p:spPr bwMode="auto">
          <a:xfrm>
            <a:off x="2495551" y="5805489"/>
            <a:ext cx="69135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hlink"/>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Arial" panose="020B0604020202020204" pitchFamily="34" charset="0"/>
              </a:defRPr>
            </a:lvl9pPr>
          </a:lstStyle>
          <a:p>
            <a:pPr eaLnBrk="0" fontAlgn="base" hangingPunct="0">
              <a:spcBef>
                <a:spcPct val="0"/>
              </a:spcBef>
              <a:spcAft>
                <a:spcPct val="0"/>
              </a:spcAft>
              <a:buClrTx/>
              <a:buFontTx/>
              <a:buNone/>
            </a:pPr>
            <a:r>
              <a:rPr lang="tr-TR" altLang="tr-TR" sz="2000">
                <a:solidFill>
                  <a:srgbClr val="FFFFFF"/>
                </a:solidFill>
              </a:rPr>
              <a:t>Hanks, R.J. And Ashcroft, G.L. 1980. Aplied Soil Physics (Soil water and temperature applications).</a:t>
            </a:r>
          </a:p>
        </p:txBody>
      </p:sp>
    </p:spTree>
    <p:extLst>
      <p:ext uri="{BB962C8B-B14F-4D97-AF65-F5344CB8AC3E}">
        <p14:creationId xmlns:p14="http://schemas.microsoft.com/office/powerpoint/2010/main" val="2329990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065D6A24-C1D7-4B0F-BB47-6195EEAF2411}" type="slidenum">
              <a:rPr lang="tr-TR" altLang="tr-TR" sz="1400">
                <a:solidFill>
                  <a:srgbClr val="FFFFFF"/>
                </a:solidFill>
              </a:rPr>
              <a:pPr eaLnBrk="1" hangingPunct="1">
                <a:defRPr/>
              </a:pPr>
              <a:t>3</a:t>
            </a:fld>
            <a:endParaRPr lang="tr-TR" altLang="tr-TR" sz="1400">
              <a:solidFill>
                <a:srgbClr val="FFFFFF"/>
              </a:solidFill>
            </a:endParaRPr>
          </a:p>
        </p:txBody>
      </p:sp>
      <p:sp>
        <p:nvSpPr>
          <p:cNvPr id="81924" name="Rectangle 4"/>
          <p:cNvSpPr>
            <a:spLocks noGrp="1" noRot="1" noChangeArrowheads="1"/>
          </p:cNvSpPr>
          <p:nvPr>
            <p:ph type="title"/>
          </p:nvPr>
        </p:nvSpPr>
        <p:spPr/>
        <p:txBody>
          <a:bodyPr/>
          <a:lstStyle/>
          <a:p>
            <a:pPr eaLnBrk="1" hangingPunct="1">
              <a:defRPr/>
            </a:pPr>
            <a:r>
              <a:rPr lang="tr-TR" sz="4800" dirty="0">
                <a:solidFill>
                  <a:srgbClr val="FFFF00"/>
                </a:solidFill>
              </a:rPr>
              <a:t>Nötron Saçılması Yöntemi</a:t>
            </a:r>
          </a:p>
        </p:txBody>
      </p:sp>
      <p:sp>
        <p:nvSpPr>
          <p:cNvPr id="81925" name="Rectangle 5"/>
          <p:cNvSpPr>
            <a:spLocks noGrp="1" noRot="1" noChangeArrowheads="1"/>
          </p:cNvSpPr>
          <p:nvPr>
            <p:ph type="body" sz="half" idx="1"/>
          </p:nvPr>
        </p:nvSpPr>
        <p:spPr>
          <a:xfrm>
            <a:off x="1825625" y="1676401"/>
            <a:ext cx="4191000" cy="4422775"/>
          </a:xfrm>
        </p:spPr>
        <p:txBody>
          <a:bodyPr/>
          <a:lstStyle/>
          <a:p>
            <a:pPr eaLnBrk="1" hangingPunct="1">
              <a:defRPr/>
            </a:pPr>
            <a:r>
              <a:rPr lang="tr-TR" sz="2000" dirty="0"/>
              <a:t>Radyoaktif bir kaynaktan gönderilen hızlı nötronların toprak içerisinde hidrojen iyonlarına çarparak yavaşlaması ve bu yavaşlayan nötronların bir </a:t>
            </a:r>
            <a:r>
              <a:rPr lang="tr-TR" sz="2000" dirty="0" err="1"/>
              <a:t>dedektörle</a:t>
            </a:r>
            <a:r>
              <a:rPr lang="tr-TR" sz="2000" dirty="0"/>
              <a:t> ölçülmesi esasına dayanır.</a:t>
            </a:r>
          </a:p>
          <a:p>
            <a:pPr marL="0" indent="0" eaLnBrk="1" hangingPunct="1">
              <a:buNone/>
              <a:defRPr/>
            </a:pPr>
            <a:endParaRPr lang="tr-TR" sz="2000" dirty="0"/>
          </a:p>
          <a:p>
            <a:pPr eaLnBrk="1" hangingPunct="1">
              <a:defRPr/>
            </a:pPr>
            <a:r>
              <a:rPr lang="tr-TR" sz="2000" dirty="0">
                <a:latin typeface="Verdana" pitchFamily="34" charset="0"/>
              </a:rPr>
              <a:t>Nötronları en fazla yavaşlatan iyon hidrojen iyonudur ( Hidrojen iyonu da suyun bileşimindedir). </a:t>
            </a:r>
          </a:p>
          <a:p>
            <a:pPr eaLnBrk="1" hangingPunct="1">
              <a:defRPr/>
            </a:pPr>
            <a:endParaRPr lang="tr-TR" sz="2000" dirty="0"/>
          </a:p>
        </p:txBody>
      </p:sp>
      <p:pic>
        <p:nvPicPr>
          <p:cNvPr id="40965" name="Picture 7" descr="4300inuse"/>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48401" y="1341439"/>
            <a:ext cx="3808413" cy="4535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70116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tr-TR" dirty="0" smtClean="0">
                <a:solidFill>
                  <a:srgbClr val="FFFF00"/>
                </a:solidFill>
              </a:rPr>
              <a:t>Nötron Saçılması Yöntemi</a:t>
            </a:r>
            <a:endParaRPr lang="tr-TR" dirty="0"/>
          </a:p>
        </p:txBody>
      </p:sp>
      <p:sp>
        <p:nvSpPr>
          <p:cNvPr id="3" name="İçerik Yer Tutucusu 2"/>
          <p:cNvSpPr>
            <a:spLocks noGrp="1"/>
          </p:cNvSpPr>
          <p:nvPr>
            <p:ph idx="1"/>
          </p:nvPr>
        </p:nvSpPr>
        <p:spPr>
          <a:xfrm>
            <a:off x="1825625" y="1412875"/>
            <a:ext cx="8540750" cy="4686300"/>
          </a:xfrm>
        </p:spPr>
        <p:txBody>
          <a:bodyPr/>
          <a:lstStyle/>
          <a:p>
            <a:pPr marL="0" indent="0">
              <a:buNone/>
              <a:defRPr/>
            </a:pPr>
            <a:r>
              <a:rPr lang="tr-TR" sz="2000" dirty="0"/>
              <a:t>Nötron </a:t>
            </a:r>
            <a:r>
              <a:rPr lang="tr-TR" sz="2000" dirty="0" err="1"/>
              <a:t>prob</a:t>
            </a:r>
            <a:r>
              <a:rPr lang="tr-TR" sz="2000" dirty="0"/>
              <a:t> yönteminde kullanılan ekipmanlar üç ana ana unsurdan oluşmaktadır. </a:t>
            </a:r>
          </a:p>
          <a:p>
            <a:pPr marL="0" indent="0">
              <a:buNone/>
              <a:defRPr/>
            </a:pPr>
            <a:r>
              <a:rPr lang="tr-TR" sz="2000" dirty="0"/>
              <a:t>1.) Hızlı nötron üreten kaynak, </a:t>
            </a:r>
          </a:p>
          <a:p>
            <a:pPr marL="0" indent="0">
              <a:buNone/>
              <a:defRPr/>
            </a:pPr>
            <a:r>
              <a:rPr lang="tr-TR" sz="2000" dirty="0"/>
              <a:t>2.) Yavaşlamış nötronları ölçen </a:t>
            </a:r>
            <a:r>
              <a:rPr lang="tr-TR" sz="2000" dirty="0" err="1"/>
              <a:t>dedektör</a:t>
            </a:r>
            <a:r>
              <a:rPr lang="tr-TR" sz="2000" dirty="0"/>
              <a:t> , </a:t>
            </a:r>
          </a:p>
          <a:p>
            <a:pPr marL="0" indent="0">
              <a:buNone/>
              <a:defRPr/>
            </a:pPr>
            <a:r>
              <a:rPr lang="tr-TR" sz="2000" dirty="0"/>
              <a:t>3.) Nötron kaynağı ve </a:t>
            </a:r>
            <a:r>
              <a:rPr lang="tr-TR" sz="2000" dirty="0" err="1"/>
              <a:t>dedektörün</a:t>
            </a:r>
            <a:r>
              <a:rPr lang="tr-TR" sz="2000" dirty="0"/>
              <a:t> bir arada toprak içerisine kolayca istenilen derinliğe girmesini sağlayan tüpler ( </a:t>
            </a:r>
            <a:r>
              <a:rPr lang="tr-TR" sz="2000" dirty="0" err="1"/>
              <a:t>access</a:t>
            </a:r>
            <a:r>
              <a:rPr lang="tr-TR" sz="2000" dirty="0"/>
              <a:t> </a:t>
            </a:r>
            <a:r>
              <a:rPr lang="tr-TR" sz="2000" dirty="0" err="1"/>
              <a:t>tubes</a:t>
            </a:r>
            <a:r>
              <a:rPr lang="tr-TR" sz="2000" dirty="0"/>
              <a:t> ). </a:t>
            </a:r>
          </a:p>
          <a:p>
            <a:pPr>
              <a:defRPr/>
            </a:pPr>
            <a:endParaRPr lang="tr-TR" sz="2000" dirty="0"/>
          </a:p>
          <a:p>
            <a:pPr marL="0" indent="0">
              <a:buNone/>
              <a:defRPr/>
            </a:pPr>
            <a:r>
              <a:rPr lang="tr-TR" sz="2000" dirty="0"/>
              <a:t>Nötron </a:t>
            </a:r>
            <a:r>
              <a:rPr lang="tr-TR" sz="2000" dirty="0" err="1"/>
              <a:t>prob</a:t>
            </a:r>
            <a:r>
              <a:rPr lang="tr-TR" sz="2000" dirty="0"/>
              <a:t> kullanarak, tarla şartlarında, toprak profilinin değişik derinliklerinde mevcut bulunan rutubet miktarının ölçülmesi son derece kullanışlı ve pratiktir. Bu metotla topraktaki mevcut rutubetin belirlenmesinin yanında farklı bitkilerin sulama suyu zamanı ve miktarları da belirlenebilmektedir. </a:t>
            </a:r>
          </a:p>
          <a:p>
            <a:pPr>
              <a:defRPr/>
            </a:pPr>
            <a:endParaRPr lang="tr-TR" dirty="0"/>
          </a:p>
        </p:txBody>
      </p:sp>
      <p:sp>
        <p:nvSpPr>
          <p:cNvPr id="4"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FA402D9A-AD94-41F9-A2DF-CCFBD7C0FE0F}" type="slidenum">
              <a:rPr lang="tr-TR" altLang="tr-TR" sz="1400">
                <a:solidFill>
                  <a:srgbClr val="FFFFFF"/>
                </a:solidFill>
              </a:rPr>
              <a:pPr eaLnBrk="1" hangingPunct="1">
                <a:defRPr/>
              </a:pPr>
              <a:t>4</a:t>
            </a:fld>
            <a:endParaRPr lang="tr-TR" altLang="tr-TR" sz="1400">
              <a:solidFill>
                <a:srgbClr val="FFFFFF"/>
              </a:solidFill>
            </a:endParaRPr>
          </a:p>
        </p:txBody>
      </p:sp>
    </p:spTree>
    <p:extLst>
      <p:ext uri="{BB962C8B-B14F-4D97-AF65-F5344CB8AC3E}">
        <p14:creationId xmlns:p14="http://schemas.microsoft.com/office/powerpoint/2010/main" val="3185042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847851" y="692151"/>
            <a:ext cx="8424863" cy="288925"/>
          </a:xfrm>
        </p:spPr>
        <p:txBody>
          <a:bodyPr/>
          <a:lstStyle/>
          <a:p>
            <a:pPr>
              <a:defRPr/>
            </a:pPr>
            <a:r>
              <a:rPr lang="tr-TR" sz="3200" b="1" dirty="0">
                <a:solidFill>
                  <a:srgbClr val="FFFF00"/>
                </a:solidFill>
                <a:effectLst/>
              </a:rPr>
              <a:t/>
            </a:r>
            <a:br>
              <a:rPr lang="tr-TR" sz="3200" b="1" dirty="0">
                <a:solidFill>
                  <a:srgbClr val="FFFF00"/>
                </a:solidFill>
                <a:effectLst/>
              </a:rPr>
            </a:br>
            <a:r>
              <a:rPr lang="en-US" sz="3200" b="1" dirty="0">
                <a:solidFill>
                  <a:srgbClr val="FFFF00"/>
                </a:solidFill>
                <a:effectLst/>
              </a:rPr>
              <a:t>Access </a:t>
            </a:r>
            <a:r>
              <a:rPr lang="en-US" sz="3200" b="1" dirty="0" err="1">
                <a:solidFill>
                  <a:srgbClr val="FFFF00"/>
                </a:solidFill>
                <a:effectLst/>
              </a:rPr>
              <a:t>Tüplerin</a:t>
            </a:r>
            <a:r>
              <a:rPr lang="tr-TR" sz="3200" b="1" dirty="0">
                <a:solidFill>
                  <a:srgbClr val="FFFF00"/>
                </a:solidFill>
                <a:effectLst/>
              </a:rPr>
              <a:t> </a:t>
            </a:r>
            <a:r>
              <a:rPr lang="en-US" sz="3200" b="1" dirty="0" err="1">
                <a:solidFill>
                  <a:srgbClr val="FFFF00"/>
                </a:solidFill>
                <a:effectLst/>
              </a:rPr>
              <a:t>Yerleştirilmesi</a:t>
            </a:r>
            <a:r>
              <a:rPr lang="en-US" sz="3200" b="1" dirty="0">
                <a:solidFill>
                  <a:srgbClr val="FFFF00"/>
                </a:solidFill>
                <a:effectLst/>
              </a:rPr>
              <a:t> </a:t>
            </a:r>
            <a:r>
              <a:rPr lang="tr-TR" dirty="0" smtClean="0"/>
              <a:t/>
            </a:r>
            <a:br>
              <a:rPr lang="tr-TR" dirty="0" smtClean="0"/>
            </a:br>
            <a:endParaRPr lang="tr-TR" dirty="0"/>
          </a:p>
        </p:txBody>
      </p:sp>
      <p:sp>
        <p:nvSpPr>
          <p:cNvPr id="3" name="İçerik Yer Tutucusu 2"/>
          <p:cNvSpPr>
            <a:spLocks noGrp="1"/>
          </p:cNvSpPr>
          <p:nvPr>
            <p:ph idx="1"/>
          </p:nvPr>
        </p:nvSpPr>
        <p:spPr>
          <a:xfrm>
            <a:off x="1919289" y="1268413"/>
            <a:ext cx="8447087" cy="4830762"/>
          </a:xfrm>
        </p:spPr>
        <p:txBody>
          <a:bodyPr/>
          <a:lstStyle/>
          <a:p>
            <a:pPr>
              <a:defRPr/>
            </a:pPr>
            <a:r>
              <a:rPr lang="tr-TR" sz="2000" dirty="0">
                <a:effectLst/>
              </a:rPr>
              <a:t>1.</a:t>
            </a:r>
            <a:r>
              <a:rPr lang="en-US" sz="2000" dirty="0" err="1">
                <a:effectLst/>
              </a:rPr>
              <a:t>Aluminyum</a:t>
            </a:r>
            <a:r>
              <a:rPr lang="en-US" sz="2000" dirty="0">
                <a:effectLst/>
              </a:rPr>
              <a:t>, </a:t>
            </a:r>
            <a:r>
              <a:rPr lang="en-US" sz="2000" dirty="0" err="1">
                <a:effectLst/>
              </a:rPr>
              <a:t>çelik</a:t>
            </a:r>
            <a:r>
              <a:rPr lang="en-US" sz="2000" dirty="0">
                <a:effectLst/>
              </a:rPr>
              <a:t>, PVC </a:t>
            </a:r>
            <a:r>
              <a:rPr lang="en-US" sz="2000" dirty="0" err="1">
                <a:effectLst/>
              </a:rPr>
              <a:t>gibi</a:t>
            </a:r>
            <a:r>
              <a:rPr lang="en-US" sz="2000" dirty="0">
                <a:effectLst/>
              </a:rPr>
              <a:t> </a:t>
            </a:r>
            <a:r>
              <a:rPr lang="en-US" sz="2000" dirty="0" err="1">
                <a:effectLst/>
              </a:rPr>
              <a:t>değişik</a:t>
            </a:r>
            <a:r>
              <a:rPr lang="en-US" sz="2000" dirty="0">
                <a:effectLst/>
              </a:rPr>
              <a:t> </a:t>
            </a:r>
            <a:r>
              <a:rPr lang="en-US" sz="2000" dirty="0" err="1">
                <a:effectLst/>
              </a:rPr>
              <a:t>malzemelerden</a:t>
            </a:r>
            <a:r>
              <a:rPr lang="en-US" sz="2000" dirty="0">
                <a:effectLst/>
              </a:rPr>
              <a:t> </a:t>
            </a:r>
            <a:r>
              <a:rPr lang="en-US" sz="2000" dirty="0" err="1">
                <a:effectLst/>
              </a:rPr>
              <a:t>yapılmış</a:t>
            </a:r>
            <a:r>
              <a:rPr lang="en-US" sz="2000" dirty="0">
                <a:effectLst/>
              </a:rPr>
              <a:t> </a:t>
            </a:r>
            <a:r>
              <a:rPr lang="en-US" sz="2000" dirty="0" err="1">
                <a:effectLst/>
              </a:rPr>
              <a:t>olan</a:t>
            </a:r>
            <a:r>
              <a:rPr lang="en-US" sz="2000" dirty="0">
                <a:effectLst/>
              </a:rPr>
              <a:t> access </a:t>
            </a:r>
            <a:r>
              <a:rPr lang="en-US" sz="2000" dirty="0" err="1">
                <a:effectLst/>
              </a:rPr>
              <a:t>tüpler</a:t>
            </a:r>
            <a:r>
              <a:rPr lang="en-US" sz="2000" dirty="0">
                <a:effectLst/>
              </a:rPr>
              <a:t> </a:t>
            </a:r>
            <a:r>
              <a:rPr lang="en-US" sz="2000" dirty="0" err="1">
                <a:effectLst/>
              </a:rPr>
              <a:t>nötron</a:t>
            </a:r>
            <a:r>
              <a:rPr lang="en-US" sz="2000" dirty="0">
                <a:effectLst/>
              </a:rPr>
              <a:t> </a:t>
            </a:r>
            <a:r>
              <a:rPr lang="en-US" sz="2000" dirty="0" err="1">
                <a:effectLst/>
              </a:rPr>
              <a:t>prob</a:t>
            </a:r>
            <a:r>
              <a:rPr lang="en-US" sz="2000" dirty="0">
                <a:effectLst/>
              </a:rPr>
              <a:t> </a:t>
            </a:r>
            <a:r>
              <a:rPr lang="en-US" sz="2000" dirty="0" err="1">
                <a:effectLst/>
              </a:rPr>
              <a:t>ile</a:t>
            </a:r>
            <a:r>
              <a:rPr lang="en-US" sz="2000" dirty="0">
                <a:effectLst/>
              </a:rPr>
              <a:t> </a:t>
            </a:r>
            <a:r>
              <a:rPr lang="en-US" sz="2000" dirty="0" err="1">
                <a:effectLst/>
              </a:rPr>
              <a:t>nem</a:t>
            </a:r>
            <a:r>
              <a:rPr lang="en-US" sz="2000" dirty="0">
                <a:effectLst/>
              </a:rPr>
              <a:t> </a:t>
            </a:r>
            <a:r>
              <a:rPr lang="en-US" sz="2000" dirty="0" err="1">
                <a:effectLst/>
              </a:rPr>
              <a:t>ölçümlerinde</a:t>
            </a:r>
            <a:r>
              <a:rPr lang="en-US" sz="2000" dirty="0">
                <a:effectLst/>
              </a:rPr>
              <a:t> </a:t>
            </a:r>
            <a:r>
              <a:rPr lang="en-US" sz="2000" dirty="0" err="1">
                <a:effectLst/>
              </a:rPr>
              <a:t>kullanılabilirler</a:t>
            </a:r>
            <a:r>
              <a:rPr lang="en-US" sz="2000" dirty="0">
                <a:effectLst/>
              </a:rPr>
              <a:t>,</a:t>
            </a:r>
            <a:endParaRPr lang="tr-TR" sz="2000" dirty="0">
              <a:effectLst/>
            </a:endParaRPr>
          </a:p>
          <a:p>
            <a:pPr>
              <a:defRPr/>
            </a:pPr>
            <a:endParaRPr lang="tr-TR" sz="2000" dirty="0">
              <a:effectLst/>
            </a:endParaRPr>
          </a:p>
          <a:p>
            <a:pPr>
              <a:defRPr/>
            </a:pPr>
            <a:r>
              <a:rPr lang="en-US" sz="2000" dirty="0">
                <a:effectLst/>
              </a:rPr>
              <a:t>2. </a:t>
            </a:r>
            <a:r>
              <a:rPr lang="en-US" sz="2000" dirty="0" err="1">
                <a:effectLst/>
              </a:rPr>
              <a:t>Aluminyum</a:t>
            </a:r>
            <a:r>
              <a:rPr lang="en-US" sz="2000" dirty="0">
                <a:effectLst/>
              </a:rPr>
              <a:t> </a:t>
            </a:r>
            <a:r>
              <a:rPr lang="en-US" sz="2000" dirty="0" err="1">
                <a:effectLst/>
              </a:rPr>
              <a:t>olan</a:t>
            </a:r>
            <a:r>
              <a:rPr lang="en-US" sz="2000" dirty="0">
                <a:effectLst/>
              </a:rPr>
              <a:t> </a:t>
            </a:r>
            <a:r>
              <a:rPr lang="en-US" sz="2000" dirty="0" err="1">
                <a:effectLst/>
              </a:rPr>
              <a:t>tüpler</a:t>
            </a:r>
            <a:r>
              <a:rPr lang="en-US" sz="2000" dirty="0">
                <a:effectLst/>
              </a:rPr>
              <a:t>, </a:t>
            </a:r>
            <a:r>
              <a:rPr lang="en-US" sz="2000" dirty="0" err="1">
                <a:effectLst/>
              </a:rPr>
              <a:t>nötronları</a:t>
            </a:r>
            <a:r>
              <a:rPr lang="en-US" sz="2000" dirty="0">
                <a:effectLst/>
              </a:rPr>
              <a:t> </a:t>
            </a:r>
            <a:r>
              <a:rPr lang="en-US" sz="2000" dirty="0" err="1">
                <a:effectLst/>
              </a:rPr>
              <a:t>daha</a:t>
            </a:r>
            <a:r>
              <a:rPr lang="en-US" sz="2000" dirty="0">
                <a:effectLst/>
              </a:rPr>
              <a:t> </a:t>
            </a:r>
            <a:r>
              <a:rPr lang="en-US" sz="2000" dirty="0" err="1">
                <a:effectLst/>
              </a:rPr>
              <a:t>fazla</a:t>
            </a:r>
            <a:r>
              <a:rPr lang="en-US" sz="2000" dirty="0">
                <a:effectLst/>
              </a:rPr>
              <a:t> </a:t>
            </a:r>
            <a:r>
              <a:rPr lang="en-US" sz="2000" dirty="0" err="1">
                <a:effectLst/>
              </a:rPr>
              <a:t>geçirdiği</a:t>
            </a:r>
            <a:r>
              <a:rPr lang="en-US" sz="2000" dirty="0">
                <a:effectLst/>
              </a:rPr>
              <a:t> </a:t>
            </a:r>
            <a:r>
              <a:rPr lang="en-US" sz="2000" dirty="0" err="1">
                <a:effectLst/>
              </a:rPr>
              <a:t>ve</a:t>
            </a:r>
            <a:r>
              <a:rPr lang="en-US" sz="2000" dirty="0">
                <a:effectLst/>
              </a:rPr>
              <a:t> </a:t>
            </a:r>
            <a:r>
              <a:rPr lang="en-US" sz="2000" dirty="0" err="1">
                <a:effectLst/>
              </a:rPr>
              <a:t>toprak</a:t>
            </a:r>
            <a:r>
              <a:rPr lang="en-US" sz="2000" dirty="0">
                <a:effectLst/>
              </a:rPr>
              <a:t> </a:t>
            </a:r>
            <a:r>
              <a:rPr lang="en-US" sz="2000" dirty="0" err="1">
                <a:effectLst/>
              </a:rPr>
              <a:t>içerisinde</a:t>
            </a:r>
            <a:r>
              <a:rPr lang="en-US" sz="2000" dirty="0">
                <a:effectLst/>
              </a:rPr>
              <a:t> </a:t>
            </a:r>
            <a:r>
              <a:rPr lang="en-US" sz="2000" dirty="0" err="1">
                <a:effectLst/>
              </a:rPr>
              <a:t>bulunduğu</a:t>
            </a:r>
            <a:r>
              <a:rPr lang="en-US" sz="2000" dirty="0">
                <a:effectLst/>
              </a:rPr>
              <a:t> </a:t>
            </a:r>
            <a:r>
              <a:rPr lang="en-US" sz="2000" dirty="0" err="1">
                <a:effectLst/>
              </a:rPr>
              <a:t>sürede</a:t>
            </a:r>
            <a:r>
              <a:rPr lang="en-US" sz="2000" dirty="0">
                <a:effectLst/>
              </a:rPr>
              <a:t> </a:t>
            </a:r>
            <a:r>
              <a:rPr lang="en-US" sz="2000" dirty="0" err="1">
                <a:effectLst/>
              </a:rPr>
              <a:t>korozyona</a:t>
            </a:r>
            <a:r>
              <a:rPr lang="en-US" sz="2000" dirty="0">
                <a:effectLst/>
              </a:rPr>
              <a:t> </a:t>
            </a:r>
            <a:r>
              <a:rPr lang="en-US" sz="2000" dirty="0" err="1">
                <a:effectLst/>
              </a:rPr>
              <a:t>uğramadığı</a:t>
            </a:r>
            <a:r>
              <a:rPr lang="en-US" sz="2000" dirty="0">
                <a:effectLst/>
              </a:rPr>
              <a:t> </a:t>
            </a:r>
            <a:r>
              <a:rPr lang="en-US" sz="2000" dirty="0" err="1">
                <a:effectLst/>
              </a:rPr>
              <a:t>için</a:t>
            </a:r>
            <a:r>
              <a:rPr lang="en-US" sz="2000" dirty="0">
                <a:effectLst/>
              </a:rPr>
              <a:t> </a:t>
            </a:r>
            <a:r>
              <a:rPr lang="en-US" sz="2000" dirty="0" err="1">
                <a:effectLst/>
              </a:rPr>
              <a:t>daha</a:t>
            </a:r>
            <a:r>
              <a:rPr lang="en-US" sz="2000" dirty="0">
                <a:effectLst/>
              </a:rPr>
              <a:t> </a:t>
            </a:r>
            <a:r>
              <a:rPr lang="en-US" sz="2000" dirty="0" err="1">
                <a:effectLst/>
              </a:rPr>
              <a:t>çok</a:t>
            </a:r>
            <a:r>
              <a:rPr lang="en-US" sz="2000" dirty="0">
                <a:effectLst/>
              </a:rPr>
              <a:t> </a:t>
            </a:r>
            <a:r>
              <a:rPr lang="en-US" sz="2000" dirty="0" err="1">
                <a:effectLst/>
              </a:rPr>
              <a:t>tercih</a:t>
            </a:r>
            <a:r>
              <a:rPr lang="en-US" sz="2000" dirty="0">
                <a:effectLst/>
              </a:rPr>
              <a:t> </a:t>
            </a:r>
            <a:r>
              <a:rPr lang="en-US" sz="2000" dirty="0" err="1">
                <a:effectLst/>
              </a:rPr>
              <a:t>edilirler</a:t>
            </a:r>
            <a:r>
              <a:rPr lang="en-US" sz="2000" dirty="0">
                <a:effectLst/>
              </a:rPr>
              <a:t>,</a:t>
            </a:r>
            <a:endParaRPr lang="tr-TR" sz="2000" dirty="0">
              <a:effectLst/>
            </a:endParaRPr>
          </a:p>
          <a:p>
            <a:pPr>
              <a:defRPr/>
            </a:pPr>
            <a:endParaRPr lang="tr-TR" sz="2000" dirty="0">
              <a:effectLst/>
            </a:endParaRPr>
          </a:p>
          <a:p>
            <a:pPr>
              <a:defRPr/>
            </a:pPr>
            <a:r>
              <a:rPr lang="tr-TR" sz="2000" dirty="0">
                <a:effectLst/>
              </a:rPr>
              <a:t>3.</a:t>
            </a:r>
            <a:r>
              <a:rPr lang="en-US" sz="2000" dirty="0" err="1">
                <a:effectLst/>
              </a:rPr>
              <a:t>Tüpün</a:t>
            </a:r>
            <a:r>
              <a:rPr lang="en-US" sz="2000" dirty="0">
                <a:effectLst/>
              </a:rPr>
              <a:t> </a:t>
            </a:r>
            <a:r>
              <a:rPr lang="en-US" sz="2000" dirty="0" err="1">
                <a:effectLst/>
              </a:rPr>
              <a:t>boyu</a:t>
            </a:r>
            <a:r>
              <a:rPr lang="en-US" sz="2000" dirty="0">
                <a:effectLst/>
              </a:rPr>
              <a:t> </a:t>
            </a:r>
            <a:r>
              <a:rPr lang="en-US" sz="2000" dirty="0" err="1">
                <a:effectLst/>
              </a:rPr>
              <a:t>toprakta</a:t>
            </a:r>
            <a:r>
              <a:rPr lang="en-US" sz="2000" dirty="0">
                <a:effectLst/>
              </a:rPr>
              <a:t> </a:t>
            </a:r>
            <a:r>
              <a:rPr lang="en-US" sz="2000" dirty="0" err="1">
                <a:effectLst/>
              </a:rPr>
              <a:t>nem</a:t>
            </a:r>
            <a:r>
              <a:rPr lang="en-US" sz="2000" dirty="0">
                <a:effectLst/>
              </a:rPr>
              <a:t> </a:t>
            </a:r>
            <a:r>
              <a:rPr lang="en-US" sz="2000" dirty="0" err="1">
                <a:effectLst/>
              </a:rPr>
              <a:t>ölçülecek</a:t>
            </a:r>
            <a:r>
              <a:rPr lang="en-US" sz="2000" dirty="0">
                <a:effectLst/>
              </a:rPr>
              <a:t> </a:t>
            </a:r>
            <a:r>
              <a:rPr lang="en-US" sz="2000" dirty="0" err="1">
                <a:effectLst/>
              </a:rPr>
              <a:t>olan</a:t>
            </a:r>
            <a:r>
              <a:rPr lang="en-US" sz="2000" dirty="0">
                <a:effectLst/>
              </a:rPr>
              <a:t> </a:t>
            </a:r>
            <a:r>
              <a:rPr lang="en-US" sz="2000" dirty="0" err="1">
                <a:effectLst/>
              </a:rPr>
              <a:t>derinliğe</a:t>
            </a:r>
            <a:r>
              <a:rPr lang="en-US" sz="2000" dirty="0">
                <a:effectLst/>
              </a:rPr>
              <a:t> </a:t>
            </a:r>
            <a:r>
              <a:rPr lang="en-US" sz="2000" dirty="0" err="1">
                <a:effectLst/>
              </a:rPr>
              <a:t>uygun</a:t>
            </a:r>
            <a:r>
              <a:rPr lang="en-US" sz="2000" dirty="0">
                <a:effectLst/>
              </a:rPr>
              <a:t> </a:t>
            </a:r>
            <a:r>
              <a:rPr lang="en-US" sz="2000" dirty="0" err="1">
                <a:effectLst/>
              </a:rPr>
              <a:t>olmalı</a:t>
            </a:r>
            <a:r>
              <a:rPr lang="en-US" sz="2000" dirty="0">
                <a:effectLst/>
              </a:rPr>
              <a:t> </a:t>
            </a:r>
            <a:r>
              <a:rPr lang="en-US" sz="2000" dirty="0" err="1">
                <a:effectLst/>
              </a:rPr>
              <a:t>ve</a:t>
            </a:r>
            <a:r>
              <a:rPr lang="en-US" sz="2000" dirty="0">
                <a:effectLst/>
              </a:rPr>
              <a:t> </a:t>
            </a:r>
            <a:r>
              <a:rPr lang="en-US" sz="2000" dirty="0" err="1">
                <a:effectLst/>
              </a:rPr>
              <a:t>ölçülecek</a:t>
            </a:r>
            <a:r>
              <a:rPr lang="en-US" sz="2000" dirty="0">
                <a:effectLst/>
              </a:rPr>
              <a:t> </a:t>
            </a:r>
            <a:r>
              <a:rPr lang="en-US" sz="2000" dirty="0" err="1">
                <a:effectLst/>
              </a:rPr>
              <a:t>olan</a:t>
            </a:r>
            <a:r>
              <a:rPr lang="en-US" sz="2000" dirty="0">
                <a:effectLst/>
              </a:rPr>
              <a:t> </a:t>
            </a:r>
            <a:r>
              <a:rPr lang="en-US" sz="2000" dirty="0" err="1">
                <a:effectLst/>
              </a:rPr>
              <a:t>maksimum</a:t>
            </a:r>
            <a:r>
              <a:rPr lang="en-US" sz="2000" dirty="0">
                <a:effectLst/>
              </a:rPr>
              <a:t> </a:t>
            </a:r>
            <a:r>
              <a:rPr lang="en-US" sz="2000" dirty="0" err="1">
                <a:effectLst/>
              </a:rPr>
              <a:t>derinlikten</a:t>
            </a:r>
            <a:r>
              <a:rPr lang="en-US" sz="2000" dirty="0">
                <a:effectLst/>
              </a:rPr>
              <a:t> de </a:t>
            </a:r>
            <a:r>
              <a:rPr lang="tr-TR" sz="2000" dirty="0">
                <a:effectLst/>
              </a:rPr>
              <a:t>3</a:t>
            </a:r>
            <a:r>
              <a:rPr lang="en-US" sz="2000" dirty="0">
                <a:effectLst/>
              </a:rPr>
              <a:t>0</a:t>
            </a:r>
            <a:r>
              <a:rPr lang="tr-TR" sz="2000" dirty="0">
                <a:effectLst/>
              </a:rPr>
              <a:t>-40</a:t>
            </a:r>
            <a:r>
              <a:rPr lang="en-US" sz="2000" dirty="0">
                <a:effectLst/>
              </a:rPr>
              <a:t> cm </a:t>
            </a:r>
            <a:r>
              <a:rPr lang="en-US" sz="2000" dirty="0" err="1">
                <a:effectLst/>
              </a:rPr>
              <a:t>daha</a:t>
            </a:r>
            <a:r>
              <a:rPr lang="en-US" sz="2000" dirty="0">
                <a:effectLst/>
              </a:rPr>
              <a:t> </a:t>
            </a:r>
            <a:r>
              <a:rPr lang="en-US" sz="2000" dirty="0" err="1">
                <a:effectLst/>
              </a:rPr>
              <a:t>uzun</a:t>
            </a:r>
            <a:r>
              <a:rPr lang="en-US" sz="2000" dirty="0">
                <a:effectLst/>
              </a:rPr>
              <a:t> </a:t>
            </a:r>
            <a:r>
              <a:rPr lang="en-US" sz="2000" dirty="0" err="1">
                <a:effectLst/>
              </a:rPr>
              <a:t>olmalıdır</a:t>
            </a:r>
            <a:r>
              <a:rPr lang="en-US" sz="2000" dirty="0">
                <a:effectLst/>
              </a:rPr>
              <a:t>. </a:t>
            </a:r>
            <a:endParaRPr lang="tr-TR" sz="2000" dirty="0">
              <a:effectLst/>
            </a:endParaRPr>
          </a:p>
          <a:p>
            <a:pPr>
              <a:defRPr/>
            </a:pPr>
            <a:endParaRPr lang="tr-TR" sz="2000" dirty="0">
              <a:effectLst/>
            </a:endParaRPr>
          </a:p>
          <a:p>
            <a:pPr>
              <a:defRPr/>
            </a:pPr>
            <a:r>
              <a:rPr lang="tr-TR" sz="2000" dirty="0">
                <a:effectLst/>
              </a:rPr>
              <a:t>4</a:t>
            </a:r>
            <a:r>
              <a:rPr lang="en-US" sz="2000" dirty="0">
                <a:effectLst/>
              </a:rPr>
              <a:t>. </a:t>
            </a:r>
            <a:r>
              <a:rPr lang="en-US" sz="2000" dirty="0" err="1">
                <a:effectLst/>
              </a:rPr>
              <a:t>Tüplerin</a:t>
            </a:r>
            <a:r>
              <a:rPr lang="en-US" sz="2000" dirty="0">
                <a:effectLst/>
              </a:rPr>
              <a:t> </a:t>
            </a:r>
            <a:r>
              <a:rPr lang="en-US" sz="2000" dirty="0" err="1">
                <a:effectLst/>
              </a:rPr>
              <a:t>ağız</a:t>
            </a:r>
            <a:r>
              <a:rPr lang="en-US" sz="2000" dirty="0">
                <a:effectLst/>
              </a:rPr>
              <a:t> </a:t>
            </a:r>
            <a:r>
              <a:rPr lang="en-US" sz="2000" dirty="0" err="1">
                <a:effectLst/>
              </a:rPr>
              <a:t>kısımları</a:t>
            </a:r>
            <a:r>
              <a:rPr lang="en-US" sz="2000" dirty="0">
                <a:effectLst/>
              </a:rPr>
              <a:t> </a:t>
            </a:r>
            <a:r>
              <a:rPr lang="en-US" sz="2000" dirty="0" err="1">
                <a:effectLst/>
              </a:rPr>
              <a:t>su</a:t>
            </a:r>
            <a:r>
              <a:rPr lang="en-US" sz="2000" dirty="0">
                <a:effectLst/>
              </a:rPr>
              <a:t> </a:t>
            </a:r>
            <a:r>
              <a:rPr lang="en-US" sz="2000" dirty="0" err="1">
                <a:effectLst/>
              </a:rPr>
              <a:t>girişini</a:t>
            </a:r>
            <a:r>
              <a:rPr lang="en-US" sz="2000" dirty="0">
                <a:effectLst/>
              </a:rPr>
              <a:t> </a:t>
            </a:r>
            <a:r>
              <a:rPr lang="en-US" sz="2000" dirty="0" err="1">
                <a:effectLst/>
              </a:rPr>
              <a:t>önlemek</a:t>
            </a:r>
            <a:r>
              <a:rPr lang="en-US" sz="2000" dirty="0">
                <a:effectLst/>
              </a:rPr>
              <a:t> </a:t>
            </a:r>
            <a:r>
              <a:rPr lang="en-US" sz="2000" dirty="0" err="1">
                <a:effectLst/>
              </a:rPr>
              <a:t>amacıyla</a:t>
            </a:r>
            <a:r>
              <a:rPr lang="en-US" sz="2000" dirty="0">
                <a:effectLst/>
              </a:rPr>
              <a:t> </a:t>
            </a:r>
            <a:r>
              <a:rPr lang="en-US" sz="2000" dirty="0" err="1">
                <a:effectLst/>
              </a:rPr>
              <a:t>lastik</a:t>
            </a:r>
            <a:r>
              <a:rPr lang="en-US" sz="2000" dirty="0">
                <a:effectLst/>
              </a:rPr>
              <a:t> </a:t>
            </a:r>
            <a:r>
              <a:rPr lang="en-US" sz="2000" dirty="0" err="1">
                <a:effectLst/>
              </a:rPr>
              <a:t>veya</a:t>
            </a:r>
            <a:r>
              <a:rPr lang="en-US" sz="2000" dirty="0">
                <a:effectLst/>
              </a:rPr>
              <a:t> </a:t>
            </a:r>
            <a:r>
              <a:rPr lang="en-US" sz="2000" dirty="0" err="1">
                <a:effectLst/>
              </a:rPr>
              <a:t>aluminyum</a:t>
            </a:r>
            <a:r>
              <a:rPr lang="en-US" sz="2000" dirty="0">
                <a:effectLst/>
              </a:rPr>
              <a:t> </a:t>
            </a:r>
            <a:r>
              <a:rPr lang="en-US" sz="2000" dirty="0" err="1">
                <a:effectLst/>
              </a:rPr>
              <a:t>bir</a:t>
            </a:r>
            <a:r>
              <a:rPr lang="en-US" sz="2000" dirty="0">
                <a:effectLst/>
              </a:rPr>
              <a:t> </a:t>
            </a:r>
            <a:r>
              <a:rPr lang="en-US" sz="2000" dirty="0" err="1">
                <a:effectLst/>
              </a:rPr>
              <a:t>kapakla</a:t>
            </a:r>
            <a:r>
              <a:rPr lang="en-US" sz="2000" dirty="0">
                <a:effectLst/>
              </a:rPr>
              <a:t> </a:t>
            </a:r>
            <a:r>
              <a:rPr lang="en-US" sz="2000" dirty="0" err="1">
                <a:effectLst/>
              </a:rPr>
              <a:t>kapatılmalıdır</a:t>
            </a:r>
            <a:r>
              <a:rPr lang="en-US" sz="2000" dirty="0">
                <a:effectLst/>
              </a:rPr>
              <a:t>,</a:t>
            </a:r>
            <a:r>
              <a:rPr lang="tr-TR" sz="2000" dirty="0">
                <a:effectLst/>
              </a:rPr>
              <a:t> </a:t>
            </a:r>
            <a:r>
              <a:rPr lang="en-US" sz="2000" dirty="0" err="1">
                <a:effectLst/>
              </a:rPr>
              <a:t>Tüpün</a:t>
            </a:r>
            <a:r>
              <a:rPr lang="en-US" sz="2000" dirty="0">
                <a:effectLst/>
              </a:rPr>
              <a:t> </a:t>
            </a:r>
            <a:r>
              <a:rPr lang="en-US" sz="2000" dirty="0" err="1">
                <a:effectLst/>
              </a:rPr>
              <a:t>toprak</a:t>
            </a:r>
            <a:r>
              <a:rPr lang="en-US" sz="2000" dirty="0">
                <a:effectLst/>
              </a:rPr>
              <a:t> </a:t>
            </a:r>
            <a:r>
              <a:rPr lang="en-US" sz="2000" dirty="0" err="1">
                <a:effectLst/>
              </a:rPr>
              <a:t>altındaki</a:t>
            </a:r>
            <a:r>
              <a:rPr lang="en-US" sz="2000" dirty="0">
                <a:effectLst/>
              </a:rPr>
              <a:t> </a:t>
            </a:r>
            <a:r>
              <a:rPr lang="tr-TR" sz="2000" dirty="0">
                <a:effectLst/>
              </a:rPr>
              <a:t> </a:t>
            </a:r>
            <a:r>
              <a:rPr lang="en-US" sz="2000" dirty="0">
                <a:effectLst/>
              </a:rPr>
              <a:t>alt </a:t>
            </a:r>
            <a:r>
              <a:rPr lang="en-US" sz="2000" dirty="0" err="1">
                <a:effectLst/>
              </a:rPr>
              <a:t>kısmıda</a:t>
            </a:r>
            <a:r>
              <a:rPr lang="en-US" sz="2000" dirty="0">
                <a:effectLst/>
              </a:rPr>
              <a:t> </a:t>
            </a:r>
            <a:r>
              <a:rPr lang="en-US" sz="2000" dirty="0" err="1">
                <a:effectLst/>
              </a:rPr>
              <a:t>aynı</a:t>
            </a:r>
            <a:r>
              <a:rPr lang="en-US" sz="2000" dirty="0">
                <a:effectLst/>
              </a:rPr>
              <a:t> </a:t>
            </a:r>
            <a:r>
              <a:rPr lang="en-US" sz="2000" dirty="0" err="1">
                <a:effectLst/>
              </a:rPr>
              <a:t>şekilde</a:t>
            </a:r>
            <a:r>
              <a:rPr lang="en-US" sz="2000" dirty="0">
                <a:effectLst/>
              </a:rPr>
              <a:t> </a:t>
            </a:r>
            <a:r>
              <a:rPr lang="en-US" sz="2000" dirty="0" err="1">
                <a:effectLst/>
              </a:rPr>
              <a:t>su</a:t>
            </a:r>
            <a:r>
              <a:rPr lang="en-US" sz="2000" dirty="0">
                <a:effectLst/>
              </a:rPr>
              <a:t> </a:t>
            </a:r>
            <a:r>
              <a:rPr lang="en-US" sz="2000" dirty="0" err="1">
                <a:effectLst/>
              </a:rPr>
              <a:t>girişini</a:t>
            </a:r>
            <a:r>
              <a:rPr lang="en-US" sz="2000" dirty="0">
                <a:effectLst/>
              </a:rPr>
              <a:t> </a:t>
            </a:r>
            <a:r>
              <a:rPr lang="en-US" sz="2000" dirty="0" err="1">
                <a:effectLst/>
              </a:rPr>
              <a:t>önlemek</a:t>
            </a:r>
            <a:r>
              <a:rPr lang="en-US" sz="2000" dirty="0">
                <a:effectLst/>
              </a:rPr>
              <a:t> </a:t>
            </a:r>
            <a:r>
              <a:rPr lang="en-US" sz="2000" dirty="0" err="1">
                <a:effectLst/>
              </a:rPr>
              <a:t>amacıyla</a:t>
            </a:r>
            <a:r>
              <a:rPr lang="en-US" sz="2000" dirty="0">
                <a:effectLst/>
              </a:rPr>
              <a:t> </a:t>
            </a:r>
            <a:r>
              <a:rPr lang="en-US" sz="2000" dirty="0" err="1">
                <a:effectLst/>
              </a:rPr>
              <a:t>kapatılmalıdır</a:t>
            </a:r>
            <a:r>
              <a:rPr lang="en-US" sz="2000" dirty="0">
                <a:effectLst/>
              </a:rPr>
              <a:t>,</a:t>
            </a:r>
            <a:endParaRPr lang="tr-TR" sz="2000" dirty="0">
              <a:effectLst/>
            </a:endParaRPr>
          </a:p>
          <a:p>
            <a:pPr>
              <a:defRPr/>
            </a:pPr>
            <a:endParaRPr lang="tr-TR" sz="2000" dirty="0">
              <a:effectLst/>
            </a:endParaRPr>
          </a:p>
          <a:p>
            <a:pPr>
              <a:defRPr/>
            </a:pPr>
            <a:endParaRPr lang="tr-TR" dirty="0"/>
          </a:p>
        </p:txBody>
      </p:sp>
      <p:sp>
        <p:nvSpPr>
          <p:cNvPr id="4"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360018A4-B5BA-4582-8934-68E39E02BC7A}" type="slidenum">
              <a:rPr lang="tr-TR" altLang="tr-TR" sz="1400">
                <a:solidFill>
                  <a:srgbClr val="FFFFFF"/>
                </a:solidFill>
              </a:rPr>
              <a:pPr eaLnBrk="1" hangingPunct="1">
                <a:defRPr/>
              </a:pPr>
              <a:t>5</a:t>
            </a:fld>
            <a:endParaRPr lang="tr-TR" altLang="tr-TR" sz="1400">
              <a:solidFill>
                <a:srgbClr val="FFFFFF"/>
              </a:solidFill>
            </a:endParaRPr>
          </a:p>
        </p:txBody>
      </p:sp>
    </p:spTree>
    <p:extLst>
      <p:ext uri="{BB962C8B-B14F-4D97-AF65-F5344CB8AC3E}">
        <p14:creationId xmlns:p14="http://schemas.microsoft.com/office/powerpoint/2010/main" val="1389953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defRPr/>
            </a:pPr>
            <a:r>
              <a:rPr lang="en-US" sz="3600" b="1" dirty="0">
                <a:solidFill>
                  <a:srgbClr val="FFFF00"/>
                </a:solidFill>
                <a:effectLst/>
              </a:rPr>
              <a:t>Access </a:t>
            </a:r>
            <a:r>
              <a:rPr lang="en-US" sz="3600" b="1" dirty="0" err="1">
                <a:solidFill>
                  <a:srgbClr val="FFFF00"/>
                </a:solidFill>
                <a:effectLst/>
              </a:rPr>
              <a:t>Tüplerin</a:t>
            </a:r>
            <a:r>
              <a:rPr lang="en-US" sz="3600" b="1" dirty="0">
                <a:solidFill>
                  <a:srgbClr val="FFFF00"/>
                </a:solidFill>
                <a:effectLst/>
              </a:rPr>
              <a:t> </a:t>
            </a:r>
            <a:r>
              <a:rPr lang="en-US" sz="3600" b="1" dirty="0" err="1">
                <a:solidFill>
                  <a:srgbClr val="FFFF00"/>
                </a:solidFill>
                <a:effectLst/>
              </a:rPr>
              <a:t>Yerleştirilmesi</a:t>
            </a:r>
            <a:endParaRPr lang="tr-TR" sz="3600" dirty="0">
              <a:solidFill>
                <a:srgbClr val="FFFF00"/>
              </a:solidFill>
            </a:endParaRPr>
          </a:p>
        </p:txBody>
      </p:sp>
      <p:sp>
        <p:nvSpPr>
          <p:cNvPr id="3" name="İçerik Yer Tutucusu 2"/>
          <p:cNvSpPr>
            <a:spLocks noGrp="1"/>
          </p:cNvSpPr>
          <p:nvPr>
            <p:ph idx="1"/>
          </p:nvPr>
        </p:nvSpPr>
        <p:spPr/>
        <p:txBody>
          <a:bodyPr/>
          <a:lstStyle/>
          <a:p>
            <a:pPr>
              <a:defRPr/>
            </a:pPr>
            <a:r>
              <a:rPr lang="tr-TR" sz="2000" dirty="0">
                <a:effectLst/>
              </a:rPr>
              <a:t>5.</a:t>
            </a:r>
            <a:r>
              <a:rPr lang="en-US" sz="2000" dirty="0" err="1">
                <a:effectLst/>
              </a:rPr>
              <a:t>Tüpler</a:t>
            </a:r>
            <a:r>
              <a:rPr lang="en-US" sz="2000" dirty="0">
                <a:effectLst/>
              </a:rPr>
              <a:t>, </a:t>
            </a:r>
            <a:r>
              <a:rPr lang="en-US" sz="2000" dirty="0" err="1">
                <a:effectLst/>
              </a:rPr>
              <a:t>toprak</a:t>
            </a:r>
            <a:r>
              <a:rPr lang="en-US" sz="2000" dirty="0">
                <a:effectLst/>
              </a:rPr>
              <a:t> </a:t>
            </a:r>
            <a:r>
              <a:rPr lang="en-US" sz="2000" dirty="0" err="1">
                <a:effectLst/>
              </a:rPr>
              <a:t>içerisine</a:t>
            </a:r>
            <a:r>
              <a:rPr lang="en-US" sz="2000" dirty="0">
                <a:effectLst/>
              </a:rPr>
              <a:t> </a:t>
            </a:r>
            <a:r>
              <a:rPr lang="en-US" sz="2000" dirty="0" err="1">
                <a:effectLst/>
              </a:rPr>
              <a:t>istenilen</a:t>
            </a:r>
            <a:r>
              <a:rPr lang="en-US" sz="2000" dirty="0">
                <a:effectLst/>
              </a:rPr>
              <a:t> </a:t>
            </a:r>
            <a:r>
              <a:rPr lang="en-US" sz="2000" dirty="0" err="1">
                <a:effectLst/>
              </a:rPr>
              <a:t>derinliğe</a:t>
            </a:r>
            <a:r>
              <a:rPr lang="en-US" sz="2000" dirty="0">
                <a:effectLst/>
              </a:rPr>
              <a:t> </a:t>
            </a:r>
            <a:r>
              <a:rPr lang="en-US" sz="2000" dirty="0" err="1">
                <a:effectLst/>
              </a:rPr>
              <a:t>göre</a:t>
            </a:r>
            <a:r>
              <a:rPr lang="en-US" sz="2000" dirty="0">
                <a:effectLst/>
              </a:rPr>
              <a:t>, </a:t>
            </a:r>
            <a:r>
              <a:rPr lang="en-US" sz="2000" dirty="0" err="1">
                <a:effectLst/>
              </a:rPr>
              <a:t>elle</a:t>
            </a:r>
            <a:r>
              <a:rPr lang="en-US" sz="2000" dirty="0">
                <a:effectLst/>
              </a:rPr>
              <a:t> </a:t>
            </a:r>
            <a:r>
              <a:rPr lang="en-US" sz="2000" dirty="0" err="1">
                <a:effectLst/>
              </a:rPr>
              <a:t>kullanılan</a:t>
            </a:r>
            <a:r>
              <a:rPr lang="en-US" sz="2000" dirty="0">
                <a:effectLst/>
              </a:rPr>
              <a:t> </a:t>
            </a:r>
            <a:r>
              <a:rPr lang="tr-TR" sz="2000" dirty="0">
                <a:effectLst/>
              </a:rPr>
              <a:t>burgu</a:t>
            </a:r>
            <a:r>
              <a:rPr lang="en-US" sz="2000" dirty="0">
                <a:effectLst/>
              </a:rPr>
              <a:t> </a:t>
            </a:r>
            <a:r>
              <a:rPr lang="en-US" sz="2000" dirty="0" err="1">
                <a:effectLst/>
              </a:rPr>
              <a:t>yardımıyla</a:t>
            </a:r>
            <a:r>
              <a:rPr lang="en-US" sz="2000" dirty="0">
                <a:effectLst/>
              </a:rPr>
              <a:t> </a:t>
            </a:r>
            <a:r>
              <a:rPr lang="en-US" sz="2000" dirty="0" err="1">
                <a:effectLst/>
              </a:rPr>
              <a:t>delikler</a:t>
            </a:r>
            <a:r>
              <a:rPr lang="en-US" sz="2000" dirty="0">
                <a:effectLst/>
              </a:rPr>
              <a:t> </a:t>
            </a:r>
            <a:r>
              <a:rPr lang="en-US" sz="2000" dirty="0" err="1">
                <a:effectLst/>
              </a:rPr>
              <a:t>açılarak</a:t>
            </a:r>
            <a:r>
              <a:rPr lang="en-US" sz="2000" dirty="0">
                <a:effectLst/>
              </a:rPr>
              <a:t> </a:t>
            </a:r>
            <a:r>
              <a:rPr lang="en-US" sz="2000" dirty="0" err="1">
                <a:effectLst/>
              </a:rPr>
              <a:t>yerleştirilirler</a:t>
            </a:r>
            <a:r>
              <a:rPr lang="en-US" sz="2000" dirty="0">
                <a:effectLst/>
              </a:rPr>
              <a:t>. </a:t>
            </a:r>
            <a:r>
              <a:rPr lang="en-US" sz="2000" dirty="0" err="1">
                <a:effectLst/>
              </a:rPr>
              <a:t>Şayet</a:t>
            </a:r>
            <a:r>
              <a:rPr lang="en-US" sz="2000" dirty="0">
                <a:effectLst/>
              </a:rPr>
              <a:t> </a:t>
            </a:r>
            <a:r>
              <a:rPr lang="tr-TR" sz="2000" dirty="0">
                <a:effectLst/>
              </a:rPr>
              <a:t> </a:t>
            </a:r>
            <a:r>
              <a:rPr lang="en-US" sz="2000" dirty="0" err="1">
                <a:effectLst/>
              </a:rPr>
              <a:t>toprak</a:t>
            </a:r>
            <a:r>
              <a:rPr lang="en-US" sz="2000" dirty="0">
                <a:effectLst/>
              </a:rPr>
              <a:t> </a:t>
            </a:r>
            <a:r>
              <a:rPr lang="en-US" sz="2000" dirty="0" err="1">
                <a:effectLst/>
              </a:rPr>
              <a:t>profili</a:t>
            </a:r>
            <a:r>
              <a:rPr lang="en-US" sz="2000" dirty="0">
                <a:effectLst/>
              </a:rPr>
              <a:t> </a:t>
            </a:r>
            <a:r>
              <a:rPr lang="en-US" sz="2000" dirty="0" err="1">
                <a:effectLst/>
              </a:rPr>
              <a:t>çok</a:t>
            </a:r>
            <a:r>
              <a:rPr lang="en-US" sz="2000" dirty="0">
                <a:effectLst/>
              </a:rPr>
              <a:t> </a:t>
            </a:r>
            <a:r>
              <a:rPr lang="en-US" sz="2000" dirty="0" err="1">
                <a:effectLst/>
              </a:rPr>
              <a:t>taşlı</a:t>
            </a:r>
            <a:r>
              <a:rPr lang="en-US" sz="2000" dirty="0">
                <a:effectLst/>
              </a:rPr>
              <a:t> </a:t>
            </a:r>
            <a:r>
              <a:rPr lang="en-US" sz="2000" dirty="0" err="1">
                <a:effectLst/>
              </a:rPr>
              <a:t>ise</a:t>
            </a:r>
            <a:r>
              <a:rPr lang="en-US" sz="2000" dirty="0">
                <a:effectLst/>
              </a:rPr>
              <a:t> </a:t>
            </a:r>
            <a:r>
              <a:rPr lang="en-US" sz="2000" dirty="0" err="1">
                <a:effectLst/>
              </a:rPr>
              <a:t>motorlu</a:t>
            </a:r>
            <a:r>
              <a:rPr lang="en-US" sz="2000" dirty="0">
                <a:effectLst/>
              </a:rPr>
              <a:t> </a:t>
            </a:r>
            <a:r>
              <a:rPr lang="tr-TR" sz="2000" dirty="0">
                <a:effectLst/>
              </a:rPr>
              <a:t>burgular </a:t>
            </a:r>
            <a:r>
              <a:rPr lang="en-US" sz="2000" dirty="0">
                <a:effectLst/>
              </a:rPr>
              <a:t> </a:t>
            </a:r>
            <a:r>
              <a:rPr lang="en-US" sz="2000" dirty="0" err="1">
                <a:effectLst/>
              </a:rPr>
              <a:t>kullanılmalıdır</a:t>
            </a:r>
            <a:r>
              <a:rPr lang="en-US" sz="2000" dirty="0">
                <a:effectLst/>
              </a:rPr>
              <a:t>,</a:t>
            </a:r>
            <a:endParaRPr lang="tr-TR" sz="2000" dirty="0">
              <a:effectLst/>
            </a:endParaRPr>
          </a:p>
          <a:p>
            <a:pPr>
              <a:defRPr/>
            </a:pPr>
            <a:endParaRPr lang="tr-TR" sz="2000" dirty="0">
              <a:effectLst/>
            </a:endParaRPr>
          </a:p>
          <a:p>
            <a:pPr>
              <a:defRPr/>
            </a:pPr>
            <a:r>
              <a:rPr lang="tr-TR" sz="2000" dirty="0">
                <a:effectLst/>
              </a:rPr>
              <a:t>6</a:t>
            </a:r>
            <a:r>
              <a:rPr lang="en-US" sz="2000" dirty="0">
                <a:effectLst/>
              </a:rPr>
              <a:t>. </a:t>
            </a:r>
            <a:r>
              <a:rPr lang="en-US" sz="2000" dirty="0" err="1">
                <a:effectLst/>
              </a:rPr>
              <a:t>Tüpler</a:t>
            </a:r>
            <a:r>
              <a:rPr lang="en-US" sz="2000" dirty="0">
                <a:effectLst/>
              </a:rPr>
              <a:t> </a:t>
            </a:r>
            <a:r>
              <a:rPr lang="en-US" sz="2000" dirty="0" err="1">
                <a:effectLst/>
              </a:rPr>
              <a:t>açılan</a:t>
            </a:r>
            <a:r>
              <a:rPr lang="en-US" sz="2000" dirty="0">
                <a:effectLst/>
              </a:rPr>
              <a:t> </a:t>
            </a:r>
            <a:r>
              <a:rPr lang="en-US" sz="2000" dirty="0" err="1">
                <a:effectLst/>
              </a:rPr>
              <a:t>deliklere</a:t>
            </a:r>
            <a:r>
              <a:rPr lang="en-US" sz="2000" dirty="0">
                <a:effectLst/>
              </a:rPr>
              <a:t> </a:t>
            </a:r>
            <a:r>
              <a:rPr lang="en-US" sz="2000" dirty="0" err="1">
                <a:effectLst/>
              </a:rPr>
              <a:t>yerleştirildikten</a:t>
            </a:r>
            <a:r>
              <a:rPr lang="en-US" sz="2000" dirty="0">
                <a:effectLst/>
              </a:rPr>
              <a:t> </a:t>
            </a:r>
            <a:r>
              <a:rPr lang="en-US" sz="2000" dirty="0" err="1">
                <a:effectLst/>
              </a:rPr>
              <a:t>sonra</a:t>
            </a:r>
            <a:r>
              <a:rPr lang="en-US" sz="2000" dirty="0">
                <a:effectLst/>
              </a:rPr>
              <a:t>, </a:t>
            </a:r>
            <a:r>
              <a:rPr lang="en-US" sz="2000" dirty="0" err="1">
                <a:effectLst/>
              </a:rPr>
              <a:t>toprak</a:t>
            </a:r>
            <a:r>
              <a:rPr lang="en-US" sz="2000" dirty="0">
                <a:effectLst/>
              </a:rPr>
              <a:t> </a:t>
            </a:r>
            <a:r>
              <a:rPr lang="en-US" sz="2000" dirty="0" err="1">
                <a:effectLst/>
              </a:rPr>
              <a:t>ile</a:t>
            </a:r>
            <a:r>
              <a:rPr lang="en-US" sz="2000" dirty="0">
                <a:effectLst/>
              </a:rPr>
              <a:t> </a:t>
            </a:r>
            <a:r>
              <a:rPr lang="en-US" sz="2000" dirty="0" err="1">
                <a:effectLst/>
              </a:rPr>
              <a:t>tüpün</a:t>
            </a:r>
            <a:r>
              <a:rPr lang="en-US" sz="2000" dirty="0">
                <a:effectLst/>
              </a:rPr>
              <a:t> </a:t>
            </a:r>
            <a:r>
              <a:rPr lang="en-US" sz="2000" dirty="0" err="1">
                <a:effectLst/>
              </a:rPr>
              <a:t>arasındaki</a:t>
            </a:r>
            <a:r>
              <a:rPr lang="en-US" sz="2000" dirty="0">
                <a:effectLst/>
              </a:rPr>
              <a:t> </a:t>
            </a:r>
            <a:r>
              <a:rPr lang="en-US" sz="2000" dirty="0" err="1">
                <a:effectLst/>
              </a:rPr>
              <a:t>boşluk</a:t>
            </a:r>
            <a:r>
              <a:rPr lang="en-US" sz="2000" dirty="0">
                <a:effectLst/>
              </a:rPr>
              <a:t> </a:t>
            </a:r>
            <a:r>
              <a:rPr lang="en-US" sz="2000" dirty="0" err="1">
                <a:effectLst/>
              </a:rPr>
              <a:t>çok</a:t>
            </a:r>
            <a:r>
              <a:rPr lang="en-US" sz="2000" dirty="0">
                <a:effectLst/>
              </a:rPr>
              <a:t> </a:t>
            </a:r>
            <a:r>
              <a:rPr lang="en-US" sz="2000" dirty="0" err="1">
                <a:effectLst/>
              </a:rPr>
              <a:t>iyi</a:t>
            </a:r>
            <a:r>
              <a:rPr lang="en-US" sz="2000" dirty="0">
                <a:effectLst/>
              </a:rPr>
              <a:t> </a:t>
            </a:r>
            <a:r>
              <a:rPr lang="en-US" sz="2000" dirty="0" err="1">
                <a:effectLst/>
              </a:rPr>
              <a:t>doldurulmalıdır</a:t>
            </a:r>
            <a:r>
              <a:rPr lang="en-US" sz="2000" dirty="0">
                <a:effectLst/>
              </a:rPr>
              <a:t> </a:t>
            </a:r>
            <a:r>
              <a:rPr lang="tr-TR" sz="2000" dirty="0">
                <a:effectLst/>
              </a:rPr>
              <a:t> </a:t>
            </a:r>
            <a:r>
              <a:rPr lang="en-US" sz="2000" dirty="0" err="1">
                <a:effectLst/>
              </a:rPr>
              <a:t>ki</a:t>
            </a:r>
            <a:r>
              <a:rPr lang="en-US" sz="2000" dirty="0">
                <a:effectLst/>
              </a:rPr>
              <a:t>, </a:t>
            </a:r>
            <a:r>
              <a:rPr lang="en-US" sz="2000" dirty="0" err="1">
                <a:effectLst/>
              </a:rPr>
              <a:t>su</a:t>
            </a:r>
            <a:r>
              <a:rPr lang="en-US" sz="2000" dirty="0">
                <a:effectLst/>
              </a:rPr>
              <a:t>, </a:t>
            </a:r>
            <a:r>
              <a:rPr lang="en-US" sz="2000" dirty="0" err="1">
                <a:effectLst/>
              </a:rPr>
              <a:t>tüp</a:t>
            </a:r>
            <a:r>
              <a:rPr lang="en-US" sz="2000" dirty="0">
                <a:effectLst/>
              </a:rPr>
              <a:t> </a:t>
            </a:r>
            <a:r>
              <a:rPr lang="en-US" sz="2000" dirty="0" err="1">
                <a:effectLst/>
              </a:rPr>
              <a:t>ile</a:t>
            </a:r>
            <a:r>
              <a:rPr lang="en-US" sz="2000" dirty="0">
                <a:effectLst/>
              </a:rPr>
              <a:t> </a:t>
            </a:r>
            <a:r>
              <a:rPr lang="en-US" sz="2000" dirty="0" err="1">
                <a:effectLst/>
              </a:rPr>
              <a:t>toprak</a:t>
            </a:r>
            <a:r>
              <a:rPr lang="en-US" sz="2000" dirty="0">
                <a:effectLst/>
              </a:rPr>
              <a:t> </a:t>
            </a:r>
            <a:r>
              <a:rPr lang="en-US" sz="2000" dirty="0" err="1">
                <a:effectLst/>
              </a:rPr>
              <a:t>arasındaki</a:t>
            </a:r>
            <a:r>
              <a:rPr lang="en-US" sz="2000" dirty="0">
                <a:effectLst/>
              </a:rPr>
              <a:t> </a:t>
            </a:r>
            <a:r>
              <a:rPr lang="en-US" sz="2000" dirty="0" err="1">
                <a:effectLst/>
              </a:rPr>
              <a:t>boşluktan</a:t>
            </a:r>
            <a:r>
              <a:rPr lang="en-US" sz="2000" dirty="0">
                <a:effectLst/>
              </a:rPr>
              <a:t> </a:t>
            </a:r>
            <a:r>
              <a:rPr lang="en-US" sz="2000" dirty="0" err="1">
                <a:effectLst/>
              </a:rPr>
              <a:t>kolayca</a:t>
            </a:r>
            <a:r>
              <a:rPr lang="en-US" sz="2000" dirty="0">
                <a:effectLst/>
              </a:rPr>
              <a:t> </a:t>
            </a:r>
            <a:r>
              <a:rPr lang="en-US" sz="2000" dirty="0" err="1">
                <a:effectLst/>
              </a:rPr>
              <a:t>derinlere</a:t>
            </a:r>
            <a:r>
              <a:rPr lang="en-US" sz="2000" dirty="0">
                <a:effectLst/>
              </a:rPr>
              <a:t> </a:t>
            </a:r>
            <a:r>
              <a:rPr lang="en-US" sz="2000" dirty="0" err="1">
                <a:effectLst/>
              </a:rPr>
              <a:t>sızmasın</a:t>
            </a:r>
            <a:r>
              <a:rPr lang="en-US" sz="2000" dirty="0">
                <a:effectLst/>
              </a:rPr>
              <a:t>,</a:t>
            </a:r>
            <a:endParaRPr lang="tr-TR" sz="2000" dirty="0">
              <a:effectLst/>
            </a:endParaRPr>
          </a:p>
          <a:p>
            <a:pPr>
              <a:defRPr/>
            </a:pPr>
            <a:endParaRPr lang="tr-TR" sz="2000" dirty="0">
              <a:effectLst/>
            </a:endParaRPr>
          </a:p>
          <a:p>
            <a:pPr>
              <a:defRPr/>
            </a:pPr>
            <a:r>
              <a:rPr lang="tr-TR" sz="2000" dirty="0">
                <a:effectLst/>
              </a:rPr>
              <a:t>7</a:t>
            </a:r>
            <a:r>
              <a:rPr lang="en-US" sz="2000" dirty="0">
                <a:effectLst/>
              </a:rPr>
              <a:t>. </a:t>
            </a:r>
            <a:r>
              <a:rPr lang="en-US" sz="2000" dirty="0" err="1">
                <a:effectLst/>
              </a:rPr>
              <a:t>Yerleştirilecek</a:t>
            </a:r>
            <a:r>
              <a:rPr lang="en-US" sz="2000" dirty="0">
                <a:effectLst/>
              </a:rPr>
              <a:t> </a:t>
            </a:r>
            <a:r>
              <a:rPr lang="en-US" sz="2000" dirty="0" err="1">
                <a:effectLst/>
              </a:rPr>
              <a:t>olan</a:t>
            </a:r>
            <a:r>
              <a:rPr lang="en-US" sz="2000" dirty="0">
                <a:effectLst/>
              </a:rPr>
              <a:t> access </a:t>
            </a:r>
            <a:r>
              <a:rPr lang="en-US" sz="2000" dirty="0" err="1">
                <a:effectLst/>
              </a:rPr>
              <a:t>tüpler</a:t>
            </a:r>
            <a:r>
              <a:rPr lang="en-US" sz="2000" dirty="0">
                <a:effectLst/>
              </a:rPr>
              <a:t> </a:t>
            </a:r>
            <a:r>
              <a:rPr lang="en-US" sz="2000" dirty="0" err="1">
                <a:effectLst/>
              </a:rPr>
              <a:t>uygulama</a:t>
            </a:r>
            <a:r>
              <a:rPr lang="en-US" sz="2000" dirty="0">
                <a:effectLst/>
              </a:rPr>
              <a:t> </a:t>
            </a:r>
            <a:r>
              <a:rPr lang="en-US" sz="2000" dirty="0" err="1">
                <a:effectLst/>
              </a:rPr>
              <a:t>yapılacak</a:t>
            </a:r>
            <a:r>
              <a:rPr lang="en-US" sz="2000" dirty="0">
                <a:effectLst/>
              </a:rPr>
              <a:t> </a:t>
            </a:r>
            <a:r>
              <a:rPr lang="en-US" sz="2000" dirty="0" err="1">
                <a:effectLst/>
              </a:rPr>
              <a:t>olan</a:t>
            </a:r>
            <a:r>
              <a:rPr lang="en-US" sz="2000" dirty="0">
                <a:effectLst/>
              </a:rPr>
              <a:t> </a:t>
            </a:r>
            <a:r>
              <a:rPr lang="en-US" sz="2000" dirty="0" err="1">
                <a:effectLst/>
              </a:rPr>
              <a:t>alanı</a:t>
            </a:r>
            <a:r>
              <a:rPr lang="en-US" sz="2000" dirty="0">
                <a:effectLst/>
              </a:rPr>
              <a:t> </a:t>
            </a:r>
            <a:r>
              <a:rPr lang="en-US" sz="2000" dirty="0" err="1">
                <a:effectLst/>
              </a:rPr>
              <a:t>iyi</a:t>
            </a:r>
            <a:r>
              <a:rPr lang="en-US" sz="2000" dirty="0">
                <a:effectLst/>
              </a:rPr>
              <a:t> </a:t>
            </a:r>
            <a:r>
              <a:rPr lang="en-US" sz="2000" dirty="0" err="1">
                <a:effectLst/>
              </a:rPr>
              <a:t>temsil</a:t>
            </a:r>
            <a:r>
              <a:rPr lang="en-US" sz="2000" dirty="0">
                <a:effectLst/>
              </a:rPr>
              <a:t> </a:t>
            </a:r>
            <a:r>
              <a:rPr lang="en-US" sz="2000" dirty="0" err="1">
                <a:effectLst/>
              </a:rPr>
              <a:t>etmelidir</a:t>
            </a:r>
            <a:r>
              <a:rPr lang="en-US" sz="2000" dirty="0">
                <a:effectLst/>
              </a:rPr>
              <a:t>.</a:t>
            </a:r>
            <a:endParaRPr lang="tr-TR" sz="2000" dirty="0">
              <a:effectLst/>
            </a:endParaRPr>
          </a:p>
          <a:p>
            <a:pPr>
              <a:defRPr/>
            </a:pPr>
            <a:endParaRPr lang="tr-TR" sz="2000" dirty="0"/>
          </a:p>
        </p:txBody>
      </p:sp>
      <p:sp>
        <p:nvSpPr>
          <p:cNvPr id="4"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1408F3CC-7A03-4076-B667-BF43BD0631C9}" type="slidenum">
              <a:rPr lang="tr-TR" altLang="tr-TR" sz="1400">
                <a:solidFill>
                  <a:srgbClr val="FFFFFF"/>
                </a:solidFill>
              </a:rPr>
              <a:pPr eaLnBrk="1" hangingPunct="1">
                <a:defRPr/>
              </a:pPr>
              <a:t>6</a:t>
            </a:fld>
            <a:endParaRPr lang="tr-TR" altLang="tr-TR" sz="1400">
              <a:solidFill>
                <a:srgbClr val="FFFFFF"/>
              </a:solidFill>
            </a:endParaRPr>
          </a:p>
        </p:txBody>
      </p:sp>
    </p:spTree>
    <p:extLst>
      <p:ext uri="{BB962C8B-B14F-4D97-AF65-F5344CB8AC3E}">
        <p14:creationId xmlns:p14="http://schemas.microsoft.com/office/powerpoint/2010/main" val="3248350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8AAF9771-1FA8-47F3-954E-824490053FCD}" type="slidenum">
              <a:rPr lang="tr-TR" altLang="tr-TR" sz="1400">
                <a:solidFill>
                  <a:srgbClr val="FFFFFF"/>
                </a:solidFill>
              </a:rPr>
              <a:pPr eaLnBrk="1" hangingPunct="1">
                <a:defRPr/>
              </a:pPr>
              <a:t>7</a:t>
            </a:fld>
            <a:endParaRPr lang="tr-TR" altLang="tr-TR" sz="1400">
              <a:solidFill>
                <a:srgbClr val="FFFFFF"/>
              </a:solidFill>
            </a:endParaRPr>
          </a:p>
        </p:txBody>
      </p:sp>
      <p:sp>
        <p:nvSpPr>
          <p:cNvPr id="83972" name="Rectangle 4"/>
          <p:cNvSpPr>
            <a:spLocks noGrp="1" noRot="1" noChangeArrowheads="1"/>
          </p:cNvSpPr>
          <p:nvPr>
            <p:ph type="title"/>
          </p:nvPr>
        </p:nvSpPr>
        <p:spPr/>
        <p:txBody>
          <a:bodyPr/>
          <a:lstStyle/>
          <a:p>
            <a:pPr eaLnBrk="1" hangingPunct="1">
              <a:defRPr/>
            </a:pPr>
            <a:r>
              <a:rPr lang="tr-TR" sz="4800">
                <a:solidFill>
                  <a:srgbClr val="FFFF00"/>
                </a:solidFill>
              </a:rPr>
              <a:t>Nötron Saçılması Yöntemi</a:t>
            </a:r>
          </a:p>
        </p:txBody>
      </p:sp>
      <p:sp>
        <p:nvSpPr>
          <p:cNvPr id="83973" name="Rectangle 5"/>
          <p:cNvSpPr>
            <a:spLocks noGrp="1" noRot="1" noChangeArrowheads="1"/>
          </p:cNvSpPr>
          <p:nvPr>
            <p:ph type="body" sz="half" idx="1"/>
          </p:nvPr>
        </p:nvSpPr>
        <p:spPr>
          <a:xfrm>
            <a:off x="1825625" y="1676401"/>
            <a:ext cx="4191000" cy="4422775"/>
          </a:xfrm>
        </p:spPr>
        <p:txBody>
          <a:bodyPr/>
          <a:lstStyle/>
          <a:p>
            <a:pPr eaLnBrk="1" hangingPunct="1">
              <a:buFont typeface="Wingdings" panose="05000000000000000000" pitchFamily="2" charset="2"/>
              <a:buNone/>
              <a:defRPr/>
            </a:pPr>
            <a:r>
              <a:rPr lang="tr-TR" sz="2800"/>
              <a:t> </a:t>
            </a:r>
            <a:r>
              <a:rPr lang="tr-TR" sz="2800">
                <a:solidFill>
                  <a:srgbClr val="FF0000"/>
                </a:solidFill>
              </a:rPr>
              <a:t>Avantajları</a:t>
            </a:r>
          </a:p>
          <a:p>
            <a:pPr eaLnBrk="1" hangingPunct="1">
              <a:defRPr/>
            </a:pPr>
            <a:r>
              <a:rPr lang="tr-TR" sz="2800"/>
              <a:t>Güvenilir</a:t>
            </a:r>
          </a:p>
          <a:p>
            <a:pPr eaLnBrk="1" hangingPunct="1">
              <a:defRPr/>
            </a:pPr>
            <a:r>
              <a:rPr lang="tr-TR" sz="2800"/>
              <a:t>Bol sayıda ölçüm</a:t>
            </a:r>
          </a:p>
          <a:p>
            <a:pPr eaLnBrk="1" hangingPunct="1">
              <a:defRPr/>
            </a:pPr>
            <a:r>
              <a:rPr lang="tr-TR" sz="2800"/>
              <a:t>Derinlik ölçümleri yapılabilir</a:t>
            </a:r>
          </a:p>
          <a:p>
            <a:pPr eaLnBrk="1" hangingPunct="1">
              <a:defRPr/>
            </a:pPr>
            <a:r>
              <a:rPr lang="tr-TR" sz="2800"/>
              <a:t>Hacimsel su saptama</a:t>
            </a:r>
          </a:p>
        </p:txBody>
      </p:sp>
      <p:sp>
        <p:nvSpPr>
          <p:cNvPr id="83974" name="Rectangle 6"/>
          <p:cNvSpPr>
            <a:spLocks noGrp="1" noRot="1" noChangeArrowheads="1"/>
          </p:cNvSpPr>
          <p:nvPr>
            <p:ph sz="half" idx="2"/>
          </p:nvPr>
        </p:nvSpPr>
        <p:spPr>
          <a:xfrm>
            <a:off x="6175375" y="1676401"/>
            <a:ext cx="4191000" cy="4422775"/>
          </a:xfrm>
        </p:spPr>
        <p:txBody>
          <a:bodyPr/>
          <a:lstStyle/>
          <a:p>
            <a:pPr eaLnBrk="1" hangingPunct="1">
              <a:buFont typeface="Wingdings" panose="05000000000000000000" pitchFamily="2" charset="2"/>
              <a:buNone/>
              <a:defRPr/>
            </a:pPr>
            <a:r>
              <a:rPr lang="tr-TR" sz="2800" dirty="0"/>
              <a:t> </a:t>
            </a:r>
            <a:r>
              <a:rPr lang="tr-TR" sz="2800" dirty="0">
                <a:solidFill>
                  <a:srgbClr val="FF0000"/>
                </a:solidFill>
              </a:rPr>
              <a:t>Dezavantajları</a:t>
            </a:r>
          </a:p>
          <a:p>
            <a:pPr eaLnBrk="1" hangingPunct="1">
              <a:defRPr/>
            </a:pPr>
            <a:r>
              <a:rPr lang="tr-TR" sz="2800" dirty="0"/>
              <a:t>Radyoaktif kaynak</a:t>
            </a:r>
          </a:p>
          <a:p>
            <a:pPr eaLnBrk="1" hangingPunct="1">
              <a:defRPr/>
            </a:pPr>
            <a:r>
              <a:rPr lang="tr-TR" sz="2800" dirty="0"/>
              <a:t>Yüzeye yakın okumalarda zorluk</a:t>
            </a:r>
          </a:p>
          <a:p>
            <a:pPr eaLnBrk="1" hangingPunct="1">
              <a:defRPr/>
            </a:pPr>
            <a:r>
              <a:rPr lang="tr-TR" sz="2800" dirty="0"/>
              <a:t>Kalibrasyon ihtiyacı</a:t>
            </a:r>
          </a:p>
          <a:p>
            <a:pPr eaLnBrk="1" hangingPunct="1">
              <a:defRPr/>
            </a:pPr>
            <a:r>
              <a:rPr lang="tr-TR" sz="2800" dirty="0"/>
              <a:t>Lisanslı kullanıcı zorunluluğu (TAEK)</a:t>
            </a:r>
          </a:p>
        </p:txBody>
      </p:sp>
    </p:spTree>
    <p:extLst>
      <p:ext uri="{BB962C8B-B14F-4D97-AF65-F5344CB8AC3E}">
        <p14:creationId xmlns:p14="http://schemas.microsoft.com/office/powerpoint/2010/main" val="3561403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2C06731C-B8D4-413B-8C29-D3B9DD43EFBB}" type="slidenum">
              <a:rPr lang="tr-TR" altLang="tr-TR" sz="1400">
                <a:solidFill>
                  <a:srgbClr val="FFFFFF"/>
                </a:solidFill>
              </a:rPr>
              <a:pPr eaLnBrk="1" hangingPunct="1">
                <a:defRPr/>
              </a:pPr>
              <a:t>8</a:t>
            </a:fld>
            <a:endParaRPr lang="tr-TR" altLang="tr-TR" sz="1400">
              <a:solidFill>
                <a:srgbClr val="FFFFFF"/>
              </a:solidFill>
            </a:endParaRPr>
          </a:p>
        </p:txBody>
      </p:sp>
      <p:pic>
        <p:nvPicPr>
          <p:cNvPr id="46083" name="Picture 4" descr="DSC000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56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45562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3"/>
          <p:cNvSpPr>
            <a:spLocks noGrp="1"/>
          </p:cNvSpPr>
          <p:nvPr>
            <p:ph type="sldNum" sz="quarter" idx="12"/>
          </p:nvPr>
        </p:nvSpPr>
        <p:spPr/>
        <p:txBody>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defRPr/>
            </a:pPr>
            <a:fld id="{EC93981C-CCF5-4784-A335-041BECE61552}" type="slidenum">
              <a:rPr lang="tr-TR" altLang="tr-TR" sz="1400">
                <a:solidFill>
                  <a:srgbClr val="FFFFFF"/>
                </a:solidFill>
              </a:rPr>
              <a:pPr eaLnBrk="1" hangingPunct="1">
                <a:defRPr/>
              </a:pPr>
              <a:t>9</a:t>
            </a:fld>
            <a:endParaRPr lang="tr-TR" altLang="tr-TR" sz="1400">
              <a:solidFill>
                <a:srgbClr val="FFFFFF"/>
              </a:solidFill>
            </a:endParaRPr>
          </a:p>
        </p:txBody>
      </p:sp>
      <p:pic>
        <p:nvPicPr>
          <p:cNvPr id="47107" name="Picture 5" descr="Resim 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476250"/>
            <a:ext cx="82804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778518"/>
      </p:ext>
    </p:extLst>
  </p:cSld>
  <p:clrMapOvr>
    <a:masterClrMapping/>
  </p:clrMapOvr>
</p:sld>
</file>

<file path=ppt/theme/theme1.xml><?xml version="1.0" encoding="utf-8"?>
<a:theme xmlns:a="http://schemas.openxmlformats.org/drawingml/2006/main" name="Bulutlar">
  <a:themeElements>
    <a:clrScheme name="Bulutlar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Bulutlar">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ulutlar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Bulutlar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Bulutlar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Bulutlar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Bulutlar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Bulutlar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Bulutlar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Bulutlar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Bulutlar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TotalTime>
  <Words>734</Words>
  <Application>Microsoft Office PowerPoint</Application>
  <PresentationFormat>Geniş ekran</PresentationFormat>
  <Paragraphs>106</Paragraphs>
  <Slides>24</Slides>
  <Notes>0</Notes>
  <HiddenSlides>0</HiddenSlides>
  <MMClips>0</MMClips>
  <ScaleCrop>false</ScaleCrop>
  <HeadingPairs>
    <vt:vector size="8" baseType="variant">
      <vt:variant>
        <vt:lpstr>Kullanılan Yazı Tipleri</vt:lpstr>
      </vt:variant>
      <vt:variant>
        <vt:i4>3</vt:i4>
      </vt:variant>
      <vt:variant>
        <vt:lpstr>Tema</vt:lpstr>
      </vt:variant>
      <vt:variant>
        <vt:i4>1</vt:i4>
      </vt:variant>
      <vt:variant>
        <vt:lpstr>Eklenmiş OLE Hizmet Programları</vt:lpstr>
      </vt:variant>
      <vt:variant>
        <vt:i4>1</vt:i4>
      </vt:variant>
      <vt:variant>
        <vt:lpstr>Slayt Başlıkları</vt:lpstr>
      </vt:variant>
      <vt:variant>
        <vt:i4>24</vt:i4>
      </vt:variant>
    </vt:vector>
  </HeadingPairs>
  <TitlesOfParts>
    <vt:vector size="29" baseType="lpstr">
      <vt:lpstr>Arial</vt:lpstr>
      <vt:lpstr>Verdana</vt:lpstr>
      <vt:lpstr>Wingdings</vt:lpstr>
      <vt:lpstr>Bulutlar</vt:lpstr>
      <vt:lpstr>Microsoft Excel Grafik</vt:lpstr>
      <vt:lpstr>NEM TAYİN YÖNTEMLERİ</vt:lpstr>
      <vt:lpstr>Gravimetrik Yöntem</vt:lpstr>
      <vt:lpstr>Nötron Saçılması Yöntemi</vt:lpstr>
      <vt:lpstr>Nötron Saçılması Yöntemi</vt:lpstr>
      <vt:lpstr> Access Tüplerin Yerleştirilmesi  </vt:lpstr>
      <vt:lpstr>Access Tüplerin Yerleştirilmesi</vt:lpstr>
      <vt:lpstr>Nötron Saçılması Yöntemi</vt:lpstr>
      <vt:lpstr>PowerPoint Sunusu</vt:lpstr>
      <vt:lpstr>PowerPoint Sunusu</vt:lpstr>
      <vt:lpstr>PowerPoint Sunusu</vt:lpstr>
      <vt:lpstr>PowerPoint Sunusu</vt:lpstr>
      <vt:lpstr>PowerPoint Sunusu</vt:lpstr>
      <vt:lpstr>Gama Işını Yavaşlaması Yöntemi</vt:lpstr>
      <vt:lpstr>TDR (Time Domain Reflectometry)</vt:lpstr>
      <vt:lpstr>TDR (Time Domain Reflectometry)</vt:lpstr>
      <vt:lpstr> Kapasitans Yöntemi </vt:lpstr>
      <vt:lpstr>PowerPoint Sunusu</vt:lpstr>
      <vt:lpstr>TOPRAK SU POTANSİYELİNİN ÖLÇÜLMESİ</vt:lpstr>
      <vt:lpstr>Matrik Potansiyelin Belirlenmesi</vt:lpstr>
      <vt:lpstr>PowerPoint Sunusu</vt:lpstr>
      <vt:lpstr>TANSİYOMETRE</vt:lpstr>
      <vt:lpstr>TANSİYOMETRE</vt:lpstr>
      <vt:lpstr>TANSİYOMETRE</vt:lpstr>
      <vt:lpstr>TANSİYOMETRE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NEM TAYİN YÖNTEMLERİ</dc:title>
  <dc:creator>Gökhan</dc:creator>
  <cp:lastModifiedBy>Gökhan</cp:lastModifiedBy>
  <cp:revision>1</cp:revision>
  <dcterms:created xsi:type="dcterms:W3CDTF">2017-11-21T12:32:51Z</dcterms:created>
  <dcterms:modified xsi:type="dcterms:W3CDTF">2017-11-21T12:36:50Z</dcterms:modified>
</cp:coreProperties>
</file>