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5" r:id="rId9"/>
    <p:sldId id="267" r:id="rId10"/>
    <p:sldId id="268" r:id="rId11"/>
    <p:sldId id="269" r:id="rId12"/>
    <p:sldId id="271" r:id="rId13"/>
    <p:sldId id="272" r:id="rId14"/>
    <p:sldId id="273" r:id="rId15"/>
    <p:sldId id="274" r:id="rId16"/>
    <p:sldId id="276" r:id="rId17"/>
    <p:sldId id="277"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2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E9F2BB49-3BDF-6C4A-8CA5-C6CE660EFFFB}"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372397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9F2BB49-3BDF-6C4A-8CA5-C6CE660EFFFB}"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94755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9F2BB49-3BDF-6C4A-8CA5-C6CE660EFFFB}"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3128559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9F2BB49-3BDF-6C4A-8CA5-C6CE660EFFFB}"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4059572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9F2BB49-3BDF-6C4A-8CA5-C6CE660EFFFB}"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156695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9F2BB49-3BDF-6C4A-8CA5-C6CE660EFFFB}"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3049708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9F2BB49-3BDF-6C4A-8CA5-C6CE660EFFFB}" type="datetimeFigureOut">
              <a:rPr lang="en-US" smtClean="0"/>
              <a:t>23.02.18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1081068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9F2BB49-3BDF-6C4A-8CA5-C6CE660EFFFB}"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424769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2BB49-3BDF-6C4A-8CA5-C6CE660EFFFB}"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45759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9F2BB49-3BDF-6C4A-8CA5-C6CE660EFFFB}"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600269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9F2BB49-3BDF-6C4A-8CA5-C6CE660EFFFB}"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812D1-4BD5-6E44-AD6B-191A0C4D57F5}" type="slidenum">
              <a:rPr lang="en-US" smtClean="0"/>
              <a:t>‹#›</a:t>
            </a:fld>
            <a:endParaRPr lang="en-US"/>
          </a:p>
        </p:txBody>
      </p:sp>
    </p:spTree>
    <p:extLst>
      <p:ext uri="{BB962C8B-B14F-4D97-AF65-F5344CB8AC3E}">
        <p14:creationId xmlns:p14="http://schemas.microsoft.com/office/powerpoint/2010/main" val="23857917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F2BB49-3BDF-6C4A-8CA5-C6CE660EFFFB}" type="datetimeFigureOut">
              <a:rPr lang="en-US" smtClean="0"/>
              <a:t>23.02.18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1812D1-4BD5-6E44-AD6B-191A0C4D57F5}" type="slidenum">
              <a:rPr lang="en-US" smtClean="0"/>
              <a:t>‹#›</a:t>
            </a:fld>
            <a:endParaRPr lang="en-US"/>
          </a:p>
        </p:txBody>
      </p:sp>
    </p:spTree>
    <p:extLst>
      <p:ext uri="{BB962C8B-B14F-4D97-AF65-F5344CB8AC3E}">
        <p14:creationId xmlns:p14="http://schemas.microsoft.com/office/powerpoint/2010/main" val="2582101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9600" b="1" dirty="0" err="1" smtClean="0">
                <a:solidFill>
                  <a:srgbClr val="FF0000"/>
                </a:solidFill>
                <a:latin typeface="Cambria"/>
                <a:cs typeface="Cambria"/>
              </a:rPr>
              <a:t>Etnik</a:t>
            </a:r>
            <a:r>
              <a:rPr lang="en-US" sz="9600" b="1" dirty="0" smtClean="0">
                <a:solidFill>
                  <a:srgbClr val="FF0000"/>
                </a:solidFill>
                <a:latin typeface="Cambria"/>
                <a:cs typeface="Cambria"/>
              </a:rPr>
              <a:t> </a:t>
            </a:r>
            <a:r>
              <a:rPr lang="en-US" sz="9600" b="1" dirty="0" err="1" smtClean="0">
                <a:solidFill>
                  <a:srgbClr val="FF0000"/>
                </a:solidFill>
                <a:latin typeface="Cambria"/>
                <a:cs typeface="Cambria"/>
              </a:rPr>
              <a:t>Köken</a:t>
            </a:r>
            <a:r>
              <a:rPr lang="en-US" sz="9600" b="1" dirty="0" smtClean="0">
                <a:solidFill>
                  <a:srgbClr val="FF0000"/>
                </a:solidFill>
                <a:latin typeface="Cambria"/>
                <a:cs typeface="Cambria"/>
              </a:rPr>
              <a:t> </a:t>
            </a:r>
            <a:br>
              <a:rPr lang="en-US" sz="9600" b="1" dirty="0" smtClean="0">
                <a:solidFill>
                  <a:srgbClr val="FF0000"/>
                </a:solidFill>
                <a:latin typeface="Cambria"/>
                <a:cs typeface="Cambria"/>
              </a:rPr>
            </a:br>
            <a:r>
              <a:rPr lang="en-US" sz="9600" b="1" dirty="0" err="1" smtClean="0">
                <a:solidFill>
                  <a:srgbClr val="FF0000"/>
                </a:solidFill>
                <a:latin typeface="Cambria"/>
                <a:cs typeface="Cambria"/>
              </a:rPr>
              <a:t>ve</a:t>
            </a:r>
            <a:r>
              <a:rPr lang="en-US" sz="9600" b="1" dirty="0" smtClean="0">
                <a:solidFill>
                  <a:srgbClr val="FF0000"/>
                </a:solidFill>
                <a:latin typeface="Cambria"/>
                <a:cs typeface="Cambria"/>
              </a:rPr>
              <a:t> Irk </a:t>
            </a:r>
            <a:endParaRPr lang="en-US" sz="9600" b="1" dirty="0">
              <a:solidFill>
                <a:srgbClr val="FF0000"/>
              </a:solidFill>
              <a:latin typeface="Cambria"/>
              <a:cs typeface="Cambria"/>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3821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399032"/>
          </a:xfrm>
        </p:spPr>
        <p:txBody>
          <a:bodyPr>
            <a:normAutofit fontScale="90000"/>
          </a:bodyPr>
          <a:lstStyle/>
          <a:p>
            <a:r>
              <a:rPr lang="tr-TR" b="1" dirty="0" smtClean="0">
                <a:solidFill>
                  <a:srgbClr val="3366FF"/>
                </a:solidFill>
                <a:latin typeface="Cambria"/>
                <a:cs typeface="Cambria"/>
              </a:rPr>
              <a:t>Etnik Gruplar, Uluslar ve Milliyetler</a:t>
            </a:r>
            <a:endParaRPr lang="tr-TR" b="1" dirty="0">
              <a:solidFill>
                <a:srgbClr val="3366FF"/>
              </a:solidFill>
              <a:latin typeface="Cambria"/>
              <a:cs typeface="Cambria"/>
            </a:endParaRPr>
          </a:p>
        </p:txBody>
      </p:sp>
      <p:sp>
        <p:nvSpPr>
          <p:cNvPr id="3" name="İçerik Yer Tutucusu 2"/>
          <p:cNvSpPr>
            <a:spLocks noGrp="1"/>
          </p:cNvSpPr>
          <p:nvPr>
            <p:ph idx="1"/>
          </p:nvPr>
        </p:nvSpPr>
        <p:spPr>
          <a:xfrm>
            <a:off x="395536" y="1916832"/>
            <a:ext cx="8229600" cy="4572000"/>
          </a:xfrm>
        </p:spPr>
        <p:txBody>
          <a:bodyPr>
            <a:normAutofit/>
          </a:bodyPr>
          <a:lstStyle/>
          <a:p>
            <a:pPr algn="just"/>
            <a:r>
              <a:rPr lang="tr-TR" sz="2400" b="1" dirty="0">
                <a:solidFill>
                  <a:srgbClr val="3366FF"/>
                </a:solidFill>
                <a:latin typeface="Cambria"/>
                <a:cs typeface="Cambria"/>
              </a:rPr>
              <a:t>Ulus: </a:t>
            </a:r>
            <a:r>
              <a:rPr lang="tr-TR" sz="2400" b="1" dirty="0">
                <a:latin typeface="Cambria"/>
                <a:cs typeface="Cambria"/>
              </a:rPr>
              <a:t>Aynı dil, din tarih, toprak ata ve akrabalık bağlarına sahip toplum.</a:t>
            </a:r>
          </a:p>
          <a:p>
            <a:pPr algn="just"/>
            <a:r>
              <a:rPr lang="tr-TR" sz="2400" dirty="0" smtClean="0">
                <a:latin typeface="Cambria"/>
                <a:cs typeface="Cambria"/>
              </a:rPr>
              <a:t>Bir zamanlar ulus terimi, kabile ya da etnik grup kelimeleriyle eşanlamlı olarak kullanılıyordu. </a:t>
            </a:r>
            <a:r>
              <a:rPr lang="tr-TR" sz="2400" b="1" dirty="0" smtClean="0">
                <a:latin typeface="Cambria"/>
                <a:cs typeface="Cambria"/>
              </a:rPr>
              <a:t>Artık ulus terimi bağımsız, merkezi örgütlenmeye sahip siyasi bir birim ya da hükümet anlamına gelen devlet anlamında kullanılmaya başlamış durumdadır. Ulus ve devlet eşanlamlı kelimeler haline gelmişlerdir.</a:t>
            </a:r>
          </a:p>
          <a:p>
            <a:pPr algn="just"/>
            <a:r>
              <a:rPr lang="tr-TR" sz="2400" b="1" dirty="0" smtClean="0">
                <a:latin typeface="Cambria"/>
                <a:cs typeface="Cambria"/>
              </a:rPr>
              <a:t>Ulus-Devlet </a:t>
            </a:r>
            <a:r>
              <a:rPr lang="tr-TR" sz="2400" dirty="0" smtClean="0">
                <a:latin typeface="Cambria"/>
                <a:cs typeface="Cambria"/>
              </a:rPr>
              <a:t>şeklinde bir arada kullanıldıklarında ise, Türkiye gibi </a:t>
            </a:r>
            <a:r>
              <a:rPr lang="tr-TR" sz="2400" b="1" dirty="0" smtClean="0">
                <a:latin typeface="Cambria"/>
                <a:cs typeface="Cambria"/>
              </a:rPr>
              <a:t>‘tek ve bölünmez bir ulus, bir ülke, yani özerk bir siyasi yapı</a:t>
            </a:r>
            <a:r>
              <a:rPr lang="tr-TR" sz="2400" dirty="0" smtClean="0">
                <a:latin typeface="Cambria"/>
                <a:cs typeface="Cambria"/>
              </a:rPr>
              <a:t>’ anlamına gelmektedir.</a:t>
            </a:r>
          </a:p>
        </p:txBody>
      </p:sp>
    </p:spTree>
    <p:extLst>
      <p:ext uri="{BB962C8B-B14F-4D97-AF65-F5344CB8AC3E}">
        <p14:creationId xmlns:p14="http://schemas.microsoft.com/office/powerpoint/2010/main" val="38287340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5957"/>
            <a:ext cx="8229600" cy="1399032"/>
          </a:xfrm>
        </p:spPr>
        <p:txBody>
          <a:bodyPr/>
          <a:lstStyle/>
          <a:p>
            <a:r>
              <a:rPr lang="tr-TR" sz="4000" b="1" dirty="0" smtClean="0">
                <a:solidFill>
                  <a:srgbClr val="3366FF"/>
                </a:solidFill>
                <a:latin typeface="Cambria"/>
                <a:cs typeface="Cambria"/>
              </a:rPr>
              <a:t>Milletler ve Hayali Topluluklar</a:t>
            </a:r>
            <a:endParaRPr lang="tr-TR" sz="4000" b="1" dirty="0">
              <a:solidFill>
                <a:srgbClr val="3366FF"/>
              </a:solidFill>
              <a:latin typeface="Cambria"/>
              <a:cs typeface="Cambria"/>
            </a:endParaRPr>
          </a:p>
        </p:txBody>
      </p:sp>
      <p:sp>
        <p:nvSpPr>
          <p:cNvPr id="3" name="İçerik Yer Tutucusu 2"/>
          <p:cNvSpPr>
            <a:spLocks noGrp="1"/>
          </p:cNvSpPr>
          <p:nvPr>
            <p:ph idx="1"/>
          </p:nvPr>
        </p:nvSpPr>
        <p:spPr>
          <a:xfrm>
            <a:off x="467544" y="1414867"/>
            <a:ext cx="8229600" cy="4572000"/>
          </a:xfrm>
        </p:spPr>
        <p:txBody>
          <a:bodyPr>
            <a:normAutofit/>
          </a:bodyPr>
          <a:lstStyle/>
          <a:p>
            <a:pPr algn="just"/>
            <a:r>
              <a:rPr lang="tr-TR" sz="2400" b="1" dirty="0" smtClean="0">
                <a:solidFill>
                  <a:schemeClr val="accent1"/>
                </a:solidFill>
                <a:latin typeface="Cambria"/>
                <a:cs typeface="Cambria"/>
              </a:rPr>
              <a:t>Millet: </a:t>
            </a:r>
            <a:r>
              <a:rPr lang="tr-TR" sz="2400" dirty="0" smtClean="0">
                <a:latin typeface="Cambria"/>
                <a:cs typeface="Cambria"/>
              </a:rPr>
              <a:t>Geçmişte veya halen özerk bir siyasi statüye sahip olmuş ya da gelecekte sahip olma isteğinde olan etnik gruplara denir.</a:t>
            </a:r>
          </a:p>
          <a:p>
            <a:pPr algn="just"/>
            <a:r>
              <a:rPr lang="tr-TR" sz="2400" dirty="0" smtClean="0">
                <a:latin typeface="Cambria"/>
                <a:cs typeface="Cambria"/>
              </a:rPr>
              <a:t>Benedict </a:t>
            </a:r>
            <a:r>
              <a:rPr lang="tr-TR" sz="2400" dirty="0" err="1" smtClean="0">
                <a:latin typeface="Cambria"/>
                <a:cs typeface="Cambria"/>
              </a:rPr>
              <a:t>Anderson’ın</a:t>
            </a:r>
            <a:r>
              <a:rPr lang="tr-TR" sz="2400" dirty="0" smtClean="0">
                <a:latin typeface="Cambria"/>
                <a:cs typeface="Cambria"/>
              </a:rPr>
              <a:t> tabiriyle, bu topluluklara ‘hayali topluluklar’ denmektedir. Bu topluluklar yoldaşlık hisleriyle bir ulus-devlet kursalar bile, bireyleri asla bir araya gelmeyeceği için hayali topluluklar olarak kalırlar. Aynı bütünün parçası olduklarını ancak hayal edebilirler.</a:t>
            </a:r>
          </a:p>
          <a:p>
            <a:endParaRPr lang="tr-TR" sz="2400" dirty="0" smtClean="0"/>
          </a:p>
        </p:txBody>
      </p:sp>
    </p:spTree>
    <p:extLst>
      <p:ext uri="{BB962C8B-B14F-4D97-AF65-F5344CB8AC3E}">
        <p14:creationId xmlns:p14="http://schemas.microsoft.com/office/powerpoint/2010/main" val="137920608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268760"/>
            <a:ext cx="8229600" cy="4572000"/>
          </a:xfrm>
        </p:spPr>
        <p:txBody>
          <a:bodyPr>
            <a:normAutofit/>
          </a:bodyPr>
          <a:lstStyle/>
          <a:p>
            <a:pPr algn="just"/>
            <a:r>
              <a:rPr lang="tr-TR" sz="2400" b="1" dirty="0" smtClean="0">
                <a:solidFill>
                  <a:schemeClr val="accent1"/>
                </a:solidFill>
                <a:latin typeface="Cambria"/>
                <a:cs typeface="Cambria"/>
              </a:rPr>
              <a:t>Sömürgecilik: </a:t>
            </a:r>
            <a:r>
              <a:rPr lang="tr-TR" sz="2400" b="1" dirty="0" smtClean="0">
                <a:latin typeface="Cambria"/>
                <a:cs typeface="Cambria"/>
              </a:rPr>
              <a:t>Bir bölge ve halkın uzun süreli olarak yabancıların tahakkümünde kalması durumuna denir.</a:t>
            </a:r>
          </a:p>
          <a:p>
            <a:pPr algn="just"/>
            <a:r>
              <a:rPr lang="tr-TR" sz="2400" dirty="0" smtClean="0">
                <a:latin typeface="Cambria"/>
                <a:cs typeface="Cambria"/>
              </a:rPr>
              <a:t>Sömürgecilik, çok kabileli ve çok etnikli devletler oluşturulmasında öteden beri var olan kültürel ayrımlarla pek de uyuşmayan engeller oluşturmuştur. Öte yandan sömürgeci kurumlar uluslar dışında yeni hayali topluluklar ortaya çıkarmıştır. Bunun en iyi örneği; </a:t>
            </a:r>
            <a:r>
              <a:rPr lang="tr-TR" sz="2400" dirty="0" err="1" smtClean="0">
                <a:latin typeface="Cambria"/>
                <a:cs typeface="Cambria"/>
              </a:rPr>
              <a:t>frankofon</a:t>
            </a:r>
            <a:r>
              <a:rPr lang="tr-TR" sz="2400" dirty="0" smtClean="0">
                <a:latin typeface="Cambria"/>
                <a:cs typeface="Cambria"/>
              </a:rPr>
              <a:t> (Fransızca konuşulan) Batı Afrika’daki Afrikalı entelektüeller tarafından oluşturulan ‘zencilik’ fikridir.</a:t>
            </a:r>
            <a:endParaRPr lang="tr-TR" sz="2400" dirty="0">
              <a:latin typeface="Cambria"/>
              <a:cs typeface="Cambria"/>
            </a:endParaRPr>
          </a:p>
        </p:txBody>
      </p:sp>
    </p:spTree>
    <p:extLst>
      <p:ext uri="{BB962C8B-B14F-4D97-AF65-F5344CB8AC3E}">
        <p14:creationId xmlns:p14="http://schemas.microsoft.com/office/powerpoint/2010/main" val="178034248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92904"/>
            <a:ext cx="8229600" cy="1600200"/>
          </a:xfrm>
        </p:spPr>
        <p:txBody>
          <a:bodyPr/>
          <a:lstStyle/>
          <a:p>
            <a:r>
              <a:rPr lang="tr-TR" sz="4000" b="1" dirty="0" smtClean="0">
                <a:solidFill>
                  <a:srgbClr val="3366FF"/>
                </a:solidFill>
                <a:latin typeface="Cambria"/>
                <a:cs typeface="Cambria"/>
              </a:rPr>
              <a:t>Etnik Hoşgörü ve Uzlaşma</a:t>
            </a:r>
            <a:endParaRPr lang="tr-TR" sz="4000" b="1" dirty="0">
              <a:solidFill>
                <a:srgbClr val="3366FF"/>
              </a:solidFill>
              <a:latin typeface="Cambria"/>
              <a:cs typeface="Cambria"/>
            </a:endParaRPr>
          </a:p>
        </p:txBody>
      </p:sp>
      <p:sp>
        <p:nvSpPr>
          <p:cNvPr id="3" name="İçerik Yer Tutucusu 2"/>
          <p:cNvSpPr>
            <a:spLocks noGrp="1"/>
          </p:cNvSpPr>
          <p:nvPr>
            <p:ph idx="1"/>
          </p:nvPr>
        </p:nvSpPr>
        <p:spPr>
          <a:xfrm>
            <a:off x="457200" y="1133995"/>
            <a:ext cx="8229600" cy="5444377"/>
          </a:xfrm>
        </p:spPr>
        <p:txBody>
          <a:bodyPr>
            <a:noAutofit/>
          </a:bodyPr>
          <a:lstStyle/>
          <a:p>
            <a:pPr algn="just"/>
            <a:r>
              <a:rPr lang="tr-TR" sz="2400" b="1" dirty="0" smtClean="0">
                <a:latin typeface="Cambria"/>
                <a:cs typeface="Cambria"/>
              </a:rPr>
              <a:t>Etnik Çeşitlilik: Toplu etkileşimle bir arada var olma mı; yoksa çatışma mı?</a:t>
            </a:r>
          </a:p>
          <a:p>
            <a:pPr algn="just"/>
            <a:r>
              <a:rPr lang="tr-TR" sz="2400" b="1" dirty="0" smtClean="0">
                <a:solidFill>
                  <a:schemeClr val="accent1"/>
                </a:solidFill>
                <a:latin typeface="Cambria"/>
                <a:cs typeface="Cambria"/>
              </a:rPr>
              <a:t>Asimilasyon: </a:t>
            </a:r>
            <a:r>
              <a:rPr lang="tr-TR" sz="2400" b="1" dirty="0" smtClean="0">
                <a:latin typeface="Cambria"/>
                <a:cs typeface="Cambria"/>
              </a:rPr>
              <a:t>Azınlıkların baskın kültür içerisinde eritilmesine denir.</a:t>
            </a:r>
          </a:p>
          <a:p>
            <a:pPr algn="just"/>
            <a:r>
              <a:rPr lang="tr-TR" sz="2400" b="1" dirty="0">
                <a:solidFill>
                  <a:schemeClr val="accent1"/>
                </a:solidFill>
                <a:latin typeface="Cambria"/>
                <a:cs typeface="Cambria"/>
              </a:rPr>
              <a:t>Çoğulcu </a:t>
            </a:r>
            <a:r>
              <a:rPr lang="tr-TR" sz="2400" b="1" dirty="0" smtClean="0">
                <a:solidFill>
                  <a:schemeClr val="accent1"/>
                </a:solidFill>
                <a:latin typeface="Cambria"/>
                <a:cs typeface="Cambria"/>
              </a:rPr>
              <a:t>Toplum</a:t>
            </a:r>
            <a:r>
              <a:rPr lang="tr-TR" sz="2400" dirty="0" smtClean="0">
                <a:latin typeface="Cambria"/>
                <a:cs typeface="Cambria"/>
              </a:rPr>
              <a:t>: Ekonomik </a:t>
            </a:r>
            <a:r>
              <a:rPr lang="tr-TR" sz="2400" dirty="0">
                <a:latin typeface="Cambria"/>
                <a:cs typeface="Cambria"/>
              </a:rPr>
              <a:t>açıdan birbirine bağımlı etnik toplulukların bulunduğu toplumdur</a:t>
            </a:r>
            <a:r>
              <a:rPr lang="tr-TR" sz="2400" dirty="0" smtClean="0">
                <a:latin typeface="Cambria"/>
                <a:cs typeface="Cambria"/>
              </a:rPr>
              <a:t>.</a:t>
            </a:r>
            <a:r>
              <a:rPr lang="tr-TR" sz="2400" dirty="0">
                <a:latin typeface="Cambria"/>
                <a:cs typeface="Cambria"/>
              </a:rPr>
              <a:t> Asimilasyon kaçınılmaz değildir, uyum da gerçekleşebilir. </a:t>
            </a:r>
            <a:endParaRPr lang="tr-TR" sz="2400" dirty="0">
              <a:solidFill>
                <a:schemeClr val="accent1"/>
              </a:solidFill>
              <a:latin typeface="Cambria"/>
              <a:cs typeface="Cambria"/>
            </a:endParaRPr>
          </a:p>
          <a:p>
            <a:pPr algn="just"/>
            <a:r>
              <a:rPr lang="tr-TR" sz="2400" b="1" dirty="0" err="1">
                <a:solidFill>
                  <a:schemeClr val="accent1"/>
                </a:solidFill>
                <a:latin typeface="Cambria"/>
                <a:cs typeface="Cambria"/>
              </a:rPr>
              <a:t>Çokkültürcülük</a:t>
            </a:r>
            <a:r>
              <a:rPr lang="tr-TR" sz="2400" b="1" dirty="0">
                <a:latin typeface="Cambria"/>
                <a:cs typeface="Cambria"/>
              </a:rPr>
              <a:t>: </a:t>
            </a:r>
            <a:r>
              <a:rPr lang="tr-TR" sz="2400" dirty="0">
                <a:latin typeface="Cambria"/>
                <a:cs typeface="Cambria"/>
              </a:rPr>
              <a:t>Bir ülkede kültürel çeşitliliğin iyi ve arzu edilir bir şey olarak değerlendirilmesi görüşüne denir. Asimilasyon modelinin tam tersidir</a:t>
            </a:r>
            <a:r>
              <a:rPr lang="tr-TR" sz="2400" dirty="0" smtClean="0">
                <a:latin typeface="Cambria"/>
                <a:cs typeface="Cambria"/>
              </a:rPr>
              <a:t>. Kültürel çeşitlilik değerli ve korunmaya değer bir olgudur. </a:t>
            </a:r>
            <a:endParaRPr lang="tr-TR" sz="2400" dirty="0">
              <a:latin typeface="Cambria"/>
              <a:cs typeface="Cambria"/>
            </a:endParaRPr>
          </a:p>
          <a:p>
            <a:pPr algn="just"/>
            <a:r>
              <a:rPr lang="tr-TR" sz="2400" dirty="0" err="1">
                <a:latin typeface="Cambria"/>
                <a:cs typeface="Cambria"/>
              </a:rPr>
              <a:t>Çokkültürlü</a:t>
            </a:r>
            <a:r>
              <a:rPr lang="tr-TR" sz="2400" dirty="0">
                <a:latin typeface="Cambria"/>
                <a:cs typeface="Cambria"/>
              </a:rPr>
              <a:t> toplum, bireyleri sadece baskın kültürde sosyalleşmeye teşvik eder. </a:t>
            </a:r>
            <a:endParaRPr lang="tr-TR" sz="2400" b="1" dirty="0">
              <a:solidFill>
                <a:schemeClr val="accent1"/>
              </a:solidFill>
              <a:latin typeface="Cambria"/>
              <a:cs typeface="Cambria"/>
            </a:endParaRPr>
          </a:p>
        </p:txBody>
      </p:sp>
    </p:spTree>
    <p:extLst>
      <p:ext uri="{BB962C8B-B14F-4D97-AF65-F5344CB8AC3E}">
        <p14:creationId xmlns:p14="http://schemas.microsoft.com/office/powerpoint/2010/main" val="14141056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268760"/>
            <a:ext cx="8229600" cy="4572000"/>
          </a:xfrm>
        </p:spPr>
        <p:txBody>
          <a:bodyPr>
            <a:normAutofit/>
          </a:bodyPr>
          <a:lstStyle/>
          <a:p>
            <a:pPr algn="just"/>
            <a:r>
              <a:rPr lang="tr-TR" sz="2400" dirty="0" err="1" smtClean="0">
                <a:latin typeface="Cambria"/>
                <a:cs typeface="Cambria"/>
              </a:rPr>
              <a:t>Çokkültürcülük</a:t>
            </a:r>
            <a:r>
              <a:rPr lang="tr-TR" sz="2400" dirty="0" smtClean="0">
                <a:latin typeface="Cambria"/>
                <a:cs typeface="Cambria"/>
              </a:rPr>
              <a:t>, </a:t>
            </a:r>
            <a:r>
              <a:rPr lang="tr-TR" sz="2400" b="1" dirty="0" smtClean="0">
                <a:latin typeface="Cambria"/>
                <a:cs typeface="Cambria"/>
              </a:rPr>
              <a:t>insanların aynı olduklarından hareketle değil, farklılıklarına duymaları gereken saygıya dayalı olarak</a:t>
            </a:r>
            <a:r>
              <a:rPr lang="tr-TR" sz="2400" dirty="0" smtClean="0">
                <a:latin typeface="Cambria"/>
                <a:cs typeface="Cambria"/>
              </a:rPr>
              <a:t> birbirlerine anlayış gösterip etkileşim içinde olmalarını amaçlamaktadır.</a:t>
            </a:r>
          </a:p>
          <a:p>
            <a:pPr algn="just"/>
            <a:r>
              <a:rPr lang="tr-TR" sz="2400" dirty="0" err="1" smtClean="0">
                <a:latin typeface="Cambria"/>
                <a:cs typeface="Cambria"/>
              </a:rPr>
              <a:t>Çokkültürcülük</a:t>
            </a:r>
            <a:r>
              <a:rPr lang="tr-TR" sz="2400" dirty="0" smtClean="0">
                <a:latin typeface="Cambria"/>
                <a:cs typeface="Cambria"/>
              </a:rPr>
              <a:t> daha az gelişmiş ülkelerden Kuzey Amerika ve Batı Avrupa’nın gelişmiş ülkelerine yönelmiş durumda olan son göç dalgası gerçeğini yansıtmaktadır.</a:t>
            </a:r>
          </a:p>
          <a:p>
            <a:pPr algn="just"/>
            <a:r>
              <a:rPr lang="tr-TR" sz="2400" dirty="0" err="1" smtClean="0">
                <a:latin typeface="Cambria"/>
                <a:cs typeface="Cambria"/>
              </a:rPr>
              <a:t>Çokkültürcülük</a:t>
            </a:r>
            <a:r>
              <a:rPr lang="tr-TR" sz="2400" dirty="0" smtClean="0">
                <a:latin typeface="Cambria"/>
                <a:cs typeface="Cambria"/>
              </a:rPr>
              <a:t> </a:t>
            </a:r>
            <a:r>
              <a:rPr lang="tr-TR" sz="2400" b="1" dirty="0" smtClean="0">
                <a:latin typeface="Cambria"/>
                <a:cs typeface="Cambria"/>
              </a:rPr>
              <a:t>küreselleşmeyle yakından ilgilidir</a:t>
            </a:r>
            <a:r>
              <a:rPr lang="tr-TR" sz="2400" dirty="0" smtClean="0">
                <a:latin typeface="Cambria"/>
                <a:cs typeface="Cambria"/>
              </a:rPr>
              <a:t>. Dünyanın hemen hemen her bölgesi, özellikle de demokratik Batı ülkeleri küreselleşmenin bir sonucu olarak, etnik bir canlanmaya tanıklık etmektedir.</a:t>
            </a:r>
            <a:endParaRPr lang="tr-TR" sz="2400" dirty="0">
              <a:latin typeface="Cambria"/>
              <a:cs typeface="Cambria"/>
            </a:endParaRPr>
          </a:p>
        </p:txBody>
      </p:sp>
    </p:spTree>
    <p:extLst>
      <p:ext uri="{BB962C8B-B14F-4D97-AF65-F5344CB8AC3E}">
        <p14:creationId xmlns:p14="http://schemas.microsoft.com/office/powerpoint/2010/main" val="7869788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8827"/>
            <a:ext cx="8229600" cy="1600200"/>
          </a:xfrm>
        </p:spPr>
        <p:txBody>
          <a:bodyPr/>
          <a:lstStyle/>
          <a:p>
            <a:r>
              <a:rPr lang="tr-TR" sz="4000" b="1" dirty="0" smtClean="0">
                <a:solidFill>
                  <a:srgbClr val="3366FF"/>
                </a:solidFill>
                <a:latin typeface="Cambria"/>
                <a:cs typeface="Cambria"/>
              </a:rPr>
              <a:t>Önyargı ve Ayrımcılık</a:t>
            </a:r>
            <a:endParaRPr lang="tr-TR" sz="4000" b="1" dirty="0">
              <a:solidFill>
                <a:srgbClr val="3366FF"/>
              </a:solidFill>
              <a:latin typeface="Cambria"/>
              <a:cs typeface="Cambria"/>
            </a:endParaRPr>
          </a:p>
        </p:txBody>
      </p:sp>
      <p:sp>
        <p:nvSpPr>
          <p:cNvPr id="3" name="İçerik Yer Tutucusu 2"/>
          <p:cNvSpPr>
            <a:spLocks noGrp="1"/>
          </p:cNvSpPr>
          <p:nvPr>
            <p:ph idx="1"/>
          </p:nvPr>
        </p:nvSpPr>
        <p:spPr>
          <a:xfrm>
            <a:off x="467544" y="1340703"/>
            <a:ext cx="8229600" cy="4572000"/>
          </a:xfrm>
        </p:spPr>
        <p:txBody>
          <a:bodyPr>
            <a:normAutofit/>
          </a:bodyPr>
          <a:lstStyle/>
          <a:p>
            <a:pPr algn="just"/>
            <a:r>
              <a:rPr lang="tr-TR" sz="2400" dirty="0" smtClean="0">
                <a:latin typeface="Cambria"/>
                <a:cs typeface="Cambria"/>
              </a:rPr>
              <a:t>Etnik çatışmalar genellikle önyargı ve ayrımcılıktan kaynaklanır. </a:t>
            </a:r>
          </a:p>
          <a:p>
            <a:pPr algn="just"/>
            <a:r>
              <a:rPr lang="tr-TR" sz="2400" b="1" dirty="0" smtClean="0">
                <a:solidFill>
                  <a:srgbClr val="3366FF"/>
                </a:solidFill>
                <a:latin typeface="Cambria"/>
                <a:cs typeface="Cambria"/>
              </a:rPr>
              <a:t>Önyargı: </a:t>
            </a:r>
            <a:r>
              <a:rPr lang="tr-TR" sz="2400" b="1" dirty="0">
                <a:latin typeface="Cambria"/>
                <a:cs typeface="Cambria"/>
              </a:rPr>
              <a:t>B</a:t>
            </a:r>
            <a:r>
              <a:rPr lang="tr-TR" sz="2400" b="1" dirty="0" smtClean="0">
                <a:latin typeface="Cambria"/>
                <a:cs typeface="Cambria"/>
              </a:rPr>
              <a:t>elirli bir kesimin sergilediği davranışlar, sahip olduğu değerler, yetenekler veya özellikler yüzünden değersizleştirilmesi demektir.</a:t>
            </a:r>
          </a:p>
          <a:p>
            <a:pPr marL="0" indent="0">
              <a:buNone/>
            </a:pPr>
            <a:r>
              <a:rPr lang="tr-TR" sz="2400" b="1" dirty="0" smtClean="0">
                <a:latin typeface="Cambria"/>
                <a:cs typeface="Cambria"/>
              </a:rPr>
              <a:t>   	Kalıp Yargılar: Belirli bir kesimin ne tür insanlar 	olduğuna yönelik genellikle olumsuz sabit fikirlerdir.</a:t>
            </a:r>
          </a:p>
          <a:p>
            <a:pPr algn="just"/>
            <a:r>
              <a:rPr lang="tr-TR" sz="2400" b="1" dirty="0" smtClean="0">
                <a:solidFill>
                  <a:srgbClr val="3366FF"/>
                </a:solidFill>
                <a:latin typeface="Cambria"/>
                <a:cs typeface="Cambria"/>
              </a:rPr>
              <a:t>Ayrımcılık</a:t>
            </a:r>
            <a:r>
              <a:rPr lang="tr-TR" sz="2400" b="1" dirty="0" smtClean="0">
                <a:latin typeface="Cambria"/>
                <a:cs typeface="Cambria"/>
              </a:rPr>
              <a:t> ise belirli bir kesime ya da bu kesime mensup bireylere zarar veren politika ya da uygulamalardır.</a:t>
            </a:r>
            <a:endParaRPr lang="tr-TR" sz="2400" b="1" dirty="0">
              <a:latin typeface="Cambria"/>
              <a:cs typeface="Cambria"/>
            </a:endParaRPr>
          </a:p>
        </p:txBody>
      </p:sp>
    </p:spTree>
    <p:extLst>
      <p:ext uri="{BB962C8B-B14F-4D97-AF65-F5344CB8AC3E}">
        <p14:creationId xmlns:p14="http://schemas.microsoft.com/office/powerpoint/2010/main" val="203950056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33285"/>
            <a:ext cx="8229600" cy="4572000"/>
          </a:xfrm>
        </p:spPr>
        <p:txBody>
          <a:bodyPr>
            <a:normAutofit/>
          </a:bodyPr>
          <a:lstStyle/>
          <a:p>
            <a:pPr algn="just"/>
            <a:r>
              <a:rPr lang="tr-TR" sz="2400" dirty="0" smtClean="0">
                <a:latin typeface="Cambria"/>
                <a:cs typeface="Cambria"/>
              </a:rPr>
              <a:t>Etnik dışlama politikaları, kültürel açıdan farklı toplulukların ülkeden çıkarılmasını amaçlar. </a:t>
            </a:r>
          </a:p>
          <a:p>
            <a:pPr algn="just"/>
            <a:r>
              <a:rPr lang="tr-TR" sz="2400" dirty="0" err="1" smtClean="0">
                <a:latin typeface="Cambria"/>
                <a:cs typeface="Cambria"/>
              </a:rPr>
              <a:t>Sınırdışı</a:t>
            </a:r>
            <a:r>
              <a:rPr lang="tr-TR" sz="2400" dirty="0" smtClean="0">
                <a:latin typeface="Cambria"/>
                <a:cs typeface="Cambria"/>
              </a:rPr>
              <a:t> etme politikaları, zulüm veya savaştan kaçmak amacıyla bir ülkeyi terk etmek zorunda kalan ya da terk etmeyi tercih eden insanları, yani </a:t>
            </a:r>
            <a:r>
              <a:rPr lang="tr-TR" sz="2400" dirty="0" smtClean="0">
                <a:solidFill>
                  <a:schemeClr val="accent1"/>
                </a:solidFill>
                <a:latin typeface="Cambria"/>
                <a:cs typeface="Cambria"/>
              </a:rPr>
              <a:t>mülteciler</a:t>
            </a:r>
            <a:r>
              <a:rPr lang="tr-TR" sz="2400" dirty="0" smtClean="0">
                <a:latin typeface="Cambria"/>
                <a:cs typeface="Cambria"/>
              </a:rPr>
              <a:t> yaratır. </a:t>
            </a:r>
          </a:p>
          <a:p>
            <a:pPr algn="just"/>
            <a:r>
              <a:rPr lang="tr-TR" sz="2400" b="1" dirty="0" smtClean="0">
                <a:solidFill>
                  <a:srgbClr val="3366FF"/>
                </a:solidFill>
                <a:latin typeface="Cambria"/>
                <a:cs typeface="Cambria"/>
              </a:rPr>
              <a:t>Mülteci: </a:t>
            </a:r>
            <a:r>
              <a:rPr lang="tr-TR" sz="2400" dirty="0" smtClean="0">
                <a:latin typeface="Cambria"/>
                <a:cs typeface="Cambria"/>
              </a:rPr>
              <a:t>Zulüm ya da savaştan kaçmak amacıyla ülkesini terk eden insanlar</a:t>
            </a:r>
          </a:p>
        </p:txBody>
      </p:sp>
    </p:spTree>
    <p:extLst>
      <p:ext uri="{BB962C8B-B14F-4D97-AF65-F5344CB8AC3E}">
        <p14:creationId xmlns:p14="http://schemas.microsoft.com/office/powerpoint/2010/main" val="59401279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Yararlanılan</a:t>
            </a:r>
            <a:r>
              <a:rPr lang="en-US" dirty="0" smtClean="0">
                <a:solidFill>
                  <a:srgbClr val="FF0000"/>
                </a:solidFill>
              </a:rPr>
              <a:t> </a:t>
            </a:r>
            <a:r>
              <a:rPr lang="en-US" dirty="0" err="1" smtClean="0">
                <a:solidFill>
                  <a:srgbClr val="FF0000"/>
                </a:solidFill>
              </a:rPr>
              <a:t>Kaynak</a:t>
            </a:r>
            <a:r>
              <a:rPr lang="en-US" dirty="0" smtClean="0">
                <a:solidFill>
                  <a:srgbClr val="FF0000"/>
                </a:solidFill>
              </a:rPr>
              <a:t>: </a:t>
            </a:r>
          </a:p>
          <a:p>
            <a:pPr marL="0" indent="0">
              <a:buNone/>
            </a:pPr>
            <a:endParaRPr lang="en-US" dirty="0"/>
          </a:p>
          <a:p>
            <a:pPr marL="0" indent="0">
              <a:buNone/>
            </a:pPr>
            <a:r>
              <a:rPr lang="tr-TR" dirty="0" err="1">
                <a:solidFill>
                  <a:srgbClr val="3366FF"/>
                </a:solidFill>
              </a:rPr>
              <a:t>Kottak</a:t>
            </a:r>
            <a:r>
              <a:rPr lang="tr-TR" dirty="0">
                <a:solidFill>
                  <a:srgbClr val="3366FF"/>
                </a:solidFill>
              </a:rPr>
              <a:t>, C. P. (2014). Antropoloji: İnsan Çeşitliliğine Bir Bakış. İstanbul: Deki Yayınevi</a:t>
            </a:r>
          </a:p>
          <a:p>
            <a:pPr marL="0" indent="0">
              <a:buNone/>
            </a:pPr>
            <a:endParaRPr lang="en-US" dirty="0"/>
          </a:p>
        </p:txBody>
      </p:sp>
    </p:spTree>
    <p:extLst>
      <p:ext uri="{BB962C8B-B14F-4D97-AF65-F5344CB8AC3E}">
        <p14:creationId xmlns:p14="http://schemas.microsoft.com/office/powerpoint/2010/main" val="20424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600200"/>
          </a:xfrm>
        </p:spPr>
        <p:txBody>
          <a:bodyPr>
            <a:normAutofit/>
          </a:bodyPr>
          <a:lstStyle/>
          <a:p>
            <a:r>
              <a:rPr lang="tr-TR" sz="4000" b="1" dirty="0" smtClean="0">
                <a:latin typeface="Cambria"/>
                <a:cs typeface="Cambria"/>
              </a:rPr>
              <a:t>Etnik Topluluklar ve Etnik Köken</a:t>
            </a:r>
            <a:endParaRPr lang="tr-TR" sz="4000" b="1" dirty="0">
              <a:latin typeface="Cambria"/>
              <a:cs typeface="Cambria"/>
            </a:endParaRPr>
          </a:p>
        </p:txBody>
      </p:sp>
      <p:sp>
        <p:nvSpPr>
          <p:cNvPr id="3" name="İçerik Yer Tutucusu 2"/>
          <p:cNvSpPr>
            <a:spLocks noGrp="1"/>
          </p:cNvSpPr>
          <p:nvPr>
            <p:ph idx="1"/>
          </p:nvPr>
        </p:nvSpPr>
        <p:spPr/>
        <p:txBody>
          <a:bodyPr>
            <a:normAutofit/>
          </a:bodyPr>
          <a:lstStyle/>
          <a:p>
            <a:pPr algn="just"/>
            <a:r>
              <a:rPr lang="tr-TR" sz="2400" dirty="0" smtClean="0">
                <a:latin typeface="Cambria"/>
                <a:cs typeface="Cambria"/>
              </a:rPr>
              <a:t>Her kültürde olduğu gibi, belirli bir etnik kökene mensup kişilerin, ortak geçmişleri sebebiyle, belirli ortak inançları, değerleri, alışkanlıkları, adetleri ve normları vardır.</a:t>
            </a:r>
          </a:p>
          <a:p>
            <a:pPr algn="just"/>
            <a:r>
              <a:rPr lang="tr-TR" sz="2400" dirty="0" smtClean="0">
                <a:latin typeface="Cambria"/>
                <a:cs typeface="Cambria"/>
              </a:rPr>
              <a:t>Etnik toplulukların, kendileri gibi olanlara verdikleri bir isim, soylarının dayandığına inandıkları bir kesim, dayanışma ruhu, kimliğini söz konusu topluluğun egemen olmayabileceği belirli bir bölgeyle bağdaştırma gibi ayırt edici özellikleri olabilir.</a:t>
            </a:r>
            <a:endParaRPr lang="tr-TR" sz="2400" dirty="0">
              <a:latin typeface="Cambria"/>
              <a:cs typeface="Cambria"/>
            </a:endParaRPr>
          </a:p>
        </p:txBody>
      </p:sp>
    </p:spTree>
    <p:extLst>
      <p:ext uri="{BB962C8B-B14F-4D97-AF65-F5344CB8AC3E}">
        <p14:creationId xmlns:p14="http://schemas.microsoft.com/office/powerpoint/2010/main" val="39397143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96752"/>
            <a:ext cx="8229600" cy="4572000"/>
          </a:xfrm>
        </p:spPr>
        <p:txBody>
          <a:bodyPr>
            <a:normAutofit/>
          </a:bodyPr>
          <a:lstStyle/>
          <a:p>
            <a:pPr algn="just"/>
            <a:r>
              <a:rPr lang="tr-TR" b="1" dirty="0" smtClean="0">
                <a:solidFill>
                  <a:schemeClr val="accent1"/>
                </a:solidFill>
                <a:latin typeface="Cambria"/>
                <a:cs typeface="Cambria"/>
              </a:rPr>
              <a:t>Etnik Köken (</a:t>
            </a:r>
            <a:r>
              <a:rPr lang="tr-TR" b="1" dirty="0" err="1" smtClean="0">
                <a:solidFill>
                  <a:schemeClr val="accent1"/>
                </a:solidFill>
                <a:latin typeface="Cambria"/>
                <a:cs typeface="Cambria"/>
              </a:rPr>
              <a:t>Etnisite</a:t>
            </a:r>
            <a:r>
              <a:rPr lang="tr-TR" b="1" dirty="0" smtClean="0">
                <a:solidFill>
                  <a:schemeClr val="accent1"/>
                </a:solidFill>
                <a:latin typeface="Cambria"/>
                <a:cs typeface="Cambria"/>
              </a:rPr>
              <a:t>):</a:t>
            </a:r>
            <a:r>
              <a:rPr lang="tr-TR" b="1" dirty="0" smtClean="0">
                <a:latin typeface="Cambria"/>
                <a:cs typeface="Cambria"/>
              </a:rPr>
              <a:t> </a:t>
            </a:r>
          </a:p>
          <a:p>
            <a:pPr algn="just"/>
            <a:r>
              <a:rPr lang="tr-TR" b="1" dirty="0" smtClean="0">
                <a:latin typeface="Cambria"/>
                <a:cs typeface="Cambria"/>
              </a:rPr>
              <a:t>Bir toplum ya da bölgede kültürel olarak birbirinden ayrılan çok sayıda gruptan biri.</a:t>
            </a:r>
          </a:p>
          <a:p>
            <a:pPr algn="just"/>
            <a:r>
              <a:rPr lang="tr-TR" sz="2400" dirty="0" smtClean="0">
                <a:latin typeface="Cambria"/>
                <a:cs typeface="Cambria"/>
              </a:rPr>
              <a:t>Kişinin kendisini bir etnik toplulukla özdeşleştirmesi ve kendisini onun bir parçası olarak görmesi, aynı sebeple de diğer topluluklara ait hissetmemesi anlamına gelir. </a:t>
            </a:r>
          </a:p>
          <a:p>
            <a:pPr algn="just"/>
            <a:r>
              <a:rPr lang="tr-TR" sz="2400" dirty="0" smtClean="0">
                <a:latin typeface="Cambria"/>
                <a:cs typeface="Cambria"/>
              </a:rPr>
              <a:t>Kültürel farklılıklar etnik kökene, toplumsal sınıfa, dine veya yaşam alanına bağlanabilir. </a:t>
            </a:r>
          </a:p>
          <a:p>
            <a:pPr algn="just"/>
            <a:r>
              <a:rPr lang="tr-TR" sz="2400" dirty="0" smtClean="0">
                <a:latin typeface="Cambria"/>
                <a:cs typeface="Cambria"/>
              </a:rPr>
              <a:t>Her bireyin birden çok kimliği vardır.</a:t>
            </a:r>
          </a:p>
        </p:txBody>
      </p:sp>
    </p:spTree>
    <p:extLst>
      <p:ext uri="{BB962C8B-B14F-4D97-AF65-F5344CB8AC3E}">
        <p14:creationId xmlns:p14="http://schemas.microsoft.com/office/powerpoint/2010/main" val="396636686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052736"/>
            <a:ext cx="8136904" cy="4896544"/>
          </a:xfrm>
        </p:spPr>
        <p:txBody>
          <a:bodyPr>
            <a:normAutofit fontScale="77500" lnSpcReduction="20000"/>
          </a:bodyPr>
          <a:lstStyle/>
          <a:p>
            <a:pPr algn="just"/>
            <a:r>
              <a:rPr lang="tr-TR" sz="3900" dirty="0" smtClean="0">
                <a:solidFill>
                  <a:schemeClr val="accent1"/>
                </a:solidFill>
                <a:latin typeface="Cambria"/>
                <a:cs typeface="Cambria"/>
              </a:rPr>
              <a:t>Statü: </a:t>
            </a:r>
          </a:p>
          <a:p>
            <a:pPr algn="just"/>
            <a:r>
              <a:rPr lang="tr-TR" sz="3100" b="1" dirty="0" smtClean="0">
                <a:latin typeface="Cambria"/>
                <a:cs typeface="Cambria"/>
              </a:rPr>
              <a:t>Kişinin toplumdaki yerini belirleyen her türlü konumdur.</a:t>
            </a:r>
          </a:p>
          <a:p>
            <a:pPr algn="just"/>
            <a:r>
              <a:rPr lang="tr-TR" sz="3100" dirty="0" smtClean="0">
                <a:latin typeface="Cambria"/>
                <a:cs typeface="Cambria"/>
              </a:rPr>
              <a:t>Ebeveynlik </a:t>
            </a:r>
            <a:r>
              <a:rPr lang="tr-TR" sz="3100" dirty="0">
                <a:latin typeface="Cambria"/>
                <a:cs typeface="Cambria"/>
              </a:rPr>
              <a:t>toplumsal statüdür. Öğretmenlik, öğrencilik, fabrika işçiliği vs. toplumsal statülerdir. İnsanların her zaman birden fazla statüsü olur.</a:t>
            </a:r>
          </a:p>
          <a:p>
            <a:pPr algn="just"/>
            <a:r>
              <a:rPr lang="tr-TR" sz="3100" b="1" dirty="0" smtClean="0">
                <a:solidFill>
                  <a:srgbClr val="3366FF"/>
                </a:solidFill>
                <a:latin typeface="Cambria"/>
                <a:cs typeface="Cambria"/>
              </a:rPr>
              <a:t>Verili Statü: </a:t>
            </a:r>
            <a:r>
              <a:rPr lang="tr-TR" sz="3100" b="1" dirty="0" smtClean="0">
                <a:latin typeface="Cambria"/>
                <a:cs typeface="Cambria"/>
              </a:rPr>
              <a:t>Kişinin kendi seçimlerinin hiç etkili olmadığı ya da çok az etkili olduğu toplumsal statü.</a:t>
            </a:r>
            <a:r>
              <a:rPr lang="tr-TR" sz="3100" b="1" dirty="0">
                <a:latin typeface="Cambria"/>
                <a:cs typeface="Cambria"/>
              </a:rPr>
              <a:t> </a:t>
            </a:r>
            <a:r>
              <a:rPr lang="tr-TR" sz="3100" dirty="0">
                <a:latin typeface="Cambria"/>
                <a:cs typeface="Cambria"/>
              </a:rPr>
              <a:t>Yaş bunlardan biridir, içinde olacağımız yaşı seçemeyiz. Irk ve cinsiyet de böyledir. </a:t>
            </a:r>
          </a:p>
          <a:p>
            <a:pPr algn="just"/>
            <a:r>
              <a:rPr lang="tr-TR" sz="3100" b="1" dirty="0" smtClean="0">
                <a:solidFill>
                  <a:srgbClr val="3366FF"/>
                </a:solidFill>
                <a:latin typeface="Cambria"/>
                <a:cs typeface="Cambria"/>
              </a:rPr>
              <a:t>Edinilmiş Statü: </a:t>
            </a:r>
            <a:r>
              <a:rPr lang="tr-TR" sz="3100" b="1" dirty="0" smtClean="0">
                <a:latin typeface="Cambria"/>
                <a:cs typeface="Cambria"/>
              </a:rPr>
              <a:t>Kişilerin seçimleri ya da başarılarına dayalı olarak edindiği toplumsal statü. </a:t>
            </a:r>
            <a:r>
              <a:rPr lang="tr-TR" sz="3100" dirty="0" smtClean="0">
                <a:latin typeface="Cambria"/>
                <a:cs typeface="Cambria"/>
              </a:rPr>
              <a:t>Bunlar </a:t>
            </a:r>
            <a:r>
              <a:rPr lang="tr-TR" sz="3100" dirty="0">
                <a:latin typeface="Cambria"/>
                <a:cs typeface="Cambria"/>
              </a:rPr>
              <a:t>olumlu olabildikleri gibi olumsuz da olabilirler. Doktorluk, senatörlük, bir eylemden dolayı suçlu bulunmak</a:t>
            </a:r>
            <a:r>
              <a:rPr lang="tr-TR" sz="3100" dirty="0" smtClean="0">
                <a:latin typeface="Cambria"/>
                <a:cs typeface="Cambria"/>
              </a:rPr>
              <a:t>, babalık edinilmiş statüye örnek verilebilir.</a:t>
            </a:r>
            <a:endParaRPr lang="tr-TR" sz="3100" dirty="0">
              <a:latin typeface="Cambria"/>
              <a:cs typeface="Cambria"/>
            </a:endParaRPr>
          </a:p>
        </p:txBody>
      </p:sp>
    </p:spTree>
    <p:extLst>
      <p:ext uri="{BB962C8B-B14F-4D97-AF65-F5344CB8AC3E}">
        <p14:creationId xmlns:p14="http://schemas.microsoft.com/office/powerpoint/2010/main" val="421603928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p:cNvGraphicFramePr>
            <a:graphicFrameLocks noGrp="1"/>
          </p:cNvGraphicFramePr>
          <p:nvPr>
            <p:ph idx="1"/>
            <p:extLst>
              <p:ext uri="{D42A27DB-BD31-4B8C-83A1-F6EECF244321}">
                <p14:modId xmlns:p14="http://schemas.microsoft.com/office/powerpoint/2010/main" val="3576324720"/>
              </p:ext>
            </p:extLst>
          </p:nvPr>
        </p:nvGraphicFramePr>
        <p:xfrm>
          <a:off x="457200" y="1882775"/>
          <a:ext cx="8229600" cy="2743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tr-TR" sz="2400" dirty="0" smtClean="0">
                          <a:latin typeface="Cambria"/>
                          <a:cs typeface="Cambria"/>
                        </a:rPr>
                        <a:t>Verili Statü</a:t>
                      </a:r>
                      <a:endParaRPr lang="tr-TR" sz="2400" dirty="0">
                        <a:latin typeface="Cambria"/>
                        <a:cs typeface="Cambria"/>
                      </a:endParaRPr>
                    </a:p>
                  </a:txBody>
                  <a:tcPr/>
                </a:tc>
                <a:tc>
                  <a:txBody>
                    <a:bodyPr/>
                    <a:lstStyle/>
                    <a:p>
                      <a:r>
                        <a:rPr lang="tr-TR" sz="2400" dirty="0" smtClean="0">
                          <a:latin typeface="Cambria"/>
                          <a:cs typeface="Cambria"/>
                        </a:rPr>
                        <a:t>Edinilmiş Statü</a:t>
                      </a:r>
                      <a:endParaRPr lang="tr-TR" sz="2400" dirty="0">
                        <a:latin typeface="Cambria"/>
                        <a:cs typeface="Cambria"/>
                      </a:endParaRPr>
                    </a:p>
                  </a:txBody>
                  <a:tcPr/>
                </a:tc>
              </a:tr>
              <a:tr h="370840">
                <a:tc>
                  <a:txBody>
                    <a:bodyPr/>
                    <a:lstStyle/>
                    <a:p>
                      <a:r>
                        <a:rPr lang="tr-TR" sz="2400" dirty="0" smtClean="0">
                          <a:latin typeface="Cambria"/>
                          <a:cs typeface="Cambria"/>
                        </a:rPr>
                        <a:t>Kadın</a:t>
                      </a:r>
                      <a:endParaRPr lang="tr-TR" sz="2400" dirty="0">
                        <a:latin typeface="Cambria"/>
                        <a:cs typeface="Cambria"/>
                      </a:endParaRPr>
                    </a:p>
                  </a:txBody>
                  <a:tcPr/>
                </a:tc>
                <a:tc>
                  <a:txBody>
                    <a:bodyPr/>
                    <a:lstStyle/>
                    <a:p>
                      <a:r>
                        <a:rPr lang="tr-TR" sz="2400" dirty="0" smtClean="0">
                          <a:latin typeface="Cambria"/>
                          <a:cs typeface="Cambria"/>
                        </a:rPr>
                        <a:t>Sınıf</a:t>
                      </a:r>
                      <a:r>
                        <a:rPr lang="tr-TR" sz="2400" baseline="0" dirty="0" smtClean="0">
                          <a:latin typeface="Cambria"/>
                          <a:cs typeface="Cambria"/>
                        </a:rPr>
                        <a:t> Arkadaşı </a:t>
                      </a:r>
                      <a:endParaRPr lang="tr-TR" sz="2400" dirty="0">
                        <a:latin typeface="Cambria"/>
                        <a:cs typeface="Cambria"/>
                      </a:endParaRPr>
                    </a:p>
                  </a:txBody>
                  <a:tcPr/>
                </a:tc>
              </a:tr>
              <a:tr h="370840">
                <a:tc>
                  <a:txBody>
                    <a:bodyPr/>
                    <a:lstStyle/>
                    <a:p>
                      <a:r>
                        <a:rPr lang="tr-TR" sz="2400" dirty="0" smtClean="0">
                          <a:latin typeface="Cambria"/>
                          <a:cs typeface="Cambria"/>
                        </a:rPr>
                        <a:t>Kız Çocuğu</a:t>
                      </a:r>
                      <a:endParaRPr lang="tr-TR" sz="2400" dirty="0">
                        <a:latin typeface="Cambria"/>
                        <a:cs typeface="Cambria"/>
                      </a:endParaRPr>
                    </a:p>
                  </a:txBody>
                  <a:tcPr/>
                </a:tc>
                <a:tc>
                  <a:txBody>
                    <a:bodyPr/>
                    <a:lstStyle/>
                    <a:p>
                      <a:r>
                        <a:rPr lang="tr-TR" sz="2400" dirty="0" smtClean="0">
                          <a:latin typeface="Cambria"/>
                          <a:cs typeface="Cambria"/>
                        </a:rPr>
                        <a:t>Yurtta Kalan</a:t>
                      </a:r>
                      <a:endParaRPr lang="tr-TR" sz="2400" dirty="0">
                        <a:latin typeface="Cambria"/>
                        <a:cs typeface="Cambria"/>
                      </a:endParaRPr>
                    </a:p>
                  </a:txBody>
                  <a:tcPr/>
                </a:tc>
              </a:tr>
              <a:tr h="370840">
                <a:tc>
                  <a:txBody>
                    <a:bodyPr/>
                    <a:lstStyle/>
                    <a:p>
                      <a:r>
                        <a:rPr lang="tr-TR" sz="2400" dirty="0" smtClean="0">
                          <a:latin typeface="Cambria"/>
                          <a:cs typeface="Cambria"/>
                        </a:rPr>
                        <a:t>Afrikalı</a:t>
                      </a:r>
                      <a:r>
                        <a:rPr lang="tr-TR" sz="2400" baseline="0" dirty="0" smtClean="0">
                          <a:latin typeface="Cambria"/>
                          <a:cs typeface="Cambria"/>
                        </a:rPr>
                        <a:t> Amerikalı</a:t>
                      </a:r>
                      <a:endParaRPr lang="tr-TR" sz="2400" dirty="0">
                        <a:latin typeface="Cambria"/>
                        <a:cs typeface="Cambria"/>
                      </a:endParaRPr>
                    </a:p>
                  </a:txBody>
                  <a:tcPr/>
                </a:tc>
                <a:tc>
                  <a:txBody>
                    <a:bodyPr/>
                    <a:lstStyle/>
                    <a:p>
                      <a:r>
                        <a:rPr lang="tr-TR" sz="2400" dirty="0" smtClean="0">
                          <a:latin typeface="Cambria"/>
                          <a:cs typeface="Cambria"/>
                        </a:rPr>
                        <a:t>Çalışan</a:t>
                      </a:r>
                      <a:endParaRPr lang="tr-TR" sz="2400" dirty="0">
                        <a:latin typeface="Cambria"/>
                        <a:cs typeface="Cambria"/>
                      </a:endParaRPr>
                    </a:p>
                  </a:txBody>
                  <a:tcPr/>
                </a:tc>
              </a:tr>
              <a:tr h="370840">
                <a:tc>
                  <a:txBody>
                    <a:bodyPr/>
                    <a:lstStyle/>
                    <a:p>
                      <a:r>
                        <a:rPr lang="tr-TR" sz="2400" dirty="0" smtClean="0">
                          <a:latin typeface="Cambria"/>
                          <a:cs typeface="Cambria"/>
                        </a:rPr>
                        <a:t>Kız</a:t>
                      </a:r>
                      <a:r>
                        <a:rPr lang="tr-TR" sz="2400" baseline="0" dirty="0" smtClean="0">
                          <a:latin typeface="Cambria"/>
                          <a:cs typeface="Cambria"/>
                        </a:rPr>
                        <a:t> Kardeş</a:t>
                      </a:r>
                      <a:endParaRPr lang="tr-TR" sz="2400" dirty="0">
                        <a:latin typeface="Cambria"/>
                        <a:cs typeface="Cambria"/>
                      </a:endParaRPr>
                    </a:p>
                  </a:txBody>
                  <a:tcPr/>
                </a:tc>
                <a:tc>
                  <a:txBody>
                    <a:bodyPr/>
                    <a:lstStyle/>
                    <a:p>
                      <a:r>
                        <a:rPr lang="tr-TR" sz="2400" dirty="0" smtClean="0">
                          <a:latin typeface="Cambria"/>
                          <a:cs typeface="Cambria"/>
                        </a:rPr>
                        <a:t>Arkadaş</a:t>
                      </a:r>
                      <a:endParaRPr lang="tr-TR" sz="2400" dirty="0">
                        <a:latin typeface="Cambria"/>
                        <a:cs typeface="Cambria"/>
                      </a:endParaRPr>
                    </a:p>
                  </a:txBody>
                  <a:tcPr/>
                </a:tc>
              </a:tr>
              <a:tr h="370840">
                <a:tc>
                  <a:txBody>
                    <a:bodyPr/>
                    <a:lstStyle/>
                    <a:p>
                      <a:r>
                        <a:rPr lang="tr-TR" sz="2400" dirty="0" smtClean="0">
                          <a:latin typeface="Cambria"/>
                          <a:cs typeface="Cambria"/>
                        </a:rPr>
                        <a:t>19 Yaşında</a:t>
                      </a:r>
                      <a:endParaRPr lang="tr-TR" sz="2400" dirty="0">
                        <a:latin typeface="Cambria"/>
                        <a:cs typeface="Cambria"/>
                      </a:endParaRPr>
                    </a:p>
                  </a:txBody>
                  <a:tcPr/>
                </a:tc>
                <a:tc>
                  <a:txBody>
                    <a:bodyPr/>
                    <a:lstStyle/>
                    <a:p>
                      <a:r>
                        <a:rPr lang="tr-TR" sz="2400" dirty="0" smtClean="0">
                          <a:latin typeface="Cambria"/>
                          <a:cs typeface="Cambria"/>
                        </a:rPr>
                        <a:t>Öğrenci</a:t>
                      </a:r>
                      <a:endParaRPr lang="tr-TR" sz="2400" dirty="0">
                        <a:latin typeface="Cambria"/>
                        <a:cs typeface="Cambria"/>
                      </a:endParaRPr>
                    </a:p>
                  </a:txBody>
                  <a:tcPr/>
                </a:tc>
              </a:tr>
            </a:tbl>
          </a:graphicData>
        </a:graphic>
      </p:graphicFrame>
    </p:spTree>
    <p:extLst>
      <p:ext uri="{BB962C8B-B14F-4D97-AF65-F5344CB8AC3E}">
        <p14:creationId xmlns:p14="http://schemas.microsoft.com/office/powerpoint/2010/main" val="24820996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46128"/>
            <a:ext cx="8229600" cy="1600200"/>
          </a:xfrm>
        </p:spPr>
        <p:txBody>
          <a:bodyPr/>
          <a:lstStyle/>
          <a:p>
            <a:r>
              <a:rPr lang="tr-TR" sz="4000" b="1" dirty="0" smtClean="0">
                <a:latin typeface="Cambria"/>
                <a:cs typeface="Cambria"/>
              </a:rPr>
              <a:t>Irk ve Etnik Köken</a:t>
            </a:r>
            <a:endParaRPr lang="tr-TR" sz="4000" b="1" dirty="0">
              <a:latin typeface="Cambria"/>
              <a:cs typeface="Cambria"/>
            </a:endParaRPr>
          </a:p>
        </p:txBody>
      </p:sp>
      <p:sp>
        <p:nvSpPr>
          <p:cNvPr id="3" name="İçerik Yer Tutucusu 2"/>
          <p:cNvSpPr>
            <a:spLocks noGrp="1"/>
          </p:cNvSpPr>
          <p:nvPr>
            <p:ph idx="1"/>
          </p:nvPr>
        </p:nvSpPr>
        <p:spPr/>
        <p:txBody>
          <a:bodyPr>
            <a:normAutofit/>
          </a:bodyPr>
          <a:lstStyle/>
          <a:p>
            <a:pPr algn="just"/>
            <a:r>
              <a:rPr lang="tr-TR" sz="2400" b="1" dirty="0" smtClean="0">
                <a:solidFill>
                  <a:srgbClr val="3366FF"/>
                </a:solidFill>
                <a:latin typeface="Cambria"/>
                <a:cs typeface="Cambria"/>
              </a:rPr>
              <a:t>Irk: </a:t>
            </a:r>
            <a:r>
              <a:rPr lang="tr-TR" sz="2400" b="1" dirty="0" smtClean="0">
                <a:latin typeface="Cambria"/>
                <a:cs typeface="Cambria"/>
              </a:rPr>
              <a:t>Biyolojik temele dayandırılan etnik grup.</a:t>
            </a:r>
          </a:p>
          <a:p>
            <a:pPr algn="just"/>
            <a:r>
              <a:rPr lang="tr-TR" sz="2400" dirty="0" smtClean="0">
                <a:latin typeface="Cambria"/>
                <a:cs typeface="Cambria"/>
              </a:rPr>
              <a:t>Genel anlamda etnik köken gibi, </a:t>
            </a:r>
            <a:r>
              <a:rPr lang="tr-TR" sz="2400" b="1" dirty="0" smtClean="0">
                <a:latin typeface="Cambria"/>
                <a:cs typeface="Cambria"/>
              </a:rPr>
              <a:t>ırk</a:t>
            </a:r>
            <a:r>
              <a:rPr lang="tr-TR" sz="2400" dirty="0" smtClean="0">
                <a:latin typeface="Cambria"/>
                <a:cs typeface="Cambria"/>
              </a:rPr>
              <a:t> da </a:t>
            </a:r>
            <a:r>
              <a:rPr lang="tr-TR" sz="2400" b="1" dirty="0" smtClean="0">
                <a:latin typeface="Cambria"/>
                <a:cs typeface="Cambria"/>
              </a:rPr>
              <a:t>biyolojik olmaktan ziyade kültürel bir olgudur.</a:t>
            </a:r>
          </a:p>
          <a:p>
            <a:pPr algn="just"/>
            <a:r>
              <a:rPr lang="tr-TR" sz="2400" dirty="0" smtClean="0">
                <a:latin typeface="Cambria"/>
                <a:cs typeface="Cambria"/>
              </a:rPr>
              <a:t>İnsan ırklarının var olduğu ve bunun önemli olduğu bilim çevrelerinde değil, genel nüfus içinde yaygın bir inançtır.</a:t>
            </a:r>
          </a:p>
          <a:p>
            <a:pPr algn="just"/>
            <a:r>
              <a:rPr lang="tr-TR" sz="2400" dirty="0" smtClean="0">
                <a:latin typeface="Cambria"/>
                <a:cs typeface="Cambria"/>
              </a:rPr>
              <a:t>Etnik grupların biyolojik olarak da farklı bir kökeni varsa, bu topluluklar</a:t>
            </a:r>
            <a:r>
              <a:rPr lang="tr-TR" sz="2400" dirty="0" smtClean="0">
                <a:solidFill>
                  <a:schemeClr val="accent1"/>
                </a:solidFill>
                <a:latin typeface="Cambria"/>
                <a:cs typeface="Cambria"/>
              </a:rPr>
              <a:t> ırk </a:t>
            </a:r>
            <a:r>
              <a:rPr lang="tr-TR" sz="2400" dirty="0" smtClean="0">
                <a:latin typeface="Cambria"/>
                <a:cs typeface="Cambria"/>
              </a:rPr>
              <a:t>olarak adlandırılır. </a:t>
            </a:r>
          </a:p>
          <a:p>
            <a:pPr algn="just"/>
            <a:r>
              <a:rPr lang="tr-TR" sz="2400" b="1" dirty="0" smtClean="0">
                <a:solidFill>
                  <a:srgbClr val="3366FF"/>
                </a:solidFill>
                <a:latin typeface="Cambria"/>
                <a:cs typeface="Cambria"/>
              </a:rPr>
              <a:t>Irkçılık: </a:t>
            </a:r>
            <a:r>
              <a:rPr lang="tr-TR" sz="2400" b="1" dirty="0" smtClean="0">
                <a:latin typeface="Cambria"/>
                <a:cs typeface="Cambria"/>
              </a:rPr>
              <a:t>Biyolojik temele dayandırılan etnik gruplara karşı sergilenen ayrımcılık. </a:t>
            </a:r>
            <a:endParaRPr lang="tr-TR" sz="2400" b="1" dirty="0">
              <a:latin typeface="Cambria"/>
              <a:cs typeface="Cambria"/>
            </a:endParaRPr>
          </a:p>
        </p:txBody>
      </p:sp>
    </p:spTree>
    <p:extLst>
      <p:ext uri="{BB962C8B-B14F-4D97-AF65-F5344CB8AC3E}">
        <p14:creationId xmlns:p14="http://schemas.microsoft.com/office/powerpoint/2010/main" val="84677542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008000"/>
                </a:solidFill>
                <a:latin typeface="Comic Sans MS"/>
                <a:cs typeface="Comic Sans MS"/>
              </a:rPr>
              <a:t>Irk </a:t>
            </a:r>
            <a:r>
              <a:rPr lang="tr-TR" b="1" dirty="0">
                <a:solidFill>
                  <a:srgbClr val="008000"/>
                </a:solidFill>
                <a:latin typeface="Comic Sans MS"/>
                <a:cs typeface="Comic Sans MS"/>
              </a:rPr>
              <a:t>S</a:t>
            </a:r>
            <a:r>
              <a:rPr lang="tr-TR" b="1" dirty="0" smtClean="0">
                <a:solidFill>
                  <a:srgbClr val="008000"/>
                </a:solidFill>
                <a:latin typeface="Comic Sans MS"/>
                <a:cs typeface="Comic Sans MS"/>
              </a:rPr>
              <a:t>orunu Nedir?</a:t>
            </a:r>
            <a:endParaRPr lang="tr-TR" b="1" dirty="0">
              <a:solidFill>
                <a:srgbClr val="008000"/>
              </a:solidFill>
              <a:latin typeface="Comic Sans MS"/>
              <a:cs typeface="Comic Sans MS"/>
            </a:endParaRPr>
          </a:p>
        </p:txBody>
      </p:sp>
      <p:sp>
        <p:nvSpPr>
          <p:cNvPr id="3" name="İçerik Yer Tutucusu 2"/>
          <p:cNvSpPr>
            <a:spLocks noGrp="1"/>
          </p:cNvSpPr>
          <p:nvPr>
            <p:ph idx="1"/>
          </p:nvPr>
        </p:nvSpPr>
        <p:spPr>
          <a:xfrm>
            <a:off x="467544" y="1556792"/>
            <a:ext cx="8229600" cy="4572000"/>
          </a:xfrm>
        </p:spPr>
        <p:txBody>
          <a:bodyPr>
            <a:normAutofit/>
          </a:bodyPr>
          <a:lstStyle/>
          <a:p>
            <a:pPr algn="just"/>
            <a:r>
              <a:rPr lang="tr-TR" sz="2400" dirty="0" smtClean="0">
                <a:latin typeface="Comic Sans MS"/>
                <a:cs typeface="Comic Sans MS"/>
              </a:rPr>
              <a:t>Genel halk arasında ırk kelimesinin anlamı ve önemi üzerine büyük bir kafa karışıklığı söz konusudur ve ırklar arasında biyolojik farklılıklar bulunduğu yönündeki hatalı iddialar giderek artmaktadır.</a:t>
            </a:r>
          </a:p>
          <a:p>
            <a:pPr algn="just"/>
            <a:r>
              <a:rPr lang="tr-TR" sz="2400" b="1" dirty="0" smtClean="0">
                <a:latin typeface="Comic Sans MS"/>
                <a:cs typeface="Comic Sans MS"/>
              </a:rPr>
              <a:t>DNA analizleri </a:t>
            </a:r>
            <a:r>
              <a:rPr lang="tr-TR" sz="2400" dirty="0" smtClean="0">
                <a:latin typeface="Comic Sans MS"/>
                <a:cs typeface="Comic Sans MS"/>
              </a:rPr>
              <a:t>gibi genetik incelemelerden elde edilen veriler, </a:t>
            </a:r>
            <a:r>
              <a:rPr lang="tr-TR" sz="2400" b="1" dirty="0" smtClean="0">
                <a:latin typeface="Comic Sans MS"/>
                <a:cs typeface="Comic Sans MS"/>
              </a:rPr>
              <a:t>fiziksel farklılıkların büyük oranda -%94- aynı ırk dahilinde gözlemlendiğini ortaya koymaktadır</a:t>
            </a:r>
            <a:r>
              <a:rPr lang="tr-TR" sz="2400" dirty="0" smtClean="0">
                <a:latin typeface="Comic Sans MS"/>
                <a:cs typeface="Comic Sans MS"/>
              </a:rPr>
              <a:t>. Bilindik coğrafi konuma dayalı ırk mensupları ise birbirlerinden genlerindeki %6’lık bir farkla ayrılmaktadır.</a:t>
            </a:r>
            <a:endParaRPr lang="tr-TR" sz="2400" dirty="0">
              <a:latin typeface="Comic Sans MS"/>
              <a:cs typeface="Comic Sans MS"/>
            </a:endParaRPr>
          </a:p>
        </p:txBody>
      </p:sp>
    </p:spTree>
    <p:extLst>
      <p:ext uri="{BB962C8B-B14F-4D97-AF65-F5344CB8AC3E}">
        <p14:creationId xmlns:p14="http://schemas.microsoft.com/office/powerpoint/2010/main" val="12649849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908720"/>
            <a:ext cx="8229600" cy="5650694"/>
          </a:xfrm>
        </p:spPr>
        <p:txBody>
          <a:bodyPr>
            <a:normAutofit/>
          </a:bodyPr>
          <a:lstStyle/>
          <a:p>
            <a:pPr algn="just">
              <a:lnSpc>
                <a:spcPct val="120000"/>
              </a:lnSpc>
            </a:pPr>
            <a:r>
              <a:rPr lang="tr-TR" sz="2400" dirty="0" smtClean="0">
                <a:latin typeface="Comic Sans MS"/>
                <a:cs typeface="Comic Sans MS"/>
              </a:rPr>
              <a:t>Tarih araştırmaları, ırk kavramını her zaman fiziksel farklılıklardan daha öte bir anlam taşıdığını göstermektedir. Özellikle </a:t>
            </a:r>
            <a:r>
              <a:rPr lang="tr-TR" sz="2400" b="1" dirty="0" smtClean="0">
                <a:latin typeface="Comic Sans MS"/>
                <a:cs typeface="Comic Sans MS"/>
              </a:rPr>
              <a:t>19.yyda, kölelik taraftarları, ırk kavramını köleliğin devam ettirilmesi amacıyla kullanmışlardır</a:t>
            </a:r>
            <a:r>
              <a:rPr lang="tr-TR" sz="2400" dirty="0" smtClean="0">
                <a:latin typeface="Comic Sans MS"/>
                <a:cs typeface="Comic Sans MS"/>
              </a:rPr>
              <a:t>.</a:t>
            </a:r>
          </a:p>
          <a:p>
            <a:pPr algn="just">
              <a:lnSpc>
                <a:spcPct val="120000"/>
              </a:lnSpc>
            </a:pPr>
            <a:r>
              <a:rPr lang="tr-TR" sz="2400" dirty="0" smtClean="0">
                <a:latin typeface="Comic Sans MS"/>
                <a:cs typeface="Comic Sans MS"/>
              </a:rPr>
              <a:t>İnsanların bir toplum ya da kültürde ne şekilde kabul gördükleri ile o toplumda nasıl davranışlar sergiledikleri arasında yakın bir ilişki vardır. </a:t>
            </a:r>
            <a:r>
              <a:rPr lang="tr-TR" sz="2400" b="1" dirty="0" smtClean="0">
                <a:latin typeface="Comic Sans MS"/>
                <a:cs typeface="Comic Sans MS"/>
              </a:rPr>
              <a:t>Irka dayalı dünya görüşü, belirli toplulukları kalıcı olarak alt statülere mahkum ederken, diğerlerini zenginlik, ayrıcalık ve iktidarla buluşturmak için icat edilmişti.</a:t>
            </a:r>
          </a:p>
        </p:txBody>
      </p:sp>
    </p:spTree>
    <p:extLst>
      <p:ext uri="{BB962C8B-B14F-4D97-AF65-F5344CB8AC3E}">
        <p14:creationId xmlns:p14="http://schemas.microsoft.com/office/powerpoint/2010/main" val="34082124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600200"/>
          </a:xfrm>
        </p:spPr>
        <p:txBody>
          <a:bodyPr/>
          <a:lstStyle/>
          <a:p>
            <a:r>
              <a:rPr lang="tr-TR" sz="4000" b="1" dirty="0" smtClean="0">
                <a:solidFill>
                  <a:srgbClr val="3366FF"/>
                </a:solidFill>
                <a:latin typeface="Cambria"/>
                <a:cs typeface="Cambria"/>
              </a:rPr>
              <a:t>Irk Kavramının Toplumsal İnşası</a:t>
            </a:r>
            <a:endParaRPr lang="tr-TR" sz="4000" b="1" dirty="0">
              <a:solidFill>
                <a:srgbClr val="3366FF"/>
              </a:solidFill>
              <a:latin typeface="Cambria"/>
              <a:cs typeface="Cambria"/>
            </a:endParaRPr>
          </a:p>
        </p:txBody>
      </p:sp>
      <p:sp>
        <p:nvSpPr>
          <p:cNvPr id="3" name="İçerik Yer Tutucusu 2"/>
          <p:cNvSpPr>
            <a:spLocks noGrp="1"/>
          </p:cNvSpPr>
          <p:nvPr>
            <p:ph idx="1"/>
          </p:nvPr>
        </p:nvSpPr>
        <p:spPr>
          <a:xfrm>
            <a:off x="457200" y="1448537"/>
            <a:ext cx="8229600" cy="4572000"/>
          </a:xfrm>
        </p:spPr>
        <p:txBody>
          <a:bodyPr>
            <a:normAutofit/>
          </a:bodyPr>
          <a:lstStyle/>
          <a:p>
            <a:pPr algn="just"/>
            <a:r>
              <a:rPr lang="tr-TR" sz="2400" dirty="0" smtClean="0">
                <a:latin typeface="Cambria"/>
                <a:cs typeface="Cambria"/>
              </a:rPr>
              <a:t>Her gün bahsedildiğini duyduğumuz ırklar biyolojik olmaktan çok kültürel, toplumsal kategorilerdir.</a:t>
            </a:r>
          </a:p>
          <a:p>
            <a:pPr algn="just"/>
            <a:r>
              <a:rPr lang="tr-TR" sz="2400" b="1" dirty="0" smtClean="0">
                <a:solidFill>
                  <a:srgbClr val="3366FF"/>
                </a:solidFill>
                <a:latin typeface="Cambria"/>
                <a:cs typeface="Cambria"/>
              </a:rPr>
              <a:t>Soy: </a:t>
            </a:r>
            <a:r>
              <a:rPr lang="tr-TR" sz="2400" b="1" dirty="0" smtClean="0">
                <a:latin typeface="Cambria"/>
                <a:cs typeface="Cambria"/>
              </a:rPr>
              <a:t>Kişilerin atalarının kim olduklarına bağlı olarak belirlenen toplumsal kimlik. </a:t>
            </a:r>
            <a:endParaRPr lang="tr-TR" sz="2400" b="1" dirty="0" smtClean="0"/>
          </a:p>
          <a:p>
            <a:pPr algn="just"/>
            <a:r>
              <a:rPr lang="tr-TR" sz="2400" b="1" dirty="0" smtClean="0">
                <a:solidFill>
                  <a:srgbClr val="3366FF"/>
                </a:solidFill>
                <a:latin typeface="Cambria"/>
                <a:cs typeface="Cambria"/>
              </a:rPr>
              <a:t>Alt Soy Kuralı: </a:t>
            </a:r>
            <a:r>
              <a:rPr lang="tr-TR" sz="2400" b="1" dirty="0" smtClean="0">
                <a:latin typeface="Cambria"/>
                <a:cs typeface="Cambria"/>
              </a:rPr>
              <a:t>Farklı ten renklerine sahip anne babalarının çocuklarını azınlık mensubu ebeveynin toplumundan kabul eden kuraldır. </a:t>
            </a:r>
            <a:r>
              <a:rPr lang="tr-TR" sz="2400" dirty="0" smtClean="0">
                <a:latin typeface="Cambria"/>
                <a:cs typeface="Cambria"/>
              </a:rPr>
              <a:t>Amerika’da ırk statüsünü belirleme konusundaki kurallardandır. Bu kurallar daha da keyfi olabilmektedir.</a:t>
            </a:r>
          </a:p>
          <a:p>
            <a:pPr algn="just"/>
            <a:r>
              <a:rPr lang="tr-TR" sz="2400" b="1" dirty="0" smtClean="0">
                <a:solidFill>
                  <a:srgbClr val="3366FF"/>
                </a:solidFill>
                <a:latin typeface="Cambria"/>
                <a:cs typeface="Cambria"/>
              </a:rPr>
              <a:t>Ayrımcılık: </a:t>
            </a:r>
            <a:r>
              <a:rPr lang="tr-TR" sz="2400" b="1" dirty="0" smtClean="0">
                <a:latin typeface="Cambria"/>
                <a:cs typeface="Cambria"/>
              </a:rPr>
              <a:t>Varlık</a:t>
            </a:r>
            <a:r>
              <a:rPr lang="tr-TR" sz="2400" b="1" dirty="0">
                <a:latin typeface="Cambria"/>
                <a:cs typeface="Cambria"/>
              </a:rPr>
              <a:t>, prestij ve güç farklılıklarına dayalı sınıfsal yapılanmaya denir</a:t>
            </a:r>
            <a:r>
              <a:rPr lang="tr-TR" sz="2400" b="1" dirty="0" smtClean="0">
                <a:latin typeface="Cambria"/>
                <a:cs typeface="Cambria"/>
              </a:rPr>
              <a:t>. </a:t>
            </a:r>
            <a:endParaRPr lang="tr-TR" sz="2400" dirty="0">
              <a:latin typeface="Cambria"/>
              <a:cs typeface="Cambria"/>
            </a:endParaRPr>
          </a:p>
        </p:txBody>
      </p:sp>
    </p:spTree>
    <p:extLst>
      <p:ext uri="{BB962C8B-B14F-4D97-AF65-F5344CB8AC3E}">
        <p14:creationId xmlns:p14="http://schemas.microsoft.com/office/powerpoint/2010/main" val="215422033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1059</Words>
  <Application>Microsoft Macintosh PowerPoint</Application>
  <PresentationFormat>On-screen Show (4:3)</PresentationFormat>
  <Paragraphs>71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Etnik Köken  ve Irk </vt:lpstr>
      <vt:lpstr>Etnik Topluluklar ve Etnik Köken</vt:lpstr>
      <vt:lpstr>PowerPoint Presentation</vt:lpstr>
      <vt:lpstr>PowerPoint Presentation</vt:lpstr>
      <vt:lpstr>PowerPoint Presentation</vt:lpstr>
      <vt:lpstr>Irk ve Etnik Köken</vt:lpstr>
      <vt:lpstr>Irk Sorunu Nedir?</vt:lpstr>
      <vt:lpstr>PowerPoint Presentation</vt:lpstr>
      <vt:lpstr>Irk Kavramının Toplumsal İnşası</vt:lpstr>
      <vt:lpstr>Etnik Gruplar, Uluslar ve Milliyetler</vt:lpstr>
      <vt:lpstr>Milletler ve Hayali Topluluklar</vt:lpstr>
      <vt:lpstr>PowerPoint Presentation</vt:lpstr>
      <vt:lpstr>Etnik Hoşgörü ve Uzlaşma</vt:lpstr>
      <vt:lpstr>PowerPoint Presentation</vt:lpstr>
      <vt:lpstr>Önyargı ve Ayrımcılık</vt:lpstr>
      <vt:lpstr>PowerPoint Presentation</vt:lpstr>
      <vt:lpstr>PowerPoint Presentation</vt:lpstr>
    </vt:vector>
  </TitlesOfParts>
  <Company>ahmet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Etnik Köken  ve Irk </dc:title>
  <dc:creator>ahmet ahmet</dc:creator>
  <cp:lastModifiedBy>ahmet ahmet</cp:lastModifiedBy>
  <cp:revision>2</cp:revision>
  <dcterms:created xsi:type="dcterms:W3CDTF">2018-02-22T16:28:25Z</dcterms:created>
  <dcterms:modified xsi:type="dcterms:W3CDTF">2018-02-23T12:11:00Z</dcterms:modified>
</cp:coreProperties>
</file>