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8" r:id="rId4"/>
    <p:sldId id="269" r:id="rId5"/>
    <p:sldId id="265" r:id="rId6"/>
    <p:sldId id="270" r:id="rId7"/>
    <p:sldId id="271" r:id="rId8"/>
    <p:sldId id="272" r:id="rId9"/>
    <p:sldId id="258" r:id="rId10"/>
    <p:sldId id="262" r:id="rId11"/>
    <p:sldId id="263"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GELİRİN BÖLÜNMESİ (RANT, ÜCRET)</a:t>
            </a:r>
          </a:p>
        </p:txBody>
      </p:sp>
    </p:spTree>
    <p:extLst>
      <p:ext uri="{BB962C8B-B14F-4D97-AF65-F5344CB8AC3E}">
        <p14:creationId xmlns:p14="http://schemas.microsoft.com/office/powerpoint/2010/main" val="419906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Rant çeşitleri</a:t>
            </a:r>
            <a:endParaRPr lang="tr-TR" cap="none" dirty="0"/>
          </a:p>
        </p:txBody>
      </p:sp>
      <p:sp>
        <p:nvSpPr>
          <p:cNvPr id="3" name="2 İçerik Yer Tutucusu"/>
          <p:cNvSpPr>
            <a:spLocks noGrp="1"/>
          </p:cNvSpPr>
          <p:nvPr>
            <p:ph idx="1"/>
          </p:nvPr>
        </p:nvSpPr>
        <p:spPr/>
        <p:txBody>
          <a:bodyPr/>
          <a:lstStyle/>
          <a:p>
            <a:pPr algn="just"/>
            <a:r>
              <a:rPr lang="tr-TR" b="1" dirty="0" smtClean="0">
                <a:solidFill>
                  <a:srgbClr val="FF0000"/>
                </a:solidFill>
              </a:rPr>
              <a:t>Diferansiyel Toprak Rantı: </a:t>
            </a:r>
            <a:r>
              <a:rPr lang="tr-TR" dirty="0" smtClean="0"/>
              <a:t>Verimlilik açısından rantın ölçüsü, iki eşit miktarda emek ve sermaye ile elde edilen ürünler arasındaki fark olarak ortaya çıkmaktadır. Ayrıca daha verimli topraklar verimsiz topraklara göre daha fazla gelir getirmektedir. İşte maliyet farklılıklarından kaynaklanan bu ranta </a:t>
            </a:r>
            <a:r>
              <a:rPr lang="tr-TR" b="1" i="1" dirty="0" smtClean="0">
                <a:solidFill>
                  <a:srgbClr val="FF0000"/>
                </a:solidFill>
              </a:rPr>
              <a:t>diferansiyel rant </a:t>
            </a:r>
            <a:r>
              <a:rPr lang="tr-TR" b="1" i="1" dirty="0" smtClean="0"/>
              <a:t>adı verilmektedir.</a:t>
            </a:r>
            <a:endParaRPr lang="tr-TR" dirty="0">
              <a:solidFill>
                <a:srgbClr val="FF0000"/>
              </a:solidFill>
            </a:endParaRPr>
          </a:p>
        </p:txBody>
      </p:sp>
    </p:spTree>
    <p:extLst>
      <p:ext uri="{BB962C8B-B14F-4D97-AF65-F5344CB8AC3E}">
        <p14:creationId xmlns:p14="http://schemas.microsoft.com/office/powerpoint/2010/main" val="280246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Rant çeşitleri</a:t>
            </a:r>
            <a:endParaRPr lang="tr-TR" dirty="0"/>
          </a:p>
        </p:txBody>
      </p:sp>
      <p:sp>
        <p:nvSpPr>
          <p:cNvPr id="3" name="2 İçerik Yer Tutucusu"/>
          <p:cNvSpPr>
            <a:spLocks noGrp="1"/>
          </p:cNvSpPr>
          <p:nvPr>
            <p:ph idx="1"/>
          </p:nvPr>
        </p:nvSpPr>
        <p:spPr/>
        <p:txBody>
          <a:bodyPr>
            <a:normAutofit/>
          </a:bodyPr>
          <a:lstStyle/>
          <a:p>
            <a:pPr algn="just"/>
            <a:r>
              <a:rPr lang="tr-TR" b="1" dirty="0" smtClean="0">
                <a:solidFill>
                  <a:srgbClr val="FF0000"/>
                </a:solidFill>
              </a:rPr>
              <a:t>Mutlak Rant: </a:t>
            </a:r>
            <a:r>
              <a:rPr lang="tr-TR" dirty="0" smtClean="0"/>
              <a:t>Mutlak rant kavramını açıklayan J. </a:t>
            </a:r>
            <a:r>
              <a:rPr lang="tr-TR" dirty="0" err="1" smtClean="0"/>
              <a:t>Stuart</a:t>
            </a:r>
            <a:r>
              <a:rPr lang="tr-TR" dirty="0" smtClean="0"/>
              <a:t> </a:t>
            </a:r>
            <a:r>
              <a:rPr lang="tr-TR" dirty="0" err="1" smtClean="0"/>
              <a:t>Mill</a:t>
            </a:r>
            <a:r>
              <a:rPr lang="tr-TR" dirty="0" smtClean="0"/>
              <a:t> bir ülkenin bütün toprakları ihtiyaçları karşılamak amacıyla ekime açıldığında marjinal toprağında bir rant sağlayacağını belirtmiştir.</a:t>
            </a:r>
          </a:p>
          <a:p>
            <a:pPr algn="just"/>
            <a:r>
              <a:rPr lang="tr-TR" dirty="0" smtClean="0"/>
              <a:t>Verimsiz toprakların da rant sağlaması durumunu </a:t>
            </a:r>
            <a:r>
              <a:rPr lang="tr-TR" b="1" i="1" dirty="0" smtClean="0"/>
              <a:t>mutlak rant </a:t>
            </a:r>
            <a:r>
              <a:rPr lang="tr-TR" dirty="0" smtClean="0"/>
              <a:t>olarak nitelendiren </a:t>
            </a:r>
            <a:r>
              <a:rPr lang="tr-TR" dirty="0" err="1" smtClean="0"/>
              <a:t>Mill</a:t>
            </a:r>
            <a:r>
              <a:rPr lang="tr-TR" dirty="0" smtClean="0"/>
              <a:t>, bu durumun toprak faktörünün ihtiyaçlara göre yetersiz (kıt) olmasından kaynaklandığını belirtmiştir.</a:t>
            </a:r>
            <a:endParaRPr lang="tr-TR" dirty="0">
              <a:solidFill>
                <a:srgbClr val="FF0000"/>
              </a:solidFill>
            </a:endParaRPr>
          </a:p>
        </p:txBody>
      </p:sp>
    </p:spTree>
    <p:extLst>
      <p:ext uri="{BB962C8B-B14F-4D97-AF65-F5344CB8AC3E}">
        <p14:creationId xmlns:p14="http://schemas.microsoft.com/office/powerpoint/2010/main" val="3159675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a:t>
            </a:r>
            <a:endParaRPr lang="tr-TR" dirty="0"/>
          </a:p>
        </p:txBody>
      </p:sp>
      <p:sp>
        <p:nvSpPr>
          <p:cNvPr id="3" name="İçerik Yer Tutucusu 2"/>
          <p:cNvSpPr>
            <a:spLocks noGrp="1"/>
          </p:cNvSpPr>
          <p:nvPr>
            <p:ph idx="1"/>
          </p:nvPr>
        </p:nvSpPr>
        <p:spPr/>
        <p:txBody>
          <a:bodyPr/>
          <a:lstStyle/>
          <a:p>
            <a:pPr algn="just"/>
            <a:r>
              <a:rPr lang="tr-TR" dirty="0">
                <a:solidFill>
                  <a:srgbClr val="FF0000"/>
                </a:solidFill>
              </a:rPr>
              <a:t>Ücret; </a:t>
            </a:r>
            <a:r>
              <a:rPr lang="tr-TR" dirty="0"/>
              <a:t>üretim çabasına katkıda bulunanların harcadıkları emek karşılığında aldıkları paydır. Kısaca ücreti emeğin fiyatı olarak da tanımlamak mümkündür.</a:t>
            </a:r>
          </a:p>
          <a:p>
            <a:pPr algn="just"/>
            <a:r>
              <a:rPr lang="tr-TR" dirty="0"/>
              <a:t>Ücretler emek sahibine sağladığı satın alma gücüne göre </a:t>
            </a:r>
            <a:r>
              <a:rPr lang="tr-TR" dirty="0">
                <a:solidFill>
                  <a:srgbClr val="FF0000"/>
                </a:solidFill>
              </a:rPr>
              <a:t>nominal ücret ve reel ücret </a:t>
            </a:r>
            <a:r>
              <a:rPr lang="tr-TR" dirty="0"/>
              <a:t>olmak üzere ikiye ayrılmaktadır:</a:t>
            </a:r>
          </a:p>
          <a:p>
            <a:pPr algn="just"/>
            <a:r>
              <a:rPr lang="tr-TR" dirty="0">
                <a:solidFill>
                  <a:srgbClr val="FF0000"/>
                </a:solidFill>
              </a:rPr>
              <a:t>Nominal </a:t>
            </a:r>
            <a:r>
              <a:rPr lang="tr-TR" dirty="0" err="1">
                <a:solidFill>
                  <a:srgbClr val="FF0000"/>
                </a:solidFill>
              </a:rPr>
              <a:t>Ücret:</a:t>
            </a:r>
            <a:r>
              <a:rPr lang="tr-TR" dirty="0" err="1"/>
              <a:t>Emek</a:t>
            </a:r>
            <a:r>
              <a:rPr lang="tr-TR" dirty="0"/>
              <a:t> sahibine yapmış olduğu iş karşılığı ödenen para miktarıdır.</a:t>
            </a:r>
          </a:p>
          <a:p>
            <a:pPr algn="just"/>
            <a:r>
              <a:rPr lang="tr-TR" dirty="0">
                <a:solidFill>
                  <a:srgbClr val="FF0000"/>
                </a:solidFill>
              </a:rPr>
              <a:t>Reel Ücret: </a:t>
            </a:r>
            <a:r>
              <a:rPr lang="tr-TR" dirty="0"/>
              <a:t>Nominal ücretin fiyat endeksine bölünmesi ile bulunur. Emek sahibinin gerçek ücretidir.</a:t>
            </a:r>
            <a:endParaRPr lang="tr-TR" dirty="0">
              <a:solidFill>
                <a:srgbClr val="FF0000"/>
              </a:solidFill>
            </a:endParaRPr>
          </a:p>
          <a:p>
            <a:endParaRPr lang="tr-TR" dirty="0"/>
          </a:p>
        </p:txBody>
      </p:sp>
    </p:spTree>
    <p:extLst>
      <p:ext uri="{BB962C8B-B14F-4D97-AF65-F5344CB8AC3E}">
        <p14:creationId xmlns:p14="http://schemas.microsoft.com/office/powerpoint/2010/main" val="654746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Gelir dağılımı</a:t>
            </a:r>
            <a:endParaRPr lang="tr-TR" cap="none" dirty="0"/>
          </a:p>
        </p:txBody>
      </p:sp>
      <p:sp>
        <p:nvSpPr>
          <p:cNvPr id="3" name="2 İçerik Yer Tutucusu"/>
          <p:cNvSpPr>
            <a:spLocks noGrp="1"/>
          </p:cNvSpPr>
          <p:nvPr>
            <p:ph idx="1"/>
          </p:nvPr>
        </p:nvSpPr>
        <p:spPr/>
        <p:txBody>
          <a:bodyPr/>
          <a:lstStyle/>
          <a:p>
            <a:pPr algn="just"/>
            <a:r>
              <a:rPr lang="da-DK" dirty="0" smtClean="0"/>
              <a:t>Bir ülkede belirli bir dönem içinde yaratılan milli gelirin toplumsal ve bireysel gruplar</a:t>
            </a:r>
            <a:r>
              <a:rPr lang="tr-TR" dirty="0" smtClean="0"/>
              <a:t> ile üretim faktörleri sahipleri arasında bölüşülmesine </a:t>
            </a:r>
            <a:r>
              <a:rPr lang="tr-TR" b="1" dirty="0" smtClean="0">
                <a:solidFill>
                  <a:srgbClr val="FF0000"/>
                </a:solidFill>
              </a:rPr>
              <a:t>gelir dağılımı </a:t>
            </a:r>
            <a:r>
              <a:rPr lang="tr-TR" dirty="0" smtClean="0"/>
              <a:t>denilmektedir.</a:t>
            </a:r>
          </a:p>
          <a:p>
            <a:pPr algn="just"/>
            <a:r>
              <a:rPr lang="tr-TR" dirty="0" smtClean="0"/>
              <a:t>Gelirin bireyler, aileler, tüketici birimleri arasında dağılımına </a:t>
            </a:r>
            <a:r>
              <a:rPr lang="tr-TR" b="1" dirty="0" smtClean="0">
                <a:solidFill>
                  <a:srgbClr val="FF0000"/>
                </a:solidFill>
              </a:rPr>
              <a:t>kişisel gelir dağılımı </a:t>
            </a:r>
            <a:r>
              <a:rPr lang="tr-TR" dirty="0" smtClean="0"/>
              <a:t>denilmektedir.</a:t>
            </a:r>
            <a:endParaRPr lang="tr-TR" dirty="0"/>
          </a:p>
        </p:txBody>
      </p:sp>
    </p:spTree>
    <p:extLst>
      <p:ext uri="{BB962C8B-B14F-4D97-AF65-F5344CB8AC3E}">
        <p14:creationId xmlns:p14="http://schemas.microsoft.com/office/powerpoint/2010/main" val="127787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Fonksiyonel gelir dağılımı</a:t>
            </a:r>
            <a:endParaRPr lang="tr-TR" cap="none" dirty="0"/>
          </a:p>
        </p:txBody>
      </p:sp>
      <p:sp>
        <p:nvSpPr>
          <p:cNvPr id="3" name="2 İçerik Yer Tutucusu"/>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a:r>
              <a:rPr lang="tr-TR" dirty="0" smtClean="0"/>
              <a:t>Fonksiyonel gelir dağılımı, gelirin farklı üretim faktörleri arasında, buna bağlı olarak da üretim sürecinde farklı işlevlere sahip olan toplumsal gruplar arasında nasıl dağıldığını göstermektedir.</a:t>
            </a:r>
          </a:p>
          <a:p>
            <a:pPr algn="just"/>
            <a:r>
              <a:rPr lang="tr-TR" dirty="0" smtClean="0"/>
              <a:t>Fonksiyonel gelir dağılımında toprak sahibine rant, girişimcilere kâr, sermaye sahiplerine faiz ve emek sahibine ücret geliri dağıtılmaktadır.</a:t>
            </a:r>
            <a:endParaRPr lang="tr-TR" dirty="0"/>
          </a:p>
        </p:txBody>
      </p:sp>
    </p:spTree>
    <p:extLst>
      <p:ext uri="{BB962C8B-B14F-4D97-AF65-F5344CB8AC3E}">
        <p14:creationId xmlns:p14="http://schemas.microsoft.com/office/powerpoint/2010/main" val="3485344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Kişisel gelir dağılımı</a:t>
            </a:r>
            <a:endParaRPr lang="tr-TR" cap="none" dirty="0"/>
          </a:p>
        </p:txBody>
      </p:sp>
      <p:sp>
        <p:nvSpPr>
          <p:cNvPr id="3" name="2 İçerik Yer Tutucusu"/>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r>
              <a:rPr lang="tr-TR" dirty="0" smtClean="0"/>
              <a:t>Kişisel gelir dağılımı; milli gelirin kişiler, aileler ve gruplar kısaca o ülkedeki kişiler arasındaki dağılımını ifade etmektedir.</a:t>
            </a:r>
          </a:p>
          <a:p>
            <a:pPr algn="just"/>
            <a:r>
              <a:rPr lang="tr-TR" dirty="0" smtClean="0"/>
              <a:t>Kişisel gelir dağılımında önemli olan gelirin kaynağı ve bileşimi değil miktarıdır.</a:t>
            </a:r>
          </a:p>
          <a:p>
            <a:pPr algn="just"/>
            <a:r>
              <a:rPr lang="tr-TR" dirty="0" smtClean="0"/>
              <a:t>Çünkü bu dağılım kişilerin gelirlerinin kaynağına değil, büyüklüğüne göre sınıflandırılmasına dayanmaktadır.</a:t>
            </a:r>
            <a:endParaRPr lang="tr-TR" dirty="0"/>
          </a:p>
        </p:txBody>
      </p:sp>
    </p:spTree>
    <p:extLst>
      <p:ext uri="{BB962C8B-B14F-4D97-AF65-F5344CB8AC3E}">
        <p14:creationId xmlns:p14="http://schemas.microsoft.com/office/powerpoint/2010/main" val="200558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Gelir Dağılımındaki eşitsizliği yaratan sebepler</a:t>
            </a:r>
            <a:endParaRPr lang="tr-TR" dirty="0"/>
          </a:p>
        </p:txBody>
      </p:sp>
      <p:sp>
        <p:nvSpPr>
          <p:cNvPr id="3" name="İçerik Yer Tutucusu 2"/>
          <p:cNvSpPr>
            <a:spLocks noGrp="1"/>
          </p:cNvSpPr>
          <p:nvPr>
            <p:ph idx="1"/>
          </p:nvPr>
        </p:nvSpPr>
        <p:spPr/>
        <p:txBody>
          <a:bodyPr/>
          <a:lstStyle/>
          <a:p>
            <a:pPr marL="514350" indent="-514350">
              <a:buFont typeface="+mj-lt"/>
              <a:buAutoNum type="arabicPeriod"/>
            </a:pPr>
            <a:r>
              <a:rPr lang="tr-TR" dirty="0" smtClean="0"/>
              <a:t>Mülkiyet ve Miras Hakkı</a:t>
            </a:r>
          </a:p>
          <a:p>
            <a:pPr marL="514350" indent="-514350">
              <a:buFont typeface="+mj-lt"/>
              <a:buAutoNum type="arabicPeriod"/>
            </a:pPr>
            <a:r>
              <a:rPr lang="tr-TR" dirty="0" smtClean="0"/>
              <a:t>Yetenek Farklılıkları</a:t>
            </a:r>
          </a:p>
          <a:p>
            <a:pPr marL="514350" indent="-514350">
              <a:buFont typeface="+mj-lt"/>
              <a:buAutoNum type="arabicPeriod"/>
            </a:pPr>
            <a:r>
              <a:rPr lang="tr-TR" dirty="0" smtClean="0"/>
              <a:t>Eğitim ve Öğretim Farklılıkları</a:t>
            </a:r>
          </a:p>
          <a:p>
            <a:pPr marL="514350" indent="-514350">
              <a:buFont typeface="+mj-lt"/>
              <a:buAutoNum type="arabicPeriod"/>
            </a:pPr>
            <a:r>
              <a:rPr lang="tr-TR" dirty="0" smtClean="0"/>
              <a:t>Çalışkanlık</a:t>
            </a:r>
          </a:p>
          <a:p>
            <a:pPr marL="514350" indent="-514350">
              <a:buFont typeface="+mj-lt"/>
              <a:buAutoNum type="arabicPeriod"/>
            </a:pPr>
            <a:r>
              <a:rPr lang="tr-TR" dirty="0" smtClean="0"/>
              <a:t>Telafi Edici Ücret Farkları</a:t>
            </a:r>
          </a:p>
          <a:p>
            <a:pPr marL="514350" indent="-514350">
              <a:buFont typeface="+mj-lt"/>
              <a:buAutoNum type="arabicPeriod"/>
            </a:pPr>
            <a:r>
              <a:rPr lang="tr-TR" dirty="0" smtClean="0"/>
              <a:t>Risk Yüklenmek</a:t>
            </a:r>
          </a:p>
          <a:p>
            <a:pPr marL="514350" indent="-514350">
              <a:buFont typeface="+mj-lt"/>
              <a:buAutoNum type="arabicPeriod"/>
            </a:pPr>
            <a:r>
              <a:rPr lang="tr-TR" dirty="0" smtClean="0"/>
              <a:t>Tekel Gücü</a:t>
            </a:r>
          </a:p>
          <a:p>
            <a:pPr marL="514350" indent="-514350">
              <a:buFont typeface="+mj-lt"/>
              <a:buAutoNum type="arabicPeriod"/>
            </a:pPr>
            <a:r>
              <a:rPr lang="tr-TR" dirty="0" smtClean="0"/>
              <a:t>Diğer Sebepler</a:t>
            </a:r>
            <a:endParaRPr lang="tr-TR" dirty="0"/>
          </a:p>
        </p:txBody>
      </p:sp>
    </p:spTree>
    <p:extLst>
      <p:ext uri="{BB962C8B-B14F-4D97-AF65-F5344CB8AC3E}">
        <p14:creationId xmlns:p14="http://schemas.microsoft.com/office/powerpoint/2010/main" val="37357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smtClean="0"/>
              <a:t>Lorenz</a:t>
            </a:r>
            <a:r>
              <a:rPr lang="tr-TR" b="1" cap="none" dirty="0" smtClean="0"/>
              <a:t> eğrisi</a:t>
            </a:r>
            <a:endParaRPr lang="tr-TR" cap="none" dirty="0"/>
          </a:p>
        </p:txBody>
      </p:sp>
      <p:sp>
        <p:nvSpPr>
          <p:cNvPr id="3" name="2 İçerik Yer Tutucusu"/>
          <p:cNvSpPr>
            <a:spLocks noGrp="1"/>
          </p:cNvSpPr>
          <p:nvPr>
            <p:ph idx="1"/>
          </p:nvPr>
        </p:nvSpPr>
        <p:spPr/>
        <p:txBody>
          <a:bodyPr/>
          <a:lstStyle/>
          <a:p>
            <a:pPr algn="just"/>
            <a:r>
              <a:rPr lang="tr-TR" dirty="0" err="1" smtClean="0"/>
              <a:t>Lorenz</a:t>
            </a:r>
            <a:r>
              <a:rPr lang="tr-TR" dirty="0" smtClean="0"/>
              <a:t> eğrisi belirli bir dönemde yaratılan reel gelirin yüzde olarak kişisel dağılımını incelemekte ve gelir dağılımındaki eşitsizliklerin gösterilmesinde kullanılmaktadır.</a:t>
            </a:r>
            <a:endParaRPr lang="tr-TR" dirty="0"/>
          </a:p>
        </p:txBody>
      </p:sp>
    </p:spTree>
    <p:extLst>
      <p:ext uri="{BB962C8B-B14F-4D97-AF65-F5344CB8AC3E}">
        <p14:creationId xmlns:p14="http://schemas.microsoft.com/office/powerpoint/2010/main" val="1413985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smtClean="0"/>
              <a:t>Lorenz</a:t>
            </a:r>
            <a:r>
              <a:rPr lang="tr-TR" b="1" cap="none" dirty="0" smtClean="0"/>
              <a:t> eğrisi</a:t>
            </a:r>
            <a:endParaRPr lang="tr-TR" dirty="0"/>
          </a:p>
        </p:txBody>
      </p:sp>
      <p:sp>
        <p:nvSpPr>
          <p:cNvPr id="3" name="2 İçerik Yer Tutucusu"/>
          <p:cNvSpPr>
            <a:spLocks noGrp="1"/>
          </p:cNvSpPr>
          <p:nvPr>
            <p:ph idx="1"/>
          </p:nvPr>
        </p:nvSpPr>
        <p:spPr>
          <a:xfrm>
            <a:off x="1847528" y="1628800"/>
            <a:ext cx="4699248" cy="4968552"/>
          </a:xfrm>
        </p:spPr>
        <p:txBody>
          <a:bodyPr>
            <a:noAutofit/>
          </a:bodyPr>
          <a:lstStyle/>
          <a:p>
            <a:pPr algn="just"/>
            <a:r>
              <a:rPr lang="tr-TR" sz="2200" dirty="0"/>
              <a:t>Eğer bir ülkede kişisel gelir dağılımı mutlak bir eşitlik yaratacak şekilde gerçekleşmişse iki köşeyi birleştiren diyagonal doğru biçiminde olacaktır.</a:t>
            </a:r>
          </a:p>
          <a:p>
            <a:pPr algn="just"/>
            <a:r>
              <a:rPr lang="tr-TR" sz="2200" dirty="0"/>
              <a:t>Ancak bir ülkede gelir dağılımında bir eşitsizlik varsa, mutlak eşitlik doğrusundan uzaklaşma başlar ve </a:t>
            </a:r>
            <a:r>
              <a:rPr lang="tr-TR" sz="2200" dirty="0" err="1"/>
              <a:t>Lorenz</a:t>
            </a:r>
            <a:r>
              <a:rPr lang="tr-TR" sz="2200" dirty="0"/>
              <a:t> eğrisi çukurlaşır. </a:t>
            </a:r>
            <a:r>
              <a:rPr lang="tr-TR" sz="2200" dirty="0" err="1"/>
              <a:t>Lorenz</a:t>
            </a:r>
            <a:r>
              <a:rPr lang="tr-TR" sz="2200" dirty="0"/>
              <a:t> eğrisi mutlak eşitlik doğrusuna ne kadar yakın olursa gelir dağılımında o kadar az, mutlak eşitlik doğrusuna ne kadar uzak ise gelir dağılımında o kadar çok eşitsizlik var demektir.</a:t>
            </a:r>
            <a:endParaRPr lang="tr-TR" sz="2200" dirty="0"/>
          </a:p>
        </p:txBody>
      </p:sp>
      <p:pic>
        <p:nvPicPr>
          <p:cNvPr id="188418" name="Picture 2"/>
          <p:cNvPicPr>
            <a:picLocks noChangeAspect="1" noChangeArrowheads="1"/>
          </p:cNvPicPr>
          <p:nvPr/>
        </p:nvPicPr>
        <p:blipFill>
          <a:blip r:embed="rId2" cstate="print"/>
          <a:srcRect/>
          <a:stretch>
            <a:fillRect/>
          </a:stretch>
        </p:blipFill>
        <p:spPr bwMode="auto">
          <a:xfrm>
            <a:off x="6744072" y="1772816"/>
            <a:ext cx="3486150" cy="4608512"/>
          </a:xfrm>
          <a:prstGeom prst="rect">
            <a:avLst/>
          </a:prstGeom>
          <a:noFill/>
          <a:ln w="9525">
            <a:noFill/>
            <a:miter lim="800000"/>
            <a:headEnd/>
            <a:tailEnd/>
          </a:ln>
        </p:spPr>
      </p:pic>
    </p:spTree>
    <p:extLst>
      <p:ext uri="{BB962C8B-B14F-4D97-AF65-F5344CB8AC3E}">
        <p14:creationId xmlns:p14="http://schemas.microsoft.com/office/powerpoint/2010/main" val="27337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err="1" smtClean="0"/>
              <a:t>Gini</a:t>
            </a:r>
            <a:r>
              <a:rPr lang="tr-TR" b="1" cap="none" dirty="0" smtClean="0"/>
              <a:t> </a:t>
            </a:r>
            <a:r>
              <a:rPr lang="tr-TR" b="1" cap="none" dirty="0" err="1" smtClean="0"/>
              <a:t>katsayası</a:t>
            </a:r>
            <a:endParaRPr lang="tr-TR" cap="none" dirty="0"/>
          </a:p>
        </p:txBody>
      </p:sp>
      <p:sp>
        <p:nvSpPr>
          <p:cNvPr id="3" name="2 İçerik Yer Tutucusu"/>
          <p:cNvSpPr>
            <a:spLocks noGrp="1"/>
          </p:cNvSpPr>
          <p:nvPr>
            <p:ph idx="1"/>
          </p:nvPr>
        </p:nvSpPr>
        <p:spPr>
          <a:xfrm>
            <a:off x="1828800" y="1554162"/>
            <a:ext cx="8686800" cy="4755158"/>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r>
              <a:rPr lang="tr-TR" dirty="0" smtClean="0"/>
              <a:t>Gelir dağılımındaki eşitsizlikleri göstermede geometrik olarak ifade edilen </a:t>
            </a:r>
            <a:r>
              <a:rPr lang="tr-TR" dirty="0" err="1" smtClean="0"/>
              <a:t>lorenz</a:t>
            </a:r>
            <a:r>
              <a:rPr lang="tr-TR" dirty="0" smtClean="0"/>
              <a:t> eğrisi pratik bir yöntem değildir. İtalyan istatistikçi C. </a:t>
            </a:r>
            <a:r>
              <a:rPr lang="tr-TR" dirty="0" err="1" smtClean="0"/>
              <a:t>Gini</a:t>
            </a:r>
            <a:r>
              <a:rPr lang="tr-TR" dirty="0" smtClean="0"/>
              <a:t> gelir dağılımı eşitsizliğinin matematiksel bir katsayı ile ifade edilebileceğini ortaya koymuştur.</a:t>
            </a:r>
          </a:p>
          <a:p>
            <a:pPr algn="just"/>
            <a:r>
              <a:rPr lang="tr-TR" dirty="0" err="1" smtClean="0"/>
              <a:t>Gini</a:t>
            </a:r>
            <a:r>
              <a:rPr lang="tr-TR" dirty="0" smtClean="0"/>
              <a:t> katsayısı 0 ile 1 arasında bir değer almaktadır. Katsayının azalması (0 olması) eşitsizliğin azaldığını, katsayının artması (1 olması) ise eşitsizliğin arttığını göstermektedir.</a:t>
            </a:r>
          </a:p>
          <a:p>
            <a:pPr algn="just"/>
            <a:r>
              <a:rPr lang="tr-TR" dirty="0" smtClean="0"/>
              <a:t>Buna göre </a:t>
            </a:r>
            <a:r>
              <a:rPr lang="tr-TR" dirty="0" err="1" smtClean="0"/>
              <a:t>gini</a:t>
            </a:r>
            <a:r>
              <a:rPr lang="tr-TR" dirty="0" smtClean="0"/>
              <a:t> katsayısı 0 ise herkes aynı gelire sahip, 1 ise bir kişi bütün geliri almakta iken, diğer bütün nüfus gelirden pay almıyor demektir.</a:t>
            </a:r>
            <a:endParaRPr lang="tr-TR" dirty="0"/>
          </a:p>
        </p:txBody>
      </p:sp>
    </p:spTree>
    <p:extLst>
      <p:ext uri="{BB962C8B-B14F-4D97-AF65-F5344CB8AC3E}">
        <p14:creationId xmlns:p14="http://schemas.microsoft.com/office/powerpoint/2010/main" val="300718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a:t>
            </a:r>
            <a:endParaRPr lang="tr-TR" dirty="0"/>
          </a:p>
        </p:txBody>
      </p:sp>
      <p:sp>
        <p:nvSpPr>
          <p:cNvPr id="3" name="İçerik Yer Tutucusu 2"/>
          <p:cNvSpPr>
            <a:spLocks noGrp="1"/>
          </p:cNvSpPr>
          <p:nvPr>
            <p:ph idx="1"/>
          </p:nvPr>
        </p:nvSpPr>
        <p:spPr/>
        <p:txBody>
          <a:bodyPr/>
          <a:lstStyle/>
          <a:p>
            <a:pPr algn="just"/>
            <a:r>
              <a:rPr lang="tr-TR" dirty="0"/>
              <a:t>Ekonomide üretim faktörü olarak toprağın üretimden aldığı pay ya da toprağın fiyatı olan rant; toprak faktöründen belirli bir süre için yararlanmak amacıyla ödenen bedel olarak tanımlanmaktadır.</a:t>
            </a:r>
          </a:p>
          <a:p>
            <a:pPr algn="just"/>
            <a:r>
              <a:rPr lang="tr-TR" dirty="0"/>
              <a:t>Toprağın geliri olan rantı; diğer üretim faktörleri gelirleri olan ücret, faiz ve kârdan ayıran en önemli özellik toprak ve diğer doğal kaynakların sahip oldukları arz esnekliğindeki </a:t>
            </a:r>
            <a:r>
              <a:rPr lang="tr-TR" dirty="0" smtClean="0"/>
              <a:t>farklılıktır.</a:t>
            </a:r>
          </a:p>
        </p:txBody>
      </p:sp>
    </p:spTree>
    <p:extLst>
      <p:ext uri="{BB962C8B-B14F-4D97-AF65-F5344CB8AC3E}">
        <p14:creationId xmlns:p14="http://schemas.microsoft.com/office/powerpoint/2010/main" val="35223570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588</Words>
  <Application>Microsoft Office PowerPoint</Application>
  <PresentationFormat>Geniş ekran</PresentationFormat>
  <Paragraphs>43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İçerik</vt:lpstr>
      <vt:lpstr>Gelir dağılımı</vt:lpstr>
      <vt:lpstr>Fonksiyonel gelir dağılımı</vt:lpstr>
      <vt:lpstr>Kişisel gelir dağılımı</vt:lpstr>
      <vt:lpstr>Gelir Dağılımındaki eşitsizliği yaratan sebepler</vt:lpstr>
      <vt:lpstr>Lorenz eğrisi</vt:lpstr>
      <vt:lpstr>Lorenz eğrisi</vt:lpstr>
      <vt:lpstr>Gini katsayası</vt:lpstr>
      <vt:lpstr>RANT</vt:lpstr>
      <vt:lpstr>Rant çeşitleri</vt:lpstr>
      <vt:lpstr>Rant çeşitleri</vt:lpstr>
      <vt:lpstr>ÜCRET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16</cp:revision>
  <dcterms:created xsi:type="dcterms:W3CDTF">2018-01-02T09:40:21Z</dcterms:created>
  <dcterms:modified xsi:type="dcterms:W3CDTF">2019-11-13T05:35:39Z</dcterms:modified>
</cp:coreProperties>
</file>