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257" r:id="rId3"/>
    <p:sldId id="258" r:id="rId4"/>
    <p:sldId id="259" r:id="rId5"/>
    <p:sldId id="263" r:id="rId6"/>
    <p:sldId id="260" r:id="rId7"/>
    <p:sldId id="261" r:id="rId8"/>
    <p:sldId id="262"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D9F75050-0E15-4C5B-92B0-66D068882F1F}" type="datetimeFigureOut">
              <a:rPr lang="tr-TR" smtClean="0"/>
              <a:pPr/>
              <a:t>04.02.2020</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Başlık"/>
          <p:cNvSpPr>
            <a:spLocks noGrp="1"/>
          </p:cNvSpPr>
          <p:nvPr>
            <p:ph type="title"/>
          </p:nvPr>
        </p:nvSpPr>
        <p:spPr/>
        <p:txBody>
          <a:bodyPr rtlCol="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p>
            <a:fld id="{D9F75050-0E15-4C5B-92B0-66D068882F1F}" type="datetimeFigureOut">
              <a:rPr lang="tr-TR" smtClean="0"/>
              <a:pPr/>
              <a:t>04.02.2020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D9F75050-0E15-4C5B-92B0-66D068882F1F}" type="datetimeFigureOut">
              <a:rPr lang="tr-TR" smtClean="0"/>
              <a:pPr/>
              <a:t>04.02.2020</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B1DEFA8C-F947-479F-BE07-76B6B3F80BF1}" type="slidenum">
              <a:rPr lang="tr-TR" smtClean="0"/>
              <a:pPr/>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9F75050-0E15-4C5B-92B0-66D068882F1F}" type="datetimeFigureOut">
              <a:rPr lang="tr-TR" smtClean="0"/>
              <a:pPr/>
              <a:t>04.02.2020</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İletişimin Temel Kavramları</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Değişik gereçlerin kullanılmasıyla (ses, yazı, görüntü, hareket, vb.) gerçekleşme aşamasına gelen bu dizgeler belli kurallarla işleyen birer anlamlı bütündür. Bu anlamlı bütünlerin birimleri de genelde gösterge </a:t>
            </a:r>
            <a:r>
              <a:rPr lang="tr-TR"/>
              <a:t>diye </a:t>
            </a:r>
            <a:r>
              <a:rPr lang="tr-TR" smtClean="0"/>
              <a:t>adlandırılır.</a:t>
            </a:r>
            <a:endParaRPr lang="tr-TR" dirty="0"/>
          </a:p>
          <a:p>
            <a:endParaRPr lang="tr-TR" dirty="0"/>
          </a:p>
        </p:txBody>
      </p:sp>
      <p:sp>
        <p:nvSpPr>
          <p:cNvPr id="3" name="Unvan 2"/>
          <p:cNvSpPr>
            <a:spLocks noGrp="1"/>
          </p:cNvSpPr>
          <p:nvPr>
            <p:ph type="title"/>
          </p:nvPr>
        </p:nvSpPr>
        <p:spPr/>
        <p:txBody>
          <a:bodyPr/>
          <a:lstStyle/>
          <a:p>
            <a:r>
              <a:rPr lang="tr-TR" dirty="0" smtClean="0"/>
              <a:t>Gösterge nedir?</a:t>
            </a:r>
            <a:endParaRPr lang="tr-TR" dirty="0"/>
          </a:p>
        </p:txBody>
      </p:sp>
    </p:spTree>
    <p:extLst>
      <p:ext uri="{BB962C8B-B14F-4D97-AF65-F5344CB8AC3E}">
        <p14:creationId xmlns:p14="http://schemas.microsoft.com/office/powerpoint/2010/main" xmlns="" val="3971977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John Fiske (2014). </a:t>
            </a:r>
            <a:r>
              <a:rPr lang="tr-TR" i="1" dirty="0"/>
              <a:t>İletişim Çalışmalarına Giriş. </a:t>
            </a:r>
            <a:r>
              <a:rPr lang="tr-TR" dirty="0"/>
              <a:t>Çev. S. </a:t>
            </a:r>
            <a:r>
              <a:rPr lang="tr-TR" dirty="0" err="1"/>
              <a:t>İrvan</a:t>
            </a:r>
            <a:r>
              <a:rPr lang="tr-TR" dirty="0"/>
              <a:t>. Ankara: </a:t>
            </a:r>
            <a:r>
              <a:rPr lang="tr-TR" dirty="0" err="1"/>
              <a:t>Pharmakon</a:t>
            </a:r>
            <a:r>
              <a:rPr lang="tr-TR" dirty="0"/>
              <a:t> Yayınları. </a:t>
            </a:r>
          </a:p>
          <a:p>
            <a:r>
              <a:rPr lang="tr-TR" dirty="0"/>
              <a:t>Mehmet </a:t>
            </a:r>
            <a:r>
              <a:rPr lang="tr-TR" dirty="0" err="1"/>
              <a:t>Rifat</a:t>
            </a:r>
            <a:r>
              <a:rPr lang="tr-TR" dirty="0"/>
              <a:t> (2014). </a:t>
            </a:r>
            <a:r>
              <a:rPr lang="tr-TR" i="1" dirty="0"/>
              <a:t>Göstergebilimin </a:t>
            </a:r>
            <a:r>
              <a:rPr lang="tr-TR" i="1" dirty="0" err="1"/>
              <a:t>ABC’si</a:t>
            </a:r>
            <a:r>
              <a:rPr lang="tr-TR" i="1" dirty="0"/>
              <a:t>. </a:t>
            </a:r>
            <a:r>
              <a:rPr lang="tr-TR" smtClean="0"/>
              <a:t>İstanbul: Say Yayınları. </a:t>
            </a:r>
            <a:endParaRPr lang="tr-TR"/>
          </a:p>
          <a:p>
            <a:endParaRPr lang="tr-TR" dirty="0"/>
          </a:p>
        </p:txBody>
      </p:sp>
      <p:sp>
        <p:nvSpPr>
          <p:cNvPr id="3" name="Unvan 2"/>
          <p:cNvSpPr>
            <a:spLocks noGrp="1"/>
          </p:cNvSpPr>
          <p:nvPr>
            <p:ph type="title"/>
          </p:nvPr>
        </p:nvSpPr>
        <p:spPr/>
        <p:txBody>
          <a:bodyPr/>
          <a:lstStyle/>
          <a:p>
            <a:r>
              <a:rPr lang="tr-TR" dirty="0" smtClean="0"/>
              <a:t>Yararlanılan kaynaklar</a:t>
            </a:r>
            <a:endParaRPr lang="tr-TR" dirty="0"/>
          </a:p>
        </p:txBody>
      </p:sp>
    </p:spTree>
    <p:extLst>
      <p:ext uri="{BB962C8B-B14F-4D97-AF65-F5344CB8AC3E}">
        <p14:creationId xmlns:p14="http://schemas.microsoft.com/office/powerpoint/2010/main" xmlns="" val="2562706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sz="2200" dirty="0" smtClean="0"/>
              <a:t>Aktarım modeli, iletişimi iletilerin aktarılması olarak kavrar. Kültürel modelde ise aktarıma değil, anlamların üretimi ve değişimine odaklanılır. </a:t>
            </a:r>
          </a:p>
          <a:p>
            <a:r>
              <a:rPr lang="tr-TR" sz="2200" dirty="0" smtClean="0"/>
              <a:t>Kültürel modelde metin, aktarım modellerinden farklı olarak, oldukça önemlidir</a:t>
            </a:r>
            <a:r>
              <a:rPr lang="tr-TR" sz="2200" dirty="0"/>
              <a:t>. Aktarım </a:t>
            </a:r>
            <a:r>
              <a:rPr lang="tr-TR" sz="2200" dirty="0" smtClean="0"/>
              <a:t>modelleri, esasen, metne </a:t>
            </a:r>
            <a:r>
              <a:rPr lang="tr-TR" sz="2200" dirty="0"/>
              <a:t>süreçteki diğer aşamalardan daha fazla önem atfetmez. Aslında birçoğu hemen hemen hiçbir yorumda bulunmadan metni atlayıp geçer. İki yaklaşım arasındaki en büyük farklılıklardan birisi budur. </a:t>
            </a:r>
          </a:p>
          <a:p>
            <a:endParaRPr lang="tr-TR" dirty="0"/>
          </a:p>
        </p:txBody>
      </p:sp>
      <p:sp>
        <p:nvSpPr>
          <p:cNvPr id="3" name="Unvan 2"/>
          <p:cNvSpPr>
            <a:spLocks noGrp="1"/>
          </p:cNvSpPr>
          <p:nvPr>
            <p:ph type="title"/>
          </p:nvPr>
        </p:nvSpPr>
        <p:spPr/>
        <p:txBody>
          <a:bodyPr/>
          <a:lstStyle/>
          <a:p>
            <a:r>
              <a:rPr lang="tr-TR" dirty="0" smtClean="0"/>
              <a:t>Kültürel model</a:t>
            </a:r>
            <a:endParaRPr lang="tr-TR" dirty="0"/>
          </a:p>
        </p:txBody>
      </p:sp>
    </p:spTree>
    <p:extLst>
      <p:ext uri="{BB962C8B-B14F-4D97-AF65-F5344CB8AC3E}">
        <p14:creationId xmlns:p14="http://schemas.microsoft.com/office/powerpoint/2010/main" xmlns="" val="2473102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Bir diğer farklılık ise, alıcının konumuyla ilgilidir. Kültürel modelde, alıcının ya da okuyucunun birçok </a:t>
            </a:r>
            <a:r>
              <a:rPr lang="tr-TR" dirty="0" smtClean="0"/>
              <a:t>aktarım modelinin pek çok versiyonunun iddia </a:t>
            </a:r>
            <a:r>
              <a:rPr lang="tr-TR" dirty="0"/>
              <a:t>ettiğinden çok daha etkin bir rol oynadığı kabul edilir. </a:t>
            </a:r>
            <a:endParaRPr lang="tr-TR" dirty="0" smtClean="0"/>
          </a:p>
          <a:p>
            <a:endParaRPr lang="tr-TR" dirty="0"/>
          </a:p>
        </p:txBody>
      </p:sp>
      <p:sp>
        <p:nvSpPr>
          <p:cNvPr id="3" name="Unvan 2"/>
          <p:cNvSpPr>
            <a:spLocks noGrp="1"/>
          </p:cNvSpPr>
          <p:nvPr>
            <p:ph type="title"/>
          </p:nvPr>
        </p:nvSpPr>
        <p:spPr/>
        <p:txBody>
          <a:bodyPr/>
          <a:lstStyle/>
          <a:p>
            <a:r>
              <a:rPr lang="tr-TR" dirty="0" smtClean="0"/>
              <a:t>Kültürel model</a:t>
            </a:r>
            <a:endParaRPr lang="tr-TR" dirty="0"/>
          </a:p>
        </p:txBody>
      </p:sp>
    </p:spTree>
    <p:extLst>
      <p:ext uri="{BB962C8B-B14F-4D97-AF65-F5344CB8AC3E}">
        <p14:creationId xmlns:p14="http://schemas.microsoft.com/office/powerpoint/2010/main" xmlns="" val="4038886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Tam da bu nedenle, aktarım modelinden farklı olarak yanlış anlamalar iletişimin başarısızlığının kanıtı olarak değerlendirilmez. Tersine «yanlış anlamaların», gönderici ve alıcının kültürel farklılıklarından kaynaklandığı düşünülür.</a:t>
            </a:r>
            <a:endParaRPr lang="tr-TR" dirty="0"/>
          </a:p>
        </p:txBody>
      </p:sp>
      <p:sp>
        <p:nvSpPr>
          <p:cNvPr id="3" name="Unvan 2"/>
          <p:cNvSpPr>
            <a:spLocks noGrp="1"/>
          </p:cNvSpPr>
          <p:nvPr>
            <p:ph type="title"/>
          </p:nvPr>
        </p:nvSpPr>
        <p:spPr/>
        <p:txBody>
          <a:bodyPr/>
          <a:lstStyle/>
          <a:p>
            <a:r>
              <a:rPr lang="tr-TR" dirty="0" smtClean="0"/>
              <a:t>Kültürel model</a:t>
            </a:r>
            <a:endParaRPr lang="tr-TR" dirty="0"/>
          </a:p>
        </p:txBody>
      </p:sp>
    </p:spTree>
    <p:extLst>
      <p:ext uri="{BB962C8B-B14F-4D97-AF65-F5344CB8AC3E}">
        <p14:creationId xmlns:p14="http://schemas.microsoft.com/office/powerpoint/2010/main" xmlns="" val="3671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r>
              <a:rPr lang="tr-TR" dirty="0" smtClean="0"/>
              <a:t>Göstergebilimin gelişiminde iki önemli isim vardır:</a:t>
            </a:r>
          </a:p>
          <a:p>
            <a:r>
              <a:rPr lang="tr-TR" dirty="0" smtClean="0"/>
              <a:t>Charles </a:t>
            </a:r>
            <a:r>
              <a:rPr lang="tr-TR" dirty="0" err="1"/>
              <a:t>Sanders</a:t>
            </a:r>
            <a:r>
              <a:rPr lang="tr-TR" dirty="0"/>
              <a:t> </a:t>
            </a:r>
            <a:r>
              <a:rPr lang="tr-TR" dirty="0" smtClean="0"/>
              <a:t>Pierce</a:t>
            </a:r>
          </a:p>
          <a:p>
            <a:r>
              <a:rPr lang="tr-TR" dirty="0" smtClean="0"/>
              <a:t>Ferdinand </a:t>
            </a:r>
            <a:r>
              <a:rPr lang="tr-TR" dirty="0"/>
              <a:t>de </a:t>
            </a:r>
            <a:r>
              <a:rPr lang="tr-TR" dirty="0" err="1" smtClean="0"/>
              <a:t>Saussure</a:t>
            </a:r>
            <a:r>
              <a:rPr lang="tr-TR" dirty="0" smtClean="0"/>
              <a:t> </a:t>
            </a:r>
          </a:p>
          <a:p>
            <a:endParaRPr lang="tr-TR" dirty="0" smtClean="0"/>
          </a:p>
          <a:p>
            <a:r>
              <a:rPr lang="tr-TR" dirty="0" smtClean="0"/>
              <a:t>Yaklaşım</a:t>
            </a:r>
            <a:r>
              <a:rPr lang="tr-TR" dirty="0"/>
              <a:t>, hem </a:t>
            </a:r>
            <a:r>
              <a:rPr lang="tr-TR" dirty="0" err="1"/>
              <a:t>Saussure’un</a:t>
            </a:r>
            <a:r>
              <a:rPr lang="tr-TR" dirty="0"/>
              <a:t> verdiği isimle semiyoloji, hem de </a:t>
            </a:r>
            <a:r>
              <a:rPr lang="tr-TR" dirty="0" err="1"/>
              <a:t>Pierce’ın</a:t>
            </a:r>
            <a:r>
              <a:rPr lang="tr-TR" dirty="0"/>
              <a:t> verdiği isimle semiyotik adı altında gelişmiştir. Türkçe literatürde </a:t>
            </a:r>
            <a:r>
              <a:rPr lang="tr-TR" dirty="0" err="1"/>
              <a:t>imbilim</a:t>
            </a:r>
            <a:r>
              <a:rPr lang="tr-TR" dirty="0"/>
              <a:t>, göstergebilim, semiyoloji, semiyotik ya da işaret bilim şeklinde çevrilmiştir.</a:t>
            </a:r>
          </a:p>
        </p:txBody>
      </p:sp>
      <p:sp>
        <p:nvSpPr>
          <p:cNvPr id="3" name="Unvan 2"/>
          <p:cNvSpPr>
            <a:spLocks noGrp="1"/>
          </p:cNvSpPr>
          <p:nvPr>
            <p:ph type="title"/>
          </p:nvPr>
        </p:nvSpPr>
        <p:spPr/>
        <p:txBody>
          <a:bodyPr/>
          <a:lstStyle/>
          <a:p>
            <a:r>
              <a:rPr lang="tr-TR" dirty="0" smtClean="0"/>
              <a:t>Göstergebilim</a:t>
            </a:r>
            <a:endParaRPr lang="tr-TR" dirty="0"/>
          </a:p>
        </p:txBody>
      </p:sp>
    </p:spTree>
    <p:extLst>
      <p:ext uri="{BB962C8B-B14F-4D97-AF65-F5344CB8AC3E}">
        <p14:creationId xmlns:p14="http://schemas.microsoft.com/office/powerpoint/2010/main" xmlns="" val="681610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a:latin typeface="Calibri" panose="020F0502020204030204" pitchFamily="34" charset="0"/>
                <a:cs typeface="Calibri" panose="020F0502020204030204" pitchFamily="34" charset="0"/>
              </a:rPr>
              <a:t>Göstergebilimin </a:t>
            </a:r>
            <a:r>
              <a:rPr lang="tr-TR" dirty="0" smtClean="0">
                <a:latin typeface="Calibri" panose="020F0502020204030204" pitchFamily="34" charset="0"/>
                <a:cs typeface="Calibri" panose="020F0502020204030204" pitchFamily="34" charset="0"/>
              </a:rPr>
              <a:t>üç </a:t>
            </a:r>
            <a:r>
              <a:rPr lang="tr-TR" dirty="0">
                <a:latin typeface="Calibri" panose="020F0502020204030204" pitchFamily="34" charset="0"/>
                <a:cs typeface="Calibri" panose="020F0502020204030204" pitchFamily="34" charset="0"/>
              </a:rPr>
              <a:t>temel çalışma alanı vardır:</a:t>
            </a:r>
          </a:p>
          <a:p>
            <a:pPr marL="624078" lvl="0" indent="-514350">
              <a:buFont typeface="+mj-lt"/>
              <a:buAutoNum type="arabicPeriod"/>
            </a:pPr>
            <a:r>
              <a:rPr lang="tr-TR" dirty="0">
                <a:latin typeface="Calibri" panose="020F0502020204030204" pitchFamily="34" charset="0"/>
                <a:cs typeface="Calibri" panose="020F0502020204030204" pitchFamily="34" charset="0"/>
              </a:rPr>
              <a:t>Göstergenin </a:t>
            </a:r>
            <a:r>
              <a:rPr lang="tr-TR" dirty="0" smtClean="0">
                <a:latin typeface="Calibri" panose="020F0502020204030204" pitchFamily="34" charset="0"/>
                <a:cs typeface="Calibri" panose="020F0502020204030204" pitchFamily="34" charset="0"/>
              </a:rPr>
              <a:t>kendisi</a:t>
            </a:r>
            <a:r>
              <a:rPr lang="tr-TR" dirty="0">
                <a:latin typeface="Calibri" panose="020F0502020204030204" pitchFamily="34" charset="0"/>
                <a:cs typeface="Calibri" panose="020F0502020204030204" pitchFamily="34" charset="0"/>
              </a:rPr>
              <a:t> </a:t>
            </a:r>
            <a:endParaRPr lang="tr-TR" dirty="0" smtClean="0">
              <a:latin typeface="Calibri" panose="020F0502020204030204" pitchFamily="34" charset="0"/>
              <a:cs typeface="Calibri" panose="020F0502020204030204" pitchFamily="34" charset="0"/>
            </a:endParaRPr>
          </a:p>
          <a:p>
            <a:pPr marL="624078" lvl="0" indent="-514350">
              <a:buFont typeface="+mj-lt"/>
              <a:buAutoNum type="arabicPeriod"/>
            </a:pPr>
            <a:r>
              <a:rPr lang="tr-TR" dirty="0" smtClean="0">
                <a:latin typeface="Calibri" panose="020F0502020204030204" pitchFamily="34" charset="0"/>
                <a:cs typeface="Calibri" panose="020F0502020204030204" pitchFamily="34" charset="0"/>
              </a:rPr>
              <a:t>İçinde </a:t>
            </a:r>
            <a:r>
              <a:rPr lang="tr-TR" dirty="0">
                <a:latin typeface="Calibri" panose="020F0502020204030204" pitchFamily="34" charset="0"/>
                <a:cs typeface="Calibri" panose="020F0502020204030204" pitchFamily="34" charset="0"/>
              </a:rPr>
              <a:t>göstergelerin düzenlendiği kodlar ya da </a:t>
            </a:r>
            <a:r>
              <a:rPr lang="tr-TR" dirty="0" smtClean="0">
                <a:latin typeface="Calibri" panose="020F0502020204030204" pitchFamily="34" charset="0"/>
                <a:cs typeface="Calibri" panose="020F0502020204030204" pitchFamily="34" charset="0"/>
              </a:rPr>
              <a:t>sistemler </a:t>
            </a:r>
          </a:p>
          <a:p>
            <a:pPr marL="624078" lvl="0" indent="-514350">
              <a:buFont typeface="+mj-lt"/>
              <a:buAutoNum type="arabicPeriod"/>
            </a:pPr>
            <a:r>
              <a:rPr lang="tr-TR" dirty="0" smtClean="0">
                <a:latin typeface="Calibri" panose="020F0502020204030204" pitchFamily="34" charset="0"/>
                <a:cs typeface="Calibri" panose="020F0502020204030204" pitchFamily="34" charset="0"/>
              </a:rPr>
              <a:t>Kodlar </a:t>
            </a:r>
            <a:r>
              <a:rPr lang="tr-TR" dirty="0">
                <a:latin typeface="Calibri" panose="020F0502020204030204" pitchFamily="34" charset="0"/>
                <a:cs typeface="Calibri" panose="020F0502020204030204" pitchFamily="34" charset="0"/>
              </a:rPr>
              <a:t>ve göstergelerin içinde işlediği </a:t>
            </a:r>
            <a:r>
              <a:rPr lang="tr-TR" dirty="0" smtClean="0">
                <a:latin typeface="Calibri" panose="020F0502020204030204" pitchFamily="34" charset="0"/>
                <a:cs typeface="Calibri" panose="020F0502020204030204" pitchFamily="34" charset="0"/>
              </a:rPr>
              <a:t>kültür</a:t>
            </a:r>
            <a:endParaRPr lang="tr-TR" dirty="0">
              <a:latin typeface="Calibri" panose="020F0502020204030204" pitchFamily="34" charset="0"/>
              <a:cs typeface="Calibri" panose="020F0502020204030204" pitchFamily="34" charset="0"/>
            </a:endParaRPr>
          </a:p>
        </p:txBody>
      </p:sp>
      <p:sp>
        <p:nvSpPr>
          <p:cNvPr id="3" name="Unvan 2"/>
          <p:cNvSpPr>
            <a:spLocks noGrp="1"/>
          </p:cNvSpPr>
          <p:nvPr>
            <p:ph type="title"/>
          </p:nvPr>
        </p:nvSpPr>
        <p:spPr/>
        <p:txBody>
          <a:bodyPr/>
          <a:lstStyle/>
          <a:p>
            <a:r>
              <a:rPr lang="tr-TR" dirty="0" smtClean="0"/>
              <a:t>Göstergebilim</a:t>
            </a:r>
            <a:endParaRPr lang="tr-TR" dirty="0"/>
          </a:p>
        </p:txBody>
      </p:sp>
    </p:spTree>
    <p:extLst>
      <p:ext uri="{BB962C8B-B14F-4D97-AF65-F5344CB8AC3E}">
        <p14:creationId xmlns:p14="http://schemas.microsoft.com/office/powerpoint/2010/main" xmlns="" val="1333601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a:t>Tüm anlam modelleri, büyük ölçüde birbirine benzeyen bir yapıyı paylaşır. </a:t>
            </a:r>
            <a:r>
              <a:rPr lang="tr-TR" dirty="0" smtClean="0"/>
              <a:t>Hepsi temel olarak üç unsurla ilgilenmektedir</a:t>
            </a:r>
            <a:r>
              <a:rPr lang="tr-TR" dirty="0" smtClean="0"/>
              <a:t>:</a:t>
            </a:r>
          </a:p>
          <a:p>
            <a:pPr>
              <a:buNone/>
            </a:pPr>
            <a:endParaRPr lang="tr-TR" dirty="0" smtClean="0"/>
          </a:p>
          <a:p>
            <a:pPr marL="109728" indent="0">
              <a:buNone/>
            </a:pPr>
            <a:r>
              <a:rPr lang="tr-TR" dirty="0" smtClean="0"/>
              <a:t>1</a:t>
            </a:r>
            <a:r>
              <a:rPr lang="tr-TR" dirty="0"/>
              <a:t>) </a:t>
            </a:r>
            <a:r>
              <a:rPr lang="tr-TR" dirty="0" smtClean="0"/>
              <a:t>Gösterge </a:t>
            </a:r>
          </a:p>
          <a:p>
            <a:pPr marL="109728" indent="0">
              <a:buNone/>
            </a:pPr>
            <a:r>
              <a:rPr lang="tr-TR" dirty="0" smtClean="0"/>
              <a:t>2</a:t>
            </a:r>
            <a:r>
              <a:rPr lang="tr-TR" dirty="0"/>
              <a:t>) Göstergenin gönderme yaptığı </a:t>
            </a:r>
            <a:r>
              <a:rPr lang="tr-TR" dirty="0" smtClean="0"/>
              <a:t>şey</a:t>
            </a:r>
          </a:p>
          <a:p>
            <a:pPr marL="109728" indent="0">
              <a:buNone/>
            </a:pPr>
            <a:r>
              <a:rPr lang="tr-TR" dirty="0" smtClean="0"/>
              <a:t>3</a:t>
            </a:r>
            <a:r>
              <a:rPr lang="tr-TR" dirty="0"/>
              <a:t>) Göstergenin kullanıcıları</a:t>
            </a:r>
          </a:p>
          <a:p>
            <a:endParaRPr lang="tr-TR" dirty="0" smtClean="0"/>
          </a:p>
          <a:p>
            <a:endParaRPr lang="tr-TR" dirty="0"/>
          </a:p>
        </p:txBody>
      </p:sp>
      <p:sp>
        <p:nvSpPr>
          <p:cNvPr id="3" name="Unvan 2"/>
          <p:cNvSpPr>
            <a:spLocks noGrp="1"/>
          </p:cNvSpPr>
          <p:nvPr>
            <p:ph type="title"/>
          </p:nvPr>
        </p:nvSpPr>
        <p:spPr/>
        <p:txBody>
          <a:bodyPr/>
          <a:lstStyle/>
          <a:p>
            <a:r>
              <a:rPr lang="tr-TR" dirty="0" smtClean="0"/>
              <a:t>Göstergebilim</a:t>
            </a:r>
            <a:endParaRPr lang="tr-TR" dirty="0"/>
          </a:p>
        </p:txBody>
      </p:sp>
    </p:spTree>
    <p:extLst>
      <p:ext uri="{BB962C8B-B14F-4D97-AF65-F5344CB8AC3E}">
        <p14:creationId xmlns:p14="http://schemas.microsoft.com/office/powerpoint/2010/main" xmlns="" val="3105610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Bir gösterge, kendisinden başka bir şeye gönderme yapan, duyularımızla kavrayabileceğimiz fiziksel bir şeydir. Gösterge, genel olarak, kendi dışında bir şeyi temsil eden ve dolayısıyla bu temsil ettiği şeyin yerini alabilecek nitelikte olan her çeşit biçim, nesne, olgu, vb. olarak tanımlanır. Bu açıdan, sözcükler, simgeler, işaretler, vb. gösterge olarak kabul edilir.</a:t>
            </a:r>
          </a:p>
        </p:txBody>
      </p:sp>
      <p:sp>
        <p:nvSpPr>
          <p:cNvPr id="3" name="Unvan 2"/>
          <p:cNvSpPr>
            <a:spLocks noGrp="1"/>
          </p:cNvSpPr>
          <p:nvPr>
            <p:ph type="title"/>
          </p:nvPr>
        </p:nvSpPr>
        <p:spPr/>
        <p:txBody>
          <a:bodyPr/>
          <a:lstStyle/>
          <a:p>
            <a:r>
              <a:rPr lang="tr-TR" dirty="0" smtClean="0"/>
              <a:t>Gösterge nedir?</a:t>
            </a:r>
            <a:endParaRPr lang="tr-TR" dirty="0"/>
          </a:p>
        </p:txBody>
      </p:sp>
    </p:spTree>
    <p:extLst>
      <p:ext uri="{BB962C8B-B14F-4D97-AF65-F5344CB8AC3E}">
        <p14:creationId xmlns:p14="http://schemas.microsoft.com/office/powerpoint/2010/main" xmlns="" val="3060611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a:t>İnsanların bir topluluk yaşamı içinde birbirleriyle anlaşmak amacıyla yarattıkları ve kullandıkları doğal </a:t>
            </a:r>
            <a:r>
              <a:rPr lang="tr-TR" dirty="0" smtClean="0"/>
              <a:t>diller, </a:t>
            </a:r>
            <a:r>
              <a:rPr lang="tr-TR" dirty="0"/>
              <a:t>çeşitli jestler (el-kol-baş hareketleri), sağır-dilsiz alfabesi, trafik işaretleri, bazı meslek gruplarında </a:t>
            </a:r>
            <a:r>
              <a:rPr lang="tr-TR"/>
              <a:t>kullanılan </a:t>
            </a:r>
            <a:r>
              <a:rPr lang="tr-TR" smtClean="0"/>
              <a:t>flamalar, </a:t>
            </a:r>
            <a:r>
              <a:rPr lang="tr-TR" dirty="0"/>
              <a:t>reklam afişleri, moda, mimarlık düzenlemeleri, edebiyat, resim, müzik, vb. çeşitli birimlerden oluşan birer dizgedir. </a:t>
            </a:r>
            <a:endParaRPr lang="tr-TR" dirty="0" smtClean="0"/>
          </a:p>
        </p:txBody>
      </p:sp>
      <p:sp>
        <p:nvSpPr>
          <p:cNvPr id="3" name="Unvan 2"/>
          <p:cNvSpPr>
            <a:spLocks noGrp="1"/>
          </p:cNvSpPr>
          <p:nvPr>
            <p:ph type="title"/>
          </p:nvPr>
        </p:nvSpPr>
        <p:spPr/>
        <p:txBody>
          <a:bodyPr/>
          <a:lstStyle/>
          <a:p>
            <a:r>
              <a:rPr lang="tr-TR" dirty="0" smtClean="0"/>
              <a:t>Gösterge nedir?</a:t>
            </a:r>
            <a:endParaRPr lang="tr-TR" dirty="0"/>
          </a:p>
        </p:txBody>
      </p:sp>
    </p:spTree>
    <p:extLst>
      <p:ext uri="{BB962C8B-B14F-4D97-AF65-F5344CB8AC3E}">
        <p14:creationId xmlns:p14="http://schemas.microsoft.com/office/powerpoint/2010/main" xmlns="" val="10698699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498</TotalTime>
  <Words>443</Words>
  <Application>Microsoft Office PowerPoint</Application>
  <PresentationFormat>Ekran Gösterisi (4:3)</PresentationFormat>
  <Paragraphs>34</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Kalabalık</vt:lpstr>
      <vt:lpstr>İletişimin Temel Kavramları</vt:lpstr>
      <vt:lpstr>Kültürel model</vt:lpstr>
      <vt:lpstr>Kültürel model</vt:lpstr>
      <vt:lpstr>Kültürel model</vt:lpstr>
      <vt:lpstr>Göstergebilim</vt:lpstr>
      <vt:lpstr>Göstergebilim</vt:lpstr>
      <vt:lpstr>Göstergebilim</vt:lpstr>
      <vt:lpstr>Gösterge nedir?</vt:lpstr>
      <vt:lpstr>Gösterge nedir?</vt:lpstr>
      <vt:lpstr>Gösterge nedir?</vt:lpstr>
      <vt:lpstr>Yararlanılan 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İletişimin Temel Kavramları</dc:title>
  <dc:creator>CAGLA KUBILAY</dc:creator>
  <cp:lastModifiedBy>CAGLA KUBILAY</cp:lastModifiedBy>
  <cp:revision>19</cp:revision>
  <dcterms:created xsi:type="dcterms:W3CDTF">2020-01-23T07:34:56Z</dcterms:created>
  <dcterms:modified xsi:type="dcterms:W3CDTF">2020-02-04T12:24:03Z</dcterms:modified>
</cp:coreProperties>
</file>