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2" r:id="rId6"/>
    <p:sldId id="263" r:id="rId7"/>
    <p:sldId id="264" r:id="rId8"/>
    <p:sldId id="265" r:id="rId9"/>
    <p:sldId id="260"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18.05.2020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18.05.2020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18.05.2020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18.05.2020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Düzyazı</a:t>
            </a:r>
            <a:endParaRPr lang="tr-TR" b="1" dirty="0"/>
          </a:p>
        </p:txBody>
      </p:sp>
      <p:sp>
        <p:nvSpPr>
          <p:cNvPr id="3" name="İçerik Yer Tutucusu 2"/>
          <p:cNvSpPr>
            <a:spLocks noGrp="1"/>
          </p:cNvSpPr>
          <p:nvPr>
            <p:ph idx="1"/>
          </p:nvPr>
        </p:nvSpPr>
        <p:spPr/>
        <p:txBody>
          <a:bodyPr>
            <a:normAutofit fontScale="47500" lnSpcReduction="20000"/>
          </a:bodyPr>
          <a:lstStyle/>
          <a:p>
            <a:r>
              <a:rPr lang="tr-TR" dirty="0"/>
              <a:t>İki Savaş Arası </a:t>
            </a:r>
            <a:r>
              <a:rPr lang="tr-TR" dirty="0" err="1"/>
              <a:t>Dönem’in</a:t>
            </a:r>
            <a:r>
              <a:rPr lang="tr-TR" dirty="0"/>
              <a:t> başlangıcı, düzyazıda, şiirle kıyaslandığında, daha belirsiz biçimde ortaya çıkmıştır. Şiirdeki kadar keskin çizgili gruplar, radikal değişimler göze çarpmaz düzyazıda. 1918 yılı, tüm ulus için olduğu gibi tüm bu yazarlar için de bir dönüm noktası olmuştur. Bir önceki dönemde sanatlarını biçimlendirmiş ve ‘savaş öncesi dönem insanları’ olan yazarların yeni uygarlık çağını kabullenmeleri, geleceğe coşkuyla bakmaları ve tüm bunlardan çıkan estetik sonuçlarda pay sahibi olmaları kolay olmamıştır. </a:t>
            </a:r>
            <a:r>
              <a:rPr lang="tr-TR" dirty="0" err="1"/>
              <a:t>Żeromski</a:t>
            </a:r>
            <a:r>
              <a:rPr lang="tr-TR" dirty="0"/>
              <a:t>, </a:t>
            </a:r>
            <a:r>
              <a:rPr lang="tr-TR" dirty="0" err="1"/>
              <a:t>Strug</a:t>
            </a:r>
            <a:r>
              <a:rPr lang="tr-TR" dirty="0"/>
              <a:t>, </a:t>
            </a:r>
            <a:r>
              <a:rPr lang="tr-TR" dirty="0" err="1"/>
              <a:t>Nałkowska</a:t>
            </a:r>
            <a:r>
              <a:rPr lang="tr-TR" dirty="0"/>
              <a:t>, </a:t>
            </a:r>
            <a:r>
              <a:rPr lang="tr-TR" dirty="0" err="1"/>
              <a:t>Kaden</a:t>
            </a:r>
            <a:r>
              <a:rPr lang="tr-TR" dirty="0"/>
              <a:t> gibi yazarlar yirmili yılların ilk yarısında çok satan kitapların yazarlarıdır. Bu yazarların yanı sıra, </a:t>
            </a:r>
            <a:r>
              <a:rPr lang="tr-TR" dirty="0" err="1"/>
              <a:t>Reymont</a:t>
            </a:r>
            <a:r>
              <a:rPr lang="tr-TR" dirty="0"/>
              <a:t>, Orkan, </a:t>
            </a:r>
            <a:r>
              <a:rPr lang="tr-TR" dirty="0" err="1"/>
              <a:t>Weyssenhoff</a:t>
            </a:r>
            <a:r>
              <a:rPr lang="tr-TR" dirty="0"/>
              <a:t> da yapıtlar vermekte, pozitivist </a:t>
            </a:r>
            <a:r>
              <a:rPr lang="tr-TR" dirty="0" err="1"/>
              <a:t>Aleksander</a:t>
            </a:r>
            <a:r>
              <a:rPr lang="tr-TR" dirty="0"/>
              <a:t> </a:t>
            </a:r>
            <a:r>
              <a:rPr lang="tr-TR" dirty="0" err="1"/>
              <a:t>Świętochowski</a:t>
            </a:r>
            <a:r>
              <a:rPr lang="tr-TR" dirty="0"/>
              <a:t> de romanlar yazmaktadır. İki Savaş Arası </a:t>
            </a:r>
            <a:r>
              <a:rPr lang="tr-TR" dirty="0" err="1"/>
              <a:t>Dönem’de</a:t>
            </a:r>
            <a:r>
              <a:rPr lang="tr-TR" dirty="0"/>
              <a:t>, dönemin ikinci yarısında </a:t>
            </a:r>
            <a:r>
              <a:rPr lang="tr-TR" dirty="0" err="1"/>
              <a:t>Berent’in</a:t>
            </a:r>
            <a:r>
              <a:rPr lang="tr-TR" dirty="0"/>
              <a:t> düzyazısı önemli bir rol oynar. </a:t>
            </a:r>
            <a:endParaRPr lang="tr-TR" dirty="0" smtClean="0"/>
          </a:p>
          <a:p>
            <a:endParaRPr lang="tr-TR" dirty="0"/>
          </a:p>
          <a:p>
            <a:r>
              <a:rPr lang="tr-TR" dirty="0"/>
              <a:t>Eğer şiir daha çok genç kuşağın etkinlik gösterdiği bir alansa, düzyazı daha sık olarak olgun kuşakla, bu kuşağın mantığıyla meyve veren bir alan olmuştur. Belki de bu yüzden şiirden daha az yenilikçi, ama daha çok sürekli olmuştur düzyazı. İki Savaş Arası </a:t>
            </a:r>
            <a:r>
              <a:rPr lang="tr-TR" dirty="0" err="1"/>
              <a:t>Dönem’in</a:t>
            </a:r>
            <a:r>
              <a:rPr lang="tr-TR" dirty="0"/>
              <a:t> ilk yıllarında ve aslına bakılırsa tüm dönem boyunca düzyazı, toplumsal-siyasi sorunsala daha açık biçimde yönelmiş ve bu sorunsal nedeniyle çok daha tedirgin olmuştur. Belki de buradan yola çıkarak, düzyazı başka temalar seçer, sadece yirmili yılların başında değil, aynı zamanda tüm dönem boyunca verilen romanlarda savaş temasının önemli bir rolü vardır. Ne de olsa, şiir öncelikle en bireysel hatta zaman zaman yalnızca kendisi için oluşmuş</a:t>
            </a:r>
            <a:r>
              <a:rPr lang="tr-TR" b="1" dirty="0"/>
              <a:t> </a:t>
            </a:r>
            <a:r>
              <a:rPr lang="tr-TR" dirty="0"/>
              <a:t>bir edebi tür olarak sayılırsa, düzyazı -doğası gereği- sırası geldiğinde, toplumsal olayları analiz etmek yönünde ağırlık gösterir</a:t>
            </a:r>
            <a:r>
              <a:rPr lang="tr-TR" dirty="0" smtClean="0"/>
              <a:t>.</a:t>
            </a:r>
            <a:endParaRPr lang="tr-TR" dirty="0"/>
          </a:p>
        </p:txBody>
      </p:sp>
    </p:spTree>
    <p:extLst>
      <p:ext uri="{BB962C8B-B14F-4D97-AF65-F5344CB8AC3E}">
        <p14:creationId xmlns:p14="http://schemas.microsoft.com/office/powerpoint/2010/main" val="117331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85000" lnSpcReduction="10000"/>
          </a:bodyPr>
          <a:lstStyle/>
          <a:p>
            <a:r>
              <a:rPr lang="tr-TR" dirty="0"/>
              <a:t>Avrupa edebiyatının, avangart düzyazının dönüm noktası niteliğindeki yapıtları olan </a:t>
            </a:r>
            <a:r>
              <a:rPr lang="tr-TR" dirty="0" err="1"/>
              <a:t>Marcel</a:t>
            </a:r>
            <a:r>
              <a:rPr lang="tr-TR" dirty="0"/>
              <a:t> </a:t>
            </a:r>
            <a:r>
              <a:rPr lang="tr-TR" dirty="0" err="1"/>
              <a:t>Proust’un</a:t>
            </a:r>
            <a:r>
              <a:rPr lang="tr-TR" dirty="0"/>
              <a:t> “Kayıp Zamanın İzinde”, James </a:t>
            </a:r>
            <a:r>
              <a:rPr lang="tr-TR" dirty="0" err="1"/>
              <a:t>Joyce’un</a:t>
            </a:r>
            <a:r>
              <a:rPr lang="tr-TR" dirty="0"/>
              <a:t> “</a:t>
            </a:r>
            <a:r>
              <a:rPr lang="tr-TR" dirty="0" err="1"/>
              <a:t>Ulysses</a:t>
            </a:r>
            <a:r>
              <a:rPr lang="tr-TR" dirty="0"/>
              <a:t>”, Franz Kafka’nın “</a:t>
            </a:r>
            <a:r>
              <a:rPr lang="tr-TR" dirty="0" err="1"/>
              <a:t>Dava”sının</a:t>
            </a:r>
            <a:r>
              <a:rPr lang="tr-TR" dirty="0"/>
              <a:t> savaşın hemen sonrasındaki yıllarda yayımlandığından daha önce söz etmiştik. Bu yapıtlar arasında en çok “</a:t>
            </a:r>
            <a:r>
              <a:rPr lang="tr-TR" dirty="0" err="1"/>
              <a:t>Ulysses</a:t>
            </a:r>
            <a:r>
              <a:rPr lang="tr-TR" dirty="0"/>
              <a:t>” şiir ve resim sanatının, dönüm noktası niteliğindeki yapıtlarına eşit ağırlıkta olan cüretkâr bir yenilikçilik içermektedir. Buradan yola çıkarak, Avrupa genelinde edebiyat ve sanatta meydana gelen büyük sanatsal devrimin,  düzyazıyı da etkilediğini söylemek olası.</a:t>
            </a:r>
          </a:p>
          <a:p>
            <a:endParaRPr lang="tr-TR" dirty="0"/>
          </a:p>
        </p:txBody>
      </p:sp>
    </p:spTree>
    <p:extLst>
      <p:ext uri="{BB962C8B-B14F-4D97-AF65-F5344CB8AC3E}">
        <p14:creationId xmlns:p14="http://schemas.microsoft.com/office/powerpoint/2010/main" val="2717773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Polonya edebiyatında ise, siyasi durumdan kaynaklanan heyecan ve coşkuya dönüş buradaki belki de en önemli olgudur. Bu olgu Polonya düzyazısının gelişiminde kaçınılmaz bir değişimi ifade etmiştir. İzleyen yıllarda ise bir yandan derin bir psikolojik analiz, öte yandan da grotesk bir eğilimin ağır bastığını görüyoruz. Kesin olan şudur ki, bir önceki dönemde, savaşın hemen öncesinde, Roman </a:t>
            </a:r>
            <a:r>
              <a:rPr lang="tr-TR" dirty="0" err="1"/>
              <a:t>Jaworski’nin</a:t>
            </a:r>
            <a:r>
              <a:rPr lang="tr-TR" dirty="0"/>
              <a:t> (1883-1944) “</a:t>
            </a:r>
            <a:r>
              <a:rPr lang="tr-TR" dirty="0" err="1"/>
              <a:t>Historie</a:t>
            </a:r>
            <a:r>
              <a:rPr lang="tr-TR" dirty="0"/>
              <a:t> </a:t>
            </a:r>
            <a:r>
              <a:rPr lang="tr-TR" dirty="0" err="1"/>
              <a:t>maniaków</a:t>
            </a:r>
            <a:r>
              <a:rPr lang="tr-TR" dirty="0"/>
              <a:t>” (1910) (Manyakların Tarihi) adlı yapıtı, </a:t>
            </a:r>
            <a:r>
              <a:rPr lang="tr-TR" dirty="0" err="1"/>
              <a:t>Karol</a:t>
            </a:r>
            <a:r>
              <a:rPr lang="tr-TR" dirty="0"/>
              <a:t> </a:t>
            </a:r>
            <a:r>
              <a:rPr lang="tr-TR" dirty="0" err="1"/>
              <a:t>Irzykowski’nin</a:t>
            </a:r>
            <a:r>
              <a:rPr lang="tr-TR" dirty="0"/>
              <a:t> eleştirel-edebi etkinliği ya da </a:t>
            </a:r>
            <a:r>
              <a:rPr lang="tr-TR" dirty="0" err="1"/>
              <a:t>Tadeusz</a:t>
            </a:r>
            <a:r>
              <a:rPr lang="tr-TR" dirty="0"/>
              <a:t> Boy </a:t>
            </a:r>
            <a:r>
              <a:rPr lang="tr-TR" dirty="0" err="1"/>
              <a:t>Żeleński’nin</a:t>
            </a:r>
            <a:r>
              <a:rPr lang="tr-TR" dirty="0"/>
              <a:t> hicvi gibi bazı öncü yapıtlar bu durumun habercisi sayılırlar. </a:t>
            </a:r>
          </a:p>
          <a:p>
            <a:r>
              <a:rPr lang="tr-TR" dirty="0"/>
              <a:t> </a:t>
            </a:r>
          </a:p>
          <a:p>
            <a:r>
              <a:rPr lang="tr-TR" dirty="0"/>
              <a:t>Uç sürümde, gündelik oluşa dönüş olarak belirlenebilecek ‘somuta dönüş’, hiç olmazsa daha genel bir olgu oluşturmuştur. Genç Polonya Dönemi düzyazı dünyası ile karşılaştırıldığında, İki Savaş Arası Dönem düzyazı dünyası etkileyici derecede somut, duyarlı izlenimlere doymuş, sıklıkla ve düzgün biçimde zaman ve mekâna oturtulmuş, berrak bir felsefi spekülasyondan olduğu kadar, üzerinde anlaşmaya varılmış durum şemalarından da uzaktır. Stilize edilmiş, fantastik ya da rüya karakterinde olan bir dünya olduğunda bile somut bir hava taşır; kısacası görülebilir, duyulabilir ve dokunulabilir olmak durumundadır. Bu, olgusal edebiyata dahil türlerin ani gelişimine koşut bir dönüştür, kuşkusuz. </a:t>
            </a:r>
          </a:p>
          <a:p>
            <a:endParaRPr lang="tr-TR" dirty="0"/>
          </a:p>
        </p:txBody>
      </p:sp>
    </p:spTree>
    <p:extLst>
      <p:ext uri="{BB962C8B-B14F-4D97-AF65-F5344CB8AC3E}">
        <p14:creationId xmlns:p14="http://schemas.microsoft.com/office/powerpoint/2010/main" val="2270056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Felsefi şartlandırmalarından bağımsız olarak, coşkudan sapma ve somuta dönüş, İki Savaş Arası </a:t>
            </a:r>
            <a:r>
              <a:rPr lang="tr-TR" dirty="0" err="1"/>
              <a:t>Dönem’in</a:t>
            </a:r>
            <a:r>
              <a:rPr lang="tr-TR" dirty="0"/>
              <a:t> ilk yıllarındaki tarihsel gerçeklik fonunda net biçimde açıklanmaktadır. 1918 yılı, toplumun geneli ve ulusun ortak bilinci açısından siyasi-toplumsal ülküler dönemiyle bu ülkülerin gerçekleştirilmesi dönemi, bağımsızlığın verdiği sorumsuz, hoppa hava ile yeni kurulmuş devletin düzenine, adaletine, varlığına karşı sorumluluğun yarattığı ağırlığın günden güne toplumun omuzlarına çöktüğü dönem arasındaki sınırı oluşturmuştur. Elbette ki büyük hayalleri kovalayan hayal kırıklıkları bu dönemin olmazsa olmazlarıydı. Böylece bu yüce beklentiler, gerçekleşmeyen düşler, </a:t>
            </a:r>
            <a:r>
              <a:rPr lang="tr-TR" dirty="0" err="1"/>
              <a:t>kaybolmuşluk</a:t>
            </a:r>
            <a:r>
              <a:rPr lang="tr-TR" dirty="0"/>
              <a:t> duygusu gibi sonsuz sayıda ufak soruna bölünmüştür aniden. İşgal altındaki Polonya topraklarının, yüzlerce yıldır, sıra dışı derecede harap edildiğini, çarpışmaların ülkenin bir ucundan diğer ucuna uzandığını, büyük kentler kurtarılmış olsa bile köy ve kasabaların çoğunun ateşe verilmiş olduğunu unutmamak gerekir. Ayrıca, Polonya’nın üç işgalci gücün egemenliği altında oluşturduğu bütünlük, vurgunculuğun, dolandırıcılığın ve her türlü kariyer hırsının inanılmaz derecede gelişmesine fırsat veren görülmedik ekonomik ve örgütlü güçlüklere yol açmıştır. </a:t>
            </a:r>
          </a:p>
          <a:p>
            <a:endParaRPr lang="tr-TR" dirty="0"/>
          </a:p>
        </p:txBody>
      </p:sp>
    </p:spTree>
    <p:extLst>
      <p:ext uri="{BB962C8B-B14F-4D97-AF65-F5344CB8AC3E}">
        <p14:creationId xmlns:p14="http://schemas.microsoft.com/office/powerpoint/2010/main" val="1004893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Polonya özgürlüğüne kavuştuktan sonra da dingin bir havaya bürünmemişti aslında. </a:t>
            </a:r>
            <a:r>
              <a:rPr lang="tr-TR" dirty="0" err="1"/>
              <a:t>Gabriel</a:t>
            </a:r>
            <a:r>
              <a:rPr lang="tr-TR" dirty="0"/>
              <a:t> </a:t>
            </a:r>
            <a:r>
              <a:rPr lang="tr-TR" dirty="0" err="1"/>
              <a:t>Narutowicz’in</a:t>
            </a:r>
            <a:r>
              <a:rPr lang="tr-TR" dirty="0"/>
              <a:t> 16 Aralık 1922’de, cumhurbaşkanı olduktan yalnızca bir hafta sonra </a:t>
            </a:r>
            <a:r>
              <a:rPr lang="tr-TR" dirty="0" err="1"/>
              <a:t>Eligiusz</a:t>
            </a:r>
            <a:r>
              <a:rPr lang="tr-TR" dirty="0"/>
              <a:t> </a:t>
            </a:r>
            <a:r>
              <a:rPr lang="tr-TR" dirty="0" err="1"/>
              <a:t>Niewiadomski</a:t>
            </a:r>
            <a:r>
              <a:rPr lang="tr-TR" dirty="0"/>
              <a:t> tarafından öldürülmesi, bunun basit bir göstergesidir. </a:t>
            </a:r>
          </a:p>
          <a:p>
            <a:r>
              <a:rPr lang="tr-TR" dirty="0"/>
              <a:t> </a:t>
            </a:r>
          </a:p>
          <a:p>
            <a:r>
              <a:rPr lang="tr-TR" dirty="0"/>
              <a:t>Savaş bittikten birkaç yıl sonra, yazarlarının, beklentilerle gerçeklik arasındaki bu uyuşmazlığın nedenlerine ulaşmayı denedikleri romanlar ortaya çıkmıştır. Bu bağlamda, en yırtıcı biçimde polemik yaratan yapıtlar olarak </a:t>
            </a:r>
            <a:r>
              <a:rPr lang="tr-TR" dirty="0" err="1"/>
              <a:t>Juliusz</a:t>
            </a:r>
            <a:r>
              <a:rPr lang="tr-TR" dirty="0"/>
              <a:t> </a:t>
            </a:r>
            <a:r>
              <a:rPr lang="tr-TR" dirty="0" err="1"/>
              <a:t>Kaden-Bandrowski’nin</a:t>
            </a:r>
            <a:r>
              <a:rPr lang="tr-TR" dirty="0"/>
              <a:t> (1885-1944) “</a:t>
            </a:r>
            <a:r>
              <a:rPr lang="tr-TR" dirty="0" err="1"/>
              <a:t>Generał</a:t>
            </a:r>
            <a:r>
              <a:rPr lang="tr-TR" dirty="0"/>
              <a:t> </a:t>
            </a:r>
            <a:r>
              <a:rPr lang="tr-TR" dirty="0" err="1"/>
              <a:t>Barcz</a:t>
            </a:r>
            <a:r>
              <a:rPr lang="tr-TR" dirty="0"/>
              <a:t>” (General </a:t>
            </a:r>
            <a:r>
              <a:rPr lang="tr-TR" dirty="0" err="1"/>
              <a:t>Barcz</a:t>
            </a:r>
            <a:r>
              <a:rPr lang="tr-TR" dirty="0"/>
              <a:t>), </a:t>
            </a:r>
            <a:r>
              <a:rPr lang="tr-TR" dirty="0" err="1"/>
              <a:t>Zofia</a:t>
            </a:r>
            <a:r>
              <a:rPr lang="tr-TR" dirty="0"/>
              <a:t> </a:t>
            </a:r>
            <a:r>
              <a:rPr lang="tr-TR" dirty="0" err="1"/>
              <a:t>Nałkowska’nın</a:t>
            </a:r>
            <a:r>
              <a:rPr lang="tr-TR" dirty="0"/>
              <a:t> “Romans </a:t>
            </a:r>
            <a:r>
              <a:rPr lang="tr-TR" dirty="0" err="1"/>
              <a:t>Teresy</a:t>
            </a:r>
            <a:r>
              <a:rPr lang="tr-TR" dirty="0"/>
              <a:t> </a:t>
            </a:r>
            <a:r>
              <a:rPr lang="tr-TR" dirty="0" err="1"/>
              <a:t>Hennert</a:t>
            </a:r>
            <a:r>
              <a:rPr lang="tr-TR" dirty="0"/>
              <a:t>” (Teresa </a:t>
            </a:r>
            <a:r>
              <a:rPr lang="tr-TR" dirty="0" err="1"/>
              <a:t>Hennert’in</a:t>
            </a:r>
            <a:r>
              <a:rPr lang="tr-TR" dirty="0"/>
              <a:t> Aşkı), </a:t>
            </a:r>
            <a:r>
              <a:rPr lang="tr-TR" dirty="0" err="1"/>
              <a:t>Andrzej</a:t>
            </a:r>
            <a:r>
              <a:rPr lang="tr-TR" dirty="0"/>
              <a:t> </a:t>
            </a:r>
            <a:r>
              <a:rPr lang="tr-TR" dirty="0" err="1"/>
              <a:t>Strug’un</a:t>
            </a:r>
            <a:r>
              <a:rPr lang="tr-TR" dirty="0"/>
              <a:t> (1871-1937) “</a:t>
            </a:r>
            <a:r>
              <a:rPr lang="tr-TR" dirty="0" err="1"/>
              <a:t>Pokolenie</a:t>
            </a:r>
            <a:r>
              <a:rPr lang="tr-TR" dirty="0"/>
              <a:t> Marka </a:t>
            </a:r>
            <a:r>
              <a:rPr lang="tr-TR" dirty="0" err="1"/>
              <a:t>Świdy</a:t>
            </a:r>
            <a:r>
              <a:rPr lang="tr-TR" dirty="0"/>
              <a:t>” (</a:t>
            </a:r>
            <a:r>
              <a:rPr lang="tr-TR" dirty="0" err="1"/>
              <a:t>Marek</a:t>
            </a:r>
            <a:r>
              <a:rPr lang="tr-TR" dirty="0"/>
              <a:t> </a:t>
            </a:r>
            <a:r>
              <a:rPr lang="tr-TR" dirty="0" err="1"/>
              <a:t>Świda’nın</a:t>
            </a:r>
            <a:r>
              <a:rPr lang="tr-TR" dirty="0"/>
              <a:t> Kuşağı) ve </a:t>
            </a:r>
            <a:r>
              <a:rPr lang="tr-TR" dirty="0" err="1"/>
              <a:t>Żeromski’nin</a:t>
            </a:r>
            <a:r>
              <a:rPr lang="tr-TR" dirty="0"/>
              <a:t> “</a:t>
            </a:r>
            <a:r>
              <a:rPr lang="tr-TR" dirty="0" err="1"/>
              <a:t>Przedwiośnie</a:t>
            </a:r>
            <a:r>
              <a:rPr lang="tr-TR" dirty="0"/>
              <a:t>” (İlkbahar Öncesi) adlı yapıtlarını saymak olası. Bu romanlarda yazarlar, toplumsal-siyasi sorunsalı irdeleyerek şu ya da bu sürümde, şu ya da bu bakış açısıyla, yönetici subaylardan oluşan seçkinler arasındaki rüşvetçiliği, dolandırıcılar ve bankerler tarafından yönetilmeyi, genç insanları yozlaştıran genel bir yoldan çıkmışlığın yıkıcı atmosferini romanlarında gözler önüne sermişlerdir.  </a:t>
            </a:r>
          </a:p>
          <a:p>
            <a:endParaRPr lang="tr-TR" dirty="0"/>
          </a:p>
        </p:txBody>
      </p:sp>
    </p:spTree>
    <p:extLst>
      <p:ext uri="{BB962C8B-B14F-4D97-AF65-F5344CB8AC3E}">
        <p14:creationId xmlns:p14="http://schemas.microsoft.com/office/powerpoint/2010/main" val="3777737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Çağdaş tarih, savaş sonrası dönem düzyazısında sadece, berrak olarak dönemin politik ve tarihsel sorunsalına değil, aynı zamanda önceki dönemin tarihine de büyük ölçüde yer vermiştir. Tarihi roman bu yıllarda nicelik olarak yoksullaşmaktadır. Buna karşın, o dönemde önemli edebi değerlere sahip birkaç roman ortaya çıkmıştır. Bu yapıtlar arasında, </a:t>
            </a:r>
            <a:r>
              <a:rPr lang="tr-TR" dirty="0" err="1"/>
              <a:t>Piotr</a:t>
            </a:r>
            <a:r>
              <a:rPr lang="tr-TR" dirty="0"/>
              <a:t> </a:t>
            </a:r>
            <a:r>
              <a:rPr lang="tr-TR" dirty="0" err="1"/>
              <a:t>Choynowski’nin</a:t>
            </a:r>
            <a:r>
              <a:rPr lang="tr-TR" dirty="0"/>
              <a:t> (1885-1935) “</a:t>
            </a:r>
            <a:r>
              <a:rPr lang="tr-TR" dirty="0" err="1"/>
              <a:t>Kuźnia</a:t>
            </a:r>
            <a:r>
              <a:rPr lang="tr-TR" dirty="0"/>
              <a:t>” (Demir Atölyesi) adlı yapıtı, 1861-1863 yılları arasındaki ayaklanma öncesi hazırlıkların ve gösterilerin atmosferini titiz bir tarihsel güvenilirlik ve mükemmel bir ustalıkla yansıtır. Daha geniş bir açıdan bakıldığında, Polonya tarihini, dini meseleleri özel biçimde dikkate alarak daha büyük bir ilgi odağı haline getiren romanlardan da söz edecek olursak, Polonya ortaçağına ilişkin iki romanı, </a:t>
            </a:r>
            <a:r>
              <a:rPr lang="tr-TR" dirty="0" err="1"/>
              <a:t>Aniela</a:t>
            </a:r>
            <a:r>
              <a:rPr lang="tr-TR" dirty="0"/>
              <a:t> </a:t>
            </a:r>
            <a:r>
              <a:rPr lang="tr-TR" dirty="0" err="1"/>
              <a:t>Gruszecka’nın</a:t>
            </a:r>
            <a:r>
              <a:rPr lang="tr-TR" dirty="0"/>
              <a:t> (1884-1976) “</a:t>
            </a:r>
            <a:r>
              <a:rPr lang="tr-TR" dirty="0" err="1"/>
              <a:t>Nad</a:t>
            </a:r>
            <a:r>
              <a:rPr lang="tr-TR" dirty="0"/>
              <a:t> </a:t>
            </a:r>
            <a:r>
              <a:rPr lang="tr-TR" dirty="0" err="1"/>
              <a:t>jeziorem</a:t>
            </a:r>
            <a:r>
              <a:rPr lang="tr-TR" dirty="0"/>
              <a:t>” (Göl Kıyısında) ve </a:t>
            </a:r>
            <a:r>
              <a:rPr lang="tr-TR" dirty="0" err="1"/>
              <a:t>Stanisław</a:t>
            </a:r>
            <a:r>
              <a:rPr lang="tr-TR" dirty="0"/>
              <a:t> </a:t>
            </a:r>
            <a:r>
              <a:rPr lang="tr-TR" dirty="0" err="1"/>
              <a:t>Wasylewski’nin</a:t>
            </a:r>
            <a:r>
              <a:rPr lang="tr-TR" dirty="0"/>
              <a:t> (1885-1953) aynı yıl yayımlanan “</a:t>
            </a:r>
            <a:r>
              <a:rPr lang="tr-TR" dirty="0" err="1"/>
              <a:t>Ducissa</a:t>
            </a:r>
            <a:r>
              <a:rPr lang="tr-TR" dirty="0"/>
              <a:t> </a:t>
            </a:r>
            <a:r>
              <a:rPr lang="tr-TR" dirty="0" err="1"/>
              <a:t>Cunegundis”ini</a:t>
            </a:r>
            <a:r>
              <a:rPr lang="tr-TR" dirty="0"/>
              <a:t> de kaydetmek gerekir. </a:t>
            </a:r>
            <a:r>
              <a:rPr lang="tr-TR" dirty="0" err="1"/>
              <a:t>Konusal</a:t>
            </a:r>
            <a:r>
              <a:rPr lang="tr-TR" dirty="0"/>
              <a:t> anlamda ortak özellikler taşıyan bu iki romanın farklı üsluplar taşıdığını görüyoruz. </a:t>
            </a:r>
            <a:r>
              <a:rPr lang="tr-TR" dirty="0" err="1"/>
              <a:t>Gruszecka’da</a:t>
            </a:r>
            <a:r>
              <a:rPr lang="tr-TR" dirty="0"/>
              <a:t> diyaloglara odaklanmış, bilimsel bağlamda daha sağlam, yumuşak, arkaik bir üslup, </a:t>
            </a:r>
            <a:r>
              <a:rPr lang="tr-TR" dirty="0" err="1"/>
              <a:t>Wasylewski’de</a:t>
            </a:r>
            <a:r>
              <a:rPr lang="tr-TR" dirty="0"/>
              <a:t> ise arkaik-şiirsel bir üslup vardır. “</a:t>
            </a:r>
            <a:r>
              <a:rPr lang="tr-TR" dirty="0" err="1"/>
              <a:t>Ducissa</a:t>
            </a:r>
            <a:r>
              <a:rPr lang="tr-TR" dirty="0"/>
              <a:t> </a:t>
            </a:r>
            <a:r>
              <a:rPr lang="tr-TR" dirty="0" err="1"/>
              <a:t>Cunegundis</a:t>
            </a:r>
            <a:r>
              <a:rPr lang="tr-TR" dirty="0"/>
              <a:t>” o dönemin şiire benzer yenilikçi düzyazısına yaklaşmakta, </a:t>
            </a:r>
            <a:r>
              <a:rPr lang="tr-TR" dirty="0" err="1"/>
              <a:t>franciskanizme</a:t>
            </a:r>
            <a:r>
              <a:rPr lang="tr-TR" dirty="0"/>
              <a:t> yakın itaatkâr, basit bir dindarlık övgüsü olarak da dönemin ilkel akımlarıyla bağlantı kurmakta, nihayetinde de kendi </a:t>
            </a:r>
            <a:r>
              <a:rPr lang="tr-TR" dirty="0" err="1"/>
              <a:t>hagiografik</a:t>
            </a:r>
            <a:r>
              <a:rPr lang="tr-TR" dirty="0"/>
              <a:t> tematiği açısından tarihsel sürümde dönemin efsanevi-dini edebiyatıyla komşu olmaktadır. </a:t>
            </a:r>
          </a:p>
          <a:p>
            <a:r>
              <a:rPr lang="tr-TR" dirty="0" err="1"/>
              <a:t>Franciskanizm</a:t>
            </a:r>
            <a:r>
              <a:rPr lang="tr-TR" dirty="0"/>
              <a:t>: Aziz Francis'in görüşü doğrultusunda ortaya çıkmış, 20. yüzyıl edebiyatındaki eğilimler. Bu eğilimler doğrultusunda edebiyat yapıtlarında ortaya çıkan kahraman yaşamdan keyif alan, dini duyguları derin, doğayı seven sıradan bir insandır. Dünyaya karşı sergilenen bu basit tutuma ilişkin övgü, sıklıkla, söz konusu eğilimler etkisiyle verilen yapıtlarda kompozisyon ve stilin bilinçli olarak yalınlaştırılmasıyla birlikte ortaya çıkar.</a:t>
            </a:r>
          </a:p>
          <a:p>
            <a:endParaRPr lang="tr-TR" dirty="0"/>
          </a:p>
        </p:txBody>
      </p:sp>
    </p:spTree>
    <p:extLst>
      <p:ext uri="{BB962C8B-B14F-4D97-AF65-F5344CB8AC3E}">
        <p14:creationId xmlns:p14="http://schemas.microsoft.com/office/powerpoint/2010/main" val="1369070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Şiir benzeri yenilikçi düzyazının da bu dönemde önem kazandığını belirtmek gerek. Savaş sonrası ilk birkaç yıl boyunca Polonya’da şiir, drama ve estetik düşünce tarihinde ortaya çıkan fırtınalı dönemin, düzyazı alanında daha sakin bir seyre sahip olduğundan söz etmiştik. Elbette bu durum, bazı devrimci karakterde denemelerin olmadığı anlamına gelmemektedir. Ancak, bu denemeler şiirsel denemelerin yanında çok sönük kalmıştır. Bu noktada, bu denemelerin özellikle, </a:t>
            </a:r>
            <a:r>
              <a:rPr lang="tr-TR" i="1" dirty="0" err="1"/>
              <a:t>Skamander</a:t>
            </a:r>
            <a:r>
              <a:rPr lang="tr-TR" dirty="0"/>
              <a:t> ile şu ya da bu ölçüde ilişkisi olan yazarların kaleminden çıkmış olduğu gerçeğinin de altını çizmek gerekir. Bu denemeler, yazarlarının şair olması nedeniyle, düzyazının özgün biçimde </a:t>
            </a:r>
            <a:r>
              <a:rPr lang="tr-TR" dirty="0" err="1"/>
              <a:t>lirikleştirilmesinden</a:t>
            </a:r>
            <a:r>
              <a:rPr lang="tr-TR" dirty="0"/>
              <a:t> oluşur.</a:t>
            </a:r>
          </a:p>
          <a:p>
            <a:r>
              <a:rPr lang="tr-TR" dirty="0"/>
              <a:t>Yirmili yılların ikinci yarısından itibaren Polonya edebiyatında bir değişim gözlenmiştir; bu dönemi, bir çeşit geçiş dönemi olarak adlandırmak olasıdır. Elbette, bu değişimi siyasi olaylarla da bağdaştırmak olası. Unutmayalım ki, o dönemde içte ve dışta çok önemli siyasi olaylar cereyan ediyordu. Kuşkusuz, edebi arenadaki değişiklikler de bu geçiş dönemini belirleyen etkenler olmuştur. 1925 yılında </a:t>
            </a:r>
            <a:r>
              <a:rPr lang="tr-TR" dirty="0" err="1"/>
              <a:t>Żeromski</a:t>
            </a:r>
            <a:r>
              <a:rPr lang="tr-TR" dirty="0"/>
              <a:t> ve </a:t>
            </a:r>
            <a:r>
              <a:rPr lang="tr-TR" dirty="0" err="1"/>
              <a:t>Reymont</a:t>
            </a:r>
            <a:r>
              <a:rPr lang="tr-TR" dirty="0"/>
              <a:t> öldüler; özellikle </a:t>
            </a:r>
            <a:r>
              <a:rPr lang="tr-TR" dirty="0" err="1"/>
              <a:t>Żeromski’nin</a:t>
            </a:r>
            <a:r>
              <a:rPr lang="tr-TR" dirty="0"/>
              <a:t> ölümünün edebiyatın sonraki dönem gelişimi açısından büyük anlamı vardır. Aynı yıl </a:t>
            </a:r>
            <a:r>
              <a:rPr lang="tr-TR" dirty="0" err="1"/>
              <a:t>Dąbrowska</a:t>
            </a:r>
            <a:r>
              <a:rPr lang="tr-TR" dirty="0"/>
              <a:t> ve </a:t>
            </a:r>
            <a:r>
              <a:rPr lang="tr-TR" dirty="0" err="1"/>
              <a:t>Iwaszkiewicz</a:t>
            </a:r>
            <a:r>
              <a:rPr lang="tr-TR" dirty="0"/>
              <a:t> kendilerini savaş sonrası kuşağın liderleri konumuna yükselten yayımcılar ödülünü almışlardır. 1926-1927 yıllarında </a:t>
            </a:r>
            <a:r>
              <a:rPr lang="tr-TR" dirty="0" err="1"/>
              <a:t>Jalu</a:t>
            </a:r>
            <a:r>
              <a:rPr lang="tr-TR" dirty="0"/>
              <a:t> </a:t>
            </a:r>
            <a:r>
              <a:rPr lang="tr-TR" dirty="0" err="1"/>
              <a:t>Kurek</a:t>
            </a:r>
            <a:r>
              <a:rPr lang="tr-TR" dirty="0"/>
              <a:t>, S. </a:t>
            </a:r>
            <a:r>
              <a:rPr lang="tr-TR" dirty="0" err="1"/>
              <a:t>Ignacy</a:t>
            </a:r>
            <a:r>
              <a:rPr lang="tr-TR" dirty="0"/>
              <a:t> </a:t>
            </a:r>
            <a:r>
              <a:rPr lang="tr-TR" dirty="0" err="1"/>
              <a:t>Witkiewicz</a:t>
            </a:r>
            <a:r>
              <a:rPr lang="tr-TR" dirty="0"/>
              <a:t>, </a:t>
            </a:r>
            <a:r>
              <a:rPr lang="tr-TR" dirty="0" err="1"/>
              <a:t>Aleksander</a:t>
            </a:r>
            <a:r>
              <a:rPr lang="tr-TR" dirty="0"/>
              <a:t> </a:t>
            </a:r>
            <a:r>
              <a:rPr lang="tr-TR" dirty="0" err="1"/>
              <a:t>Wat</a:t>
            </a:r>
            <a:r>
              <a:rPr lang="tr-TR" dirty="0"/>
              <a:t>, </a:t>
            </a:r>
            <a:r>
              <a:rPr lang="tr-TR" dirty="0" err="1"/>
              <a:t>Ewa</a:t>
            </a:r>
            <a:r>
              <a:rPr lang="tr-TR" dirty="0"/>
              <a:t> </a:t>
            </a:r>
            <a:r>
              <a:rPr lang="tr-TR" dirty="0" err="1"/>
              <a:t>Szelburg-Zarembina</a:t>
            </a:r>
            <a:r>
              <a:rPr lang="tr-TR" dirty="0"/>
              <a:t> (1889-1986), Emil </a:t>
            </a:r>
            <a:r>
              <a:rPr lang="tr-TR" dirty="0" err="1"/>
              <a:t>Zegadłowicz</a:t>
            </a:r>
            <a:r>
              <a:rPr lang="tr-TR" dirty="0"/>
              <a:t> (1888-1941) ilk yapıtlarını yayımlamışlardır. </a:t>
            </a:r>
          </a:p>
        </p:txBody>
      </p:sp>
    </p:spTree>
    <p:extLst>
      <p:ext uri="{BB962C8B-B14F-4D97-AF65-F5344CB8AC3E}">
        <p14:creationId xmlns:p14="http://schemas.microsoft.com/office/powerpoint/2010/main" val="1179368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1345</Words>
  <Application>Microsoft Office PowerPoint</Application>
  <PresentationFormat>Ekran Gösterisi (4:3)</PresentationFormat>
  <Paragraphs>20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İki Savaş Arası Dönem Ve Savaş Dönemi Polonya Edebiyatı</vt:lpstr>
      <vt:lpstr>Düzyazı</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22</cp:revision>
  <dcterms:created xsi:type="dcterms:W3CDTF">2020-05-10T17:38:32Z</dcterms:created>
  <dcterms:modified xsi:type="dcterms:W3CDTF">2020-05-18T07:17:14Z</dcterms:modified>
</cp:coreProperties>
</file>