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74" r:id="rId6"/>
    <p:sldId id="275" r:id="rId7"/>
    <p:sldId id="276" r:id="rId8"/>
    <p:sldId id="277" r:id="rId9"/>
    <p:sldId id="278" r:id="rId10"/>
    <p:sldId id="281" r:id="rId11"/>
    <p:sldId id="279" r:id="rId12"/>
    <p:sldId id="280" r:id="rId13"/>
    <p:sldId id="260" r:id="rId14"/>
    <p:sldId id="282" r:id="rId15"/>
    <p:sldId id="261" r:id="rId16"/>
    <p:sldId id="262" r:id="rId17"/>
    <p:sldId id="263" r:id="rId18"/>
    <p:sldId id="273" r:id="rId19"/>
    <p:sldId id="264" r:id="rId20"/>
    <p:sldId id="265" r:id="rId21"/>
    <p:sldId id="266" r:id="rId22"/>
    <p:sldId id="267" r:id="rId23"/>
    <p:sldId id="269" r:id="rId24"/>
    <p:sldId id="270" r:id="rId25"/>
    <p:sldId id="271" r:id="rId26"/>
    <p:sldId id="272" r:id="rId27"/>
    <p:sldId id="268"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92A"/>
    <a:srgbClr val="532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275" autoAdjust="0"/>
  </p:normalViewPr>
  <p:slideViewPr>
    <p:cSldViewPr snapToGrid="0">
      <p:cViewPr varScale="1">
        <p:scale>
          <a:sx n="57" d="100"/>
          <a:sy n="57" d="100"/>
        </p:scale>
        <p:origin x="980" y="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0FA7A-8D6A-4FDB-BEB0-45DD2E120AA0}" type="datetimeFigureOut">
              <a:rPr lang="tr-TR" smtClean="0"/>
              <a:t>30.10.2022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1506F-41B1-4230-AF54-A111585D3408}" type="slidenum">
              <a:rPr lang="tr-TR" smtClean="0"/>
              <a:t>‹#›</a:t>
            </a:fld>
            <a:endParaRPr lang="tr-TR"/>
          </a:p>
        </p:txBody>
      </p:sp>
    </p:spTree>
    <p:extLst>
      <p:ext uri="{BB962C8B-B14F-4D97-AF65-F5344CB8AC3E}">
        <p14:creationId xmlns:p14="http://schemas.microsoft.com/office/powerpoint/2010/main" val="400000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 tanımın özellikleri şöyle özetlenebilir: Sağlık hizmetleri faaliyetleri “bireylerin sağlığının korunması” ve </a:t>
            </a:r>
          </a:p>
          <a:p>
            <a:r>
              <a:rPr lang="tr-TR" dirty="0"/>
              <a:t>“teşhis, tedavi, bakım” olmak üzere, iki ana grupta toplanmaktadır. Sağlık Hizmetleri kişisel veya kurumsal olarak sunulabilir.</a:t>
            </a:r>
          </a:p>
          <a:p>
            <a:endParaRPr lang="tr-TR" dirty="0"/>
          </a:p>
        </p:txBody>
      </p:sp>
      <p:sp>
        <p:nvSpPr>
          <p:cNvPr id="4" name="Slayt Numarası Yer Tutucusu 3"/>
          <p:cNvSpPr>
            <a:spLocks noGrp="1"/>
          </p:cNvSpPr>
          <p:nvPr>
            <p:ph type="sldNum" sz="quarter" idx="5"/>
          </p:nvPr>
        </p:nvSpPr>
        <p:spPr/>
        <p:txBody>
          <a:bodyPr/>
          <a:lstStyle/>
          <a:p>
            <a:fld id="{3341506F-41B1-4230-AF54-A111585D3408}" type="slidenum">
              <a:rPr lang="tr-TR" smtClean="0"/>
              <a:t>9</a:t>
            </a:fld>
            <a:endParaRPr lang="tr-TR"/>
          </a:p>
        </p:txBody>
      </p:sp>
    </p:spTree>
    <p:extLst>
      <p:ext uri="{BB962C8B-B14F-4D97-AF65-F5344CB8AC3E}">
        <p14:creationId xmlns:p14="http://schemas.microsoft.com/office/powerpoint/2010/main" val="154842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341506F-41B1-4230-AF54-A111585D3408}" type="slidenum">
              <a:rPr lang="tr-TR" smtClean="0"/>
              <a:t>12</a:t>
            </a:fld>
            <a:endParaRPr lang="tr-TR"/>
          </a:p>
        </p:txBody>
      </p:sp>
    </p:spTree>
    <p:extLst>
      <p:ext uri="{BB962C8B-B14F-4D97-AF65-F5344CB8AC3E}">
        <p14:creationId xmlns:p14="http://schemas.microsoft.com/office/powerpoint/2010/main" val="328933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D14C92F3-9FE8-448D-BF2A-E7A30DE87E67}" type="datetimeFigureOut">
              <a:rPr lang="tr-TR" smtClean="0"/>
              <a:t>30.10.2022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356090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14C92F3-9FE8-448D-BF2A-E7A30DE87E67}" type="datetimeFigureOut">
              <a:rPr lang="tr-TR" smtClean="0"/>
              <a:t>30.10.2022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103681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14C92F3-9FE8-448D-BF2A-E7A30DE87E67}" type="datetimeFigureOut">
              <a:rPr lang="tr-TR" smtClean="0"/>
              <a:t>30.10.2022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99584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14C92F3-9FE8-448D-BF2A-E7A30DE87E67}" type="datetimeFigureOut">
              <a:rPr lang="tr-TR" smtClean="0"/>
              <a:t>30.10.2022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253246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14C92F3-9FE8-448D-BF2A-E7A30DE87E67}" type="datetimeFigureOut">
              <a:rPr lang="tr-TR" smtClean="0"/>
              <a:t>30.10.2022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123537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D14C92F3-9FE8-448D-BF2A-E7A30DE87E67}" type="datetimeFigureOut">
              <a:rPr lang="tr-TR" smtClean="0"/>
              <a:t>30.10.2022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137772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D14C92F3-9FE8-448D-BF2A-E7A30DE87E67}" type="datetimeFigureOut">
              <a:rPr lang="tr-TR" smtClean="0"/>
              <a:t>30.10.2022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193483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D14C92F3-9FE8-448D-BF2A-E7A30DE87E67}" type="datetimeFigureOut">
              <a:rPr lang="tr-TR" smtClean="0"/>
              <a:t>30.10.2022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72697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14C92F3-9FE8-448D-BF2A-E7A30DE87E67}" type="datetimeFigureOut">
              <a:rPr lang="tr-TR" smtClean="0"/>
              <a:t>30.10.2022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3507453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14C92F3-9FE8-448D-BF2A-E7A30DE87E67}" type="datetimeFigureOut">
              <a:rPr lang="tr-TR" smtClean="0"/>
              <a:t>30.10.2022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76772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14C92F3-9FE8-448D-BF2A-E7A30DE87E67}" type="datetimeFigureOut">
              <a:rPr lang="tr-TR" smtClean="0"/>
              <a:t>30.10.2022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B60DDB-EC54-463B-BA53-D46F032AEC45}" type="slidenum">
              <a:rPr lang="tr-TR" smtClean="0"/>
              <a:t>‹#›</a:t>
            </a:fld>
            <a:endParaRPr lang="tr-TR"/>
          </a:p>
        </p:txBody>
      </p:sp>
    </p:spTree>
    <p:extLst>
      <p:ext uri="{BB962C8B-B14F-4D97-AF65-F5344CB8AC3E}">
        <p14:creationId xmlns:p14="http://schemas.microsoft.com/office/powerpoint/2010/main" val="362936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C92F3-9FE8-448D-BF2A-E7A30DE87E67}" type="datetimeFigureOut">
              <a:rPr lang="tr-TR" smtClean="0"/>
              <a:t>30.10.2022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60DDB-EC54-463B-BA53-D46F032AEC45}" type="slidenum">
              <a:rPr lang="tr-TR" smtClean="0"/>
              <a:t>‹#›</a:t>
            </a:fld>
            <a:endParaRPr lang="tr-TR"/>
          </a:p>
        </p:txBody>
      </p:sp>
    </p:spTree>
    <p:extLst>
      <p:ext uri="{BB962C8B-B14F-4D97-AF65-F5344CB8AC3E}">
        <p14:creationId xmlns:p14="http://schemas.microsoft.com/office/powerpoint/2010/main" val="1637646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06415" y="1122363"/>
            <a:ext cx="6446808" cy="2387600"/>
          </a:xfrm>
        </p:spPr>
        <p:txBody>
          <a:bodyPr/>
          <a:lstStyle/>
          <a:p>
            <a:r>
              <a:rPr lang="tr-TR" b="1" dirty="0">
                <a:solidFill>
                  <a:srgbClr val="002060"/>
                </a:solidFill>
                <a:latin typeface="+mn-lt"/>
              </a:rPr>
              <a:t>SAĞLIK HİZMETLERİ</a:t>
            </a:r>
          </a:p>
        </p:txBody>
      </p:sp>
      <p:pic>
        <p:nvPicPr>
          <p:cNvPr id="2050" name="Picture 2" descr="Healthcare Transparent Png - Health Information Exchange Medical Center |  Full Size PNG Download | See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945" y="2587925"/>
            <a:ext cx="4452925" cy="427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38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911CDE2-F704-4AE8-BA60-1E64F4AC39B9}"/>
              </a:ext>
            </a:extLst>
          </p:cNvPr>
          <p:cNvSpPr>
            <a:spLocks noGrp="1"/>
          </p:cNvSpPr>
          <p:nvPr>
            <p:ph idx="1"/>
          </p:nvPr>
        </p:nvSpPr>
        <p:spPr>
          <a:xfrm>
            <a:off x="791737" y="892098"/>
            <a:ext cx="10562063" cy="5284865"/>
          </a:xfrm>
        </p:spPr>
        <p:txBody>
          <a:bodyPr>
            <a:normAutofit/>
          </a:bodyPr>
          <a:lstStyle/>
          <a:p>
            <a:pPr marL="0" indent="0" algn="just">
              <a:buNone/>
            </a:pPr>
            <a:r>
              <a:rPr lang="tr-TR" dirty="0"/>
              <a:t>Gelişmiş ülkelerde sağlık hizmetlerinin örgütler tarafından sunulması daha yaygındır. Özellikle, sunulan  hizmetin bir ekip ile üretilmesi ve daha etkin sunulabilmesi kurumsal düşünmeyi ve uygulanmayı zorunlu kılabilmektedir.</a:t>
            </a:r>
          </a:p>
          <a:p>
            <a:pPr algn="just"/>
            <a:r>
              <a:rPr lang="tr-TR" dirty="0"/>
              <a:t>Sağlık hizmetleri kamu ya da özel şahısların sunmuş oldukları hizmetlerdir.</a:t>
            </a:r>
          </a:p>
          <a:p>
            <a:pPr algn="just"/>
            <a:r>
              <a:rPr lang="tr-TR" dirty="0"/>
              <a:t>Faaliyetin kâr amacı güdüp gütmemesi önemli değildir.</a:t>
            </a:r>
          </a:p>
          <a:p>
            <a:pPr algn="just"/>
            <a:r>
              <a:rPr lang="tr-TR" dirty="0"/>
              <a:t>Önemli olan, hizmet aracılığı ile ihtiyaçların karşılanmasıdır ki, bu da sağlık hizmetlerinin ana amaçlarından birisidir.</a:t>
            </a:r>
          </a:p>
          <a:p>
            <a:endParaRPr lang="tr-TR" dirty="0"/>
          </a:p>
        </p:txBody>
      </p:sp>
    </p:spTree>
    <p:extLst>
      <p:ext uri="{BB962C8B-B14F-4D97-AF65-F5344CB8AC3E}">
        <p14:creationId xmlns:p14="http://schemas.microsoft.com/office/powerpoint/2010/main" val="1015057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solidFill>
                  <a:srgbClr val="002060"/>
                </a:solidFill>
              </a:rPr>
              <a:t>Sağlık hizmetleri; </a:t>
            </a:r>
          </a:p>
          <a:p>
            <a:endParaRPr lang="tr-TR" dirty="0"/>
          </a:p>
          <a:p>
            <a:pPr algn="just"/>
            <a:r>
              <a:rPr lang="tr-TR" dirty="0"/>
              <a:t>Tüm bu tanımlardan hareketle sağlık hizmetlerini, çeşitli kuruluşlar tarafından sunulan ve sağlık hizmeti almak için başvuran kişilerin hastalıklarının teşhisi, tedavisi ile sağlıklarının korunması ve geliştirilmesi için verilen hizmetlerin tümü olarak tanımlayabiliriz.</a:t>
            </a:r>
          </a:p>
        </p:txBody>
      </p:sp>
    </p:spTree>
    <p:extLst>
      <p:ext uri="{BB962C8B-B14F-4D97-AF65-F5344CB8AC3E}">
        <p14:creationId xmlns:p14="http://schemas.microsoft.com/office/powerpoint/2010/main" val="339678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277551" y="1"/>
            <a:ext cx="11521967" cy="6726476"/>
          </a:xfrm>
          <a:prstGeom prst="rect">
            <a:avLst/>
          </a:prstGeom>
        </p:spPr>
      </p:pic>
      <p:sp>
        <p:nvSpPr>
          <p:cNvPr id="5" name="Dikdörtgen 4"/>
          <p:cNvSpPr/>
          <p:nvPr/>
        </p:nvSpPr>
        <p:spPr>
          <a:xfrm>
            <a:off x="1089764" y="137786"/>
            <a:ext cx="5473874" cy="350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SAĞLIK HİZMETLERİNİ OLUŞTURAN TÜM TARAFLAR</a:t>
            </a:r>
          </a:p>
        </p:txBody>
      </p:sp>
    </p:spTree>
    <p:extLst>
      <p:ext uri="{BB962C8B-B14F-4D97-AF65-F5344CB8AC3E}">
        <p14:creationId xmlns:p14="http://schemas.microsoft.com/office/powerpoint/2010/main" val="310961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Sağlık Hizmetleri Sistemi</a:t>
            </a:r>
          </a:p>
        </p:txBody>
      </p:sp>
      <p:sp>
        <p:nvSpPr>
          <p:cNvPr id="3" name="İçerik Yer Tutucusu 2"/>
          <p:cNvSpPr>
            <a:spLocks noGrp="1"/>
          </p:cNvSpPr>
          <p:nvPr>
            <p:ph idx="1"/>
          </p:nvPr>
        </p:nvSpPr>
        <p:spPr/>
        <p:txBody>
          <a:bodyPr>
            <a:normAutofit/>
          </a:bodyPr>
          <a:lstStyle/>
          <a:p>
            <a:r>
              <a:rPr lang="tr-TR" b="1" dirty="0"/>
              <a:t>Koruyucu Sağlık Hizmetleri</a:t>
            </a:r>
          </a:p>
          <a:p>
            <a:r>
              <a:rPr lang="tr-TR" b="1" dirty="0"/>
              <a:t>Tedavi Edici Sağlık Hizmetleri</a:t>
            </a:r>
          </a:p>
          <a:p>
            <a:r>
              <a:rPr lang="tr-TR" b="1" dirty="0" err="1"/>
              <a:t>Rehabilite</a:t>
            </a:r>
            <a:r>
              <a:rPr lang="tr-TR" b="1" dirty="0"/>
              <a:t> Edici Sağlık Hizmetleri</a:t>
            </a:r>
          </a:p>
          <a:p>
            <a:r>
              <a:rPr lang="tr-TR" b="1" dirty="0"/>
              <a:t>Sağlığın Geliştirilmesi Hizmetleri</a:t>
            </a:r>
            <a:endParaRPr lang="tr-TR" sz="3200" b="1" dirty="0"/>
          </a:p>
        </p:txBody>
      </p:sp>
    </p:spTree>
    <p:extLst>
      <p:ext uri="{BB962C8B-B14F-4D97-AF65-F5344CB8AC3E}">
        <p14:creationId xmlns:p14="http://schemas.microsoft.com/office/powerpoint/2010/main" val="3858584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A4E75C0-9A99-4764-9D90-826EB5C3284E}"/>
              </a:ext>
            </a:extLst>
          </p:cNvPr>
          <p:cNvPicPr>
            <a:picLocks noChangeAspect="1"/>
          </p:cNvPicPr>
          <p:nvPr/>
        </p:nvPicPr>
        <p:blipFill>
          <a:blip r:embed="rId2"/>
          <a:stretch>
            <a:fillRect/>
          </a:stretch>
        </p:blipFill>
        <p:spPr>
          <a:xfrm>
            <a:off x="847493" y="-141992"/>
            <a:ext cx="10816683" cy="7141983"/>
          </a:xfrm>
          <a:prstGeom prst="rect">
            <a:avLst/>
          </a:prstGeom>
        </p:spPr>
      </p:pic>
    </p:spTree>
    <p:extLst>
      <p:ext uri="{BB962C8B-B14F-4D97-AF65-F5344CB8AC3E}">
        <p14:creationId xmlns:p14="http://schemas.microsoft.com/office/powerpoint/2010/main" val="644451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Koruyucu Sağlık Hizmetleri</a:t>
            </a:r>
          </a:p>
        </p:txBody>
      </p:sp>
      <p:sp>
        <p:nvSpPr>
          <p:cNvPr id="3" name="İçerik Yer Tutucusu 2"/>
          <p:cNvSpPr>
            <a:spLocks noGrp="1"/>
          </p:cNvSpPr>
          <p:nvPr>
            <p:ph idx="1"/>
          </p:nvPr>
        </p:nvSpPr>
        <p:spPr/>
        <p:txBody>
          <a:bodyPr>
            <a:normAutofit fontScale="92500" lnSpcReduction="10000"/>
          </a:bodyPr>
          <a:lstStyle/>
          <a:p>
            <a:pPr algn="just"/>
            <a:r>
              <a:rPr lang="tr-TR" b="1" dirty="0"/>
              <a:t>Hastalık hali oluşmadan kişilerin ve toplumun sağlığını korumak için verilen hizmetlerin tümünü kapsar. Koruyucu sağlık hizmetlerinin tüketimi sonucu ortaya çıkan fayda, onu tüketen dışında toplumun diğer üyelerine de fayda sağlar. Dolayısıyla sosyal faydası özel faydasından yüksek bir sağlık hizmetidir.</a:t>
            </a:r>
          </a:p>
          <a:p>
            <a:pPr marL="0" indent="0" algn="just">
              <a:buNone/>
            </a:pPr>
            <a:r>
              <a:rPr lang="tr-TR" b="1" dirty="0"/>
              <a:t>  Bağışıklama, ilaçla ve serumla koruma, erken tanı, aile planlaması, sağlık eğitimi vb. hizmetler koruyucu sağlık hizmetine örnektir.</a:t>
            </a:r>
          </a:p>
          <a:p>
            <a:pPr algn="just"/>
            <a:r>
              <a:rPr lang="tr-TR" b="1" i="1" dirty="0"/>
              <a:t>Çevreye Yönelik Koruyucu Hizmetler</a:t>
            </a:r>
            <a:r>
              <a:rPr lang="tr-TR" b="1" dirty="0"/>
              <a:t>: Su kaynaklarının denetimi, atıkların zararsız hale getirilmesi, hava kirliliği ile mücadele, gürültü kirliliği ile mücadele, iş sağlığı vb.</a:t>
            </a:r>
          </a:p>
          <a:p>
            <a:pPr algn="just"/>
            <a:r>
              <a:rPr lang="tr-TR" b="1" i="1" dirty="0"/>
              <a:t>Kişiye Yönelik Koruyucu Hizmetler</a:t>
            </a:r>
            <a:r>
              <a:rPr lang="tr-TR" b="1" dirty="0"/>
              <a:t>: Bağışıklama, erken tanı, ilaçla koruma vb.</a:t>
            </a:r>
            <a:endParaRPr lang="tr-TR" sz="3200" b="1" dirty="0"/>
          </a:p>
        </p:txBody>
      </p:sp>
    </p:spTree>
    <p:extLst>
      <p:ext uri="{BB962C8B-B14F-4D97-AF65-F5344CB8AC3E}">
        <p14:creationId xmlns:p14="http://schemas.microsoft.com/office/powerpoint/2010/main" val="1328154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Tedavi Edici Sağlık Hizmetleri</a:t>
            </a:r>
          </a:p>
        </p:txBody>
      </p:sp>
      <p:sp>
        <p:nvSpPr>
          <p:cNvPr id="3" name="İçerik Yer Tutucusu 2"/>
          <p:cNvSpPr>
            <a:spLocks noGrp="1"/>
          </p:cNvSpPr>
          <p:nvPr>
            <p:ph idx="1"/>
          </p:nvPr>
        </p:nvSpPr>
        <p:spPr/>
        <p:txBody>
          <a:bodyPr>
            <a:normAutofit/>
          </a:bodyPr>
          <a:lstStyle/>
          <a:p>
            <a:r>
              <a:rPr lang="tr-TR" sz="3200" b="1" dirty="0"/>
              <a:t>Birinci basamak (Günübirlik tedavi)</a:t>
            </a:r>
          </a:p>
          <a:p>
            <a:r>
              <a:rPr lang="tr-TR" sz="3200" b="1" dirty="0"/>
              <a:t>İkinci basamak (Yataklı tedavi)</a:t>
            </a:r>
          </a:p>
          <a:p>
            <a:r>
              <a:rPr lang="tr-TR" sz="3200" b="1" dirty="0"/>
              <a:t>Üçüncü basamak (Yataklı tedavi)</a:t>
            </a:r>
            <a:endParaRPr lang="tr-TR" sz="3600" b="1" dirty="0"/>
          </a:p>
        </p:txBody>
      </p:sp>
    </p:spTree>
    <p:extLst>
      <p:ext uri="{BB962C8B-B14F-4D97-AF65-F5344CB8AC3E}">
        <p14:creationId xmlns:p14="http://schemas.microsoft.com/office/powerpoint/2010/main" val="256623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Birinci basamak tedavi hizmetleri</a:t>
            </a:r>
          </a:p>
        </p:txBody>
      </p:sp>
      <p:sp>
        <p:nvSpPr>
          <p:cNvPr id="3" name="İçerik Yer Tutucusu 2"/>
          <p:cNvSpPr>
            <a:spLocks noGrp="1"/>
          </p:cNvSpPr>
          <p:nvPr>
            <p:ph idx="1"/>
          </p:nvPr>
        </p:nvSpPr>
        <p:spPr/>
        <p:txBody>
          <a:bodyPr>
            <a:normAutofit lnSpcReduction="10000"/>
          </a:bodyPr>
          <a:lstStyle/>
          <a:p>
            <a:pPr algn="just"/>
            <a:r>
              <a:rPr lang="tr-TR" sz="3200" b="1" dirty="0"/>
              <a:t>Hastaların evde ve ayakta teşhis ve tedavisi hizmetlerini kapsamaktadır. Bu hizmetler esas olarak yataksız tedavi kuruluşlarında ve koruyucu hizmetlerle bir arada yürütülür.</a:t>
            </a:r>
          </a:p>
          <a:p>
            <a:pPr algn="just"/>
            <a:r>
              <a:rPr lang="tr-TR" sz="3200" b="1" dirty="0"/>
              <a:t>Toplumun sağlık sistemiyle ilk temas noktasıdır.</a:t>
            </a:r>
          </a:p>
          <a:p>
            <a:pPr algn="just"/>
            <a:r>
              <a:rPr lang="tr-TR" sz="3200" b="1" dirty="0"/>
              <a:t>Temel amacı koruyucu sağlık hizmetlerinin sunulması olsa da sınırlı düzeyde tedavi hizmeti de verilmektedir.</a:t>
            </a:r>
          </a:p>
          <a:p>
            <a:pPr algn="just"/>
            <a:r>
              <a:rPr lang="tr-TR" sz="3200" b="1" dirty="0"/>
              <a:t>Ülkemizde birinci basamak sağlık hizmetleri yaygın olarak “Aile Sağlığı </a:t>
            </a:r>
            <a:r>
              <a:rPr lang="tr-TR" sz="3200" b="1" dirty="0" err="1"/>
              <a:t>Merkezleri”nde</a:t>
            </a:r>
            <a:r>
              <a:rPr lang="tr-TR" sz="3200" b="1" dirty="0"/>
              <a:t> “Aile Hekimi” ve “Aile Sağlığı Elemanı” tarafından verilir.</a:t>
            </a:r>
          </a:p>
        </p:txBody>
      </p:sp>
    </p:spTree>
    <p:extLst>
      <p:ext uri="{BB962C8B-B14F-4D97-AF65-F5344CB8AC3E}">
        <p14:creationId xmlns:p14="http://schemas.microsoft.com/office/powerpoint/2010/main" val="1873735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2072" y="954768"/>
            <a:ext cx="4845856" cy="4651375"/>
          </a:xfrm>
        </p:spPr>
      </p:pic>
      <p:sp>
        <p:nvSpPr>
          <p:cNvPr id="6" name="İçerik Yer Tutucusu 2"/>
          <p:cNvSpPr txBox="1">
            <a:spLocks/>
          </p:cNvSpPr>
          <p:nvPr/>
        </p:nvSpPr>
        <p:spPr>
          <a:xfrm>
            <a:off x="838200" y="1012371"/>
            <a:ext cx="5889171" cy="5164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tr-TR" sz="3200" b="1"/>
              <a:t>2019/10 sayılı</a:t>
            </a:r>
          </a:p>
          <a:p>
            <a:pPr marL="0" indent="0" algn="ctr">
              <a:buNone/>
            </a:pPr>
            <a:r>
              <a:rPr lang="tr-TR" sz="3200" b="1"/>
              <a:t> </a:t>
            </a:r>
            <a:r>
              <a:rPr lang="tr-TR" sz="3200" b="1" dirty="0"/>
              <a:t>“Sağlık Hizmeti Sunucularının </a:t>
            </a:r>
            <a:r>
              <a:rPr lang="tr-TR" sz="3200" b="1" dirty="0" err="1"/>
              <a:t>Basamaklandırılması</a:t>
            </a:r>
            <a:r>
              <a:rPr lang="tr-TR" sz="3200" b="1" dirty="0"/>
              <a:t>” konulu Genelgenin 1. maddesinin 2. fıkrasının (k) bendi ile “6197 sayılı Eczacılar ve Eczaneler Hakkında Kanun kapsamında serbest faaliyet gösteren eczaneler” birinci basamak sağlık hizmet sunucusu olarak tanımlanmıştır.</a:t>
            </a:r>
          </a:p>
        </p:txBody>
      </p:sp>
      <p:sp>
        <p:nvSpPr>
          <p:cNvPr id="7" name="Oval 6"/>
          <p:cNvSpPr/>
          <p:nvPr/>
        </p:nvSpPr>
        <p:spPr>
          <a:xfrm>
            <a:off x="7228114" y="4876804"/>
            <a:ext cx="4593772" cy="42454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5-Nokta Yıldız 8"/>
          <p:cNvSpPr/>
          <p:nvPr/>
        </p:nvSpPr>
        <p:spPr>
          <a:xfrm>
            <a:off x="283029" y="391886"/>
            <a:ext cx="555171" cy="46808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93981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İkinci basamak tedavi hizmetleri</a:t>
            </a:r>
          </a:p>
        </p:txBody>
      </p:sp>
      <p:sp>
        <p:nvSpPr>
          <p:cNvPr id="3" name="İçerik Yer Tutucusu 2"/>
          <p:cNvSpPr>
            <a:spLocks noGrp="1"/>
          </p:cNvSpPr>
          <p:nvPr>
            <p:ph idx="1"/>
          </p:nvPr>
        </p:nvSpPr>
        <p:spPr/>
        <p:txBody>
          <a:bodyPr>
            <a:normAutofit lnSpcReduction="10000"/>
          </a:bodyPr>
          <a:lstStyle/>
          <a:p>
            <a:pPr algn="just"/>
            <a:r>
              <a:rPr lang="tr-TR" sz="3200" b="1" dirty="0"/>
              <a:t>Hastaların yataklı sağlık kurumlarına yatırılarak tedavileridir.</a:t>
            </a:r>
          </a:p>
          <a:p>
            <a:pPr algn="just"/>
            <a:r>
              <a:rPr lang="tr-TR" sz="3200" b="1" dirty="0"/>
              <a:t>Temel amacı tedavi hizmeti sunmaktır.</a:t>
            </a:r>
          </a:p>
          <a:p>
            <a:pPr algn="just"/>
            <a:r>
              <a:rPr lang="tr-TR" sz="3200" b="1" dirty="0"/>
              <a:t>Birinci basamakta halledilemeyecek kadar karmaşık ya da yatarak tetkik ve tedavi gerektiren durumlarda bu kurumlara başvurulur. Bunlar halkın genel tanımıyla hastanelerdir.</a:t>
            </a:r>
          </a:p>
          <a:p>
            <a:pPr algn="just"/>
            <a:r>
              <a:rPr lang="tr-TR" sz="3200" b="1" dirty="0"/>
              <a:t>Eğitim ve araştırma hastanesi olmayan devlet hastaneleri, özel dal hastanelerinde verilir.</a:t>
            </a:r>
            <a:endParaRPr lang="tr-TR" sz="3600" b="1" dirty="0"/>
          </a:p>
        </p:txBody>
      </p:sp>
    </p:spTree>
    <p:extLst>
      <p:ext uri="{BB962C8B-B14F-4D97-AF65-F5344CB8AC3E}">
        <p14:creationId xmlns:p14="http://schemas.microsoft.com/office/powerpoint/2010/main" val="2503242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2060"/>
                </a:solidFill>
                <a:effectLst>
                  <a:outerShdw blurRad="38100" dist="38100" dir="2700000" algn="tl">
                    <a:srgbClr val="000000">
                      <a:alpha val="43137"/>
                    </a:srgbClr>
                  </a:outerShdw>
                </a:effectLst>
                <a:latin typeface="+mn-lt"/>
              </a:rPr>
              <a:t>Sağlık</a:t>
            </a:r>
          </a:p>
        </p:txBody>
      </p:sp>
      <p:sp>
        <p:nvSpPr>
          <p:cNvPr id="3" name="İçerik Yer Tutucusu 2"/>
          <p:cNvSpPr>
            <a:spLocks noGrp="1"/>
          </p:cNvSpPr>
          <p:nvPr>
            <p:ph idx="1"/>
          </p:nvPr>
        </p:nvSpPr>
        <p:spPr/>
        <p:txBody>
          <a:bodyPr>
            <a:normAutofit/>
          </a:bodyPr>
          <a:lstStyle/>
          <a:p>
            <a:pPr marL="0" indent="0">
              <a:buNone/>
            </a:pPr>
            <a:r>
              <a:rPr lang="tr-TR" sz="3200" b="1" dirty="0"/>
              <a:t>Yalnızca hastalık veya sakatlık olmayışı değil, </a:t>
            </a:r>
          </a:p>
          <a:p>
            <a:r>
              <a:rPr lang="tr-TR" sz="3200" b="1" dirty="0"/>
              <a:t>bedensel</a:t>
            </a:r>
          </a:p>
          <a:p>
            <a:r>
              <a:rPr lang="tr-TR" sz="3200" b="1" dirty="0"/>
              <a:t>ruhsal</a:t>
            </a:r>
          </a:p>
          <a:p>
            <a:r>
              <a:rPr lang="tr-TR" sz="3200" b="1" dirty="0"/>
              <a:t>sosyal </a:t>
            </a:r>
          </a:p>
          <a:p>
            <a:pPr marL="0" indent="0">
              <a:buNone/>
            </a:pPr>
            <a:r>
              <a:rPr lang="tr-TR" sz="3200" b="1" dirty="0"/>
              <a:t>yönden TAM BİR İYİLİK halidir.</a:t>
            </a:r>
          </a:p>
          <a:p>
            <a:pPr marL="0" indent="0" algn="r">
              <a:buNone/>
            </a:pPr>
            <a:r>
              <a:rPr lang="tr-TR" sz="3200" b="1" dirty="0"/>
              <a:t>(Dünya Sağlık Örgütü)</a:t>
            </a:r>
          </a:p>
        </p:txBody>
      </p:sp>
      <p:pic>
        <p:nvPicPr>
          <p:cNvPr id="1026" name="Picture 2" descr="Dosya:World Health Organization Logo.svg - Vikipe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109955"/>
            <a:ext cx="3924719" cy="1201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14987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Üçüncü basamak tedavi hizmetleri</a:t>
            </a:r>
          </a:p>
        </p:txBody>
      </p:sp>
      <p:sp>
        <p:nvSpPr>
          <p:cNvPr id="3" name="İçerik Yer Tutucusu 2"/>
          <p:cNvSpPr>
            <a:spLocks noGrp="1"/>
          </p:cNvSpPr>
          <p:nvPr>
            <p:ph idx="1"/>
          </p:nvPr>
        </p:nvSpPr>
        <p:spPr/>
        <p:txBody>
          <a:bodyPr>
            <a:normAutofit/>
          </a:bodyPr>
          <a:lstStyle/>
          <a:p>
            <a:pPr algn="just"/>
            <a:r>
              <a:rPr lang="tr-TR" b="1" dirty="0"/>
              <a:t>Birinci ve ikinci basamakta tedavi edilemeyen, yoğun bilgi ve teknolojik olanaklar gerektiren, karmaşık, ağır vakalara yönelik hizmetler sunulur.</a:t>
            </a:r>
          </a:p>
          <a:p>
            <a:pPr algn="just"/>
            <a:r>
              <a:rPr lang="tr-TR" b="1" dirty="0"/>
              <a:t>Özel bir yaş grubuna (pediatri, geriatri vb.), cinsiyete ya da belli bir hastalığı olan kişilere, o konuda en geniş imkanlara sahip yataklı tedavi kurumlarında verilen hizmettir.</a:t>
            </a:r>
          </a:p>
          <a:p>
            <a:pPr algn="just"/>
            <a:r>
              <a:rPr lang="tr-TR" b="1" dirty="0"/>
              <a:t>Özel dal, eğitim ve araştırma hastaneleri, üniversite hastanelerinde verilir.</a:t>
            </a:r>
            <a:endParaRPr lang="tr-TR" sz="3200" b="1" dirty="0"/>
          </a:p>
        </p:txBody>
      </p:sp>
    </p:spTree>
    <p:extLst>
      <p:ext uri="{BB962C8B-B14F-4D97-AF65-F5344CB8AC3E}">
        <p14:creationId xmlns:p14="http://schemas.microsoft.com/office/powerpoint/2010/main" val="607045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Rehabilitasyon Hizmetleri</a:t>
            </a:r>
          </a:p>
        </p:txBody>
      </p:sp>
      <p:sp>
        <p:nvSpPr>
          <p:cNvPr id="3" name="İçerik Yer Tutucusu 2"/>
          <p:cNvSpPr>
            <a:spLocks noGrp="1"/>
          </p:cNvSpPr>
          <p:nvPr>
            <p:ph idx="1"/>
          </p:nvPr>
        </p:nvSpPr>
        <p:spPr/>
        <p:txBody>
          <a:bodyPr>
            <a:normAutofit fontScale="92500" lnSpcReduction="10000"/>
          </a:bodyPr>
          <a:lstStyle/>
          <a:p>
            <a:pPr algn="just"/>
            <a:r>
              <a:rPr lang="tr-TR" sz="3200" b="1" dirty="0"/>
              <a:t>Hastalık ve kaza sonucunda kişilerin kaybettikleri bedensel ve zihinsel becerilerinin tekrar kazandırılmasına yönelik hizmetlerdir.</a:t>
            </a:r>
          </a:p>
          <a:p>
            <a:pPr algn="just"/>
            <a:r>
              <a:rPr lang="tr-TR" sz="3200" b="1" i="1" dirty="0"/>
              <a:t>Tıbbi rehabilitasyon</a:t>
            </a:r>
            <a:r>
              <a:rPr lang="tr-TR" sz="3200" b="1" dirty="0"/>
              <a:t>: Bedensel kalıcı bozukluk ve sakatlıkların düzeltilmesi, yaşam kalitesinin artırılması amacıyla verilen hizmetlerdir.</a:t>
            </a:r>
          </a:p>
          <a:p>
            <a:pPr algn="just"/>
            <a:r>
              <a:rPr lang="tr-TR" sz="3200" b="1" i="1" dirty="0"/>
              <a:t>Sosyal rehabilitasyon</a:t>
            </a:r>
            <a:r>
              <a:rPr lang="tr-TR" sz="3200" b="1" dirty="0"/>
              <a:t>: Sakatlık veya özür </a:t>
            </a:r>
            <a:r>
              <a:rPr lang="tr-TR" sz="3200" b="1"/>
              <a:t>haline sahip </a:t>
            </a:r>
            <a:r>
              <a:rPr lang="tr-TR" sz="3200" b="1" dirty="0"/>
              <a:t>kişilerin günlük hayata aktif olarak katılması, başkalarına bağımlı olmadan yaşayabilmesi amacıyla yapılan, işe uyum sağlama, yeni iş bulma ya da öğretme türünden çalışmaları kapsar.</a:t>
            </a:r>
          </a:p>
        </p:txBody>
      </p:sp>
    </p:spTree>
    <p:extLst>
      <p:ext uri="{BB962C8B-B14F-4D97-AF65-F5344CB8AC3E}">
        <p14:creationId xmlns:p14="http://schemas.microsoft.com/office/powerpoint/2010/main" val="1710217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Sağlığın Geliştirilmesi Hizmetleri</a:t>
            </a:r>
          </a:p>
        </p:txBody>
      </p:sp>
      <p:sp>
        <p:nvSpPr>
          <p:cNvPr id="3" name="İçerik Yer Tutucusu 2"/>
          <p:cNvSpPr>
            <a:spLocks noGrp="1"/>
          </p:cNvSpPr>
          <p:nvPr>
            <p:ph idx="1"/>
          </p:nvPr>
        </p:nvSpPr>
        <p:spPr/>
        <p:txBody>
          <a:bodyPr>
            <a:normAutofit/>
          </a:bodyPr>
          <a:lstStyle/>
          <a:p>
            <a:pPr algn="just"/>
            <a:r>
              <a:rPr lang="tr-TR" sz="3200" b="1" dirty="0"/>
              <a:t>Genel sağlık düzeyinin yükseltilmesi hizmetleridir.</a:t>
            </a:r>
          </a:p>
          <a:p>
            <a:pPr algn="just"/>
            <a:r>
              <a:rPr lang="tr-TR" sz="3200" b="1" dirty="0"/>
              <a:t>Koruyucu ve tedavi edici hizmetler ile, sağlık eğitimi, sosyal, ekonomik ve çevre koşullarının iyileştirilmesi çalışmalarını da kapsar.</a:t>
            </a:r>
          </a:p>
          <a:p>
            <a:pPr algn="just"/>
            <a:r>
              <a:rPr lang="tr-TR" sz="3200" b="1" dirty="0"/>
              <a:t>Sağlığının gelişmesi bireyin yükümlülüğünde olan bir olgudur.</a:t>
            </a:r>
          </a:p>
        </p:txBody>
      </p:sp>
    </p:spTree>
    <p:extLst>
      <p:ext uri="{BB962C8B-B14F-4D97-AF65-F5344CB8AC3E}">
        <p14:creationId xmlns:p14="http://schemas.microsoft.com/office/powerpoint/2010/main" val="2692632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Sağlık Hizmetlerinin Özellikleri</a:t>
            </a:r>
          </a:p>
        </p:txBody>
      </p:sp>
      <p:sp>
        <p:nvSpPr>
          <p:cNvPr id="3" name="İçerik Yer Tutucusu 2"/>
          <p:cNvSpPr>
            <a:spLocks noGrp="1"/>
          </p:cNvSpPr>
          <p:nvPr>
            <p:ph idx="1"/>
          </p:nvPr>
        </p:nvSpPr>
        <p:spPr/>
        <p:txBody>
          <a:bodyPr>
            <a:normAutofit/>
          </a:bodyPr>
          <a:lstStyle/>
          <a:p>
            <a:pPr algn="just"/>
            <a:r>
              <a:rPr lang="tr-TR" sz="3200" b="1" dirty="0"/>
              <a:t>Sağlık hizmetlerinin talebi ile arzı arasında bir denklik söz konusu olamamaktadır.</a:t>
            </a:r>
          </a:p>
          <a:p>
            <a:pPr algn="just"/>
            <a:r>
              <a:rPr lang="tr-TR" sz="3200" b="1" dirty="0"/>
              <a:t>Sağlık hizmetinin sunumu belli sınırlar dahilindedir. Bu bakımdan sağlık hizmeti arzı sağlayanların aralarında birleşerek tekeller oluşturabilmesi mümkündür.</a:t>
            </a:r>
          </a:p>
          <a:p>
            <a:pPr algn="just"/>
            <a:r>
              <a:rPr lang="tr-TR" sz="3200" b="1" dirty="0"/>
              <a:t>Sağlık hizmetlerinin talebi öngörülememektedir.</a:t>
            </a:r>
          </a:p>
          <a:p>
            <a:pPr algn="just"/>
            <a:r>
              <a:rPr lang="tr-TR" sz="3200" b="1" dirty="0"/>
              <a:t>Sağlık hizmetinden yararlananlar tüm sağlık hizmetleriyle alakalı bilgiye sahip değildir.</a:t>
            </a:r>
          </a:p>
        </p:txBody>
      </p:sp>
    </p:spTree>
    <p:extLst>
      <p:ext uri="{BB962C8B-B14F-4D97-AF65-F5344CB8AC3E}">
        <p14:creationId xmlns:p14="http://schemas.microsoft.com/office/powerpoint/2010/main" val="373782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Sağlık Hizmetlerinin Özellikleri</a:t>
            </a:r>
          </a:p>
        </p:txBody>
      </p:sp>
      <p:sp>
        <p:nvSpPr>
          <p:cNvPr id="3" name="İçerik Yer Tutucusu 2"/>
          <p:cNvSpPr>
            <a:spLocks noGrp="1"/>
          </p:cNvSpPr>
          <p:nvPr>
            <p:ph idx="1"/>
          </p:nvPr>
        </p:nvSpPr>
        <p:spPr/>
        <p:txBody>
          <a:bodyPr>
            <a:normAutofit/>
          </a:bodyPr>
          <a:lstStyle/>
          <a:p>
            <a:pPr algn="just"/>
            <a:r>
              <a:rPr lang="tr-TR" sz="3200" b="1" dirty="0"/>
              <a:t>Sağlık hizmetlerinin yerine geçebilecek bir hizmet yoktur, sağlık hizmetleri ikame edilemez. </a:t>
            </a:r>
          </a:p>
          <a:p>
            <a:pPr algn="just"/>
            <a:r>
              <a:rPr lang="tr-TR" sz="3200" b="1" dirty="0"/>
              <a:t>Sağlık hizmetlerinin ertelenmesi söz konusu değildir.</a:t>
            </a:r>
          </a:p>
          <a:p>
            <a:pPr algn="just"/>
            <a:r>
              <a:rPr lang="tr-TR" sz="3200" b="1" dirty="0"/>
              <a:t>Sağlık hizmetlerinin ücreti ile maliyetleri arasındaki ilişki düşük olmalıdır.</a:t>
            </a:r>
          </a:p>
          <a:p>
            <a:pPr algn="just"/>
            <a:r>
              <a:rPr lang="tr-TR" sz="3200" b="1" dirty="0"/>
              <a:t>Sağlık hizmeti veren kuruluşlar genel olarak kar amacı gütmemelidir.</a:t>
            </a:r>
          </a:p>
          <a:p>
            <a:pPr algn="just"/>
            <a:endParaRPr lang="tr-TR" sz="3200" b="1" dirty="0"/>
          </a:p>
        </p:txBody>
      </p:sp>
    </p:spTree>
    <p:extLst>
      <p:ext uri="{BB962C8B-B14F-4D97-AF65-F5344CB8AC3E}">
        <p14:creationId xmlns:p14="http://schemas.microsoft.com/office/powerpoint/2010/main" val="2010794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Sağlık Hizmetlerinin Özellikleri</a:t>
            </a:r>
          </a:p>
        </p:txBody>
      </p:sp>
      <p:sp>
        <p:nvSpPr>
          <p:cNvPr id="3" name="İçerik Yer Tutucusu 2"/>
          <p:cNvSpPr>
            <a:spLocks noGrp="1"/>
          </p:cNvSpPr>
          <p:nvPr>
            <p:ph idx="1"/>
          </p:nvPr>
        </p:nvSpPr>
        <p:spPr/>
        <p:txBody>
          <a:bodyPr>
            <a:normAutofit/>
          </a:bodyPr>
          <a:lstStyle/>
          <a:p>
            <a:pPr algn="just"/>
            <a:r>
              <a:rPr lang="tr-TR" sz="3200" b="1" dirty="0"/>
              <a:t>Sağlık hizmetinin boyutunu ve kapsamını hizmetten yararlanan değil hekim belirler.</a:t>
            </a:r>
          </a:p>
          <a:p>
            <a:pPr algn="just"/>
            <a:r>
              <a:rPr lang="tr-TR" sz="3200" b="1" dirty="0"/>
              <a:t>Hizmetten sağlanan doyum ve kaliteyi önceden belirlemek zordur.</a:t>
            </a:r>
          </a:p>
          <a:p>
            <a:pPr algn="just"/>
            <a:r>
              <a:rPr lang="tr-TR" sz="3200" b="1" dirty="0"/>
              <a:t>Sağlık hizmetlerinin bir bölümü toplumsal nitelik ve kamu malı özelliği taşımaktadır.</a:t>
            </a:r>
          </a:p>
          <a:p>
            <a:pPr algn="just"/>
            <a:r>
              <a:rPr lang="tr-TR" sz="3200" b="1" dirty="0"/>
              <a:t>Sağlık hizmetinin çıktısı paraya çevrilemez.</a:t>
            </a:r>
          </a:p>
        </p:txBody>
      </p:sp>
    </p:spTree>
    <p:extLst>
      <p:ext uri="{BB962C8B-B14F-4D97-AF65-F5344CB8AC3E}">
        <p14:creationId xmlns:p14="http://schemas.microsoft.com/office/powerpoint/2010/main" val="219058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Sağlık Hizmetlerinin Özellikleri</a:t>
            </a:r>
          </a:p>
        </p:txBody>
      </p:sp>
      <p:sp>
        <p:nvSpPr>
          <p:cNvPr id="3" name="İçerik Yer Tutucusu 2"/>
          <p:cNvSpPr>
            <a:spLocks noGrp="1"/>
          </p:cNvSpPr>
          <p:nvPr>
            <p:ph idx="1"/>
          </p:nvPr>
        </p:nvSpPr>
        <p:spPr/>
        <p:txBody>
          <a:bodyPr>
            <a:normAutofit fontScale="92500"/>
          </a:bodyPr>
          <a:lstStyle/>
          <a:p>
            <a:pPr algn="just"/>
            <a:r>
              <a:rPr lang="tr-TR" sz="3200" b="1" dirty="0"/>
              <a:t>Garantisi yoktur. Verilen hizmetler en iyi düzeyde de olsa sonucunda hastada tam bir iyilik ve sağlık durumunun oluşacağı garanti edilemez.</a:t>
            </a:r>
          </a:p>
          <a:p>
            <a:pPr algn="just"/>
            <a:r>
              <a:rPr lang="tr-TR" sz="3200" b="1" dirty="0"/>
              <a:t>Önceden test edilemez. Oluşan talebe göre verilen bir hizmet olduğundan ne tür bir talep olacağı öngörülemediğinden önceden test edilemez.</a:t>
            </a:r>
          </a:p>
          <a:p>
            <a:pPr algn="just"/>
            <a:r>
              <a:rPr lang="tr-TR" sz="3200" b="1" dirty="0"/>
              <a:t>Hata </a:t>
            </a:r>
            <a:r>
              <a:rPr lang="tr-TR" sz="3200" b="1" dirty="0" err="1"/>
              <a:t>tolere</a:t>
            </a:r>
            <a:r>
              <a:rPr lang="tr-TR" sz="3200" b="1" dirty="0"/>
              <a:t> edilemez.</a:t>
            </a:r>
          </a:p>
          <a:p>
            <a:pPr algn="just"/>
            <a:r>
              <a:rPr lang="tr-TR" sz="3200" b="1" dirty="0"/>
              <a:t>Sağlık hizmetlerinin yetersizliği toplumsal sorunlara yol açar.</a:t>
            </a:r>
          </a:p>
          <a:p>
            <a:pPr algn="just"/>
            <a:r>
              <a:rPr lang="tr-TR" sz="3200" b="1" dirty="0"/>
              <a:t>Dışsal fayda veya zarar söz konusudur.</a:t>
            </a:r>
          </a:p>
        </p:txBody>
      </p:sp>
    </p:spTree>
    <p:extLst>
      <p:ext uri="{BB962C8B-B14F-4D97-AF65-F5344CB8AC3E}">
        <p14:creationId xmlns:p14="http://schemas.microsoft.com/office/powerpoint/2010/main" val="2971700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Kaynaklar</a:t>
            </a:r>
          </a:p>
        </p:txBody>
      </p:sp>
      <p:sp>
        <p:nvSpPr>
          <p:cNvPr id="3" name="İçerik Yer Tutucusu 2"/>
          <p:cNvSpPr>
            <a:spLocks noGrp="1"/>
          </p:cNvSpPr>
          <p:nvPr>
            <p:ph idx="1"/>
          </p:nvPr>
        </p:nvSpPr>
        <p:spPr/>
        <p:txBody>
          <a:bodyPr>
            <a:normAutofit/>
          </a:bodyPr>
          <a:lstStyle/>
          <a:p>
            <a:pPr algn="just"/>
            <a:r>
              <a:rPr lang="tr-TR" sz="3200" dirty="0"/>
              <a:t>Ağırbaş, İ. (2013) “Sağlık Hizmetleri Yönetimi”, Ankara Üniversitesi Sağlık Bilimleri Fakültesi Sağlık Yönetimi Bölümü Ders Notları</a:t>
            </a:r>
          </a:p>
          <a:p>
            <a:pPr algn="just"/>
            <a:r>
              <a:rPr lang="tr-TR" sz="3200" dirty="0" err="1"/>
              <a:t>Kavuncubaşı</a:t>
            </a:r>
            <a:r>
              <a:rPr lang="tr-TR" sz="3200" dirty="0"/>
              <a:t>, Ş.; Yıldırım, S. (2010) “Hastane ve Sağlık Kurumları Yönetimi”, Siyasal Kitabevi</a:t>
            </a:r>
          </a:p>
          <a:p>
            <a:pPr algn="just"/>
            <a:r>
              <a:rPr lang="tr-TR" sz="3200" dirty="0" err="1"/>
              <a:t>Tengilimoğlu</a:t>
            </a:r>
            <a:r>
              <a:rPr lang="tr-TR" sz="3200" dirty="0"/>
              <a:t>, D.; Işık, O.; </a:t>
            </a:r>
            <a:r>
              <a:rPr lang="tr-TR" sz="3200" dirty="0" err="1"/>
              <a:t>Akbolat</a:t>
            </a:r>
            <a:r>
              <a:rPr lang="tr-TR" sz="3200" dirty="0"/>
              <a:t>, M. (2015) “Sağlık İşletmeleri Yönetimi”, Nobel Yayıncılık</a:t>
            </a:r>
          </a:p>
        </p:txBody>
      </p:sp>
    </p:spTree>
    <p:extLst>
      <p:ext uri="{BB962C8B-B14F-4D97-AF65-F5344CB8AC3E}">
        <p14:creationId xmlns:p14="http://schemas.microsoft.com/office/powerpoint/2010/main" val="59088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Sağlığı Etkileyen Faktörler</a:t>
            </a:r>
          </a:p>
        </p:txBody>
      </p:sp>
      <p:sp>
        <p:nvSpPr>
          <p:cNvPr id="3" name="İçerik Yer Tutucusu 2"/>
          <p:cNvSpPr>
            <a:spLocks noGrp="1"/>
          </p:cNvSpPr>
          <p:nvPr>
            <p:ph idx="1"/>
          </p:nvPr>
        </p:nvSpPr>
        <p:spPr/>
        <p:txBody>
          <a:bodyPr>
            <a:normAutofit/>
          </a:bodyPr>
          <a:lstStyle/>
          <a:p>
            <a:r>
              <a:rPr lang="tr-TR" sz="3200" b="1" dirty="0"/>
              <a:t>Çevre-ekolojik denge</a:t>
            </a:r>
          </a:p>
          <a:p>
            <a:r>
              <a:rPr lang="tr-TR" sz="3200" b="1" dirty="0"/>
              <a:t>Yaşam şekli</a:t>
            </a:r>
          </a:p>
          <a:p>
            <a:r>
              <a:rPr lang="tr-TR" sz="3200" b="1" dirty="0"/>
              <a:t>İnsan biyolojisi-kalıtım</a:t>
            </a:r>
          </a:p>
          <a:p>
            <a:r>
              <a:rPr lang="tr-TR" sz="3200" b="1" dirty="0"/>
              <a:t>Sağlık hizmetleri sistemi</a:t>
            </a:r>
          </a:p>
          <a:p>
            <a:r>
              <a:rPr lang="tr-TR" sz="3200" b="1" dirty="0"/>
              <a:t>Kültürel sistemler</a:t>
            </a:r>
          </a:p>
          <a:p>
            <a:pPr marL="0" indent="0">
              <a:buNone/>
            </a:pPr>
            <a:endParaRPr lang="tr-TR" sz="3200" b="1" dirty="0"/>
          </a:p>
        </p:txBody>
      </p:sp>
      <p:pic>
        <p:nvPicPr>
          <p:cNvPr id="3074" name="Picture 2" descr="Healthcare | PNGlib – Free PNG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434" y="3446301"/>
            <a:ext cx="4137366" cy="273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39819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2060"/>
                </a:solidFill>
                <a:effectLst>
                  <a:outerShdw blurRad="38100" dist="38100" dir="2700000" algn="tl">
                    <a:srgbClr val="000000">
                      <a:alpha val="43137"/>
                    </a:srgbClr>
                  </a:outerShdw>
                </a:effectLst>
                <a:latin typeface="+mn-lt"/>
              </a:rPr>
              <a:t>Sağlık Hizmetleri</a:t>
            </a:r>
          </a:p>
        </p:txBody>
      </p:sp>
      <p:sp>
        <p:nvSpPr>
          <p:cNvPr id="3" name="İçerik Yer Tutucusu 2"/>
          <p:cNvSpPr>
            <a:spLocks noGrp="1"/>
          </p:cNvSpPr>
          <p:nvPr>
            <p:ph idx="1"/>
          </p:nvPr>
        </p:nvSpPr>
        <p:spPr/>
        <p:txBody>
          <a:bodyPr>
            <a:normAutofit lnSpcReduction="10000"/>
          </a:bodyPr>
          <a:lstStyle/>
          <a:p>
            <a:pPr marL="0" indent="0">
              <a:buNone/>
            </a:pPr>
            <a:r>
              <a:rPr lang="tr-TR" b="1" dirty="0"/>
              <a:t>-Sağlığın korunması,</a:t>
            </a:r>
          </a:p>
          <a:p>
            <a:pPr marL="0" indent="0">
              <a:buNone/>
            </a:pPr>
            <a:r>
              <a:rPr lang="tr-TR" b="1" dirty="0"/>
              <a:t>- yükseltilmesi, </a:t>
            </a:r>
          </a:p>
          <a:p>
            <a:pPr marL="0" indent="0">
              <a:buNone/>
            </a:pPr>
            <a:r>
              <a:rPr lang="tr-TR" b="1" dirty="0"/>
              <a:t>- hastalıkların tedavisi için yapılan çalışmaların tümüdür.</a:t>
            </a:r>
          </a:p>
          <a:p>
            <a:pPr marL="0" indent="0">
              <a:buNone/>
            </a:pPr>
            <a:endParaRPr lang="tr-TR" b="1" dirty="0"/>
          </a:p>
          <a:p>
            <a:r>
              <a:rPr lang="tr-TR" b="1" u="sng" dirty="0"/>
              <a:t>Yasal tanımıyla</a:t>
            </a:r>
            <a:r>
              <a:rPr lang="tr-TR" b="1" dirty="0"/>
              <a:t>:</a:t>
            </a:r>
          </a:p>
          <a:p>
            <a:r>
              <a:rPr lang="tr-TR" b="1" i="1" dirty="0"/>
              <a:t>“İnsan sağlığına zarar veren çeşitli etmenlerin yok edilmesi ve toplumun bu etmenlerin etkilerinden korunması, hastalıkların tedavi edilmesi, bedensel ve ruhsal yetenek ve becerileri azalmış olanların </a:t>
            </a:r>
            <a:r>
              <a:rPr lang="tr-TR" b="1" i="1" dirty="0" err="1"/>
              <a:t>rehabilite</a:t>
            </a:r>
            <a:r>
              <a:rPr lang="tr-TR" b="1" i="1" dirty="0"/>
              <a:t> edilmesi için yapılan hizmetlerdir.”</a:t>
            </a:r>
            <a:r>
              <a:rPr lang="tr-TR" dirty="0"/>
              <a:t> (1961 yılında çıkarılan 224 sayılı Sağlık Hizmetlerinin Sosyalleştirilmesi Hakkındaki Kanun)</a:t>
            </a:r>
            <a:endParaRPr lang="tr-TR" sz="3200" b="1" dirty="0"/>
          </a:p>
        </p:txBody>
      </p:sp>
    </p:spTree>
    <p:extLst>
      <p:ext uri="{BB962C8B-B14F-4D97-AF65-F5344CB8AC3E}">
        <p14:creationId xmlns:p14="http://schemas.microsoft.com/office/powerpoint/2010/main" val="2704410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solidFill>
                  <a:srgbClr val="002060"/>
                </a:solidFill>
                <a:effectLst>
                  <a:outerShdw blurRad="38100" dist="38100" dir="2700000" algn="tl">
                    <a:srgbClr val="000000">
                      <a:alpha val="43137"/>
                    </a:srgbClr>
                  </a:outerShdw>
                </a:effectLst>
              </a:rPr>
              <a:t>Sağlık Hizmetleri</a:t>
            </a:r>
            <a:endParaRPr lang="tr-TR" dirty="0"/>
          </a:p>
          <a:p>
            <a:pPr algn="just"/>
            <a:r>
              <a:rPr lang="tr-TR" dirty="0"/>
              <a:t>Hizmet kavramı içinde kendine has özellikleri ile yer alan sağlık hizmetleri, </a:t>
            </a:r>
          </a:p>
          <a:p>
            <a:pPr algn="just"/>
            <a:r>
              <a:rPr lang="tr-TR" dirty="0"/>
              <a:t>ürün ve hizmetleri, </a:t>
            </a:r>
          </a:p>
          <a:p>
            <a:pPr algn="just"/>
            <a:r>
              <a:rPr lang="tr-TR" dirty="0"/>
              <a:t>sağlık personelinin bilgi ve becerilerini, </a:t>
            </a:r>
          </a:p>
          <a:p>
            <a:pPr algn="just"/>
            <a:r>
              <a:rPr lang="tr-TR" dirty="0"/>
              <a:t>sağlık kuruluşlarının tıbbi ve teknolojik kapasitelerini, </a:t>
            </a:r>
          </a:p>
          <a:p>
            <a:pPr algn="just"/>
            <a:r>
              <a:rPr lang="tr-TR" dirty="0"/>
              <a:t>bakım süreçleri vb. gibi konuları kapsamaktadır.</a:t>
            </a:r>
          </a:p>
        </p:txBody>
      </p:sp>
    </p:spTree>
    <p:extLst>
      <p:ext uri="{BB962C8B-B14F-4D97-AF65-F5344CB8AC3E}">
        <p14:creationId xmlns:p14="http://schemas.microsoft.com/office/powerpoint/2010/main" val="310796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4088" y="826718"/>
            <a:ext cx="10589712" cy="5350245"/>
          </a:xfrm>
        </p:spPr>
        <p:txBody>
          <a:bodyPr/>
          <a:lstStyle/>
          <a:p>
            <a:r>
              <a:rPr lang="tr-TR" b="1" dirty="0">
                <a:solidFill>
                  <a:srgbClr val="002060"/>
                </a:solidFill>
              </a:rPr>
              <a:t>Sağlık hizmetleri konusunda</a:t>
            </a:r>
          </a:p>
          <a:p>
            <a:endParaRPr lang="tr-TR" dirty="0">
              <a:solidFill>
                <a:srgbClr val="002060"/>
              </a:solidFill>
            </a:endParaRPr>
          </a:p>
          <a:p>
            <a:r>
              <a:rPr lang="tr-TR" dirty="0"/>
              <a:t>Tüketiciler için tıbbi bakım </a:t>
            </a:r>
          </a:p>
          <a:p>
            <a:r>
              <a:rPr lang="tr-TR" dirty="0"/>
              <a:t>Sağlık personeliyle etkili iletişim kurma, </a:t>
            </a:r>
          </a:p>
          <a:p>
            <a:r>
              <a:rPr lang="tr-TR" dirty="0"/>
              <a:t>Sağlık hizmetine ulaşmadaki kolaylık, </a:t>
            </a:r>
          </a:p>
          <a:p>
            <a:r>
              <a:rPr lang="tr-TR" dirty="0"/>
              <a:t>Fiziksel imkanlar </a:t>
            </a:r>
          </a:p>
          <a:p>
            <a:r>
              <a:rPr lang="tr-TR" dirty="0"/>
              <a:t>Hizmeti üreten kişilerin kendilerine karşı tutumu</a:t>
            </a:r>
          </a:p>
          <a:p>
            <a:pPr marL="0" indent="0">
              <a:buNone/>
            </a:pPr>
            <a:r>
              <a:rPr lang="tr-TR" dirty="0"/>
              <a:t>önemli faktörlerdir.</a:t>
            </a:r>
          </a:p>
        </p:txBody>
      </p:sp>
    </p:spTree>
    <p:extLst>
      <p:ext uri="{BB962C8B-B14F-4D97-AF65-F5344CB8AC3E}">
        <p14:creationId xmlns:p14="http://schemas.microsoft.com/office/powerpoint/2010/main" val="341774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8932" y="1277655"/>
            <a:ext cx="10664868" cy="4899308"/>
          </a:xfrm>
        </p:spPr>
        <p:txBody>
          <a:bodyPr>
            <a:normAutofit lnSpcReduction="10000"/>
          </a:bodyPr>
          <a:lstStyle/>
          <a:p>
            <a:pPr algn="just"/>
            <a:r>
              <a:rPr lang="tr-TR" dirty="0"/>
              <a:t>Sağlık hizmeti talep eden kişiler sağlık hizmetlerini şu konularda değerlendirebilirler;</a:t>
            </a:r>
          </a:p>
          <a:p>
            <a:pPr algn="just"/>
            <a:endParaRPr lang="tr-TR" dirty="0"/>
          </a:p>
          <a:p>
            <a:pPr algn="just"/>
            <a:r>
              <a:rPr lang="tr-TR" dirty="0"/>
              <a:t>sağlık personelinin tutumunu, </a:t>
            </a:r>
          </a:p>
          <a:p>
            <a:pPr algn="just"/>
            <a:r>
              <a:rPr lang="tr-TR" dirty="0"/>
              <a:t>davranışını, </a:t>
            </a:r>
          </a:p>
          <a:p>
            <a:pPr algn="just"/>
            <a:r>
              <a:rPr lang="tr-TR" dirty="0"/>
              <a:t>kendisiyle nasıl iletişim kurduğunu, </a:t>
            </a:r>
          </a:p>
          <a:p>
            <a:pPr algn="just"/>
            <a:r>
              <a:rPr lang="tr-TR" dirty="0"/>
              <a:t>bekleme sürelerini, </a:t>
            </a:r>
          </a:p>
          <a:p>
            <a:pPr algn="just"/>
            <a:r>
              <a:rPr lang="tr-TR" dirty="0"/>
              <a:t>sağlık hizmetine kolay ulaşıp ulaşmadığını, </a:t>
            </a:r>
          </a:p>
          <a:p>
            <a:pPr algn="just"/>
            <a:r>
              <a:rPr lang="tr-TR" dirty="0"/>
              <a:t>hastanenin hijyenini, </a:t>
            </a:r>
          </a:p>
          <a:p>
            <a:pPr algn="just"/>
            <a:r>
              <a:rPr lang="tr-TR" dirty="0"/>
              <a:t>mimarisini.</a:t>
            </a:r>
          </a:p>
        </p:txBody>
      </p:sp>
    </p:spTree>
    <p:extLst>
      <p:ext uri="{BB962C8B-B14F-4D97-AF65-F5344CB8AC3E}">
        <p14:creationId xmlns:p14="http://schemas.microsoft.com/office/powerpoint/2010/main" val="414766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9140" y="1114816"/>
            <a:ext cx="10564660" cy="5062147"/>
          </a:xfrm>
        </p:spPr>
        <p:txBody>
          <a:bodyPr/>
          <a:lstStyle/>
          <a:p>
            <a:r>
              <a:rPr lang="tr-TR" dirty="0"/>
              <a:t>Dünya Sağlık Örgütü (WHO) ise sağlık hizmetlerini;</a:t>
            </a:r>
          </a:p>
          <a:p>
            <a:pPr marL="0" indent="0">
              <a:buNone/>
            </a:pPr>
            <a:r>
              <a:rPr lang="tr-TR" dirty="0"/>
              <a:t> </a:t>
            </a:r>
          </a:p>
          <a:p>
            <a:r>
              <a:rPr lang="tr-TR" dirty="0"/>
              <a:t>“Belirli sağlık kuruluşlarında</a:t>
            </a:r>
          </a:p>
          <a:p>
            <a:r>
              <a:rPr lang="tr-TR" dirty="0"/>
              <a:t>Değişik tip sağlık personelinden yararlanarak </a:t>
            </a:r>
          </a:p>
          <a:p>
            <a:r>
              <a:rPr lang="tr-TR" dirty="0"/>
              <a:t>Toplumun gereksinim ve isteklerine göre değişen</a:t>
            </a:r>
          </a:p>
          <a:p>
            <a:r>
              <a:rPr lang="tr-TR" dirty="0"/>
              <a:t>Amaçları gerçekleştirmek ve </a:t>
            </a:r>
          </a:p>
          <a:p>
            <a:r>
              <a:rPr lang="tr-TR" dirty="0"/>
              <a:t>Böylece kişilerin ve toplumun sağlık bakımını her türlü koruyucu</a:t>
            </a:r>
          </a:p>
          <a:p>
            <a:pPr marL="0" indent="0">
              <a:buNone/>
            </a:pPr>
            <a:r>
              <a:rPr lang="tr-TR" dirty="0"/>
              <a:t>ve tedavi edici etkinliklerle sağlamak üzere ülke çapında örgütlenmiş kalıcı bir sistemdir”</a:t>
            </a:r>
          </a:p>
          <a:p>
            <a:r>
              <a:rPr lang="tr-TR" dirty="0"/>
              <a:t>seklinde tanımlanmaktadır.</a:t>
            </a:r>
          </a:p>
        </p:txBody>
      </p:sp>
    </p:spTree>
    <p:extLst>
      <p:ext uri="{BB962C8B-B14F-4D97-AF65-F5344CB8AC3E}">
        <p14:creationId xmlns:p14="http://schemas.microsoft.com/office/powerpoint/2010/main" val="130922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475989"/>
            <a:ext cx="10439400" cy="5700974"/>
          </a:xfrm>
        </p:spPr>
        <p:txBody>
          <a:bodyPr>
            <a:normAutofit/>
          </a:bodyPr>
          <a:lstStyle/>
          <a:p>
            <a:r>
              <a:rPr lang="tr-TR" sz="3200" b="1" dirty="0">
                <a:solidFill>
                  <a:srgbClr val="002060"/>
                </a:solidFill>
              </a:rPr>
              <a:t>Sağlık hizmetleri; </a:t>
            </a:r>
          </a:p>
          <a:p>
            <a:endParaRPr lang="tr-TR" sz="3200" dirty="0"/>
          </a:p>
          <a:p>
            <a:r>
              <a:rPr lang="tr-TR" sz="3200" dirty="0"/>
              <a:t>Bireylerin sağlığının korunması, teşhis, tedavi ve bakım için kişisel ve kurumsal olarak kamu ya da özel şahısların vermiş olduğu hizmetler olarak tanımlanabilir. </a:t>
            </a:r>
          </a:p>
          <a:p>
            <a:endParaRPr lang="tr-TR" dirty="0"/>
          </a:p>
        </p:txBody>
      </p:sp>
    </p:spTree>
    <p:extLst>
      <p:ext uri="{BB962C8B-B14F-4D97-AF65-F5344CB8AC3E}">
        <p14:creationId xmlns:p14="http://schemas.microsoft.com/office/powerpoint/2010/main" val="398328499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621</TotalTime>
  <Words>1203</Words>
  <Application>Microsoft Office PowerPoint</Application>
  <PresentationFormat>Geniş ekran</PresentationFormat>
  <Paragraphs>131</Paragraphs>
  <Slides>27</Slides>
  <Notes>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27</vt:i4>
      </vt:variant>
    </vt:vector>
  </HeadingPairs>
  <TitlesOfParts>
    <vt:vector size="31" baseType="lpstr">
      <vt:lpstr>Arial</vt:lpstr>
      <vt:lpstr>Calibri</vt:lpstr>
      <vt:lpstr>Calibri Light</vt:lpstr>
      <vt:lpstr>Office Teması</vt:lpstr>
      <vt:lpstr>SAĞLIK HİZMETLERİ</vt:lpstr>
      <vt:lpstr>Sağlık</vt:lpstr>
      <vt:lpstr>Sağlığı Etkileyen Faktörler</vt:lpstr>
      <vt:lpstr>Sağlık Hizmetleri</vt:lpstr>
      <vt:lpstr>PowerPoint Sunusu</vt:lpstr>
      <vt:lpstr>PowerPoint Sunusu</vt:lpstr>
      <vt:lpstr>PowerPoint Sunusu</vt:lpstr>
      <vt:lpstr>PowerPoint Sunusu</vt:lpstr>
      <vt:lpstr>PowerPoint Sunusu</vt:lpstr>
      <vt:lpstr>PowerPoint Sunusu</vt:lpstr>
      <vt:lpstr>PowerPoint Sunusu</vt:lpstr>
      <vt:lpstr>PowerPoint Sunusu</vt:lpstr>
      <vt:lpstr>Sağlık Hizmetleri Sistemi</vt:lpstr>
      <vt:lpstr>PowerPoint Sunusu</vt:lpstr>
      <vt:lpstr>Koruyucu Sağlık Hizmetleri</vt:lpstr>
      <vt:lpstr>Tedavi Edici Sağlık Hizmetleri</vt:lpstr>
      <vt:lpstr>Birinci basamak tedavi hizmetleri</vt:lpstr>
      <vt:lpstr>PowerPoint Sunusu</vt:lpstr>
      <vt:lpstr>İkinci basamak tedavi hizmetleri</vt:lpstr>
      <vt:lpstr>Üçüncü basamak tedavi hizmetleri</vt:lpstr>
      <vt:lpstr>Rehabilitasyon Hizmetleri</vt:lpstr>
      <vt:lpstr>Sağlığın Geliştirilmesi Hizmetleri</vt:lpstr>
      <vt:lpstr>Sağlık Hizmetlerinin Özellikleri</vt:lpstr>
      <vt:lpstr>Sağlık Hizmetlerinin Özellikleri</vt:lpstr>
      <vt:lpstr>Sağlık Hizmetlerinin Özellikleri</vt:lpstr>
      <vt:lpstr>Sağlık Hizmetlerinin Özellikleri</vt:lpstr>
      <vt:lpstr>Kaynaklar</vt:lpstr>
    </vt:vector>
  </TitlesOfParts>
  <Company>TITCK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Setenay Cemre CEVHER</dc:creator>
  <cp:lastModifiedBy>Gizem Gulpinar</cp:lastModifiedBy>
  <cp:revision>66</cp:revision>
  <dcterms:created xsi:type="dcterms:W3CDTF">2021-10-11T08:04:58Z</dcterms:created>
  <dcterms:modified xsi:type="dcterms:W3CDTF">2022-10-30T17:44:09Z</dcterms:modified>
</cp:coreProperties>
</file>