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5897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/>
              <a:t>2</a:t>
            </a:r>
            <a:r>
              <a:rPr lang="tr-TR" spc="-10"/>
              <a:t>00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="" xmlns:a16="http://schemas.microsoft.com/office/drawing/2014/main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2000" b="1" spc="-10" dirty="0">
                <a:latin typeface="Times New Roman"/>
                <a:cs typeface="Times New Roman"/>
              </a:rPr>
              <a:t>INTERACTIVE  COMPUTING</a:t>
            </a:r>
            <a:endParaRPr lang="tr-TR" dirty="0"/>
          </a:p>
        </p:txBody>
      </p:sp>
      <p:sp>
        <p:nvSpPr>
          <p:cNvPr id="8" name="Başlık 7">
            <a:extLst>
              <a:ext uri="{FF2B5EF4-FFF2-40B4-BE49-F238E27FC236}">
                <a16:creationId xmlns="" xmlns:a16="http://schemas.microsoft.com/office/drawing/2014/main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CHE138-5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0660" y="730250"/>
            <a:ext cx="7772400" cy="661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06680" rIns="0" bIns="0" rtlCol="0">
            <a:spAutoFit/>
          </a:bodyPr>
          <a:lstStyle/>
          <a:p>
            <a:pPr marL="1337945">
              <a:lnSpc>
                <a:spcPct val="100000"/>
              </a:lnSpc>
              <a:spcBef>
                <a:spcPts val="840"/>
              </a:spcBef>
            </a:pPr>
            <a:r>
              <a:rPr sz="3600" dirty="0"/>
              <a:t>Ploting Simple</a:t>
            </a:r>
            <a:r>
              <a:rPr sz="3600" spc="-25" dirty="0"/>
              <a:t> </a:t>
            </a:r>
            <a:r>
              <a:rPr sz="3600" dirty="0"/>
              <a:t>Graphs</a:t>
            </a:r>
          </a:p>
        </p:txBody>
      </p:sp>
      <p:sp>
        <p:nvSpPr>
          <p:cNvPr id="3" name="object 3"/>
          <p:cNvSpPr/>
          <p:nvPr/>
        </p:nvSpPr>
        <p:spPr>
          <a:xfrm>
            <a:off x="2386583" y="1900420"/>
            <a:ext cx="5545835" cy="4619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993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43510" rIns="0" bIns="0" rtlCol="0">
            <a:spAutoFit/>
          </a:bodyPr>
          <a:lstStyle/>
          <a:p>
            <a:pPr marL="964565">
              <a:lnSpc>
                <a:spcPct val="100000"/>
              </a:lnSpc>
              <a:spcBef>
                <a:spcPts val="1130"/>
              </a:spcBef>
            </a:pPr>
            <a:r>
              <a:rPr spc="-5" dirty="0"/>
              <a:t>Plotting Simple</a:t>
            </a:r>
            <a:r>
              <a:rPr spc="-10" dirty="0"/>
              <a:t> </a:t>
            </a:r>
            <a:r>
              <a:rPr spc="-5" dirty="0"/>
              <a:t>Functions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4294967295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dirty="0"/>
              <a:t>2</a:t>
            </a:r>
            <a:r>
              <a:rPr spc="-10" dirty="0"/>
              <a:t>00</a:t>
            </a:r>
            <a:r>
              <a:rPr dirty="0"/>
              <a:t>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4294967295"/>
          </p:nvPr>
        </p:nvSpPr>
        <p:spPr>
          <a:xfrm>
            <a:off x="5427916" y="6553639"/>
            <a:ext cx="4095572" cy="191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98296" y="1815857"/>
            <a:ext cx="8230234" cy="455041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1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‘fplot’</a:t>
            </a:r>
            <a:endParaRPr sz="320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00200"/>
              </a:lnSpc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Takes the function of a single variable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limits  </a:t>
            </a:r>
            <a:r>
              <a:rPr sz="2800" spc="-5" dirty="0">
                <a:latin typeface="Times New Roman"/>
                <a:cs typeface="Times New Roman"/>
              </a:rPr>
              <a:t>of the axes as the input and produces a plot of the  function. In its simplest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form:</a:t>
            </a:r>
            <a:endParaRPr sz="2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fplot(‘function’,[xmin xmax])</a:t>
            </a:r>
            <a:endParaRPr sz="2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Example to plot f(x)= e </a:t>
            </a:r>
            <a:r>
              <a:rPr sz="2850" spc="-7" baseline="23391" dirty="0">
                <a:latin typeface="Times New Roman"/>
                <a:cs typeface="Times New Roman"/>
              </a:rPr>
              <a:t>–x/10</a:t>
            </a:r>
            <a:r>
              <a:rPr sz="2800" spc="-5" dirty="0">
                <a:latin typeface="Times New Roman"/>
                <a:cs typeface="Times New Roman"/>
              </a:rPr>
              <a:t>(sin x) for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0&lt;=x&lt;=20</a:t>
            </a:r>
            <a:endParaRPr sz="2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imes New Roman"/>
                <a:cs typeface="Times New Roman"/>
              </a:rPr>
              <a:t>» fplot('exp(-.1*x).*sin(x)',[0,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20])</a:t>
            </a:r>
            <a:endParaRPr sz="2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» xlabel('x'), ylabel('f(x) = e^{x/10}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sin(x)')</a:t>
            </a:r>
            <a:endParaRPr sz="2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imes New Roman"/>
                <a:cs typeface="Times New Roman"/>
              </a:rPr>
              <a:t>» title('A function plotted with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fplot')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850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71755" rIns="0" bIns="0" rtlCol="0">
            <a:spAutoFit/>
          </a:bodyPr>
          <a:lstStyle/>
          <a:p>
            <a:pPr marL="1259840">
              <a:lnSpc>
                <a:spcPct val="100000"/>
              </a:lnSpc>
              <a:spcBef>
                <a:spcPts val="565"/>
              </a:spcBef>
            </a:pPr>
            <a:r>
              <a:rPr dirty="0"/>
              <a:t>Plotting Simple</a:t>
            </a:r>
            <a:r>
              <a:rPr spc="-25" dirty="0"/>
              <a:t> </a:t>
            </a:r>
            <a:r>
              <a:rPr dirty="0"/>
              <a:t>Graphs</a:t>
            </a:r>
          </a:p>
        </p:txBody>
      </p:sp>
      <p:sp>
        <p:nvSpPr>
          <p:cNvPr id="3" name="object 3"/>
          <p:cNvSpPr/>
          <p:nvPr/>
        </p:nvSpPr>
        <p:spPr>
          <a:xfrm>
            <a:off x="2244851" y="1900420"/>
            <a:ext cx="5689091" cy="47365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9268" y="730250"/>
            <a:ext cx="7772400" cy="713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1720"/>
              </a:spcBef>
            </a:pPr>
            <a:r>
              <a:rPr sz="3200" spc="-5" dirty="0"/>
              <a:t>Useful Built-in</a:t>
            </a:r>
            <a:r>
              <a:rPr sz="3200" spc="-10" dirty="0"/>
              <a:t> </a:t>
            </a:r>
            <a:r>
              <a:rPr sz="3200" spc="-5" dirty="0"/>
              <a:t>Functions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4294967295"/>
          </p:nvPr>
        </p:nvSpPr>
        <p:spPr>
          <a:xfrm>
            <a:off x="5427916" y="6553639"/>
            <a:ext cx="4095572" cy="191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71447" y="1960867"/>
            <a:ext cx="76041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Following </a:t>
            </a:r>
            <a:r>
              <a:rPr sz="3200" dirty="0">
                <a:latin typeface="Times New Roman"/>
                <a:cs typeface="Times New Roman"/>
              </a:rPr>
              <a:t>is </a:t>
            </a:r>
            <a:r>
              <a:rPr sz="3200" spc="-5" dirty="0">
                <a:latin typeface="Times New Roman"/>
                <a:cs typeface="Times New Roman"/>
              </a:rPr>
              <a:t>useful for matrix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manipulation: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8648" y="2450985"/>
            <a:ext cx="1397635" cy="310451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78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rot90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fliplr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flipud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tril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triu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299720" algn="l"/>
              </a:tabLst>
            </a:pP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eshape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13285" y="2450985"/>
            <a:ext cx="4664075" cy="310451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rotates a matrix by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90</a:t>
            </a:r>
            <a:r>
              <a:rPr sz="2850" spc="-7" baseline="23391" dirty="0">
                <a:latin typeface="Times New Roman"/>
                <a:cs typeface="Times New Roman"/>
              </a:rPr>
              <a:t>0</a:t>
            </a:r>
            <a:endParaRPr sz="2850" baseline="23391">
              <a:latin typeface="Times New Roman"/>
              <a:cs typeface="Times New Roman"/>
            </a:endParaRPr>
          </a:p>
          <a:p>
            <a:pPr marL="13335" marR="5080">
              <a:lnSpc>
                <a:spcPct val="1202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flips 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from left to right  flips 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from </a:t>
            </a:r>
            <a:r>
              <a:rPr sz="2800" spc="5" dirty="0">
                <a:latin typeface="Times New Roman"/>
                <a:cs typeface="Times New Roman"/>
              </a:rPr>
              <a:t>up </a:t>
            </a:r>
            <a:r>
              <a:rPr sz="2800" spc="-5" dirty="0">
                <a:latin typeface="Times New Roman"/>
                <a:cs typeface="Times New Roman"/>
              </a:rPr>
              <a:t>to down  extracts the lower triangular </a:t>
            </a:r>
            <a:r>
              <a:rPr sz="2800" spc="-10" dirty="0">
                <a:latin typeface="Times New Roman"/>
                <a:cs typeface="Times New Roman"/>
              </a:rPr>
              <a:t>part  </a:t>
            </a:r>
            <a:r>
              <a:rPr sz="2800" spc="-5" dirty="0">
                <a:latin typeface="Times New Roman"/>
                <a:cs typeface="Times New Roman"/>
              </a:rPr>
              <a:t>extracts the upper triangular </a:t>
            </a:r>
            <a:r>
              <a:rPr sz="2800" spc="-10" dirty="0">
                <a:latin typeface="Times New Roman"/>
                <a:cs typeface="Times New Roman"/>
              </a:rPr>
              <a:t>part  </a:t>
            </a:r>
            <a:r>
              <a:rPr sz="2800" spc="-5" dirty="0">
                <a:latin typeface="Times New Roman"/>
                <a:cs typeface="Times New Roman"/>
              </a:rPr>
              <a:t>changes the shape of a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matrix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0660" y="730250"/>
            <a:ext cx="7772400" cy="698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650"/>
              </a:spcBef>
            </a:pPr>
            <a:r>
              <a:rPr sz="4000" spc="-5" dirty="0"/>
              <a:t>Useful Built-in</a:t>
            </a:r>
            <a:r>
              <a:rPr sz="4000" spc="-10" dirty="0"/>
              <a:t> </a:t>
            </a:r>
            <a:r>
              <a:rPr sz="4000" spc="-5"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33463"/>
            <a:ext cx="6340475" cy="10953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Trigonometric functions (partial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list)</a:t>
            </a:r>
            <a:endParaRPr sz="32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3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Arguments must be in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radians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42185" y="2998260"/>
          <a:ext cx="7273290" cy="3211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50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649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6824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31165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--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asin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3175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--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acos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</a:t>
                      </a:r>
                      <a:r>
                        <a:rPr sz="2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3175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tan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Tangent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3375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--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atan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</a:t>
                      </a:r>
                      <a:r>
                        <a:rPr sz="2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tangent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9265">
                <a:tc>
                  <a:txBody>
                    <a:bodyPr/>
                    <a:lstStyle/>
                    <a:p>
                      <a:pPr marL="3175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sec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3350"/>
                        </a:lnSpc>
                      </a:pP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Secant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2105">
                        <a:lnSpc>
                          <a:spcPts val="33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--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asec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</a:t>
                      </a:r>
                      <a:r>
                        <a:rPr sz="2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secant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3175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sinh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Hyperbolic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3175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cosh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Hyperbolic</a:t>
                      </a:r>
                      <a:r>
                        <a:rPr sz="2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31750">
                        <a:lnSpc>
                          <a:spcPts val="3295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asinh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6370">
                        <a:lnSpc>
                          <a:spcPts val="3295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 hyperbolic</a:t>
                      </a:r>
                      <a:r>
                        <a:rPr sz="2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3295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. .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.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747"/>
            <a:ext cx="7772400" cy="9372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6205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915"/>
              </a:spcBef>
            </a:pPr>
            <a:r>
              <a:rPr spc="-5" dirty="0"/>
              <a:t>Useful Built-in</a:t>
            </a:r>
            <a:r>
              <a:rPr spc="-10" dirty="0"/>
              <a:t> </a:t>
            </a:r>
            <a:r>
              <a:rPr spc="-5"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707883"/>
            <a:ext cx="35763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Exponential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1235" y="2133079"/>
            <a:ext cx="1007110" cy="17799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exp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dirty="0">
                <a:latin typeface="Times New Roman"/>
                <a:cs typeface="Times New Roman"/>
              </a:rPr>
              <a:t>log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og10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sqrt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2114" y="2133079"/>
            <a:ext cx="2716530" cy="17799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675"/>
              </a:spcBef>
            </a:pPr>
            <a:r>
              <a:rPr sz="2400" spc="-5" dirty="0">
                <a:latin typeface="Times New Roman"/>
                <a:cs typeface="Times New Roman"/>
              </a:rPr>
              <a:t>Exponential</a:t>
            </a:r>
            <a:endParaRPr sz="2400">
              <a:latin typeface="Times New Roman"/>
              <a:cs typeface="Times New Roman"/>
            </a:endParaRPr>
          </a:p>
          <a:p>
            <a:pPr marL="12700" marR="5080" indent="635">
              <a:lnSpc>
                <a:spcPct val="1198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Natural logarithm (ln)  Base 10 logarithm  Square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root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4036" y="3972547"/>
            <a:ext cx="31616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Complex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1235" y="4400791"/>
            <a:ext cx="920750" cy="177673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6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abs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conj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ag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real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32700" y="4400791"/>
            <a:ext cx="2400935" cy="1776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2400" spc="-5" dirty="0">
                <a:latin typeface="Times New Roman"/>
                <a:cs typeface="Times New Roman"/>
              </a:rPr>
              <a:t>Absolute value  </a:t>
            </a:r>
            <a:r>
              <a:rPr sz="2400" spc="-10" dirty="0">
                <a:latin typeface="Times New Roman"/>
                <a:cs typeface="Times New Roman"/>
              </a:rPr>
              <a:t>Complex conjugate  </a:t>
            </a:r>
            <a:r>
              <a:rPr sz="2400" spc="-5" dirty="0">
                <a:latin typeface="Times New Roman"/>
                <a:cs typeface="Times New Roman"/>
              </a:rPr>
              <a:t>Imaginary </a:t>
            </a:r>
            <a:r>
              <a:rPr sz="2400" spc="-10" dirty="0">
                <a:latin typeface="Times New Roman"/>
                <a:cs typeface="Times New Roman"/>
              </a:rPr>
              <a:t>part  </a:t>
            </a:r>
            <a:r>
              <a:rPr sz="2400" spc="-5" dirty="0">
                <a:latin typeface="Times New Roman"/>
                <a:cs typeface="Times New Roman"/>
              </a:rPr>
              <a:t>Real</a:t>
            </a:r>
            <a:r>
              <a:rPr sz="2400" spc="-10" dirty="0">
                <a:latin typeface="Times New Roman"/>
                <a:cs typeface="Times New Roman"/>
              </a:rPr>
              <a:t> part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1720"/>
              </a:spcBef>
            </a:pPr>
            <a:r>
              <a:rPr spc="-5" dirty="0"/>
              <a:t>Useful Built-in</a:t>
            </a:r>
            <a:r>
              <a:rPr spc="-10" dirty="0"/>
              <a:t> </a:t>
            </a:r>
            <a:r>
              <a:rPr spc="-5"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341867"/>
            <a:ext cx="36760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Round-off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functions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9835" y="2831968"/>
            <a:ext cx="1142365" cy="207835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785"/>
              </a:spcBef>
              <a:buChar char="–"/>
              <a:tabLst>
                <a:tab pos="299720" algn="l"/>
              </a:tabLst>
            </a:pPr>
            <a:r>
              <a:rPr sz="2800" dirty="0">
                <a:latin typeface="Times New Roman"/>
                <a:cs typeface="Times New Roman"/>
              </a:rPr>
              <a:t>fix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floor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ceil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299720" algn="l"/>
              </a:tabLst>
            </a:pP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ound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60029" y="2831968"/>
            <a:ext cx="4879340" cy="207835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Round towards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</a:t>
            </a:r>
            <a:endParaRPr sz="2800">
              <a:latin typeface="Times New Roman"/>
              <a:cs typeface="Times New Roman"/>
            </a:endParaRPr>
          </a:p>
          <a:p>
            <a:pPr marL="15875" marR="1359535" indent="-254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Round towards –infinity  Round towards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+infinity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Round towards the nearest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integer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75970"/>
            <a:ext cx="7772400" cy="792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3180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340"/>
              </a:spcBef>
            </a:pPr>
            <a:r>
              <a:rPr spc="-5" dirty="0"/>
              <a:t>Useful Built-in</a:t>
            </a:r>
            <a:r>
              <a:rPr spc="-10" dirty="0"/>
              <a:t> </a:t>
            </a:r>
            <a:r>
              <a:rPr spc="-5" dirty="0"/>
              <a:t>Functions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4294967295"/>
          </p:nvPr>
        </p:nvSpPr>
        <p:spPr>
          <a:xfrm>
            <a:off x="5427916" y="6553639"/>
            <a:ext cx="4095572" cy="191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04036" y="1590535"/>
            <a:ext cx="68402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Character string </a:t>
            </a:r>
            <a:r>
              <a:rPr sz="3200" dirty="0">
                <a:latin typeface="Times New Roman"/>
                <a:cs typeface="Times New Roman"/>
              </a:rPr>
              <a:t>manipulation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functions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1235" y="2122411"/>
            <a:ext cx="9226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char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1235" y="3019444"/>
            <a:ext cx="1654810" cy="96456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blanks(n)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deblank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1235" y="4343795"/>
            <a:ext cx="1240790" cy="96456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299720" algn="l"/>
              </a:tabLst>
            </a:pPr>
            <a:r>
              <a:rPr sz="2800" spc="-10" dirty="0">
                <a:latin typeface="Times New Roman"/>
                <a:cs typeface="Times New Roman"/>
              </a:rPr>
              <a:t>eval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findstr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1235" y="5711432"/>
            <a:ext cx="12204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int2str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45891" y="2077598"/>
            <a:ext cx="4780280" cy="4085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 marR="488315" indent="-635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Creates character </a:t>
            </a:r>
            <a:r>
              <a:rPr sz="2800" dirty="0">
                <a:latin typeface="Times New Roman"/>
                <a:cs typeface="Times New Roman"/>
              </a:rPr>
              <a:t>arrays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using  automatic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padding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Times New Roman"/>
                <a:cs typeface="Times New Roman"/>
              </a:rPr>
              <a:t>Creates n blank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characters</a:t>
            </a:r>
            <a:endParaRPr sz="2800">
              <a:latin typeface="Times New Roman"/>
              <a:cs typeface="Times New Roman"/>
            </a:endParaRPr>
          </a:p>
          <a:p>
            <a:pPr marL="13970" marR="5080" indent="1270">
              <a:lnSpc>
                <a:spcPts val="3020"/>
              </a:lnSpc>
              <a:spcBef>
                <a:spcPts val="720"/>
              </a:spcBef>
            </a:pPr>
            <a:r>
              <a:rPr sz="2800" spc="-5" dirty="0">
                <a:latin typeface="Times New Roman"/>
                <a:cs typeface="Times New Roman"/>
              </a:rPr>
              <a:t>Removes the trailing blanks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from  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string</a:t>
            </a:r>
            <a:endParaRPr sz="28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305"/>
              </a:spcBef>
            </a:pPr>
            <a:r>
              <a:rPr sz="2800" spc="-10" dirty="0">
                <a:latin typeface="Times New Roman"/>
                <a:cs typeface="Times New Roman"/>
              </a:rPr>
              <a:t>Executes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string </a:t>
            </a:r>
            <a:r>
              <a:rPr sz="2800" spc="-5" dirty="0">
                <a:latin typeface="Times New Roman"/>
                <a:cs typeface="Times New Roman"/>
              </a:rPr>
              <a:t>as a </a:t>
            </a:r>
            <a:r>
              <a:rPr sz="2800" spc="-10" dirty="0">
                <a:latin typeface="Times New Roman"/>
                <a:cs typeface="Times New Roman"/>
              </a:rPr>
              <a:t>command</a:t>
            </a:r>
            <a:endParaRPr sz="2800">
              <a:latin typeface="Times New Roman"/>
              <a:cs typeface="Times New Roman"/>
            </a:endParaRPr>
          </a:p>
          <a:p>
            <a:pPr marL="13970" marR="74930" indent="-635">
              <a:lnSpc>
                <a:spcPts val="3020"/>
              </a:lnSpc>
              <a:spcBef>
                <a:spcPts val="720"/>
              </a:spcBef>
            </a:pPr>
            <a:r>
              <a:rPr sz="2800" spc="-5" dirty="0">
                <a:latin typeface="Times New Roman"/>
                <a:cs typeface="Times New Roman"/>
              </a:rPr>
              <a:t>Finds the specified substring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a  given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substring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2800" spc="-5" dirty="0">
                <a:latin typeface="Times New Roman"/>
                <a:cs typeface="Times New Roman"/>
              </a:rPr>
              <a:t>Converts integers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strings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5630" y="730250"/>
            <a:ext cx="8215048" cy="6572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1275" rIns="0" bIns="0" rtlCol="0">
            <a:spAutoFit/>
          </a:bodyPr>
          <a:lstStyle/>
          <a:p>
            <a:pPr marL="1255395">
              <a:lnSpc>
                <a:spcPct val="100000"/>
              </a:lnSpc>
              <a:spcBef>
                <a:spcPts val="325"/>
              </a:spcBef>
            </a:pPr>
            <a:r>
              <a:rPr sz="4000" spc="-5" dirty="0"/>
              <a:t>Useful Built-in Functions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3506973" y="1880162"/>
            <a:ext cx="5780502" cy="511236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970" marR="499745" indent="-635">
              <a:lnSpc>
                <a:spcPct val="119800"/>
              </a:lnSpc>
              <a:spcBef>
                <a:spcPts val="90"/>
              </a:spcBef>
            </a:pPr>
            <a:r>
              <a:rPr sz="2400" spc="-5" dirty="0"/>
              <a:t>true(=1) </a:t>
            </a:r>
            <a:r>
              <a:rPr sz="2400" dirty="0"/>
              <a:t>for </a:t>
            </a:r>
            <a:r>
              <a:rPr sz="2400" spc="-5" dirty="0"/>
              <a:t>character arrays  true(=1) </a:t>
            </a:r>
            <a:r>
              <a:rPr sz="2400" dirty="0"/>
              <a:t>for </a:t>
            </a:r>
            <a:r>
              <a:rPr sz="2400" spc="-5" dirty="0"/>
              <a:t>alphabetical </a:t>
            </a:r>
            <a:r>
              <a:rPr sz="2400" dirty="0"/>
              <a:t>characters  </a:t>
            </a:r>
            <a:r>
              <a:rPr sz="2400" spc="-5" dirty="0"/>
              <a:t>true(=1) </a:t>
            </a:r>
            <a:r>
              <a:rPr sz="2400" dirty="0"/>
              <a:t>if the </a:t>
            </a:r>
            <a:r>
              <a:rPr sz="2400" spc="-5" dirty="0"/>
              <a:t>argument is </a:t>
            </a:r>
            <a:r>
              <a:rPr sz="2400" dirty="0"/>
              <a:t>a</a:t>
            </a:r>
            <a:r>
              <a:rPr sz="2400" spc="-45" dirty="0"/>
              <a:t> </a:t>
            </a:r>
            <a:r>
              <a:rPr sz="2400" spc="-5" dirty="0"/>
              <a:t>string</a:t>
            </a:r>
          </a:p>
          <a:p>
            <a:pPr marL="13970" marR="742315">
              <a:lnSpc>
                <a:spcPct val="100000"/>
              </a:lnSpc>
              <a:spcBef>
                <a:spcPts val="565"/>
              </a:spcBef>
            </a:pPr>
            <a:r>
              <a:rPr sz="2400" spc="-5" dirty="0"/>
              <a:t>converts any upper case letters to  lower case</a:t>
            </a:r>
          </a:p>
          <a:p>
            <a:pPr marL="13335">
              <a:lnSpc>
                <a:spcPct val="100000"/>
              </a:lnSpc>
              <a:spcBef>
                <a:spcPts val="565"/>
              </a:spcBef>
            </a:pPr>
            <a:r>
              <a:rPr sz="2400" dirty="0"/>
              <a:t>converts to upper</a:t>
            </a:r>
            <a:r>
              <a:rPr sz="2400" spc="-40" dirty="0"/>
              <a:t> </a:t>
            </a:r>
            <a:r>
              <a:rPr sz="2400" dirty="0"/>
              <a:t>case</a:t>
            </a:r>
          </a:p>
          <a:p>
            <a:pPr marL="12700" marR="5080" indent="-635" algn="just">
              <a:lnSpc>
                <a:spcPct val="109800"/>
              </a:lnSpc>
              <a:spcBef>
                <a:spcPts val="295"/>
              </a:spcBef>
            </a:pPr>
            <a:r>
              <a:rPr sz="2400" spc="-5" dirty="0"/>
              <a:t>compares two strings, </a:t>
            </a:r>
            <a:r>
              <a:rPr sz="2400" dirty="0"/>
              <a:t>returns 1 if </a:t>
            </a:r>
            <a:r>
              <a:rPr sz="2400" spc="-5" dirty="0"/>
              <a:t>same  compares the first </a:t>
            </a:r>
            <a:r>
              <a:rPr sz="2400" dirty="0"/>
              <a:t>n </a:t>
            </a:r>
            <a:r>
              <a:rPr sz="2400" spc="-5" dirty="0"/>
              <a:t>characters </a:t>
            </a:r>
            <a:r>
              <a:rPr sz="2400" dirty="0"/>
              <a:t>in </a:t>
            </a:r>
            <a:r>
              <a:rPr sz="2400" spc="-5" dirty="0"/>
              <a:t>given  strings</a:t>
            </a:r>
          </a:p>
          <a:p>
            <a:pPr marL="13970" marR="282575" indent="635">
              <a:lnSpc>
                <a:spcPts val="2870"/>
              </a:lnSpc>
              <a:spcBef>
                <a:spcPts val="680"/>
              </a:spcBef>
            </a:pPr>
            <a:r>
              <a:rPr sz="2400" spc="-5" dirty="0"/>
              <a:t>concatenates strings ignoring trailing  </a:t>
            </a:r>
            <a:r>
              <a:rPr sz="2400" dirty="0"/>
              <a:t>blanks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1447" y="1437327"/>
            <a:ext cx="60248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Character string manipulation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8648" y="1865571"/>
            <a:ext cx="1141095" cy="177673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6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ischar</a:t>
            </a:r>
            <a:endParaRPr sz="2400" dirty="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isletter</a:t>
            </a:r>
            <a:endParaRPr sz="2400" dirty="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dirty="0">
                <a:latin typeface="Times New Roman"/>
                <a:cs typeface="Times New Roman"/>
              </a:rPr>
              <a:t>isstr</a:t>
            </a:r>
          </a:p>
          <a:p>
            <a:pPr marL="299085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lower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28648" y="3980882"/>
            <a:ext cx="1292860" cy="134112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dirty="0">
                <a:latin typeface="Times New Roman"/>
                <a:cs typeface="Times New Roman"/>
              </a:rPr>
              <a:t>upper</a:t>
            </a: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strcmp</a:t>
            </a:r>
            <a:endParaRPr sz="2400" dirty="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strnc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628648" y="5735007"/>
            <a:ext cx="9721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085" algn="l"/>
              </a:tabLst>
            </a:pPr>
            <a:r>
              <a:rPr sz="2400" dirty="0">
                <a:latin typeface="Times New Roman"/>
                <a:cs typeface="Times New Roman"/>
              </a:rPr>
              <a:t>–	</a:t>
            </a:r>
            <a:r>
              <a:rPr sz="2400" spc="-5" dirty="0">
                <a:latin typeface="Times New Roman"/>
                <a:cs typeface="Times New Roman"/>
              </a:rPr>
              <a:t>strcat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4300" y="789340"/>
            <a:ext cx="7772400" cy="850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71755" rIns="0" bIns="0" rtlCol="0">
            <a:spAutoFit/>
          </a:bodyPr>
          <a:lstStyle/>
          <a:p>
            <a:pPr marL="2418080">
              <a:lnSpc>
                <a:spcPct val="100000"/>
              </a:lnSpc>
              <a:spcBef>
                <a:spcPts val="565"/>
              </a:spcBef>
            </a:pPr>
            <a:r>
              <a:rPr spc="-5" dirty="0"/>
              <a:t>On-line Help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6227" y="1617055"/>
            <a:ext cx="7504430" cy="4646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4615" indent="-342900">
              <a:lnSpc>
                <a:spcPct val="1097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‘help’ </a:t>
            </a:r>
            <a:r>
              <a:rPr sz="3200" dirty="0">
                <a:latin typeface="Times New Roman"/>
                <a:cs typeface="Times New Roman"/>
              </a:rPr>
              <a:t>is </a:t>
            </a:r>
            <a:r>
              <a:rPr sz="3200" spc="-5" dirty="0">
                <a:latin typeface="Times New Roman"/>
                <a:cs typeface="Times New Roman"/>
              </a:rPr>
              <a:t>useful </a:t>
            </a:r>
            <a:r>
              <a:rPr sz="3200" spc="-10" dirty="0">
                <a:latin typeface="Times New Roman"/>
                <a:cs typeface="Times New Roman"/>
              </a:rPr>
              <a:t>if </a:t>
            </a:r>
            <a:r>
              <a:rPr sz="3200" dirty="0">
                <a:latin typeface="Times New Roman"/>
                <a:cs typeface="Times New Roman"/>
              </a:rPr>
              <a:t>you know the exact name  </a:t>
            </a:r>
            <a:r>
              <a:rPr sz="3200" spc="-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10" dirty="0">
                <a:latin typeface="Times New Roman"/>
                <a:cs typeface="Times New Roman"/>
              </a:rPr>
              <a:t> function.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Times New Roman"/>
                <a:cs typeface="Times New Roman"/>
              </a:rPr>
              <a:t>&gt;&gt; help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i="1" spc="-5" dirty="0">
                <a:latin typeface="Times New Roman"/>
                <a:cs typeface="Times New Roman"/>
              </a:rPr>
              <a:t>functionname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0"/>
              </a:spcBef>
              <a:tabLst>
                <a:tab pos="2618105" algn="l"/>
              </a:tabLst>
            </a:pPr>
            <a:r>
              <a:rPr sz="3200" spc="-5" dirty="0">
                <a:latin typeface="Times New Roman"/>
                <a:cs typeface="Times New Roman"/>
              </a:rPr>
              <a:t>&gt;&gt; help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help	</a:t>
            </a:r>
            <a:r>
              <a:rPr sz="3200" dirty="0">
                <a:latin typeface="Times New Roman"/>
                <a:cs typeface="Times New Roman"/>
              </a:rPr>
              <a:t>% </a:t>
            </a:r>
            <a:r>
              <a:rPr sz="3200" spc="-5" dirty="0">
                <a:latin typeface="Times New Roman"/>
                <a:cs typeface="Times New Roman"/>
              </a:rPr>
              <a:t>help on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help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898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‘lookfor’ </a:t>
            </a:r>
            <a:r>
              <a:rPr sz="3200" dirty="0">
                <a:latin typeface="Times New Roman"/>
                <a:cs typeface="Times New Roman"/>
              </a:rPr>
              <a:t>is the </a:t>
            </a:r>
            <a:r>
              <a:rPr sz="3200" spc="-5" dirty="0">
                <a:latin typeface="Times New Roman"/>
                <a:cs typeface="Times New Roman"/>
              </a:rPr>
              <a:t>keyword </a:t>
            </a:r>
            <a:r>
              <a:rPr sz="3200" dirty="0">
                <a:latin typeface="Times New Roman"/>
                <a:cs typeface="Times New Roman"/>
              </a:rPr>
              <a:t>search </a:t>
            </a:r>
            <a:r>
              <a:rPr sz="3200" spc="-5" dirty="0">
                <a:latin typeface="Times New Roman"/>
                <a:cs typeface="Times New Roman"/>
              </a:rPr>
              <a:t>help. </a:t>
            </a:r>
            <a:r>
              <a:rPr sz="3200" dirty="0">
                <a:latin typeface="Times New Roman"/>
                <a:cs typeface="Times New Roman"/>
              </a:rPr>
              <a:t>Gets a  list of </a:t>
            </a:r>
            <a:r>
              <a:rPr sz="3200" spc="-5" dirty="0">
                <a:latin typeface="Times New Roman"/>
                <a:cs typeface="Times New Roman"/>
              </a:rPr>
              <a:t>functions </a:t>
            </a:r>
            <a:r>
              <a:rPr sz="3200" dirty="0">
                <a:latin typeface="Times New Roman"/>
                <a:cs typeface="Times New Roman"/>
              </a:rPr>
              <a:t>with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string </a:t>
            </a:r>
            <a:r>
              <a:rPr sz="3200" spc="-5" dirty="0">
                <a:latin typeface="Times New Roman"/>
                <a:cs typeface="Times New Roman"/>
              </a:rPr>
              <a:t>keyword </a:t>
            </a:r>
            <a:r>
              <a:rPr sz="3200" spc="-10" dirty="0">
                <a:latin typeface="Times New Roman"/>
                <a:cs typeface="Times New Roman"/>
              </a:rPr>
              <a:t>in  </a:t>
            </a:r>
            <a:r>
              <a:rPr sz="3200" dirty="0">
                <a:latin typeface="Times New Roman"/>
                <a:cs typeface="Times New Roman"/>
              </a:rPr>
              <a:t>their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description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Times New Roman"/>
                <a:cs typeface="Times New Roman"/>
              </a:rPr>
              <a:t>&gt;&gt; lookfor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i="1" dirty="0">
                <a:latin typeface="Times New Roman"/>
                <a:cs typeface="Times New Roman"/>
              </a:rPr>
              <a:t>kewyword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5"/>
              </a:spcBef>
            </a:pPr>
            <a:r>
              <a:rPr sz="3200" i="1" dirty="0">
                <a:latin typeface="Times New Roman"/>
                <a:cs typeface="Times New Roman"/>
              </a:rPr>
              <a:t>&gt;&gt; </a:t>
            </a:r>
            <a:r>
              <a:rPr sz="3200" spc="-5" dirty="0">
                <a:latin typeface="Times New Roman"/>
                <a:cs typeface="Times New Roman"/>
              </a:rPr>
              <a:t>lookfor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determinant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0500" y="741540"/>
            <a:ext cx="7772400" cy="993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43510" rIns="0" bIns="0" rtlCol="0">
            <a:spAutoFit/>
          </a:bodyPr>
          <a:lstStyle/>
          <a:p>
            <a:pPr marL="2480945">
              <a:lnSpc>
                <a:spcPct val="100000"/>
              </a:lnSpc>
              <a:spcBef>
                <a:spcPts val="1130"/>
              </a:spcBef>
            </a:pPr>
            <a:r>
              <a:rPr spc="-5" dirty="0"/>
              <a:t>On-line</a:t>
            </a:r>
            <a:r>
              <a:rPr spc="-15" dirty="0"/>
              <a:t> </a:t>
            </a:r>
            <a:r>
              <a:rPr spc="-5" dirty="0"/>
              <a:t>help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1447" y="1735315"/>
            <a:ext cx="800480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‘helpwin’ </a:t>
            </a:r>
            <a:r>
              <a:rPr sz="3200" dirty="0">
                <a:latin typeface="Times New Roman"/>
                <a:cs typeface="Times New Roman"/>
              </a:rPr>
              <a:t>is </a:t>
            </a:r>
            <a:r>
              <a:rPr sz="3200" spc="-5" dirty="0">
                <a:latin typeface="Times New Roman"/>
                <a:cs typeface="Times New Roman"/>
              </a:rPr>
              <a:t>the click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spc="-5" dirty="0">
                <a:latin typeface="Times New Roman"/>
                <a:cs typeface="Times New Roman"/>
              </a:rPr>
              <a:t>navigate </a:t>
            </a:r>
            <a:r>
              <a:rPr sz="3200" dirty="0">
                <a:latin typeface="Times New Roman"/>
                <a:cs typeface="Times New Roman"/>
              </a:rPr>
              <a:t>help.</a:t>
            </a:r>
            <a:r>
              <a:rPr sz="3200" spc="5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Chose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1447" y="2126069"/>
            <a:ext cx="8079740" cy="420878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470"/>
              </a:spcBef>
            </a:pPr>
            <a:r>
              <a:rPr sz="3200" spc="-5" dirty="0">
                <a:latin typeface="Times New Roman"/>
                <a:cs typeface="Times New Roman"/>
              </a:rPr>
              <a:t>‘Help Window’ from the help menu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or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0"/>
              </a:spcBef>
              <a:tabLst>
                <a:tab pos="2428875" algn="l"/>
              </a:tabLst>
            </a:pPr>
            <a:r>
              <a:rPr sz="3200" spc="-5" dirty="0">
                <a:latin typeface="Times New Roman"/>
                <a:cs typeface="Times New Roman"/>
              </a:rPr>
              <a:t>&gt;&gt;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helpwin	</a:t>
            </a:r>
            <a:r>
              <a:rPr sz="3200" dirty="0">
                <a:latin typeface="Times New Roman"/>
                <a:cs typeface="Times New Roman"/>
              </a:rPr>
              <a:t>% </a:t>
            </a:r>
            <a:r>
              <a:rPr sz="3200" spc="-5" dirty="0">
                <a:latin typeface="Times New Roman"/>
                <a:cs typeface="Times New Roman"/>
              </a:rPr>
              <a:t>type helpwin at the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prompt</a:t>
            </a:r>
            <a:endParaRPr sz="3200">
              <a:latin typeface="Times New Roman"/>
              <a:cs typeface="Times New Roman"/>
            </a:endParaRPr>
          </a:p>
          <a:p>
            <a:pPr marL="355600" marR="659130" indent="-342900">
              <a:lnSpc>
                <a:spcPct val="1097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‘helpdesk’ </a:t>
            </a:r>
            <a:r>
              <a:rPr sz="3200" dirty="0">
                <a:latin typeface="Times New Roman"/>
                <a:cs typeface="Times New Roman"/>
              </a:rPr>
              <a:t>is the web browser </a:t>
            </a:r>
            <a:r>
              <a:rPr sz="3200" spc="-5" dirty="0">
                <a:latin typeface="Times New Roman"/>
                <a:cs typeface="Times New Roman"/>
              </a:rPr>
              <a:t>based help  Choose ‘Help Desk’ from the help menu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or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5"/>
              </a:spcBef>
              <a:tabLst>
                <a:tab pos="2562860" algn="l"/>
              </a:tabLst>
            </a:pPr>
            <a:r>
              <a:rPr sz="3200" spc="-5" dirty="0">
                <a:latin typeface="Times New Roman"/>
                <a:cs typeface="Times New Roman"/>
              </a:rPr>
              <a:t>&gt;&gt;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helpdesk	</a:t>
            </a:r>
            <a:r>
              <a:rPr sz="3200" dirty="0">
                <a:latin typeface="Times New Roman"/>
                <a:cs typeface="Times New Roman"/>
              </a:rPr>
              <a:t>% </a:t>
            </a:r>
            <a:r>
              <a:rPr sz="3200" spc="-5" dirty="0">
                <a:latin typeface="Times New Roman"/>
                <a:cs typeface="Times New Roman"/>
              </a:rPr>
              <a:t>type helpdesk at the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prompt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440"/>
              </a:lnSpc>
              <a:spcBef>
                <a:spcPts val="8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‘demo’ </a:t>
            </a:r>
            <a:r>
              <a:rPr sz="3200" spc="-5" dirty="0">
                <a:latin typeface="Times New Roman"/>
                <a:cs typeface="Times New Roman"/>
              </a:rPr>
              <a:t>runs demonstrations for </a:t>
            </a:r>
            <a:r>
              <a:rPr sz="3200" dirty="0">
                <a:latin typeface="Times New Roman"/>
                <a:cs typeface="Times New Roman"/>
              </a:rPr>
              <a:t>the categorized  </a:t>
            </a:r>
            <a:r>
              <a:rPr sz="3200" spc="-5" dirty="0">
                <a:latin typeface="Times New Roman"/>
                <a:cs typeface="Times New Roman"/>
              </a:rPr>
              <a:t>topics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&gt;&gt;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demo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5963" y="730250"/>
            <a:ext cx="8229600" cy="993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43510" rIns="0" bIns="0" rtlCol="0">
            <a:spAutoFit/>
          </a:bodyPr>
          <a:lstStyle/>
          <a:p>
            <a:pPr marL="1267460">
              <a:lnSpc>
                <a:spcPct val="100000"/>
              </a:lnSpc>
              <a:spcBef>
                <a:spcPts val="1130"/>
              </a:spcBef>
            </a:pPr>
            <a:r>
              <a:rPr spc="-5" dirty="0"/>
              <a:t>Saving and Loading Data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6227" y="2200910"/>
            <a:ext cx="7336790" cy="47015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Times New Roman"/>
                <a:cs typeface="Times New Roman"/>
              </a:rPr>
              <a:t>&gt;&gt; save tubedata.mat x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y</a:t>
            </a:r>
          </a:p>
          <a:p>
            <a:pPr marL="3556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saves </a:t>
            </a:r>
            <a:r>
              <a:rPr sz="3200" spc="-5" dirty="0">
                <a:latin typeface="Times New Roman"/>
                <a:cs typeface="Times New Roman"/>
              </a:rPr>
              <a:t>variables </a:t>
            </a:r>
            <a:r>
              <a:rPr sz="3200" dirty="0">
                <a:latin typeface="Times New Roman"/>
                <a:cs typeface="Times New Roman"/>
              </a:rPr>
              <a:t>x and y in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‘tubedata.mat’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&gt;&gt; save newdata rx </a:t>
            </a:r>
            <a:r>
              <a:rPr sz="3200" spc="-10" dirty="0">
                <a:latin typeface="Times New Roman"/>
                <a:cs typeface="Times New Roman"/>
              </a:rPr>
              <a:t>ry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rz</a:t>
            </a:r>
            <a:endParaRPr sz="32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saves variables in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‘newdata.mat’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&gt;&gt; save data.dat x y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–ascii</a:t>
            </a:r>
          </a:p>
          <a:p>
            <a:pPr marL="3556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saves </a:t>
            </a:r>
            <a:r>
              <a:rPr sz="3200" spc="-5" dirty="0">
                <a:latin typeface="Times New Roman"/>
                <a:cs typeface="Times New Roman"/>
              </a:rPr>
              <a:t>variables </a:t>
            </a:r>
            <a:r>
              <a:rPr sz="3200" spc="-10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‘data.dat’ in ascii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format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&gt;&gt; save</a:t>
            </a:r>
          </a:p>
          <a:p>
            <a:pPr marL="3556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saves </a:t>
            </a:r>
            <a:r>
              <a:rPr sz="3200" spc="-5" dirty="0">
                <a:latin typeface="Times New Roman"/>
                <a:cs typeface="Times New Roman"/>
              </a:rPr>
              <a:t>the entire </a:t>
            </a:r>
            <a:r>
              <a:rPr sz="3200" dirty="0">
                <a:latin typeface="Times New Roman"/>
                <a:cs typeface="Times New Roman"/>
              </a:rPr>
              <a:t>workspace in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‘matlab.mat’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0500" y="730250"/>
            <a:ext cx="7772400" cy="836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037590">
              <a:lnSpc>
                <a:spcPct val="100000"/>
              </a:lnSpc>
              <a:spcBef>
                <a:spcPts val="1720"/>
              </a:spcBef>
            </a:pPr>
            <a:r>
              <a:rPr sz="4000" spc="-5" dirty="0"/>
              <a:t>Saving and Loading Data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4294967295"/>
          </p:nvPr>
        </p:nvSpPr>
        <p:spPr>
          <a:xfrm>
            <a:off x="5427916" y="6553639"/>
            <a:ext cx="4095572" cy="191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98296" y="1865447"/>
            <a:ext cx="7487920" cy="450469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Times New Roman"/>
                <a:cs typeface="Times New Roman"/>
              </a:rPr>
              <a:t>&gt;&gt; load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tubedata</a:t>
            </a:r>
            <a:endParaRPr sz="3200">
              <a:latin typeface="Times New Roman"/>
              <a:cs typeface="Times New Roman"/>
            </a:endParaRPr>
          </a:p>
          <a:p>
            <a:pPr marL="355600" marR="1405890">
              <a:lnSpc>
                <a:spcPts val="4610"/>
              </a:lnSpc>
              <a:spcBef>
                <a:spcPts val="265"/>
              </a:spcBef>
            </a:pPr>
            <a:r>
              <a:rPr sz="3200" dirty="0">
                <a:latin typeface="Times New Roman"/>
                <a:cs typeface="Times New Roman"/>
              </a:rPr>
              <a:t>loads the variables saved in the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file  </a:t>
            </a:r>
            <a:r>
              <a:rPr sz="3200" spc="-5" dirty="0">
                <a:latin typeface="Times New Roman"/>
                <a:cs typeface="Times New Roman"/>
              </a:rPr>
              <a:t>‘tubedata.mat’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spc="-5" dirty="0">
                <a:latin typeface="Times New Roman"/>
                <a:cs typeface="Times New Roman"/>
              </a:rPr>
              <a:t>&gt;&gt; load</a:t>
            </a:r>
            <a:endParaRPr sz="3200">
              <a:latin typeface="Times New Roman"/>
              <a:cs typeface="Times New Roman"/>
            </a:endParaRPr>
          </a:p>
          <a:p>
            <a:pPr marL="355600" marR="17653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loads the variables saved in the default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file  </a:t>
            </a:r>
            <a:r>
              <a:rPr sz="3200" spc="-5" dirty="0">
                <a:latin typeface="Times New Roman"/>
                <a:cs typeface="Times New Roman"/>
              </a:rPr>
              <a:t>‘matlab.mat’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You can also use </a:t>
            </a:r>
            <a:r>
              <a:rPr sz="3200" spc="-5" dirty="0">
                <a:latin typeface="Times New Roman"/>
                <a:cs typeface="Times New Roman"/>
              </a:rPr>
              <a:t>cut-and-paste </a:t>
            </a:r>
            <a:r>
              <a:rPr sz="3200" dirty="0">
                <a:latin typeface="Times New Roman"/>
                <a:cs typeface="Times New Roman"/>
              </a:rPr>
              <a:t>between the  command </a:t>
            </a:r>
            <a:r>
              <a:rPr sz="3200" spc="-5" dirty="0">
                <a:latin typeface="Times New Roman"/>
                <a:cs typeface="Times New Roman"/>
              </a:rPr>
              <a:t>window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spc="-5" dirty="0">
                <a:latin typeface="Times New Roman"/>
                <a:cs typeface="Times New Roman"/>
              </a:rPr>
              <a:t>other </a:t>
            </a:r>
            <a:r>
              <a:rPr sz="3200" dirty="0">
                <a:latin typeface="Times New Roman"/>
                <a:cs typeface="Times New Roman"/>
              </a:rPr>
              <a:t>applications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6893" y="915541"/>
            <a:ext cx="7772400" cy="774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438784">
              <a:lnSpc>
                <a:spcPct val="100000"/>
              </a:lnSpc>
              <a:spcBef>
                <a:spcPts val="1720"/>
              </a:spcBef>
            </a:pPr>
            <a:r>
              <a:rPr sz="3600" spc="-5" dirty="0"/>
              <a:t>Recording </a:t>
            </a:r>
            <a:r>
              <a:rPr sz="3600" dirty="0"/>
              <a:t>a </a:t>
            </a:r>
            <a:r>
              <a:rPr sz="3600" spc="-5" dirty="0"/>
              <a:t>session with</a:t>
            </a:r>
            <a:r>
              <a:rPr sz="3600" spc="-50" dirty="0"/>
              <a:t> </a:t>
            </a:r>
            <a:r>
              <a:rPr sz="3600" spc="-5" dirty="0"/>
              <a:t>diary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46836" y="1960867"/>
            <a:ext cx="8692515" cy="3728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51765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An </a:t>
            </a:r>
            <a:r>
              <a:rPr sz="3200" spc="-5" dirty="0">
                <a:latin typeface="Times New Roman"/>
                <a:cs typeface="Times New Roman"/>
              </a:rPr>
              <a:t>entire </a:t>
            </a:r>
            <a:r>
              <a:rPr sz="3200" dirty="0">
                <a:latin typeface="Times New Roman"/>
                <a:cs typeface="Times New Roman"/>
              </a:rPr>
              <a:t>MATLAB session, or part of one can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  </a:t>
            </a:r>
            <a:r>
              <a:rPr sz="3200" spc="-5" dirty="0">
                <a:latin typeface="Times New Roman"/>
                <a:cs typeface="Times New Roman"/>
              </a:rPr>
              <a:t>recorded </a:t>
            </a:r>
            <a:r>
              <a:rPr sz="3200" dirty="0">
                <a:latin typeface="Times New Roman"/>
                <a:cs typeface="Times New Roman"/>
              </a:rPr>
              <a:t>in a </a:t>
            </a:r>
            <a:r>
              <a:rPr sz="3200" spc="-5" dirty="0">
                <a:latin typeface="Times New Roman"/>
                <a:cs typeface="Times New Roman"/>
              </a:rPr>
              <a:t>user-editable file, by </a:t>
            </a:r>
            <a:r>
              <a:rPr sz="3200" dirty="0">
                <a:latin typeface="Times New Roman"/>
                <a:cs typeface="Times New Roman"/>
              </a:rPr>
              <a:t>means </a:t>
            </a:r>
            <a:r>
              <a:rPr sz="3200" spc="-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the  </a:t>
            </a:r>
            <a:r>
              <a:rPr sz="3200" spc="-5" dirty="0">
                <a:latin typeface="Times New Roman"/>
                <a:cs typeface="Times New Roman"/>
              </a:rPr>
              <a:t>‘diary’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command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Everything </a:t>
            </a:r>
            <a:r>
              <a:rPr sz="3200" dirty="0">
                <a:latin typeface="Times New Roman"/>
                <a:cs typeface="Times New Roman"/>
              </a:rPr>
              <a:t>in the command </a:t>
            </a:r>
            <a:r>
              <a:rPr sz="3200" spc="-5" dirty="0">
                <a:latin typeface="Times New Roman"/>
                <a:cs typeface="Times New Roman"/>
              </a:rPr>
              <a:t>window after </a:t>
            </a:r>
            <a:r>
              <a:rPr sz="3200" spc="-1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diary  </a:t>
            </a:r>
            <a:r>
              <a:rPr sz="3200" dirty="0">
                <a:latin typeface="Times New Roman"/>
                <a:cs typeface="Times New Roman"/>
              </a:rPr>
              <a:t>command is recorded </a:t>
            </a:r>
            <a:r>
              <a:rPr sz="3200" spc="-10" dirty="0">
                <a:latin typeface="Times New Roman"/>
                <a:cs typeface="Times New Roman"/>
              </a:rPr>
              <a:t>in the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file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Recording is terminated by ‘diary off’ command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You </a:t>
            </a:r>
            <a:r>
              <a:rPr sz="3200" spc="-5" dirty="0">
                <a:latin typeface="Times New Roman"/>
                <a:cs typeface="Times New Roman"/>
              </a:rPr>
              <a:t>can edit this file to form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script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file!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904378"/>
            <a:ext cx="7772400" cy="706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51130" rIns="0" bIns="0" rtlCol="0">
            <a:spAutoFit/>
          </a:bodyPr>
          <a:lstStyle/>
          <a:p>
            <a:pPr marL="438784">
              <a:lnSpc>
                <a:spcPct val="100000"/>
              </a:lnSpc>
              <a:spcBef>
                <a:spcPts val="1190"/>
              </a:spcBef>
            </a:pPr>
            <a:r>
              <a:rPr sz="3600" spc="-5" dirty="0"/>
              <a:t>Recording </a:t>
            </a:r>
            <a:r>
              <a:rPr sz="3600" dirty="0"/>
              <a:t>a </a:t>
            </a:r>
            <a:r>
              <a:rPr sz="3600" spc="-5" dirty="0"/>
              <a:t>session with</a:t>
            </a:r>
            <a:r>
              <a:rPr sz="3600" spc="-50" dirty="0"/>
              <a:t> </a:t>
            </a:r>
            <a:r>
              <a:rPr sz="3600" spc="-5" dirty="0"/>
              <a:t>diary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04036" y="1819135"/>
            <a:ext cx="1523365" cy="3642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75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» diary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c:\session.dat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75"/>
              </a:lnSpc>
            </a:pPr>
            <a:r>
              <a:rPr sz="1400" dirty="0">
                <a:latin typeface="Times New Roman"/>
                <a:cs typeface="Times New Roman"/>
              </a:rPr>
              <a:t>» a = [1 2 3; 3 4</a:t>
            </a:r>
            <a:r>
              <a:rPr sz="1400" spc="-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5]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ts val="1675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1	2	3</a:t>
            </a:r>
            <a:endParaRPr sz="1400">
              <a:latin typeface="Times New Roman"/>
              <a:cs typeface="Times New Roman"/>
            </a:endParaRPr>
          </a:p>
          <a:p>
            <a:pPr marL="233045">
              <a:lnSpc>
                <a:spcPts val="1675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3	4	5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» b =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b</a:t>
            </a:r>
            <a:r>
              <a:rPr sz="1400" spc="-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  <a:p>
            <a:pPr marL="12700" marR="843915">
              <a:lnSpc>
                <a:spcPct val="199300"/>
              </a:lnSpc>
            </a:pPr>
            <a:r>
              <a:rPr sz="1400" dirty="0">
                <a:latin typeface="Times New Roman"/>
                <a:cs typeface="Times New Roman"/>
              </a:rPr>
              <a:t>» c =</a:t>
            </a:r>
            <a:r>
              <a:rPr sz="1400" spc="-10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a*b  </a:t>
            </a: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05963" y="5679523"/>
          <a:ext cx="820419" cy="410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89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97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05104">
                <a:tc>
                  <a:txBody>
                    <a:bodyPr/>
                    <a:lstStyle/>
                    <a:p>
                      <a:pPr marL="31750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31750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 algn="ctr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304036" y="6285964"/>
            <a:ext cx="7772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» diary</a:t>
            </a:r>
            <a:r>
              <a:rPr sz="1400" spc="-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off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4201" y="730250"/>
            <a:ext cx="7772400" cy="836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259840">
              <a:lnSpc>
                <a:spcPct val="100000"/>
              </a:lnSpc>
              <a:spcBef>
                <a:spcPts val="1720"/>
              </a:spcBef>
            </a:pPr>
            <a:r>
              <a:rPr sz="4000" dirty="0"/>
              <a:t>Plotting Simple</a:t>
            </a:r>
            <a:r>
              <a:rPr sz="4000" spc="-25" dirty="0"/>
              <a:t> </a:t>
            </a:r>
            <a:r>
              <a:rPr sz="4000" dirty="0"/>
              <a:t>Graphs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57135"/>
            <a:ext cx="7415530" cy="422592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70"/>
              </a:spcBef>
              <a:buChar char="•"/>
              <a:tabLst>
                <a:tab pos="354965" algn="l"/>
                <a:tab pos="355600" algn="l"/>
                <a:tab pos="2557145" algn="l"/>
              </a:tabLst>
            </a:pPr>
            <a:r>
              <a:rPr sz="3200" spc="-5" dirty="0">
                <a:latin typeface="Times New Roman"/>
                <a:cs typeface="Times New Roman"/>
              </a:rPr>
              <a:t>Plots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appear	in the graphics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window</a:t>
            </a:r>
            <a:endParaRPr sz="3200">
              <a:latin typeface="Times New Roman"/>
              <a:cs typeface="Times New Roman"/>
            </a:endParaRPr>
          </a:p>
          <a:p>
            <a:pPr marL="355600" marR="535305" indent="-342900">
              <a:lnSpc>
                <a:spcPts val="3440"/>
              </a:lnSpc>
              <a:spcBef>
                <a:spcPts val="819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Very good facilities for both 2D and 3D  </a:t>
            </a:r>
            <a:r>
              <a:rPr sz="3200" dirty="0">
                <a:latin typeface="Times New Roman"/>
                <a:cs typeface="Times New Roman"/>
              </a:rPr>
              <a:t>graphics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Lots of built in 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support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“plot” is the most direct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command</a:t>
            </a:r>
            <a:endParaRPr sz="3200">
              <a:latin typeface="Times New Roman"/>
              <a:cs typeface="Times New Roman"/>
            </a:endParaRPr>
          </a:p>
          <a:p>
            <a:pPr marL="756285" marR="5080" indent="-287020">
              <a:lnSpc>
                <a:spcPts val="3020"/>
              </a:lnSpc>
              <a:spcBef>
                <a:spcPts val="735"/>
              </a:spcBef>
            </a:pPr>
            <a:r>
              <a:rPr sz="2800" spc="-5" dirty="0">
                <a:latin typeface="Times New Roman"/>
                <a:cs typeface="Times New Roman"/>
              </a:rPr>
              <a:t>– plot (xdata, ydata) produces a plot with xdata  on the horizontal axis and ydata on the vertical  one (ydata has n values corresponding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n  </a:t>
            </a:r>
            <a:r>
              <a:rPr sz="2800" spc="-10" dirty="0">
                <a:latin typeface="Times New Roman"/>
                <a:cs typeface="Times New Roman"/>
              </a:rPr>
              <a:t>values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spc="-10" dirty="0">
                <a:latin typeface="Times New Roman"/>
                <a:cs typeface="Times New Roman"/>
              </a:rPr>
              <a:t>variable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xdata)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0500" y="730250"/>
            <a:ext cx="7772400" cy="836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259840">
              <a:lnSpc>
                <a:spcPct val="100000"/>
              </a:lnSpc>
              <a:spcBef>
                <a:spcPts val="1720"/>
              </a:spcBef>
            </a:pPr>
            <a:r>
              <a:rPr sz="4000" dirty="0"/>
              <a:t>Plotting Simple</a:t>
            </a:r>
            <a:r>
              <a:rPr sz="4000" spc="-25" dirty="0"/>
              <a:t> </a:t>
            </a:r>
            <a:r>
              <a:rPr sz="4000" dirty="0"/>
              <a:t>Graphs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702881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 x = 0: .1 :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20;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 y =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exp(0.1*x).*sin(x);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 plot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(x,y)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xlabel('Time (t) in Seconds')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ylabel('The Response Amplitude in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mm')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title('A Simple 2-D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Plot')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ema1" id="{E76676FE-48E9-41F8-BA89-82D44B62B21D}" vid="{2E1D27D4-D1DE-4CE0-B196-A61C21B665A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11</TotalTime>
  <Words>701</Words>
  <Application>Microsoft Office PowerPoint</Application>
  <PresentationFormat>Custom</PresentationFormat>
  <Paragraphs>175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Tema1</vt:lpstr>
      <vt:lpstr>CHE138-5</vt:lpstr>
      <vt:lpstr>On-line Help</vt:lpstr>
      <vt:lpstr>On-line help</vt:lpstr>
      <vt:lpstr>Saving and Loading Data</vt:lpstr>
      <vt:lpstr>Saving and Loading Data</vt:lpstr>
      <vt:lpstr>Recording a session with diary</vt:lpstr>
      <vt:lpstr>Recording a session with diary</vt:lpstr>
      <vt:lpstr>Plotting Simple Graphs</vt:lpstr>
      <vt:lpstr>Plotting Simple Graphs</vt:lpstr>
      <vt:lpstr>Ploting Simple Graphs</vt:lpstr>
      <vt:lpstr>Plotting Simple Functions</vt:lpstr>
      <vt:lpstr>Plotting Simple Graphs</vt:lpstr>
      <vt:lpstr>Useful Built-in Functions</vt:lpstr>
      <vt:lpstr>Useful Built-in Functions</vt:lpstr>
      <vt:lpstr>Useful Built-in Functions</vt:lpstr>
      <vt:lpstr>Useful Built-in Functions</vt:lpstr>
      <vt:lpstr>Useful Built-in Functions</vt:lpstr>
      <vt:lpstr>Useful Built-in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9</cp:revision>
  <dcterms:created xsi:type="dcterms:W3CDTF">2019-12-02T20:17:31Z</dcterms:created>
  <dcterms:modified xsi:type="dcterms:W3CDTF">2019-12-04T08:57:16Z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