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idx="1" type="subTitle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Shape 10"/>
          <p:cNvSpPr txBox="1"/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7" name="Shape 17"/>
          <p:cNvSpPr txBox="1"/>
          <p:nvPr>
            <p:ph idx="2" type="body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idx="1" type="body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indent="-342900" lvl="1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indent="-342900" lvl="2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indent="-342900" lvl="3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mc:AlternateContent>
    <mc:Choice Requires="p14">
      <p:transition spd="slow">
        <p14:prism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gif"/><Relationship Id="rId4" Type="http://schemas.openxmlformats.org/officeDocument/2006/relationships/image" Target="../media/image4.gif"/><Relationship Id="rId5" Type="http://schemas.openxmlformats.org/officeDocument/2006/relationships/image" Target="../media/image5.png"/><Relationship Id="rId6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jpg"/><Relationship Id="rId4" Type="http://schemas.openxmlformats.org/officeDocument/2006/relationships/image" Target="../media/image10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7.jpg"/><Relationship Id="rId4" Type="http://schemas.openxmlformats.org/officeDocument/2006/relationships/image" Target="../media/image8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Shape 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26" y="405253"/>
            <a:ext cx="9145954" cy="606397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Shape 28"/>
          <p:cNvSpPr txBox="1"/>
          <p:nvPr>
            <p:ph type="ctrTitle"/>
          </p:nvPr>
        </p:nvSpPr>
        <p:spPr>
          <a:xfrm>
            <a:off x="811625" y="405253"/>
            <a:ext cx="7772400" cy="1546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Yaşlılarda Fiziksel Aktivite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9" name="Shape 29"/>
          <p:cNvSpPr txBox="1"/>
          <p:nvPr>
            <p:ph idx="1" type="subTitle"/>
          </p:nvPr>
        </p:nvSpPr>
        <p:spPr>
          <a:xfrm>
            <a:off x="18900" y="5800317"/>
            <a:ext cx="9106200" cy="66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Fzt. Kağan Yücel - Ufuk Üni. SHMYO Öğrt. Gör.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Dayanıklılık Egzersizleri</a:t>
            </a:r>
            <a:endParaRPr>
              <a:solidFill>
                <a:schemeClr val="accent2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Türü</a:t>
            </a:r>
            <a:endParaRPr/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en uygun yüzme, yürüyüş, bisiklet, dans su içi egzersizler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özellikle yürüyüş kemik mineral yoğunluğunu arttırması bakımından önemlidir.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başlangıçta bir ya da iki egzersiz türü önerilmelidir.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tekdüzeliği önlemek amacıyla zaman zaman aktivitenin türü değiştirilmelidir.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Dayanıklılık Egzersizleri</a:t>
            </a:r>
            <a:endParaRPr>
              <a:solidFill>
                <a:schemeClr val="accent2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Dikkat edilmesi gerekenler</a:t>
            </a:r>
            <a:endParaRPr/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dayanıklılık egzersizleri konuşmayı zorlaştıracak, baş dönmesi ve göğüs ağrısına neden olacak yoğunlukta olmamalıdır.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egzersizden önce ısınma, egzersizden sonra soğuma yapılmalıdır.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dayanıklılık egzersizlerinden hemen sonra kaslar hazır ısınmışken esneme egzersizleri yapılmalıdır.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dehidratasyonun önlenmesi için yeterli sıvı alınmalıdır.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yaşlıların sıcak ve soğuktan gençlere nazaran daha fazla etkilendikleri göz önünde tutularak giysiler ortam sıcaklığına göre seçilmelidir.</a:t>
            </a:r>
            <a:endParaRPr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spor malzemeleri yaralanmayı önleyici türde seçilmelidir.</a:t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Kuvvet Egzersizleri</a:t>
            </a:r>
            <a:endParaRPr>
              <a:solidFill>
                <a:schemeClr val="accent2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Yoğunluk</a:t>
            </a:r>
            <a:endParaRPr/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İlk başta düşük ağırlıkla başlanmalı.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Kademe kademe ağırlık arttırılmalı.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Hareket açıklığı tam olduğunda ağırlığa geçilmeli ve egzersiz sırasında hareket açıklığı tamamlanmalı.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Yaşlılarda esas olan düşük ağırlık-fazla tekrar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Hedef bir sette 8-15 tekrarda kasın yorgunluğa ulaştırmak.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Kuvvet Egzersizleri</a:t>
            </a:r>
            <a:endParaRPr/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i="1" lang="en" u="sng">
                <a:solidFill>
                  <a:schemeClr val="accent2"/>
                </a:solidFill>
              </a:rPr>
              <a:t>Süre:</a:t>
            </a:r>
            <a:endParaRPr b="1" i="1" u="sng">
              <a:solidFill>
                <a:schemeClr val="accent2"/>
              </a:solidFill>
            </a:endParaRPr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Normalde 2-3 set. Ancak yaşlının durumuna göre  1 set de olabilir. Sadece 1 set de yararlıdır.</a:t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i="1" lang="en">
                <a:solidFill>
                  <a:schemeClr val="accent2"/>
                </a:solidFill>
              </a:rPr>
              <a:t>Sıklık:</a:t>
            </a:r>
            <a:endParaRPr b="1" i="1">
              <a:solidFill>
                <a:schemeClr val="accent2"/>
              </a:solidFill>
            </a:endParaRPr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Haftada en az 2 - 3 gün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Dayanıklılık egzersizleri ile beraber yapılırsa daha etkili.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Kuvvet Egzersizleri</a:t>
            </a:r>
            <a:endParaRPr>
              <a:solidFill>
                <a:schemeClr val="accent2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Tür</a:t>
            </a:r>
            <a:endParaRPr/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Kol kaldırma : omuz kasları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Sandalyeden kalkma : uyluk ve karın kasları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Ön kolu bükme : önkol kasları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Parmak ucu yükselme : ayak bileği ve bacak kasları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Diz fleksiyonu : Uyluk arkası kaslar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Kalça fleksiyonu : kalça ve uyluk kasları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Diz ekstansiyonu : uyluk ve bacak ön kasları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Kalça ekstansiyonu : kalça ve bel kasları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Shape 1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428750" cy="1419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Shape 1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70550" y="0"/>
            <a:ext cx="1428750" cy="1428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Shape 1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3180476"/>
            <a:ext cx="4735343" cy="2938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57750" y="190500"/>
            <a:ext cx="4286250" cy="647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 txBox="1"/>
          <p:nvPr/>
        </p:nvSpPr>
        <p:spPr>
          <a:xfrm>
            <a:off x="37750" y="1673600"/>
            <a:ext cx="1434600" cy="2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/>
              <a:t>kol kaldırma</a:t>
            </a:r>
            <a:endParaRPr/>
          </a:p>
        </p:txBody>
      </p:sp>
      <p:sp>
        <p:nvSpPr>
          <p:cNvPr id="117" name="Shape 117"/>
          <p:cNvSpPr txBox="1"/>
          <p:nvPr/>
        </p:nvSpPr>
        <p:spPr>
          <a:xfrm>
            <a:off x="2467625" y="1673600"/>
            <a:ext cx="1434600" cy="2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ön kol bükme</a:t>
            </a:r>
            <a:endParaRPr/>
          </a:p>
        </p:txBody>
      </p:sp>
      <p:sp>
        <p:nvSpPr>
          <p:cNvPr id="118" name="Shape 118"/>
          <p:cNvSpPr txBox="1"/>
          <p:nvPr/>
        </p:nvSpPr>
        <p:spPr>
          <a:xfrm>
            <a:off x="1650372" y="6343475"/>
            <a:ext cx="1434600" cy="2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diz egzersizleri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Kuvvet Egzersizleri</a:t>
            </a:r>
            <a:endParaRPr>
              <a:solidFill>
                <a:schemeClr val="accent2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Dikkat edilmesi gerekenler</a:t>
            </a:r>
            <a:endParaRPr/>
          </a:p>
        </p:txBody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Kuvvet egzersizleri büyük kas gruplarına haftada en az 2 sefer yaptırılmalıdır.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Kuvvet egzersizlerine başlamadan önce en az 10 dakika ısınma hareketleri yapılmalıdır.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Isınmadan sonra germe egzersizleri yapılmalıdır.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Yaşlılarda kuvvet çalışmalarına çok düşük yüklerle başlanmalıdır. Çok ağır yükler yaralanmalara neden olur.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Esneklik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>
              <a:spcBef>
                <a:spcPts val="60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Dayanıklık ve kuvvetlendirme egzersizleri sonrası mutlaka esneme egzersizleri yapılmalıdır.</a:t>
            </a:r>
            <a:endParaRPr sz="2500"/>
          </a:p>
          <a:p>
            <a:pPr indent="-387350" lvl="0" marL="457200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Eğer yalnızca esneme egzersizleri yapılacaksa ilk önce en az 10 dakika ısınma egzersizleri yapılmalıdır.</a:t>
            </a:r>
            <a:endParaRPr sz="2500"/>
          </a:p>
          <a:p>
            <a:pPr indent="-387350" lvl="0" marL="457200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Haftada en az 3 kez ve günde en az 20 dakika yapılmalıdır.</a:t>
            </a:r>
            <a:endParaRPr sz="2500"/>
          </a:p>
          <a:p>
            <a:pPr indent="-387350" lvl="0" marL="457200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Her bir egzersiz en az 3-5 defa tekrarlanmalıdır.</a:t>
            </a:r>
            <a:endParaRPr sz="2500"/>
          </a:p>
          <a:p>
            <a:pPr indent="-387350" lvl="0" marL="457200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Esneme egzersizleri sırasında dokulara bir germe uygulanır. Bu germe yaklaşık olarak 10-15 saniye kadar tutulur. Sonra yavaşça başlangıç pozisyonuna dönülür.</a:t>
            </a:r>
            <a:endParaRPr sz="2500"/>
          </a:p>
          <a:p>
            <a: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Ağrısız olmalıdır.</a:t>
            </a:r>
            <a:endParaRPr sz="25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Esneklik Egzersizleri</a:t>
            </a:r>
            <a:endParaRPr/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Hamstring germe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Bacak germe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Ayak bileği germe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Triceps germe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El bileği germe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Quadriceps germe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Kalça rotasyonu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Omuz rotasyonu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Boyun rotasyonu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8286" y="582464"/>
            <a:ext cx="8607428" cy="5693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Yaşlılıkta Fizyolojik Değişimler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i="1" lang="en" u="sng"/>
              <a:t>Kalp damar sistemi:</a:t>
            </a:r>
            <a:endParaRPr i="1" u="sng"/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damar duvar esnekliğinin azalması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kan basıncı artışı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kalp kası büyümesi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diastol sonu hacminin ve kalp debisinin azalması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akciğerde alveoler keseciklerin azalması sonucu dayanılılık egzersizlerine dayanıklılığın azalması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8" name="Shape 1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945416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Shape 14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36935" y="0"/>
            <a:ext cx="3907064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6" name="Shape 1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09948" y="663438"/>
            <a:ext cx="4834052" cy="5045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Shape 1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06100"/>
            <a:ext cx="4995932" cy="52032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Denge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457200" y="1258350"/>
            <a:ext cx="8229600" cy="530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İlk aşamada bir yerden destek alarak.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Sonra desteksiz.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En son aşama gözler kapalı</a:t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plantar flexion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diz flexionu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kalça flex-ext.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bacağı yana kaldırma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tek ayak üzerinde dengede durma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oturup kalkarken elleri kullanmama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düz çizgi üzerinde yürüme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Bedensel Etkinliği Sonlandırmayı Gerektiren Tehlike Durumları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Göğüs ağrısı ve kola, çeneye doğru yayılan ağrı.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Düzensiz ya da hızlı kalp atımları.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Baş dönmesi ve bayılma.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Kusma ve bulantı.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Solunum derinliğinin ciddi şekilde azalması.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Nedeni bilinmeyen belirgin ağırlık kayıpları.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Zatürre gibi ateşle seyreden enfeksiyonlar.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Sıvı kaybına neden olan ve kalp hızını arttıran ateş.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Azalmayan ayak ve ayak bileği ağrıları.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Eklem şişliği.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Denge bozukluğu.</a:t>
            </a:r>
            <a:endParaRPr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Aşırı yorgunluk.</a:t>
            </a:r>
            <a:endParaRPr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457200" y="274644"/>
            <a:ext cx="8229600" cy="59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Bedensel Etkinlik ve İlaç Etkileşimi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457200" y="767600"/>
            <a:ext cx="8229600" cy="58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i="1" lang="en" sz="2400" u="sng"/>
              <a:t>Betablokerler:</a:t>
            </a:r>
            <a:endParaRPr b="1" i="1" sz="2400" u="sng"/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kalp atım hızını düşürdükleri için egzersiz sırasında oluşabilecek kan şekeri düşüklüğü belirtilerini gizleyebilir.</a:t>
            </a:r>
            <a:endParaRPr sz="2400"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kasların glukoz alımını etkileyebilirler.</a:t>
            </a:r>
            <a:endParaRPr sz="2400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i="1" lang="en" sz="2400" u="sng"/>
              <a:t>Psikotropik ilaçlar:</a:t>
            </a:r>
            <a:endParaRPr b="1" i="1" sz="2400" u="sng"/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aşırı ısı artışı ve sıvı kaybına yol açabilirler.</a:t>
            </a:r>
            <a:endParaRPr sz="2400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i="1" lang="en" sz="2400" u="sng"/>
              <a:t>İdrar söktürücüler: </a:t>
            </a:r>
            <a:endParaRPr b="1" i="1" sz="2400" u="sng"/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aşırı sıvı kaybı ve baş dönmesine yol açabilirler.</a:t>
            </a:r>
            <a:endParaRPr sz="2400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i="1" lang="en" sz="2400" u="sng"/>
              <a:t>Antikoagülanlar:</a:t>
            </a:r>
            <a:endParaRPr b="1" i="1" sz="2400" u="sng"/>
          </a:p>
          <a:p>
            <a: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egzersiz sırasında oluşabilecek düşmelerde kanama riskini arttırır.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Yaşlılıkta Fizyolojik Değişimler</a:t>
            </a:r>
            <a:endParaRPr/>
          </a:p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i="1" lang="en" u="sng"/>
              <a:t>Sinir sistemi:</a:t>
            </a:r>
            <a:endParaRPr i="1" u="sng"/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sinir hücrelerinde azalma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dengede azalma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sinir iletim ve reaksiyon hızında azalma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östrojen, androjen ve büyüme hormonunda azalma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depresyonda artış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dürtü ve günlük işleri yapma isteğinde azalma</a:t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Hareketsizliğin Neden Olduğu Sorunlar</a:t>
            </a:r>
            <a:endParaRPr/>
          </a:p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Kas iskelet sistemi:</a:t>
            </a:r>
            <a:endParaRPr/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yağsız vücut kitlesinde azalma, yağ kitlesinde artış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eklem hareketliliğinde bozulma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yumuşak doku gerim kuvveti ve kas dayanıklılığında azalma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kas hücresi kaybı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kemik yoğunluğunda azalma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Egzersizden Önce ve Sonra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Egzersizden önce esneme ve germe hareketlerini de içeren ISINMA - minimum 20 dakika</a:t>
            </a:r>
            <a:endParaRPr>
              <a:solidFill>
                <a:schemeClr val="accent6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Egzersizden sonra vital bulguların normale dönmesi için SOĞUMA - minimum 10 dakika</a:t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Dayanıklılık Egzersizleri</a:t>
            </a:r>
            <a:endParaRPr>
              <a:solidFill>
                <a:schemeClr val="accent2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accent2"/>
                </a:solidFill>
              </a:rPr>
              <a:t>Yoğunluk</a:t>
            </a:r>
            <a:endParaRPr sz="2400">
              <a:solidFill>
                <a:schemeClr val="accent2"/>
              </a:solidFill>
            </a:endParaRP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457200" y="1270925"/>
            <a:ext cx="8229600" cy="529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İlk başta yüksek yoğunluklu egzersizlerden çok, düşük-orta yoğunluklu egzersizler seçilmeli.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Yaşlılar için en uygun düşük-orta yoğunluk.</a:t>
            </a:r>
            <a:endParaRPr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kardiyovasküler risk faktörlerini azaltır.</a:t>
            </a:r>
            <a:endParaRPr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yaralanma daha az</a:t>
            </a:r>
            <a:endParaRPr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yaşlıların uyumu ve sürdürebilmeleri daha kolay.</a:t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Sonraları yoğunluk toleransa göre artırılmalıdır.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i="1" lang="en" u="sng">
                <a:solidFill>
                  <a:schemeClr val="accent6"/>
                </a:solidFill>
              </a:rPr>
              <a:t>(220-yaş) %50-75 düşük-orta yoğunluk</a:t>
            </a:r>
            <a:endParaRPr i="1" u="sng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Dayanıklılık Egzersizleri</a:t>
            </a:r>
            <a:endParaRPr>
              <a:solidFill>
                <a:schemeClr val="accent2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accent2"/>
                </a:solidFill>
              </a:rPr>
              <a:t>Süre</a:t>
            </a:r>
            <a:endParaRPr/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önerilen her gün orta yoğunluklu 30 dakika.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ilk başlarda 5-15 dakika, her hafta 5-10 dakika artırma ile 30-40 dakikaya ulaşılmalı.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Egzersizler gün içine bölünebilir. 10'ar dakika.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Ancak 10 dakikadan az egzersizin herhangi bir faydası yoktur.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457200" y="324963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Dayanıklılık Egzersizleri</a:t>
            </a:r>
            <a:endParaRPr>
              <a:solidFill>
                <a:schemeClr val="accent2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Sıklığı</a:t>
            </a:r>
            <a:endParaRPr/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Hedef her gün.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En az haftada 3-4 gün.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Dayanıklılık Egzersizleri</a:t>
            </a:r>
            <a:endParaRPr>
              <a:solidFill>
                <a:schemeClr val="accent2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Türü</a:t>
            </a:r>
            <a:endParaRPr/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457200" y="1157675"/>
            <a:ext cx="8229600" cy="56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i="1" lang="en" sz="1800" u="sng"/>
              <a:t>Orta yoğunluk:</a:t>
            </a:r>
            <a:endParaRPr b="1" i="1" sz="1800" u="sng"/>
          </a:p>
          <a:p>
            <a: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yüzme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bisiklet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bahçe etkinlikleri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düz zeminde hızlı yürüyüş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yerleri süpürme veya silme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tenis ( çiftler maçı )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voleybol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kürek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dans</a:t>
            </a:r>
            <a:endParaRPr sz="1800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i="1" lang="en" sz="1800" u="sng"/>
              <a:t>Yüksek yoğunluk:</a:t>
            </a:r>
            <a:endParaRPr b="1" i="1" sz="1800" u="sng"/>
          </a:p>
          <a:p>
            <a: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merdiven çıkma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yokuş tırmanma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kar küreme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hızlı yüzme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bisikletle yokuş tırmanma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toprak belleme veya kazma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kayak</a:t>
            </a:r>
            <a:endParaRPr sz="1800"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tenis ( tekler maçı )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