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1/14/2020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wsj.com/articles/SB1000142405274870445430457508201073495044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hestreet.com/quote/ebay" TargetMode="External"/><Relationship Id="rId2" Type="http://schemas.openxmlformats.org/officeDocument/2006/relationships/hyperlink" Target="https://fortune.com/2016/09/20/walmart-acquisition-jetcom/" TargetMode="External"/><Relationship Id="rId1" Type="http://schemas.openxmlformats.org/officeDocument/2006/relationships/slideLayout" Target="../slideLayouts/slideLayout2.xml"/><Relationship Id="rId5" Type="http://schemas.openxmlformats.org/officeDocument/2006/relationships/hyperlink" Target="https://www.marketwatch.com/story/wal-mart-stores-inc-name-change-to-walmart-inc-goes-into-effect-thursday-2018-02-01" TargetMode="External"/><Relationship Id="rId4" Type="http://schemas.openxmlformats.org/officeDocument/2006/relationships/hyperlink" Target="https://secure2.thestreet.com/cap/prm.do?OID=033365&amp;ticker=EBAY"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13AB8-CDA4-41F1-A959-C5684B95E79B}"/>
              </a:ext>
            </a:extLst>
          </p:cNvPr>
          <p:cNvSpPr>
            <a:spLocks noGrp="1"/>
          </p:cNvSpPr>
          <p:nvPr>
            <p:ph type="ctrTitle"/>
          </p:nvPr>
        </p:nvSpPr>
        <p:spPr/>
        <p:txBody>
          <a:bodyPr/>
          <a:lstStyle/>
          <a:p>
            <a:r>
              <a:rPr lang="en-US" sz="4000" b="1" dirty="0">
                <a:solidFill>
                  <a:srgbClr val="FF0000"/>
                </a:solidFill>
              </a:rPr>
              <a:t>Contemporary Management II</a:t>
            </a:r>
            <a:endParaRPr lang="tr-TR" sz="4000" dirty="0"/>
          </a:p>
        </p:txBody>
      </p:sp>
      <p:sp>
        <p:nvSpPr>
          <p:cNvPr id="3" name="Subtitle 2">
            <a:extLst>
              <a:ext uri="{FF2B5EF4-FFF2-40B4-BE49-F238E27FC236}">
                <a16:creationId xmlns:a16="http://schemas.microsoft.com/office/drawing/2014/main" id="{1D20A61A-9D74-48ED-BAB9-6872A8930981}"/>
              </a:ext>
            </a:extLst>
          </p:cNvPr>
          <p:cNvSpPr>
            <a:spLocks noGrp="1"/>
          </p:cNvSpPr>
          <p:nvPr>
            <p:ph type="subTitle" idx="1"/>
          </p:nvPr>
        </p:nvSpPr>
        <p:spPr/>
        <p:txBody>
          <a:bodyPr>
            <a:normAutofit fontScale="40000" lnSpcReduction="20000"/>
          </a:bodyPr>
          <a:lstStyle/>
          <a:p>
            <a:r>
              <a:rPr lang="en-US" dirty="0"/>
              <a:t>Week 2</a:t>
            </a:r>
          </a:p>
          <a:p>
            <a:pPr algn="ctr"/>
            <a:r>
              <a:rPr lang="en-US" sz="9300" b="1" dirty="0">
                <a:solidFill>
                  <a:srgbClr val="00B050"/>
                </a:solidFill>
                <a:effectLst>
                  <a:outerShdw blurRad="38100" dist="38100" dir="2700000" algn="tl">
                    <a:srgbClr val="000000">
                      <a:alpha val="43137"/>
                    </a:srgbClr>
                  </a:outerShdw>
                </a:effectLst>
              </a:rPr>
              <a:t>WALMART</a:t>
            </a:r>
            <a:endParaRPr lang="tr-TR" sz="93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16731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13107-6277-49A2-845E-F91532F3EBDA}"/>
              </a:ext>
            </a:extLst>
          </p:cNvPr>
          <p:cNvSpPr>
            <a:spLocks noGrp="1"/>
          </p:cNvSpPr>
          <p:nvPr>
            <p:ph type="title"/>
          </p:nvPr>
        </p:nvSpPr>
        <p:spPr/>
        <p:txBody>
          <a:bodyPr/>
          <a:lstStyle/>
          <a:p>
            <a:pPr algn="ctr"/>
            <a:r>
              <a:rPr lang="tr-TR" sz="44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2B071CC9-A3DA-41B0-B645-F348B2CA7E16}"/>
              </a:ext>
            </a:extLst>
          </p:cNvPr>
          <p:cNvSpPr>
            <a:spLocks noGrp="1"/>
          </p:cNvSpPr>
          <p:nvPr>
            <p:ph idx="1"/>
          </p:nvPr>
        </p:nvSpPr>
        <p:spPr/>
        <p:txBody>
          <a:bodyPr/>
          <a:lstStyle/>
          <a:p>
            <a:r>
              <a:rPr lang="en-US" dirty="0"/>
              <a:t>Founder Sam Walton dies, triggering a new path for Walmart as it expands globally at an increased pace, taking on more financing debt in the process.</a:t>
            </a:r>
          </a:p>
          <a:p>
            <a:r>
              <a:rPr lang="en-US" dirty="0"/>
              <a:t>Walmart opens a new division called Walmart International to boost its store presence outside the U.S.</a:t>
            </a:r>
          </a:p>
          <a:p>
            <a:r>
              <a:rPr lang="en-US" dirty="0"/>
              <a:t>Walmart finally opens a store in its 50th U.S. state, with Vermont the last hold-out. The company is now a global retail powerhouse, with 675,000 employees, almost 2,000 stores, and has $93.6 billion in sales revenues.</a:t>
            </a:r>
          </a:p>
          <a:p>
            <a:endParaRPr lang="tr-TR" dirty="0"/>
          </a:p>
        </p:txBody>
      </p:sp>
    </p:spTree>
    <p:extLst>
      <p:ext uri="{BB962C8B-B14F-4D97-AF65-F5344CB8AC3E}">
        <p14:creationId xmlns:p14="http://schemas.microsoft.com/office/powerpoint/2010/main" val="3880291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5757A-AE89-44F0-8ADA-FDB8866D194B}"/>
              </a:ext>
            </a:extLst>
          </p:cNvPr>
          <p:cNvSpPr>
            <a:spLocks noGrp="1"/>
          </p:cNvSpPr>
          <p:nvPr>
            <p:ph type="title"/>
          </p:nvPr>
        </p:nvSpPr>
        <p:spPr/>
        <p:txBody>
          <a:bodyPr/>
          <a:lstStyle/>
          <a:p>
            <a:pPr algn="ctr"/>
            <a:r>
              <a:rPr lang="tr-TR" sz="40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890CD644-FC60-4502-A69C-4CFC62DF76F2}"/>
              </a:ext>
            </a:extLst>
          </p:cNvPr>
          <p:cNvSpPr>
            <a:spLocks noGrp="1"/>
          </p:cNvSpPr>
          <p:nvPr>
            <p:ph idx="1"/>
          </p:nvPr>
        </p:nvSpPr>
        <p:spPr/>
        <p:txBody>
          <a:bodyPr/>
          <a:lstStyle/>
          <a:p>
            <a:r>
              <a:rPr lang="en-US" dirty="0"/>
              <a:t>1996: Walmart launches its first store in China, opening the gates to one of the most lucrative and emerging economies in the world.</a:t>
            </a:r>
          </a:p>
          <a:p>
            <a:r>
              <a:rPr lang="en-US" dirty="0"/>
              <a:t> 1997: Walmart reaches $100 billion in sales.</a:t>
            </a:r>
          </a:p>
          <a:p>
            <a:r>
              <a:rPr lang="en-US" dirty="0"/>
              <a:t> 1999: Walmart now has 1.14 million employees, making it the largest employer in the world.</a:t>
            </a:r>
          </a:p>
          <a:p>
            <a:r>
              <a:rPr lang="en-US" dirty="0"/>
              <a:t> 2002: Walmart sets a new record, with a single-day sales total of $1.43 billion, on Black Friday, the day after Thanksgiving.</a:t>
            </a:r>
          </a:p>
          <a:p>
            <a:endParaRPr lang="tr-TR" dirty="0"/>
          </a:p>
        </p:txBody>
      </p:sp>
    </p:spTree>
    <p:extLst>
      <p:ext uri="{BB962C8B-B14F-4D97-AF65-F5344CB8AC3E}">
        <p14:creationId xmlns:p14="http://schemas.microsoft.com/office/powerpoint/2010/main" val="224352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A4DAD-D930-446B-AFF2-BE2D5A4109FC}"/>
              </a:ext>
            </a:extLst>
          </p:cNvPr>
          <p:cNvSpPr>
            <a:spLocks noGrp="1"/>
          </p:cNvSpPr>
          <p:nvPr>
            <p:ph type="title"/>
          </p:nvPr>
        </p:nvSpPr>
        <p:spPr/>
        <p:txBody>
          <a:bodyPr/>
          <a:lstStyle/>
          <a:p>
            <a:pPr algn="ctr"/>
            <a:r>
              <a:rPr lang="tr-TR" sz="44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C081D801-7919-455F-8264-913C11C9D31D}"/>
              </a:ext>
            </a:extLst>
          </p:cNvPr>
          <p:cNvSpPr>
            <a:spLocks noGrp="1"/>
          </p:cNvSpPr>
          <p:nvPr>
            <p:ph idx="1"/>
          </p:nvPr>
        </p:nvSpPr>
        <p:spPr/>
        <p:txBody>
          <a:bodyPr/>
          <a:lstStyle/>
          <a:p>
            <a:r>
              <a:rPr lang="en-US" dirty="0"/>
              <a:t>2005: This year brings more record profits, with $312 billion in sales and more than 1.6 million employers.</a:t>
            </a:r>
          </a:p>
          <a:p>
            <a:r>
              <a:rPr lang="en-US" dirty="0"/>
              <a:t> 2007: Walmart makes a brand shift, eliminating its "Always Low Prices, Always" slogan in favor of "Save Money Live Better."</a:t>
            </a:r>
          </a:p>
          <a:p>
            <a:r>
              <a:rPr lang="en-US" dirty="0"/>
              <a:t> 2010: Walmart enters the video streaming business, with its </a:t>
            </a:r>
            <a:r>
              <a:rPr lang="en-US" u="sng" dirty="0">
                <a:hlinkClick r:id="rId2"/>
              </a:rPr>
              <a:t>purchase of Vudu, Inc. for $100 million</a:t>
            </a:r>
            <a:r>
              <a:rPr lang="en-US" dirty="0"/>
              <a:t>. The following year cuts a new deal with Massmart Holdings to expand its operations in Africa.</a:t>
            </a:r>
          </a:p>
          <a:p>
            <a:r>
              <a:rPr lang="en-US" dirty="0"/>
              <a:t> 2014: Store employees go on strike throughout the U.S., opening the door to labor troubles.</a:t>
            </a:r>
          </a:p>
          <a:p>
            <a:r>
              <a:rPr lang="en-US" dirty="0"/>
              <a:t> 2015: Walmart now employs 23 million employees with 11,000 stores in 27 countries.</a:t>
            </a:r>
          </a:p>
          <a:p>
            <a:endParaRPr lang="tr-TR" dirty="0"/>
          </a:p>
        </p:txBody>
      </p:sp>
    </p:spTree>
    <p:extLst>
      <p:ext uri="{BB962C8B-B14F-4D97-AF65-F5344CB8AC3E}">
        <p14:creationId xmlns:p14="http://schemas.microsoft.com/office/powerpoint/2010/main" val="1819480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81213-3904-4441-809A-CB8A4F38CC6F}"/>
              </a:ext>
            </a:extLst>
          </p:cNvPr>
          <p:cNvSpPr>
            <a:spLocks noGrp="1"/>
          </p:cNvSpPr>
          <p:nvPr>
            <p:ph type="title"/>
          </p:nvPr>
        </p:nvSpPr>
        <p:spPr/>
        <p:txBody>
          <a:bodyPr/>
          <a:lstStyle/>
          <a:p>
            <a:pPr algn="ctr"/>
            <a:r>
              <a:rPr lang="tr-TR" sz="44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5AEA1723-F9B7-4EF8-A083-495310A74D84}"/>
              </a:ext>
            </a:extLst>
          </p:cNvPr>
          <p:cNvSpPr>
            <a:spLocks noGrp="1"/>
          </p:cNvSpPr>
          <p:nvPr>
            <p:ph idx="1"/>
          </p:nvPr>
        </p:nvSpPr>
        <p:spPr/>
        <p:txBody>
          <a:bodyPr/>
          <a:lstStyle/>
          <a:p>
            <a:r>
              <a:rPr lang="en-US" dirty="0"/>
              <a:t> 2016: Walmart rolls out Walmart Pay, a digital-based payment tool for company customers who use it to pay for purchases with their smartphones. The same year, </a:t>
            </a:r>
            <a:r>
              <a:rPr lang="en-US" u="sng" dirty="0">
                <a:hlinkClick r:id="rId2"/>
              </a:rPr>
              <a:t>Walmart purchases Jet.com</a:t>
            </a:r>
            <a:r>
              <a:rPr lang="en-US" dirty="0"/>
              <a:t>, an online retailer.</a:t>
            </a:r>
          </a:p>
          <a:p>
            <a:r>
              <a:rPr lang="en-US" dirty="0"/>
              <a:t> 2017: To better compete with Amazon and eBay (</a:t>
            </a:r>
            <a:r>
              <a:rPr lang="en-US" b="1" u="sng" dirty="0">
                <a:hlinkClick r:id="rId3"/>
              </a:rPr>
              <a:t>EBAY</a:t>
            </a:r>
            <a:r>
              <a:rPr lang="en-US" dirty="0"/>
              <a:t>) - </a:t>
            </a:r>
            <a:r>
              <a:rPr lang="en-US" u="sng" dirty="0">
                <a:hlinkClick r:id="rId4"/>
              </a:rPr>
              <a:t>Get Report</a:t>
            </a:r>
            <a:r>
              <a:rPr lang="en-US" dirty="0"/>
              <a:t> , among other online retail platforms, Walmart introduces free two-day shipping.</a:t>
            </a:r>
          </a:p>
          <a:p>
            <a:r>
              <a:rPr lang="en-US" dirty="0"/>
              <a:t> 2018: </a:t>
            </a:r>
            <a:r>
              <a:rPr lang="en-US" u="sng" dirty="0">
                <a:hlinkClick r:id="rId5"/>
              </a:rPr>
              <a:t>A company name change stands out in 2018</a:t>
            </a:r>
            <a:r>
              <a:rPr lang="en-US" dirty="0"/>
              <a:t>, as Wal-Mart Stores, Inc. gives way to Walmart Inc.</a:t>
            </a:r>
          </a:p>
          <a:p>
            <a:endParaRPr lang="tr-TR" dirty="0"/>
          </a:p>
        </p:txBody>
      </p:sp>
    </p:spTree>
    <p:extLst>
      <p:ext uri="{BB962C8B-B14F-4D97-AF65-F5344CB8AC3E}">
        <p14:creationId xmlns:p14="http://schemas.microsoft.com/office/powerpoint/2010/main" val="3812158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608DB-E004-4AE4-9292-D3CADC59FDF4}"/>
              </a:ext>
            </a:extLst>
          </p:cNvPr>
          <p:cNvSpPr>
            <a:spLocks noGrp="1"/>
          </p:cNvSpPr>
          <p:nvPr>
            <p:ph type="title"/>
          </p:nvPr>
        </p:nvSpPr>
        <p:spPr/>
        <p:txBody>
          <a:bodyPr/>
          <a:lstStyle/>
          <a:p>
            <a:pPr algn="ctr"/>
            <a:r>
              <a:rPr lang="en-US" sz="4400" b="1" dirty="0">
                <a:solidFill>
                  <a:srgbClr val="00B050"/>
                </a:solidFill>
                <a:effectLst>
                  <a:outerShdw blurRad="38100" dist="38100" dir="2700000" algn="tl">
                    <a:srgbClr val="000000">
                      <a:alpha val="43137"/>
                    </a:srgbClr>
                  </a:outerShdw>
                </a:effectLst>
              </a:rPr>
              <a:t>WALMART</a:t>
            </a:r>
            <a:br>
              <a:rPr lang="tr-TR" sz="4400" b="1" dirty="0">
                <a:solidFill>
                  <a:srgbClr val="00B050"/>
                </a:solidFill>
                <a:effectLst>
                  <a:outerShdw blurRad="38100" dist="38100" dir="2700000" algn="tl">
                    <a:srgbClr val="000000">
                      <a:alpha val="43137"/>
                    </a:srgbClr>
                  </a:outerShdw>
                </a:effectLst>
              </a:rPr>
            </a:br>
            <a:endParaRPr lang="tr-TR" dirty="0"/>
          </a:p>
        </p:txBody>
      </p:sp>
      <p:pic>
        <p:nvPicPr>
          <p:cNvPr id="5" name="Content Placeholder 4">
            <a:extLst>
              <a:ext uri="{FF2B5EF4-FFF2-40B4-BE49-F238E27FC236}">
                <a16:creationId xmlns:a16="http://schemas.microsoft.com/office/drawing/2014/main" id="{95C12B32-BA0C-421B-9ED1-27A492BBD3FB}"/>
              </a:ext>
            </a:extLst>
          </p:cNvPr>
          <p:cNvPicPr>
            <a:picLocks noGrp="1" noChangeAspect="1"/>
          </p:cNvPicPr>
          <p:nvPr>
            <p:ph idx="1"/>
          </p:nvPr>
        </p:nvPicPr>
        <p:blipFill>
          <a:blip r:embed="rId2"/>
          <a:stretch>
            <a:fillRect/>
          </a:stretch>
        </p:blipFill>
        <p:spPr>
          <a:xfrm>
            <a:off x="1270000" y="1247520"/>
            <a:ext cx="8394943" cy="4717512"/>
          </a:xfrm>
        </p:spPr>
      </p:pic>
    </p:spTree>
    <p:extLst>
      <p:ext uri="{BB962C8B-B14F-4D97-AF65-F5344CB8AC3E}">
        <p14:creationId xmlns:p14="http://schemas.microsoft.com/office/powerpoint/2010/main" val="1592954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1BE56-061A-4AEF-A82D-BB143AF2CFA2}"/>
              </a:ext>
            </a:extLst>
          </p:cNvPr>
          <p:cNvSpPr>
            <a:spLocks noGrp="1"/>
          </p:cNvSpPr>
          <p:nvPr>
            <p:ph type="title"/>
          </p:nvPr>
        </p:nvSpPr>
        <p:spPr/>
        <p:txBody>
          <a:bodyPr/>
          <a:lstStyle/>
          <a:p>
            <a:pPr algn="ctr"/>
            <a:r>
              <a:rPr lang="en-US" sz="5400" b="1" dirty="0">
                <a:solidFill>
                  <a:srgbClr val="00B050"/>
                </a:solidFill>
                <a:effectLst>
                  <a:outerShdw blurRad="38100" dist="38100" dir="2700000" algn="tl">
                    <a:srgbClr val="000000">
                      <a:alpha val="43137"/>
                    </a:srgbClr>
                  </a:outerShdw>
                </a:effectLst>
              </a:rPr>
              <a:t>WALMART</a:t>
            </a:r>
            <a:endParaRPr lang="tr-TR" sz="5400" dirty="0"/>
          </a:p>
        </p:txBody>
      </p:sp>
      <p:sp>
        <p:nvSpPr>
          <p:cNvPr id="3" name="Content Placeholder 2">
            <a:extLst>
              <a:ext uri="{FF2B5EF4-FFF2-40B4-BE49-F238E27FC236}">
                <a16:creationId xmlns:a16="http://schemas.microsoft.com/office/drawing/2014/main" id="{9E97BED6-6047-4998-89D4-1DF071A94CFE}"/>
              </a:ext>
            </a:extLst>
          </p:cNvPr>
          <p:cNvSpPr>
            <a:spLocks noGrp="1"/>
          </p:cNvSpPr>
          <p:nvPr>
            <p:ph idx="1"/>
          </p:nvPr>
        </p:nvSpPr>
        <p:spPr/>
        <p:txBody>
          <a:bodyPr/>
          <a:lstStyle/>
          <a:p>
            <a:r>
              <a:rPr lang="en-US" dirty="0"/>
              <a:t>Walmart as we know it today evolved from Sam Walton’s goals for great value and great customer service.</a:t>
            </a:r>
          </a:p>
          <a:p>
            <a:r>
              <a:rPr lang="en-US" dirty="0"/>
              <a:t>“Mr. Sam,” as he was known, believed in leadership through service.</a:t>
            </a:r>
          </a:p>
          <a:p>
            <a:r>
              <a:rPr lang="en-US" dirty="0"/>
              <a:t> This belief that true leadership depends on willing service was the principle on which Walmart was built, and drove the decisions the company has made for the past 50 years. </a:t>
            </a:r>
          </a:p>
          <a:p>
            <a:endParaRPr lang="en-US" dirty="0"/>
          </a:p>
          <a:p>
            <a:r>
              <a:rPr lang="en-US" dirty="0"/>
              <a:t>So much of Walmart’s history is tied to the story of Sam Walton himself, and so much of our future will be rooted in Mr. Sam’s principles.</a:t>
            </a:r>
          </a:p>
          <a:p>
            <a:r>
              <a:rPr lang="en-US" dirty="0"/>
              <a:t>(corporate.Walmart.com)</a:t>
            </a:r>
            <a:endParaRPr lang="tr-TR" dirty="0"/>
          </a:p>
        </p:txBody>
      </p:sp>
    </p:spTree>
    <p:extLst>
      <p:ext uri="{BB962C8B-B14F-4D97-AF65-F5344CB8AC3E}">
        <p14:creationId xmlns:p14="http://schemas.microsoft.com/office/powerpoint/2010/main" val="2254725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716EC-2EA3-4A39-8627-9EE1F2E6B328}"/>
              </a:ext>
            </a:extLst>
          </p:cNvPr>
          <p:cNvSpPr>
            <a:spLocks noGrp="1"/>
          </p:cNvSpPr>
          <p:nvPr>
            <p:ph type="title"/>
          </p:nvPr>
        </p:nvSpPr>
        <p:spPr/>
        <p:txBody>
          <a:bodyPr/>
          <a:lstStyle/>
          <a:p>
            <a:pPr algn="ctr"/>
            <a:r>
              <a:rPr lang="tr-TR" b="1" dirty="0">
                <a:solidFill>
                  <a:srgbClr val="00B050"/>
                </a:solidFill>
                <a:effectLst>
                  <a:outerShdw blurRad="38100" dist="38100" dir="2700000" algn="tl">
                    <a:srgbClr val="000000">
                      <a:alpha val="43137"/>
                    </a:srgbClr>
                  </a:outerShdw>
                </a:effectLst>
              </a:rPr>
              <a:t>The Road to Walmart</a:t>
            </a:r>
            <a:br>
              <a:rPr lang="tr-TR" b="1" dirty="0"/>
            </a:br>
            <a:endParaRPr lang="tr-TR" dirty="0"/>
          </a:p>
        </p:txBody>
      </p:sp>
      <p:sp>
        <p:nvSpPr>
          <p:cNvPr id="3" name="Content Placeholder 2">
            <a:extLst>
              <a:ext uri="{FF2B5EF4-FFF2-40B4-BE49-F238E27FC236}">
                <a16:creationId xmlns:a16="http://schemas.microsoft.com/office/drawing/2014/main" id="{AE886D89-5AE0-4A5F-9AAD-C484C40BC179}"/>
              </a:ext>
            </a:extLst>
          </p:cNvPr>
          <p:cNvSpPr>
            <a:spLocks noGrp="1"/>
          </p:cNvSpPr>
          <p:nvPr>
            <p:ph idx="1"/>
          </p:nvPr>
        </p:nvSpPr>
        <p:spPr/>
        <p:txBody>
          <a:bodyPr>
            <a:normAutofit lnSpcReduction="10000"/>
          </a:bodyPr>
          <a:lstStyle/>
          <a:p>
            <a:r>
              <a:rPr lang="en-US" dirty="0"/>
              <a:t>Sam Walton was born in 1918 in Kingfisher, Oklahoma. In 1942, at the age of 24, he joined the military. He married Helen Robson in 1943. When his military service ended in 1945, Sam and Helen moved to Iowa and then to Newport, Arkansas. During this time, Sam gained early retail experience, eventually operating his own variety store.</a:t>
            </a:r>
          </a:p>
          <a:p>
            <a:r>
              <a:rPr lang="en-US" dirty="0"/>
              <a:t>In 1950, the </a:t>
            </a:r>
            <a:r>
              <a:rPr lang="en-US" dirty="0" err="1"/>
              <a:t>Waltons</a:t>
            </a:r>
            <a:r>
              <a:rPr lang="en-US" dirty="0"/>
              <a:t> left Newport for Bentonville, where Sam opened Walton’s 5&amp;10 on the downtown square. They chose Bentonville because Helen wanted small-town living, and Sam could take advantage of the different hunting seasons that living at the corner of four states had to offer.</a:t>
            </a:r>
          </a:p>
          <a:p>
            <a:r>
              <a:rPr lang="en-US" dirty="0"/>
              <a:t>Inspired by the early success of his dime store, and driven to bring even greater opportunity and value to his customers, Sam opened the first Walmart in 1962 at the age of 44 in Rogers, Arkansas.</a:t>
            </a:r>
          </a:p>
          <a:p>
            <a:endParaRPr lang="tr-TR" dirty="0"/>
          </a:p>
        </p:txBody>
      </p:sp>
    </p:spTree>
    <p:extLst>
      <p:ext uri="{BB962C8B-B14F-4D97-AF65-F5344CB8AC3E}">
        <p14:creationId xmlns:p14="http://schemas.microsoft.com/office/powerpoint/2010/main" val="3750198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7A98E-9494-4228-824A-6D2535C5AE4E}"/>
              </a:ext>
            </a:extLst>
          </p:cNvPr>
          <p:cNvSpPr>
            <a:spLocks noGrp="1"/>
          </p:cNvSpPr>
          <p:nvPr>
            <p:ph type="title"/>
          </p:nvPr>
        </p:nvSpPr>
        <p:spPr/>
        <p:txBody>
          <a:bodyPr/>
          <a:lstStyle/>
          <a:p>
            <a:pPr algn="ctr"/>
            <a:r>
              <a:rPr lang="en-US" sz="4800" b="1" dirty="0">
                <a:solidFill>
                  <a:srgbClr val="00B050"/>
                </a:solidFill>
                <a:effectLst>
                  <a:outerShdw blurRad="38100" dist="38100" dir="2700000" algn="tl">
                    <a:srgbClr val="000000">
                      <a:alpha val="43137"/>
                    </a:srgbClr>
                  </a:outerShdw>
                </a:effectLst>
              </a:rPr>
              <a:t>Changing the Face of Retail</a:t>
            </a:r>
            <a:br>
              <a:rPr lang="en-US" b="1" dirty="0"/>
            </a:br>
            <a:endParaRPr lang="tr-TR" dirty="0"/>
          </a:p>
        </p:txBody>
      </p:sp>
      <p:sp>
        <p:nvSpPr>
          <p:cNvPr id="3" name="Content Placeholder 2">
            <a:extLst>
              <a:ext uri="{FF2B5EF4-FFF2-40B4-BE49-F238E27FC236}">
                <a16:creationId xmlns:a16="http://schemas.microsoft.com/office/drawing/2014/main" id="{DA9E76E4-7094-4329-99B3-E6D024C4C85F}"/>
              </a:ext>
            </a:extLst>
          </p:cNvPr>
          <p:cNvSpPr>
            <a:spLocks noGrp="1"/>
          </p:cNvSpPr>
          <p:nvPr>
            <p:ph idx="1"/>
          </p:nvPr>
        </p:nvSpPr>
        <p:spPr/>
        <p:txBody>
          <a:bodyPr>
            <a:normAutofit fontScale="92500" lnSpcReduction="20000"/>
          </a:bodyPr>
          <a:lstStyle/>
          <a:p>
            <a:r>
              <a:rPr lang="en-US" dirty="0"/>
              <a:t>Sam's competitors thought his idea that a successful business could be built around offering lower prices and great service would never work. </a:t>
            </a:r>
          </a:p>
          <a:p>
            <a:r>
              <a:rPr lang="en-US" dirty="0"/>
              <a:t>As it turned out, the company's success exceeded even Sam's expectations. </a:t>
            </a:r>
          </a:p>
          <a:p>
            <a:r>
              <a:rPr lang="en-US" dirty="0"/>
              <a:t>The company went public in 1970, and the proceeds financed a steady expansion of the business. </a:t>
            </a:r>
          </a:p>
          <a:p>
            <a:r>
              <a:rPr lang="en-US" dirty="0"/>
              <a:t>Sam credited the rapid growth of Walmart not just to the low costs that attracted his customers, but also to his associates. </a:t>
            </a:r>
          </a:p>
          <a:p>
            <a:r>
              <a:rPr lang="en-US" dirty="0"/>
              <a:t>He relied on them to give customers the great shopping experience that would keep them coming back. </a:t>
            </a:r>
          </a:p>
          <a:p>
            <a:r>
              <a:rPr lang="en-US" dirty="0"/>
              <a:t>Sam shared his vision for the company with associates in a way that was nearly unheard of in the industry. </a:t>
            </a:r>
          </a:p>
          <a:p>
            <a:r>
              <a:rPr lang="en-US" dirty="0"/>
              <a:t>He made them partners in the success of the company, and firmly believed that this partnership was what made Walmart great.</a:t>
            </a:r>
            <a:endParaRPr lang="tr-TR" dirty="0"/>
          </a:p>
        </p:txBody>
      </p:sp>
    </p:spTree>
    <p:extLst>
      <p:ext uri="{BB962C8B-B14F-4D97-AF65-F5344CB8AC3E}">
        <p14:creationId xmlns:p14="http://schemas.microsoft.com/office/powerpoint/2010/main" val="1510779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FCC6C-B1E8-487D-B8FD-9BF57BF50E86}"/>
              </a:ext>
            </a:extLst>
          </p:cNvPr>
          <p:cNvSpPr>
            <a:spLocks noGrp="1"/>
          </p:cNvSpPr>
          <p:nvPr>
            <p:ph type="title"/>
          </p:nvPr>
        </p:nvSpPr>
        <p:spPr/>
        <p:txBody>
          <a:bodyPr/>
          <a:lstStyle/>
          <a:p>
            <a:pPr algn="ctr"/>
            <a:r>
              <a:rPr lang="en-US" sz="3600" b="1" dirty="0">
                <a:solidFill>
                  <a:srgbClr val="00B050"/>
                </a:solidFill>
              </a:rPr>
              <a:t>Changing the Face of Retail</a:t>
            </a:r>
            <a:br>
              <a:rPr lang="en-US" b="1" dirty="0"/>
            </a:br>
            <a:endParaRPr lang="tr-TR" dirty="0"/>
          </a:p>
        </p:txBody>
      </p:sp>
      <p:sp>
        <p:nvSpPr>
          <p:cNvPr id="3" name="Content Placeholder 2">
            <a:extLst>
              <a:ext uri="{FF2B5EF4-FFF2-40B4-BE49-F238E27FC236}">
                <a16:creationId xmlns:a16="http://schemas.microsoft.com/office/drawing/2014/main" id="{D18D653C-13B1-4984-8614-007C05A4B61C}"/>
              </a:ext>
            </a:extLst>
          </p:cNvPr>
          <p:cNvSpPr>
            <a:spLocks noGrp="1"/>
          </p:cNvSpPr>
          <p:nvPr>
            <p:ph idx="1"/>
          </p:nvPr>
        </p:nvSpPr>
        <p:spPr/>
        <p:txBody>
          <a:bodyPr/>
          <a:lstStyle/>
          <a:p>
            <a:r>
              <a:rPr lang="en-US" dirty="0"/>
              <a:t>As the stores grew, so did Sam's aspirations.</a:t>
            </a:r>
          </a:p>
          <a:p>
            <a:endParaRPr lang="en-US" dirty="0"/>
          </a:p>
          <a:p>
            <a:r>
              <a:rPr lang="en-US" dirty="0"/>
              <a:t> In addition to bringing new approaches and technologies to retail, he also experimented with new store formats—including Sam's Club and the Walmart Supercenter—and even made the decision to take Walmart into Mexico. </a:t>
            </a:r>
          </a:p>
          <a:p>
            <a:endParaRPr lang="en-US" dirty="0"/>
          </a:p>
          <a:p>
            <a:r>
              <a:rPr lang="en-US" dirty="0"/>
              <a:t>Sam's fearlessness in offering lower prices and bringing Walmart's value to customers in the U.S. and beyond set a standard for the company that lives on to this day. </a:t>
            </a:r>
            <a:endParaRPr lang="tr-TR" dirty="0"/>
          </a:p>
        </p:txBody>
      </p:sp>
    </p:spTree>
    <p:extLst>
      <p:ext uri="{BB962C8B-B14F-4D97-AF65-F5344CB8AC3E}">
        <p14:creationId xmlns:p14="http://schemas.microsoft.com/office/powerpoint/2010/main" val="3085058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BD720-7930-4567-B686-FA2834FFA9BD}"/>
              </a:ext>
            </a:extLst>
          </p:cNvPr>
          <p:cNvSpPr>
            <a:spLocks noGrp="1"/>
          </p:cNvSpPr>
          <p:nvPr>
            <p:ph type="title"/>
          </p:nvPr>
        </p:nvSpPr>
        <p:spPr/>
        <p:txBody>
          <a:bodyPr/>
          <a:lstStyle/>
          <a:p>
            <a:pPr algn="ctr"/>
            <a:r>
              <a:rPr lang="en-US" sz="4400" b="1" dirty="0">
                <a:solidFill>
                  <a:srgbClr val="00B050"/>
                </a:solidFill>
              </a:rPr>
              <a:t>Changing the Face of Retail</a:t>
            </a:r>
            <a:endParaRPr lang="tr-TR" dirty="0"/>
          </a:p>
        </p:txBody>
      </p:sp>
      <p:pic>
        <p:nvPicPr>
          <p:cNvPr id="5" name="Content Placeholder 4">
            <a:extLst>
              <a:ext uri="{FF2B5EF4-FFF2-40B4-BE49-F238E27FC236}">
                <a16:creationId xmlns:a16="http://schemas.microsoft.com/office/drawing/2014/main" id="{6E8778F6-2E92-4E3F-AEDF-8F962D2B61EF}"/>
              </a:ext>
            </a:extLst>
          </p:cNvPr>
          <p:cNvPicPr>
            <a:picLocks noGrp="1" noChangeAspect="1"/>
          </p:cNvPicPr>
          <p:nvPr>
            <p:ph idx="1"/>
          </p:nvPr>
        </p:nvPicPr>
        <p:blipFill>
          <a:blip r:embed="rId2"/>
          <a:stretch>
            <a:fillRect/>
          </a:stretch>
        </p:blipFill>
        <p:spPr>
          <a:xfrm>
            <a:off x="2463800" y="1847491"/>
            <a:ext cx="7111999" cy="4416926"/>
          </a:xfrm>
        </p:spPr>
      </p:pic>
    </p:spTree>
    <p:extLst>
      <p:ext uri="{BB962C8B-B14F-4D97-AF65-F5344CB8AC3E}">
        <p14:creationId xmlns:p14="http://schemas.microsoft.com/office/powerpoint/2010/main" val="1166549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9ABF8-69D2-49E0-8646-084683677254}"/>
              </a:ext>
            </a:extLst>
          </p:cNvPr>
          <p:cNvSpPr>
            <a:spLocks noGrp="1"/>
          </p:cNvSpPr>
          <p:nvPr>
            <p:ph type="title"/>
          </p:nvPr>
        </p:nvSpPr>
        <p:spPr/>
        <p:txBody>
          <a:bodyPr/>
          <a:lstStyle/>
          <a:p>
            <a:pPr algn="ctr"/>
            <a:r>
              <a:rPr lang="tr-TR" b="1" dirty="0">
                <a:solidFill>
                  <a:srgbClr val="00B050"/>
                </a:solidFill>
                <a:effectLst>
                  <a:outerShdw blurRad="38100" dist="38100" dir="2700000" algn="tl">
                    <a:srgbClr val="000000">
                      <a:alpha val="43137"/>
                    </a:srgbClr>
                  </a:outerShdw>
                </a:effectLst>
              </a:rPr>
              <a:t>Walmart Timeline</a:t>
            </a:r>
            <a:br>
              <a:rPr lang="tr-TR" dirty="0"/>
            </a:br>
            <a:endParaRPr lang="tr-TR" dirty="0"/>
          </a:p>
        </p:txBody>
      </p:sp>
      <p:sp>
        <p:nvSpPr>
          <p:cNvPr id="3" name="Content Placeholder 2">
            <a:extLst>
              <a:ext uri="{FF2B5EF4-FFF2-40B4-BE49-F238E27FC236}">
                <a16:creationId xmlns:a16="http://schemas.microsoft.com/office/drawing/2014/main" id="{754ECE18-3C55-47B9-951E-18C33DF1DE1B}"/>
              </a:ext>
            </a:extLst>
          </p:cNvPr>
          <p:cNvSpPr>
            <a:spLocks noGrp="1"/>
          </p:cNvSpPr>
          <p:nvPr>
            <p:ph idx="1"/>
          </p:nvPr>
        </p:nvSpPr>
        <p:spPr/>
        <p:txBody>
          <a:bodyPr/>
          <a:lstStyle/>
          <a:p>
            <a:r>
              <a:rPr lang="en-US" dirty="0"/>
              <a:t>Walmart opens its first store in Rogers, Ark.</a:t>
            </a:r>
          </a:p>
          <a:p>
            <a:r>
              <a:rPr lang="en-US" dirty="0"/>
              <a:t>Walmart begins American expansion, opening its first store outside Arkansas, with stores in Sikeston, Mo., and Claremore, Ok.,</a:t>
            </a:r>
          </a:p>
          <a:p>
            <a:r>
              <a:rPr lang="en-US" dirty="0"/>
              <a:t>Walmart opens its first distribution center, in Bentonville, Ark. By this time the company had over $44 million in sales.</a:t>
            </a:r>
          </a:p>
          <a:p>
            <a:r>
              <a:rPr lang="en-US" dirty="0"/>
              <a:t>Walmart stock goes public for the first time, with the company's stock traded on the New York Stock Exchange, under the stock symbol WMT.</a:t>
            </a:r>
          </a:p>
          <a:p>
            <a:r>
              <a:rPr lang="en-US" dirty="0"/>
              <a:t>Walmart opens a store in its 10th U.S. state, in Illinois.</a:t>
            </a:r>
          </a:p>
          <a:p>
            <a:endParaRPr lang="tr-TR" dirty="0"/>
          </a:p>
        </p:txBody>
      </p:sp>
    </p:spTree>
    <p:extLst>
      <p:ext uri="{BB962C8B-B14F-4D97-AF65-F5344CB8AC3E}">
        <p14:creationId xmlns:p14="http://schemas.microsoft.com/office/powerpoint/2010/main" val="212549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83CA2-965E-41CA-BA8D-145108C55D7B}"/>
              </a:ext>
            </a:extLst>
          </p:cNvPr>
          <p:cNvSpPr>
            <a:spLocks noGrp="1"/>
          </p:cNvSpPr>
          <p:nvPr>
            <p:ph type="title"/>
          </p:nvPr>
        </p:nvSpPr>
        <p:spPr/>
        <p:txBody>
          <a:bodyPr/>
          <a:lstStyle/>
          <a:p>
            <a:r>
              <a:rPr lang="tr-TR" sz="44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25CAC52E-561D-456A-8AEF-BB86006B5366}"/>
              </a:ext>
            </a:extLst>
          </p:cNvPr>
          <p:cNvSpPr>
            <a:spLocks noGrp="1"/>
          </p:cNvSpPr>
          <p:nvPr>
            <p:ph idx="1"/>
          </p:nvPr>
        </p:nvSpPr>
        <p:spPr/>
        <p:txBody>
          <a:bodyPr/>
          <a:lstStyle/>
          <a:p>
            <a:r>
              <a:rPr lang="en-US" dirty="0"/>
              <a:t>Walmart opens it first Sam's Club in Oklahoma, taking on Costco in the emerging market of "members only" retail outlets.</a:t>
            </a:r>
          </a:p>
          <a:p>
            <a:r>
              <a:rPr lang="en-US" dirty="0"/>
              <a:t>In its 25th year in business, Walmart is a global hit, with 1,200 stores operating across the globe. The retailer earns $15.9 billion in sales the same year.</a:t>
            </a:r>
          </a:p>
          <a:p>
            <a:r>
              <a:rPr lang="en-US" dirty="0"/>
              <a:t>Walmart opens it first superstore, which combined traditional Walmart stores with a grocery store.</a:t>
            </a:r>
          </a:p>
          <a:p>
            <a:r>
              <a:rPr lang="en-US" dirty="0"/>
              <a:t>In 1990, Walmart becomes the top retailer in the U.S., and earns over $26 billion in product sales.</a:t>
            </a:r>
          </a:p>
          <a:p>
            <a:r>
              <a:rPr lang="en-US" dirty="0"/>
              <a:t>Walmart goes global, opening a new store in Mexico City.</a:t>
            </a:r>
          </a:p>
          <a:p>
            <a:endParaRPr lang="tr-TR" dirty="0"/>
          </a:p>
        </p:txBody>
      </p:sp>
    </p:spTree>
    <p:extLst>
      <p:ext uri="{BB962C8B-B14F-4D97-AF65-F5344CB8AC3E}">
        <p14:creationId xmlns:p14="http://schemas.microsoft.com/office/powerpoint/2010/main" val="9361748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40</TotalTime>
  <Words>1142</Words>
  <Application>Microsoft Office PowerPoint</Application>
  <PresentationFormat>Widescreen</PresentationFormat>
  <Paragraphs>61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Ion</vt:lpstr>
      <vt:lpstr>Contemporary Management II</vt:lpstr>
      <vt:lpstr>WALMART </vt:lpstr>
      <vt:lpstr>WALMART</vt:lpstr>
      <vt:lpstr>The Road to Walmart </vt:lpstr>
      <vt:lpstr>Changing the Face of Retail </vt:lpstr>
      <vt:lpstr>Changing the Face of Retail </vt:lpstr>
      <vt:lpstr>Changing the Face of Retail</vt:lpstr>
      <vt:lpstr>Walmart Timeline </vt:lpstr>
      <vt:lpstr>Walmart Timeline</vt:lpstr>
      <vt:lpstr>Walmart Timeline</vt:lpstr>
      <vt:lpstr>Walmart Timeline</vt:lpstr>
      <vt:lpstr>Walmart Timeline</vt:lpstr>
      <vt:lpstr>Walmart Timeline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4</cp:revision>
  <dcterms:created xsi:type="dcterms:W3CDTF">2020-01-14T12:29:32Z</dcterms:created>
  <dcterms:modified xsi:type="dcterms:W3CDTF">2020-01-14T13:39:27Z</dcterms:modified>
</cp:coreProperties>
</file>