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4B02C8-3C54-4DF2-B4AF-406D675EC51D}"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3314EB-D20F-4BB9-B2E1-52BD3168C5B7}" type="slidenum">
              <a:rPr lang="tr-TR" smtClean="0"/>
              <a:pPr/>
              <a:t>‹#›</a:t>
            </a:fld>
            <a:endParaRPr lang="tr-TR"/>
          </a:p>
        </p:txBody>
      </p:sp>
    </p:spTree>
    <p:extLst>
      <p:ext uri="{BB962C8B-B14F-4D97-AF65-F5344CB8AC3E}">
        <p14:creationId xmlns:p14="http://schemas.microsoft.com/office/powerpoint/2010/main" val="2715403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1A1EE4A-1926-45A5-94FE-D59125F0B7EC}"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2552200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361C76A-5E9E-495A-8C60-1236CDB996B0}"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157974811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361C76A-5E9E-495A-8C60-1236CDB996B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18066210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361C76A-5E9E-495A-8C60-1236CDB996B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0155011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361C76A-5E9E-495A-8C60-1236CDB996B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389641478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361C76A-5E9E-495A-8C60-1236CDB996B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335907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361C76A-5E9E-495A-8C60-1236CDB996B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316034817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9EB7763-8F99-4AC9-8356-7DE36C084EA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804411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7243B1-4877-4E05-BBBA-25ED202B5F52}"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562383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0DA37C-25B1-44FE-91D5-A6D09D798C25}"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1755450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B831FA2-A8BD-4F9D-B18C-8774804EF7C4}"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2787148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D0F0769-CEF3-4C82-BCB2-9E9D1AB19E88}"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2584672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E065BD4-3ECB-4112-9446-2BF26A9D6A9F}"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20182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8C226BF-6A59-492C-9CC9-DFBA5D6381E7}"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143163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A4955-AFB8-41B1-B533-A77229FA23C7}"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3469117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868D521-0992-464F-9820-5EFE9B84B95A}"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402692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4860B5-D2A0-4827-AFD2-8F1E9501E9F3}"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39032998-61C8-49A1-AA49-DCD2A400C39A}" type="slidenum">
              <a:rPr lang="tr-TR" smtClean="0"/>
              <a:pPr/>
              <a:t>‹#›</a:t>
            </a:fld>
            <a:endParaRPr lang="tr-TR"/>
          </a:p>
        </p:txBody>
      </p:sp>
    </p:spTree>
    <p:extLst>
      <p:ext uri="{BB962C8B-B14F-4D97-AF65-F5344CB8AC3E}">
        <p14:creationId xmlns:p14="http://schemas.microsoft.com/office/powerpoint/2010/main" val="177742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361C76A-5E9E-495A-8C60-1236CDB996B0}"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39032998-61C8-49A1-AA49-DCD2A400C39A}" type="slidenum">
              <a:rPr lang="tr-TR" smtClean="0"/>
              <a:pPr/>
              <a:t>‹#›</a:t>
            </a:fld>
            <a:endParaRPr lang="tr-TR"/>
          </a:p>
        </p:txBody>
      </p:sp>
    </p:spTree>
    <p:extLst>
      <p:ext uri="{BB962C8B-B14F-4D97-AF65-F5344CB8AC3E}">
        <p14:creationId xmlns:p14="http://schemas.microsoft.com/office/powerpoint/2010/main" val="4101659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HAKLARIN ASLEN KAZANILMASI</a:t>
            </a:r>
            <a:endParaRPr lang="tr-TR" dirty="0"/>
          </a:p>
        </p:txBody>
      </p:sp>
      <p:sp>
        <p:nvSpPr>
          <p:cNvPr id="3" name="2 İçerik Yer Tutucusu"/>
          <p:cNvSpPr>
            <a:spLocks noGrp="1"/>
          </p:cNvSpPr>
          <p:nvPr>
            <p:ph idx="1"/>
          </p:nvPr>
        </p:nvSpPr>
        <p:spPr/>
        <p:txBody>
          <a:bodyPr>
            <a:normAutofit/>
          </a:bodyPr>
          <a:lstStyle/>
          <a:p>
            <a:pPr>
              <a:buFont typeface="Courier New" pitchFamily="49" charset="0"/>
              <a:buChar char="o"/>
            </a:pPr>
            <a:r>
              <a:rPr lang="tr-TR" dirty="0" smtClean="0"/>
              <a:t>Aslen kazanma, bir hakkın doğrudan doğruya ilk sahibi olarak kazanılmasını ifade eder. </a:t>
            </a:r>
          </a:p>
          <a:p>
            <a:pPr>
              <a:buFont typeface="Courier New" pitchFamily="49" charset="0"/>
              <a:buChar char="o"/>
            </a:pPr>
            <a:r>
              <a:rPr lang="tr-TR" dirty="0" smtClean="0"/>
              <a:t>Aslen kazanma, hukuki olaylar ve hukuki </a:t>
            </a:r>
            <a:r>
              <a:rPr lang="tr-TR" dirty="0" err="1" smtClean="0"/>
              <a:t>fiiler</a:t>
            </a:r>
            <a:r>
              <a:rPr lang="tr-TR" dirty="0" smtClean="0"/>
              <a:t>  sonucunda veya kanun gereği olabilir.  </a:t>
            </a:r>
          </a:p>
          <a:p>
            <a:pPr>
              <a:buFont typeface="Courier New" pitchFamily="49" charset="0"/>
              <a:buChar char="o"/>
            </a:pPr>
            <a:r>
              <a:rPr lang="tr-TR" dirty="0" smtClean="0"/>
              <a:t>İhraz, işgal, zamanaşımı gibi yollarla aslen kazanma söz konusu olabilir. </a:t>
            </a:r>
          </a:p>
          <a:p>
            <a:pPr>
              <a:buFont typeface="Courier New" pitchFamily="49" charset="0"/>
              <a:buChar char="o"/>
            </a:pPr>
            <a:r>
              <a:rPr lang="tr-TR" dirty="0" err="1" smtClean="0"/>
              <a:t>Gayrimaddi</a:t>
            </a:r>
            <a:r>
              <a:rPr lang="tr-TR" dirty="0" smtClean="0"/>
              <a:t> mallar üzerinde tesis edilen telif, patent, ihtira beratı gibi haklar da aslen kazanmaya konu teşkil eder.</a:t>
            </a:r>
          </a:p>
          <a:p>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VE İSPAT VASITALARI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İspat: </a:t>
            </a:r>
            <a:r>
              <a:rPr lang="tr-TR" dirty="0" smtClean="0"/>
              <a:t>Bir olayın veya olgunun varlığı veya yokluğu konusunda hakimde kanaat oluşturmaya yönelik faaliyete ispat denir.</a:t>
            </a:r>
          </a:p>
          <a:p>
            <a:r>
              <a:rPr lang="tr-TR" dirty="0" smtClean="0"/>
              <a:t>İspat </a:t>
            </a:r>
            <a:r>
              <a:rPr lang="tr-TR" b="1" dirty="0" smtClean="0"/>
              <a:t>deliller </a:t>
            </a:r>
            <a:r>
              <a:rPr lang="tr-TR" dirty="0" smtClean="0"/>
              <a:t>ile yapılır. </a:t>
            </a:r>
            <a:r>
              <a:rPr lang="tr-TR" b="1" dirty="0" smtClean="0"/>
              <a:t>Kesin deliller, </a:t>
            </a:r>
            <a:r>
              <a:rPr lang="tr-TR" dirty="0" smtClean="0"/>
              <a:t>ikrar, senet, kesin hüküm ve yemin’dir. </a:t>
            </a:r>
            <a:r>
              <a:rPr lang="tr-TR" b="1" dirty="0" smtClean="0"/>
              <a:t>Takdiri deliller, </a:t>
            </a:r>
            <a:r>
              <a:rPr lang="tr-TR" dirty="0" smtClean="0"/>
              <a:t>tanık, bilirkişi, keşif ve özel hüküm sebepleridir. </a:t>
            </a:r>
          </a:p>
          <a:p>
            <a:r>
              <a:rPr lang="tr-TR" dirty="0" smtClean="0"/>
              <a:t>İspat yükünün kime ait olduğu konusundaki genel kural MK m. 6’da yer almaktadır. Buna göre, </a:t>
            </a:r>
            <a:r>
              <a:rPr lang="tr-TR" b="1" dirty="0" smtClean="0"/>
              <a:t>kanunda aksi düzenlenmemişse, herkes hakkını dayandırdığı olguları ispatla yükümlüdür.</a:t>
            </a:r>
          </a:p>
          <a:p>
            <a:r>
              <a:rPr lang="tr-TR" b="1" dirty="0" smtClean="0"/>
              <a:t>Olağan duruma </a:t>
            </a:r>
            <a:r>
              <a:rPr lang="tr-TR" dirty="0" smtClean="0"/>
              <a:t>veya</a:t>
            </a:r>
            <a:r>
              <a:rPr lang="tr-TR" b="1" dirty="0" smtClean="0"/>
              <a:t> karinelere </a:t>
            </a:r>
            <a:r>
              <a:rPr lang="tr-TR" dirty="0" smtClean="0"/>
              <a:t>dayanan kişi ispat yükünden kurtulur. </a:t>
            </a:r>
          </a:p>
          <a:p>
            <a:endParaRPr lang="tr-TR" b="1" dirty="0" smtClean="0"/>
          </a:p>
          <a:p>
            <a:endParaRPr lang="tr-TR" b="1"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KARİNELER</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Karine: </a:t>
            </a:r>
            <a:r>
              <a:rPr lang="tr-TR" dirty="0" smtClean="0"/>
              <a:t>Varlığı bilinen bir olgudan, varlığı bilinmeyen bir olgunun çıkarılması işlemidir.</a:t>
            </a:r>
          </a:p>
          <a:p>
            <a:r>
              <a:rPr lang="tr-TR" dirty="0" smtClean="0"/>
              <a:t>Karineler, </a:t>
            </a:r>
            <a:r>
              <a:rPr lang="tr-TR" b="1" dirty="0" smtClean="0"/>
              <a:t>kanuni karineler, fiili karineler ve varsayım </a:t>
            </a:r>
            <a:r>
              <a:rPr lang="tr-TR" dirty="0" smtClean="0"/>
              <a:t>olmak üzere üçe ayrılır. </a:t>
            </a:r>
          </a:p>
          <a:p>
            <a:r>
              <a:rPr lang="tr-TR" dirty="0" smtClean="0"/>
              <a:t>Kanuni karineler kanun tarafından karine olarak kabul edilmiş durumlar olup, </a:t>
            </a:r>
            <a:r>
              <a:rPr lang="tr-TR" b="1" dirty="0" smtClean="0"/>
              <a:t>olay karine-hak karine </a:t>
            </a:r>
            <a:r>
              <a:rPr lang="tr-TR" dirty="0" smtClean="0"/>
              <a:t>ve </a:t>
            </a:r>
            <a:r>
              <a:rPr lang="tr-TR" b="1" dirty="0" smtClean="0"/>
              <a:t>adi karine-kesin karine </a:t>
            </a:r>
            <a:r>
              <a:rPr lang="tr-TR" dirty="0" smtClean="0"/>
              <a:t>şeklinde gruplara ayrılması mümkündür.</a:t>
            </a:r>
          </a:p>
          <a:p>
            <a:r>
              <a:rPr lang="tr-TR" dirty="0" smtClean="0"/>
              <a:t> Fiili karineler, fiili bir durumdan hareketle oluşturulan karinelerdir.</a:t>
            </a:r>
          </a:p>
          <a:p>
            <a:r>
              <a:rPr lang="tr-TR" dirty="0" smtClean="0"/>
              <a:t>Varsayım, mevcut olmayan bir durumun mevcut </a:t>
            </a:r>
            <a:r>
              <a:rPr lang="tr-TR" dirty="0" err="1" smtClean="0"/>
              <a:t>farzedilmesi</a:t>
            </a:r>
            <a:r>
              <a:rPr lang="tr-TR" dirty="0" smtClean="0"/>
              <a:t>  ve bu doğrultuda sonuç bağlanması halidir. </a:t>
            </a:r>
          </a:p>
          <a:p>
            <a:endParaRPr lang="tr-TR" dirty="0" smtClean="0"/>
          </a:p>
        </p:txBody>
      </p:sp>
      <p:sp>
        <p:nvSpPr>
          <p:cNvPr id="4" name="3 Slayt Numarası Yer Tutucusu"/>
          <p:cNvSpPr>
            <a:spLocks noGrp="1"/>
          </p:cNvSpPr>
          <p:nvPr>
            <p:ph type="sldNum" sz="quarter" idx="12"/>
          </p:nvPr>
        </p:nvSpPr>
        <p:spPr/>
        <p:txBody>
          <a:bodyPr/>
          <a:lstStyle/>
          <a:p>
            <a:fld id="{39032998-61C8-49A1-AA49-DCD2A400C39A}"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KANUNİ KARİNELER</a:t>
            </a:r>
            <a:endParaRPr lang="tr-TR" dirty="0"/>
          </a:p>
        </p:txBody>
      </p:sp>
      <p:sp>
        <p:nvSpPr>
          <p:cNvPr id="3" name="2 İçerik Yer Tutucusu"/>
          <p:cNvSpPr>
            <a:spLocks noGrp="1"/>
          </p:cNvSpPr>
          <p:nvPr>
            <p:ph idx="1"/>
          </p:nvPr>
        </p:nvSpPr>
        <p:spPr/>
        <p:txBody>
          <a:bodyPr>
            <a:normAutofit/>
          </a:bodyPr>
          <a:lstStyle/>
          <a:p>
            <a:r>
              <a:rPr lang="tr-TR" b="1" dirty="0" smtClean="0"/>
              <a:t>Olay Karine: </a:t>
            </a:r>
            <a:r>
              <a:rPr lang="tr-TR" dirty="0" smtClean="0"/>
              <a:t>Karine yoluyla çıkarılan bir olay söz konusudur. Örnek: Ölümüne kesin gözüyle bakılan bir durumda kaybolan ve cesedi bulunamayan kişi ölmüş sayılır. (Ölüm karinesi)</a:t>
            </a:r>
          </a:p>
          <a:p>
            <a:r>
              <a:rPr lang="tr-TR" b="1" dirty="0" smtClean="0"/>
              <a:t>Hak Karine: </a:t>
            </a:r>
            <a:r>
              <a:rPr lang="tr-TR" dirty="0" smtClean="0"/>
              <a:t>Belli bir durum veya olaydan hareketle bir hakkın bulunup bulunmadığı konusunda sonuca varılmasıdır. </a:t>
            </a:r>
            <a:r>
              <a:rPr lang="tr-TR" b="1" dirty="0" smtClean="0"/>
              <a:t>Adi </a:t>
            </a:r>
            <a:r>
              <a:rPr lang="tr-TR" b="1" dirty="0" smtClean="0"/>
              <a:t>Karine: </a:t>
            </a:r>
            <a:r>
              <a:rPr lang="tr-TR" dirty="0" smtClean="0"/>
              <a:t>Aksi ispat edilebilen karinelerdir. Örnek: Birlikte ölüm karinesi</a:t>
            </a:r>
          </a:p>
          <a:p>
            <a:r>
              <a:rPr lang="tr-TR" b="1" dirty="0" smtClean="0"/>
              <a:t>Kesin Karine:</a:t>
            </a:r>
            <a:r>
              <a:rPr lang="tr-TR" dirty="0" smtClean="0"/>
              <a:t> Aksi ispat edilemeyen karinelerdir. </a:t>
            </a:r>
            <a:endParaRPr lang="tr-TR" b="1"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RESMİ BELGELER</a:t>
            </a:r>
            <a:endParaRPr lang="tr-TR" dirty="0"/>
          </a:p>
        </p:txBody>
      </p:sp>
      <p:sp>
        <p:nvSpPr>
          <p:cNvPr id="3" name="2 İçerik Yer Tutucusu"/>
          <p:cNvSpPr>
            <a:spLocks noGrp="1"/>
          </p:cNvSpPr>
          <p:nvPr>
            <p:ph idx="1"/>
          </p:nvPr>
        </p:nvSpPr>
        <p:spPr>
          <a:xfrm>
            <a:off x="500906" y="476672"/>
            <a:ext cx="6554867" cy="3767670"/>
          </a:xfrm>
        </p:spPr>
        <p:txBody>
          <a:bodyPr>
            <a:normAutofit/>
          </a:bodyPr>
          <a:lstStyle/>
          <a:p>
            <a:r>
              <a:rPr lang="tr-TR" b="1" dirty="0" smtClean="0"/>
              <a:t>RESMİ SİCİLLER: </a:t>
            </a:r>
            <a:r>
              <a:rPr lang="tr-TR" dirty="0" smtClean="0"/>
              <a:t>Kanunun alenileştirilmesini istediği bazı hukuki ilişkileri veya olayları kaydetmek için devletin yetkili makamları  ve noterliklerce tutulan sicillerdir.</a:t>
            </a:r>
          </a:p>
          <a:p>
            <a:r>
              <a:rPr lang="tr-TR" b="1" dirty="0" smtClean="0"/>
              <a:t>RESMİ SENET: </a:t>
            </a:r>
            <a:r>
              <a:rPr lang="tr-TR" dirty="0" smtClean="0"/>
              <a:t>Resmi bir makamın katılması ile düzenlenen senettir. Resmi senet düzenleme yetkisi noterlere, tapu sicil müdürlüklerine ve sulh hakimlerine verilmiştir. </a:t>
            </a:r>
          </a:p>
          <a:p>
            <a:r>
              <a:rPr lang="tr-TR" dirty="0" smtClean="0"/>
              <a:t>Aksi ispat edilmedikçe resmi sicil ve senetlerin içeriğinin doğru olduğu kabul </a:t>
            </a:r>
            <a:r>
              <a:rPr lang="tr-TR" smtClean="0"/>
              <a:t>edilir</a:t>
            </a:r>
            <a:r>
              <a:rPr lang="tr-TR" smtClean="0"/>
              <a:t>.</a:t>
            </a:r>
            <a:endParaRPr lang="tr-TR" dirty="0" smtClean="0"/>
          </a:p>
        </p:txBody>
      </p:sp>
      <p:sp>
        <p:nvSpPr>
          <p:cNvPr id="4" name="3 Slayt Numarası Yer Tutucusu"/>
          <p:cNvSpPr>
            <a:spLocks noGrp="1"/>
          </p:cNvSpPr>
          <p:nvPr>
            <p:ph type="sldNum" sz="quarter" idx="12"/>
          </p:nvPr>
        </p:nvSpPr>
        <p:spPr/>
        <p:txBody>
          <a:bodyPr/>
          <a:lstStyle/>
          <a:p>
            <a:fld id="{39032998-61C8-49A1-AA49-DCD2A400C39A}" type="slidenum">
              <a:rPr lang="tr-TR" smtClean="0"/>
              <a:pPr/>
              <a:t>13</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HAKLARIN HALEFİYET YOLU İLE KAZANILMASI (DEVREN KAZANMA)</a:t>
            </a:r>
            <a:endParaRPr lang="tr-TR" dirty="0"/>
          </a:p>
        </p:txBody>
      </p:sp>
      <p:sp>
        <p:nvSpPr>
          <p:cNvPr id="3" name="2 İçerik Yer Tutucusu"/>
          <p:cNvSpPr>
            <a:spLocks noGrp="1"/>
          </p:cNvSpPr>
          <p:nvPr>
            <p:ph idx="1"/>
          </p:nvPr>
        </p:nvSpPr>
        <p:spPr/>
        <p:txBody>
          <a:bodyPr>
            <a:normAutofit fontScale="92500" lnSpcReduction="10000"/>
          </a:bodyPr>
          <a:lstStyle/>
          <a:p>
            <a:r>
              <a:rPr lang="tr-TR" dirty="0" err="1" smtClean="0"/>
              <a:t>Halefiyet</a:t>
            </a:r>
            <a:r>
              <a:rPr lang="tr-TR" dirty="0" smtClean="0"/>
              <a:t> yolu ile kazanma, </a:t>
            </a:r>
            <a:r>
              <a:rPr lang="tr-TR" b="1" dirty="0" smtClean="0"/>
              <a:t>külli intikal </a:t>
            </a:r>
            <a:r>
              <a:rPr lang="tr-TR" dirty="0" smtClean="0"/>
              <a:t>veya </a:t>
            </a:r>
            <a:r>
              <a:rPr lang="tr-TR" b="1" dirty="0" smtClean="0"/>
              <a:t>cüzi intikal </a:t>
            </a:r>
            <a:r>
              <a:rPr lang="tr-TR" dirty="0" smtClean="0"/>
              <a:t>şeklinde gerçekleşir. </a:t>
            </a:r>
          </a:p>
          <a:p>
            <a:r>
              <a:rPr lang="tr-TR" dirty="0" smtClean="0"/>
              <a:t>Külli intikalde bir kimsenin malvarlığı bir bütün olarak bir başkasına geçer.  Külli intikalin tipik örneği, ölenin malvarlığının bir bütün olarak, yani aktif ve pasifleriyle birlikte mirasçılarına geçmesi durumudur. </a:t>
            </a:r>
          </a:p>
          <a:p>
            <a:r>
              <a:rPr lang="tr-TR" dirty="0" smtClean="0"/>
              <a:t>Cüzi intikalde bir kimsenin malvarlığının bir kısmı bir başkasına geçer. Malvarlığının devredilen kısmının devralana geçmesi için, taşınırlarda </a:t>
            </a:r>
            <a:r>
              <a:rPr lang="tr-TR" b="1" dirty="0" smtClean="0"/>
              <a:t>teslim, </a:t>
            </a:r>
            <a:r>
              <a:rPr lang="tr-TR" dirty="0" smtClean="0"/>
              <a:t>taşınmazlarda </a:t>
            </a:r>
            <a:r>
              <a:rPr lang="tr-TR" b="1" dirty="0" smtClean="0"/>
              <a:t>tescil, </a:t>
            </a:r>
            <a:r>
              <a:rPr lang="tr-TR" dirty="0" smtClean="0"/>
              <a:t>alacaklara </a:t>
            </a:r>
            <a:r>
              <a:rPr lang="tr-TR" b="1" dirty="0" smtClean="0"/>
              <a:t>temlik, </a:t>
            </a:r>
            <a:r>
              <a:rPr lang="tr-TR" dirty="0" smtClean="0"/>
              <a:t>sınırlı ayni haklarda </a:t>
            </a:r>
            <a:r>
              <a:rPr lang="tr-TR" b="1" dirty="0" smtClean="0"/>
              <a:t>tesis </a:t>
            </a:r>
            <a:r>
              <a:rPr lang="tr-TR" dirty="0" smtClean="0"/>
              <a:t>işlemlerinin geçerli şekilde yapılması gerekir. </a:t>
            </a:r>
          </a:p>
          <a:p>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HAKLARIN KAYBEDİLMESİ</a:t>
            </a:r>
            <a:endParaRPr lang="tr-TR" dirty="0"/>
          </a:p>
        </p:txBody>
      </p:sp>
      <p:sp>
        <p:nvSpPr>
          <p:cNvPr id="3" name="2 İçerik Yer Tutucusu"/>
          <p:cNvSpPr>
            <a:spLocks noGrp="1"/>
          </p:cNvSpPr>
          <p:nvPr>
            <p:ph idx="1"/>
          </p:nvPr>
        </p:nvSpPr>
        <p:spPr/>
        <p:txBody>
          <a:bodyPr>
            <a:normAutofit/>
          </a:bodyPr>
          <a:lstStyle/>
          <a:p>
            <a:r>
              <a:rPr lang="tr-TR" b="1" dirty="0" smtClean="0"/>
              <a:t>NİSBİ KAYIP: </a:t>
            </a:r>
            <a:r>
              <a:rPr lang="tr-TR" dirty="0" smtClean="0"/>
              <a:t>Bir kimsenin sahibi olduğu bir hakkı bir başkasına devretmesi sebebiyle kaybetmesine </a:t>
            </a:r>
            <a:r>
              <a:rPr lang="tr-TR" dirty="0" err="1" smtClean="0"/>
              <a:t>nisbi</a:t>
            </a:r>
            <a:r>
              <a:rPr lang="tr-TR" dirty="0" smtClean="0"/>
              <a:t> kayıp denir. </a:t>
            </a:r>
          </a:p>
          <a:p>
            <a:r>
              <a:rPr lang="tr-TR" b="1" dirty="0" smtClean="0"/>
              <a:t>MUTLAK </a:t>
            </a:r>
            <a:r>
              <a:rPr lang="tr-TR" b="1" dirty="0" smtClean="0"/>
              <a:t>KAYIP: </a:t>
            </a:r>
            <a:r>
              <a:rPr lang="tr-TR" dirty="0" smtClean="0"/>
              <a:t>Bir hakkın tamamen ortadan kalkması sebebiyle kaybedilmesine mutlak kayıp denir. </a:t>
            </a:r>
          </a:p>
        </p:txBody>
      </p:sp>
      <p:sp>
        <p:nvSpPr>
          <p:cNvPr id="4" name="3 Slayt Numarası Yer Tutucusu"/>
          <p:cNvSpPr>
            <a:spLocks noGrp="1"/>
          </p:cNvSpPr>
          <p:nvPr>
            <p:ph type="sldNum" sz="quarter" idx="12"/>
          </p:nvPr>
        </p:nvSpPr>
        <p:spPr/>
        <p:txBody>
          <a:bodyPr/>
          <a:lstStyle/>
          <a:p>
            <a:fld id="{39032998-61C8-49A1-AA49-DCD2A400C39A}"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HAKLARIN KORUNMASI YOLLARI</a:t>
            </a:r>
            <a:endParaRPr lang="tr-TR" dirty="0"/>
          </a:p>
        </p:txBody>
      </p:sp>
      <p:sp>
        <p:nvSpPr>
          <p:cNvPr id="3" name="2 İçerik Yer Tutucusu"/>
          <p:cNvSpPr>
            <a:spLocks noGrp="1"/>
          </p:cNvSpPr>
          <p:nvPr>
            <p:ph idx="1"/>
          </p:nvPr>
        </p:nvSpPr>
        <p:spPr/>
        <p:txBody>
          <a:bodyPr>
            <a:normAutofit/>
          </a:bodyPr>
          <a:lstStyle/>
          <a:p>
            <a:r>
              <a:rPr lang="tr-TR" dirty="0" smtClean="0"/>
              <a:t>Bir kimsenin haklarını korumak için müracaat edebileceği başlıca yollar şunlardır:</a:t>
            </a:r>
          </a:p>
          <a:p>
            <a:pPr marL="457200" indent="-457200">
              <a:buFont typeface="+mj-lt"/>
              <a:buAutoNum type="arabicPeriod"/>
            </a:pPr>
            <a:r>
              <a:rPr lang="tr-TR" dirty="0" smtClean="0"/>
              <a:t>Talep</a:t>
            </a:r>
          </a:p>
          <a:p>
            <a:pPr marL="457200" indent="-457200">
              <a:buFont typeface="+mj-lt"/>
              <a:buAutoNum type="arabicPeriod"/>
            </a:pPr>
            <a:r>
              <a:rPr lang="tr-TR" dirty="0" smtClean="0"/>
              <a:t>Dava</a:t>
            </a:r>
          </a:p>
          <a:p>
            <a:pPr marL="457200" indent="-457200">
              <a:buFont typeface="+mj-lt"/>
              <a:buAutoNum type="arabicPeriod"/>
            </a:pPr>
            <a:r>
              <a:rPr lang="tr-TR" dirty="0" smtClean="0"/>
              <a:t>Cebri icra</a:t>
            </a:r>
          </a:p>
          <a:p>
            <a:pPr marL="457200" indent="-457200">
              <a:buFont typeface="+mj-lt"/>
              <a:buAutoNum type="arabicPeriod"/>
            </a:pPr>
            <a:r>
              <a:rPr lang="tr-TR" dirty="0" smtClean="0"/>
              <a:t>Kişinin kendi hakkını bizzat kullanması</a:t>
            </a:r>
          </a:p>
          <a:p>
            <a:pPr marL="457200" indent="-457200">
              <a:buFont typeface="Courier New" pitchFamily="49" charset="0"/>
              <a:buChar char="o"/>
            </a:pPr>
            <a:r>
              <a:rPr lang="tr-TR" b="1" dirty="0" smtClean="0"/>
              <a:t>Talep, </a:t>
            </a:r>
            <a:r>
              <a:rPr lang="tr-TR" dirty="0" smtClean="0"/>
              <a:t>bir kimsenin, bir hakkının yerine getirilmesi için, muhatabından bir şeyi yapmasını veya yapmamasını isteme yetkisidir. </a:t>
            </a:r>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HAKLARIN DAVA YOLUYLA KORUNMASI</a:t>
            </a:r>
            <a:endParaRPr lang="tr-TR" dirty="0"/>
          </a:p>
        </p:txBody>
      </p:sp>
      <p:sp>
        <p:nvSpPr>
          <p:cNvPr id="3" name="2 İçerik Yer Tutucusu"/>
          <p:cNvSpPr>
            <a:spLocks noGrp="1"/>
          </p:cNvSpPr>
          <p:nvPr>
            <p:ph idx="1"/>
          </p:nvPr>
        </p:nvSpPr>
        <p:spPr/>
        <p:txBody>
          <a:bodyPr/>
          <a:lstStyle/>
          <a:p>
            <a:r>
              <a:rPr lang="tr-TR" dirty="0" smtClean="0"/>
              <a:t>Hak sahibinin hakkını elde edebilmek amacıyla devletin yargı organlarına (mahkemelere) müracaat etmesine </a:t>
            </a:r>
            <a:r>
              <a:rPr lang="tr-TR" b="1" dirty="0" smtClean="0"/>
              <a:t>dava yolu </a:t>
            </a:r>
            <a:r>
              <a:rPr lang="tr-TR" dirty="0" smtClean="0"/>
              <a:t>denir. </a:t>
            </a:r>
          </a:p>
          <a:p>
            <a:r>
              <a:rPr lang="tr-TR" dirty="0" smtClean="0"/>
              <a:t>Bir hakkını elde etmek amacıyla dava açan kimseye </a:t>
            </a:r>
            <a:r>
              <a:rPr lang="tr-TR" b="1" dirty="0" smtClean="0"/>
              <a:t>davacı, </a:t>
            </a:r>
            <a:r>
              <a:rPr lang="tr-TR" dirty="0" smtClean="0"/>
              <a:t>aleyhine dava açılan kimseye ise </a:t>
            </a:r>
            <a:r>
              <a:rPr lang="tr-TR" b="1" dirty="0" smtClean="0"/>
              <a:t>davalı </a:t>
            </a:r>
            <a:r>
              <a:rPr lang="tr-TR" dirty="0" smtClean="0"/>
              <a:t>denir.</a:t>
            </a:r>
          </a:p>
          <a:p>
            <a:r>
              <a:rPr lang="tr-TR" b="1" dirty="0" smtClean="0"/>
              <a:t>Çekişmesiz davalarda sadece davacı vardır, davalı taraf yoktur. </a:t>
            </a:r>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DAVA TÜRLERİ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EDA DAVALARI: Bir şeyin verilmesi, bir şeyin yapılması veya bir şeyin yapılmaması talebiyle açılan davalardır. </a:t>
            </a:r>
            <a:endParaRPr lang="tr-TR" dirty="0" smtClean="0"/>
          </a:p>
          <a:p>
            <a:r>
              <a:rPr lang="tr-TR" dirty="0" smtClean="0"/>
              <a:t>TESPİT </a:t>
            </a:r>
            <a:r>
              <a:rPr lang="tr-TR" dirty="0" smtClean="0"/>
              <a:t>DAVALARI: Bir hakkın veya hukuki ilişkinin mevcut olduğunun veya mevcut olmadığının tespiti talebiyle açılan davalardır. Davanın konusuna göre müspet (olumlu) tespit davası ve menfi (olumsuz) tespit davası şeklinde olabilir.</a:t>
            </a:r>
          </a:p>
          <a:p>
            <a:r>
              <a:rPr lang="tr-TR" dirty="0" smtClean="0"/>
              <a:t>İNŞAİ DAVALAR: Dava sonunda verilen karar ile yeni bir hukuki durum yaratan veya mevcut bir hukuki durumu değiştiren ya da mevcut bir hukuki durumu ortadan kaldıran davalardır.  Örnek:  Babalık davası, boşanma davası, nesebin reddi davası birer </a:t>
            </a:r>
            <a:r>
              <a:rPr lang="tr-TR" dirty="0" err="1" smtClean="0"/>
              <a:t>inşai</a:t>
            </a:r>
            <a:r>
              <a:rPr lang="tr-TR" dirty="0" smtClean="0"/>
              <a:t> davadır. </a:t>
            </a:r>
          </a:p>
          <a:p>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lang="tr-TR" dirty="0" smtClean="0"/>
              <a:t>DAVADA DAVALININBAŞVURABİLECEĞİ SAVUNMA YÖNTEMLERİ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Aleyhine açılmış olan bir davada, davalı savunma yaparken şu yöntemlere başvurabilir:</a:t>
            </a:r>
          </a:p>
          <a:p>
            <a:pPr marL="457200" indent="-457200">
              <a:buFont typeface="+mj-lt"/>
              <a:buAutoNum type="arabicPeriod"/>
            </a:pPr>
            <a:r>
              <a:rPr lang="tr-TR" b="1" dirty="0" smtClean="0"/>
              <a:t>Kabul:</a:t>
            </a:r>
            <a:r>
              <a:rPr lang="tr-TR" dirty="0" smtClean="0"/>
              <a:t> Davalının, davacı tarafından ileri sürülen iddiaların doğru olduğunu beyan etmesidir.</a:t>
            </a:r>
          </a:p>
          <a:p>
            <a:pPr marL="457200" indent="-457200">
              <a:buFont typeface="+mj-lt"/>
              <a:buAutoNum type="arabicPeriod"/>
            </a:pPr>
            <a:r>
              <a:rPr lang="tr-TR" b="1" dirty="0" smtClean="0"/>
              <a:t>İnkar: </a:t>
            </a:r>
            <a:r>
              <a:rPr lang="tr-TR" dirty="0" smtClean="0"/>
              <a:t>Davalının, davacı tarafından ileri sürülen iddiaların doğru olmadığını beyan etmesidir.</a:t>
            </a:r>
          </a:p>
          <a:p>
            <a:pPr marL="457200" indent="-457200">
              <a:buFont typeface="+mj-lt"/>
              <a:buAutoNum type="arabicPeriod"/>
            </a:pPr>
            <a:r>
              <a:rPr lang="tr-TR" b="1" dirty="0" smtClean="0"/>
              <a:t>İkrar: </a:t>
            </a:r>
            <a:r>
              <a:rPr lang="tr-TR" dirty="0" smtClean="0"/>
              <a:t>Davalının, aleyhine hukuki sonuç doğuracak nitelikteki bir olayın doğruluğunu kabul etmesidir.</a:t>
            </a:r>
          </a:p>
          <a:p>
            <a:pPr marL="457200" indent="-457200">
              <a:buFont typeface="+mj-lt"/>
              <a:buAutoNum type="arabicPeriod"/>
            </a:pPr>
            <a:r>
              <a:rPr lang="tr-TR" b="1" dirty="0" smtClean="0"/>
              <a:t>İtiraz: </a:t>
            </a:r>
            <a:r>
              <a:rPr lang="tr-TR" dirty="0" smtClean="0"/>
              <a:t>Bir hakkın hiç doğmadığı veya sona erdiği şeklindeki iddiadır. Örnek: Borcun ödendiği, hukuki işlem anında temyiz kudretinin bulunmadığı şeklindeki iddialar birer itirazdır.</a:t>
            </a:r>
          </a:p>
          <a:p>
            <a:pPr marL="457200" indent="-457200">
              <a:buFont typeface="+mj-lt"/>
              <a:buAutoNum type="arabicPeriod"/>
            </a:pPr>
            <a:r>
              <a:rPr lang="tr-TR" b="1" dirty="0" smtClean="0"/>
              <a:t>Def’i: </a:t>
            </a:r>
            <a:r>
              <a:rPr lang="tr-TR" dirty="0" smtClean="0"/>
              <a:t>Kendisine karşı ileri sürüldüğü hakkın kullanılmasını engelleyen veya zayıflatan bir karşı haktır. Örnek: Zamanaşımı def’i, ödemezlik def’i, peşin dava def’i</a:t>
            </a:r>
            <a:endParaRPr lang="tr-TR" b="1" dirty="0" smtClean="0"/>
          </a:p>
          <a:p>
            <a:pPr>
              <a:buNone/>
            </a:pPr>
            <a:endParaRPr lang="tr-TR"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CEBRİ İCRA</a:t>
            </a:r>
            <a:endParaRPr lang="tr-TR" dirty="0"/>
          </a:p>
        </p:txBody>
      </p:sp>
      <p:sp>
        <p:nvSpPr>
          <p:cNvPr id="3" name="2 İçerik Yer Tutucusu"/>
          <p:cNvSpPr>
            <a:spLocks noGrp="1"/>
          </p:cNvSpPr>
          <p:nvPr>
            <p:ph idx="1"/>
          </p:nvPr>
        </p:nvSpPr>
        <p:spPr/>
        <p:txBody>
          <a:bodyPr>
            <a:normAutofit lnSpcReduction="10000"/>
          </a:bodyPr>
          <a:lstStyle/>
          <a:p>
            <a:r>
              <a:rPr lang="tr-TR" dirty="0" smtClean="0"/>
              <a:t>Borçlunun borcunun kendiliğinden yerine getirmemesi halinde, devletin yetkili organları aracılığıyla zorla borcun yerine getirilmesinin sağlanmasına </a:t>
            </a:r>
            <a:r>
              <a:rPr lang="tr-TR" b="1" dirty="0" smtClean="0"/>
              <a:t>cebri icra </a:t>
            </a:r>
            <a:r>
              <a:rPr lang="tr-TR" dirty="0" smtClean="0"/>
              <a:t>denir. </a:t>
            </a:r>
          </a:p>
          <a:p>
            <a:r>
              <a:rPr lang="tr-TR" dirty="0" smtClean="0"/>
              <a:t>Cebri icranın konusu para borçları, para borcu dışında kalan borçlar olabilir. </a:t>
            </a:r>
          </a:p>
          <a:p>
            <a:r>
              <a:rPr lang="tr-TR" dirty="0" smtClean="0"/>
              <a:t>Cebri icrada yer alan kurumlar, </a:t>
            </a:r>
            <a:r>
              <a:rPr lang="tr-TR" b="1" dirty="0" smtClean="0"/>
              <a:t>icra daireleri, iflas daireleri ve icra tetkik mercileridir. </a:t>
            </a:r>
          </a:p>
          <a:p>
            <a:r>
              <a:rPr lang="tr-TR" dirty="0" smtClean="0"/>
              <a:t>Cebri icrada yer alan takip yolları, </a:t>
            </a:r>
            <a:r>
              <a:rPr lang="tr-TR" b="1" dirty="0" smtClean="0"/>
              <a:t>haciz yoluyla takip, iflas yoluyla takip ve </a:t>
            </a:r>
            <a:r>
              <a:rPr lang="tr-TR" b="1" dirty="0" err="1" smtClean="0"/>
              <a:t>rehnin</a:t>
            </a:r>
            <a:r>
              <a:rPr lang="tr-TR" b="1" dirty="0" smtClean="0"/>
              <a:t> paraya çevrilmesi yoluyla takiptir. </a:t>
            </a:r>
            <a:endParaRPr lang="tr-TR" b="1"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KİŞİNİN KENDİ HAKKINI BİZZAT KORUMASI</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MEŞRU MÜDAFAA: </a:t>
            </a:r>
            <a:r>
              <a:rPr lang="tr-TR" dirty="0" smtClean="0"/>
              <a:t>Bir kimsenin, kendisinin veya üçüncü bir şahsın malvarlığına veya şahıs varlığına yönelik başlamış ve devam etmekte olan hukuka aykırı bir saldırıyı defetmek zarureti içinde, saldırıyla orantılı olarak yaptığı savunmaya meşru müdafaa denir. </a:t>
            </a:r>
            <a:r>
              <a:rPr lang="tr-TR" b="1" dirty="0" smtClean="0"/>
              <a:t>ZARURET </a:t>
            </a:r>
            <a:r>
              <a:rPr lang="tr-TR" b="1" dirty="0" smtClean="0"/>
              <a:t>HALİ: </a:t>
            </a:r>
            <a:r>
              <a:rPr lang="tr-TR" dirty="0" smtClean="0"/>
              <a:t>Bir kimsenin, kendisinin veya üçüncü bir şahsın malvarlığına veya şahıs varlığına yönelik ağır ve derhal meydana gelebilecek bir tehlikeyi bertaraf etmek için, olayla ilgisi olmayan bir şahsın malvarlığına zarar vermesi haline zaruret hali denir.  Bu durumda verilen zararın hakkaniyete uygun şekilde tazmin edilmesi gerekir.</a:t>
            </a:r>
          </a:p>
          <a:p>
            <a:r>
              <a:rPr lang="tr-TR" b="1" dirty="0" smtClean="0"/>
              <a:t>KUVVET KULLANMA: </a:t>
            </a:r>
            <a:r>
              <a:rPr lang="tr-TR" dirty="0" smtClean="0"/>
              <a:t>Bir kimse, devletin kolluk kuvvetlerinin zamanında müdahalesinin temin edilememesi sebebiyle hakkını kaybetme veya hakkının kullanmasının güçleşmesi riskiyle karşılaşırsa, hakkını korumak için  gereken ölçüde kuvvet kullanabilir. </a:t>
            </a:r>
            <a:endParaRPr lang="tr-TR" b="1" dirty="0"/>
          </a:p>
        </p:txBody>
      </p:sp>
      <p:sp>
        <p:nvSpPr>
          <p:cNvPr id="4" name="3 Slayt Numarası Yer Tutucusu"/>
          <p:cNvSpPr>
            <a:spLocks noGrp="1"/>
          </p:cNvSpPr>
          <p:nvPr>
            <p:ph type="sldNum" sz="quarter" idx="12"/>
          </p:nvPr>
        </p:nvSpPr>
        <p:spPr/>
        <p:txBody>
          <a:bodyPr/>
          <a:lstStyle/>
          <a:p>
            <a:fld id="{39032998-61C8-49A1-AA49-DCD2A400C39A}"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117</TotalTime>
  <Words>1009</Words>
  <Application>Microsoft Office PowerPoint</Application>
  <PresentationFormat>Ekran Gösterisi (4:3)</PresentationFormat>
  <Paragraphs>74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Century Gothic</vt:lpstr>
      <vt:lpstr>Courier New</vt:lpstr>
      <vt:lpstr>Wingdings 3</vt:lpstr>
      <vt:lpstr>Dilim</vt:lpstr>
      <vt:lpstr>HAKLARIN ASLEN KAZANILMASI</vt:lpstr>
      <vt:lpstr>HAKLARIN HALEFİYET YOLU İLE KAZANILMASI (DEVREN KAZANMA)</vt:lpstr>
      <vt:lpstr>HAKLARIN KAYBEDİLMESİ</vt:lpstr>
      <vt:lpstr>HAKLARIN KORUNMASI YOLLARI</vt:lpstr>
      <vt:lpstr>HAKLARIN DAVA YOLUYLA KORUNMASI</vt:lpstr>
      <vt:lpstr>DAVA TÜRLERİ</vt:lpstr>
      <vt:lpstr>DAVADA DAVALININBAŞVURABİLECEĞİ SAVUNMA YÖNTEMLERİ</vt:lpstr>
      <vt:lpstr>CEBRİ İCRA</vt:lpstr>
      <vt:lpstr>KİŞİNİN KENDİ HAKKINI BİZZAT KORUMASI</vt:lpstr>
      <vt:lpstr>İSPAT YÜKÜ VE İSPAT VASITALARI</vt:lpstr>
      <vt:lpstr>KARİNELER</vt:lpstr>
      <vt:lpstr>KANUNİ KARİNELER</vt:lpstr>
      <vt:lpstr>RESMİ BELGELER</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HAKLARIN KAZANILMASI</dc:title>
  <dc:creator>Administrator</dc:creator>
  <cp:lastModifiedBy>Pelin Atila Yoruk</cp:lastModifiedBy>
  <cp:revision>24</cp:revision>
  <dcterms:created xsi:type="dcterms:W3CDTF">2015-11-10T17:13:07Z</dcterms:created>
  <dcterms:modified xsi:type="dcterms:W3CDTF">2017-11-13T11:12:25Z</dcterms:modified>
</cp:coreProperties>
</file>