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/>
    <p:restoredTop sz="92197"/>
  </p:normalViewPr>
  <p:slideViewPr>
    <p:cSldViewPr snapToGrid="0" snapToObjects="1">
      <p:cViewPr>
        <p:scale>
          <a:sx n="47" d="100"/>
          <a:sy n="47" d="100"/>
        </p:scale>
        <p:origin x="87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48944-BDBA-F045-BD7A-81F405841DEC}" type="datetimeFigureOut">
              <a:rPr lang="tr-TR" smtClean="0"/>
              <a:t>20.07.2020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49814-A78B-C14B-98AA-B3EFFD0492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3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A26F-BB31-FD48-B75B-906D9D94EA71}" type="datetimeFigureOut">
              <a:rPr lang="tr-TR" smtClean="0"/>
              <a:t>20.07.2020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0050-7465-094E-8017-B8B6264B0B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940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A26F-BB31-FD48-B75B-906D9D94EA71}" type="datetimeFigureOut">
              <a:rPr lang="tr-TR" smtClean="0"/>
              <a:t>20.07.2020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0050-7465-094E-8017-B8B6264B0B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39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A26F-BB31-FD48-B75B-906D9D94EA71}" type="datetimeFigureOut">
              <a:rPr lang="tr-TR" smtClean="0"/>
              <a:t>20.07.2020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0050-7465-094E-8017-B8B6264B0B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51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A26F-BB31-FD48-B75B-906D9D94EA71}" type="datetimeFigureOut">
              <a:rPr lang="tr-TR" smtClean="0"/>
              <a:t>20.07.2020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0050-7465-094E-8017-B8B6264B0B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97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A26F-BB31-FD48-B75B-906D9D94EA71}" type="datetimeFigureOut">
              <a:rPr lang="tr-TR" smtClean="0"/>
              <a:t>20.07.2020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0050-7465-094E-8017-B8B6264B0B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57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A26F-BB31-FD48-B75B-906D9D94EA71}" type="datetimeFigureOut">
              <a:rPr lang="tr-TR" smtClean="0"/>
              <a:t>20.07.2020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0050-7465-094E-8017-B8B6264B0B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54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A26F-BB31-FD48-B75B-906D9D94EA71}" type="datetimeFigureOut">
              <a:rPr lang="tr-TR" smtClean="0"/>
              <a:t>20.07.2020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0050-7465-094E-8017-B8B6264B0B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A26F-BB31-FD48-B75B-906D9D94EA71}" type="datetimeFigureOut">
              <a:rPr lang="tr-TR" smtClean="0"/>
              <a:t>20.07.2020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0050-7465-094E-8017-B8B6264B0B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86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A26F-BB31-FD48-B75B-906D9D94EA71}" type="datetimeFigureOut">
              <a:rPr lang="tr-TR" smtClean="0"/>
              <a:t>20.07.2020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0050-7465-094E-8017-B8B6264B0B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27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A26F-BB31-FD48-B75B-906D9D94EA71}" type="datetimeFigureOut">
              <a:rPr lang="tr-TR" smtClean="0"/>
              <a:t>20.07.2020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0050-7465-094E-8017-B8B6264B0B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54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A26F-BB31-FD48-B75B-906D9D94EA71}" type="datetimeFigureOut">
              <a:rPr lang="tr-TR" smtClean="0"/>
              <a:t>20.07.2020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0050-7465-094E-8017-B8B6264B0B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3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stilini düzenlemek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9A26F-BB31-FD48-B75B-906D9D94EA71}" type="datetimeFigureOut">
              <a:rPr lang="tr-TR" smtClean="0"/>
              <a:t>20.07.2020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E0050-7465-094E-8017-B8B6264B0B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84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İngilizce Makale </a:t>
            </a:r>
            <a:r>
              <a:rPr lang="tr-TR" dirty="0" smtClean="0"/>
              <a:t>Saati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altLang="tr-TR" dirty="0" smtClean="0"/>
              <a:t>Prof. Dr. Vesile ŞENTÜRK CANKORUR</a:t>
            </a:r>
            <a:endParaRPr lang="en-GB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00841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9" t="3636" r="28261" b="4539"/>
          <a:stretch/>
        </p:blipFill>
        <p:spPr>
          <a:xfrm>
            <a:off x="3504766" y="0"/>
            <a:ext cx="518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Staj grubu 4 kümeye (ortalama 9-10 kişilik gruplar) ayrılır ve her küme 1 makalenin hazırlanmasından ve sunumundan sorumludur; 9-10 kişilik gruplar sorumlu oldukları makaleyi hazırlar ve sunarlar.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228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Makale sunumu için  </a:t>
            </a:r>
            <a:r>
              <a:rPr lang="tr-TR" dirty="0" err="1"/>
              <a:t>power</a:t>
            </a:r>
            <a:r>
              <a:rPr lang="tr-TR" dirty="0"/>
              <a:t> </a:t>
            </a:r>
            <a:r>
              <a:rPr lang="tr-TR" dirty="0" err="1"/>
              <a:t>point</a:t>
            </a:r>
            <a:r>
              <a:rPr lang="tr-TR" dirty="0"/>
              <a:t> sunumu hazırlanır. </a:t>
            </a:r>
            <a:endParaRPr lang="tr-TR" dirty="0" smtClean="0"/>
          </a:p>
          <a:p>
            <a:r>
              <a:rPr lang="tr-TR" dirty="0" smtClean="0"/>
              <a:t>Sunum </a:t>
            </a:r>
            <a:r>
              <a:rPr lang="tr-TR" dirty="0"/>
              <a:t>ortalama  15 slayttan oluşur ve ortalama 15 dakikada sunulur.</a:t>
            </a:r>
            <a:r>
              <a:rPr lang="tr-TR" dirty="0" smtClean="0">
                <a:effectLst/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665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Sunumda özete yer verilmez. </a:t>
            </a:r>
            <a:endParaRPr lang="tr-TR" dirty="0" smtClean="0"/>
          </a:p>
          <a:p>
            <a:r>
              <a:rPr lang="tr-TR" dirty="0" smtClean="0"/>
              <a:t>Giriş</a:t>
            </a:r>
            <a:r>
              <a:rPr lang="tr-TR" dirty="0"/>
              <a:t>, yöntem, bulgular ve tartışma bölümleri ve makale değerlendirme soruları sunumda yer alır. </a:t>
            </a:r>
            <a:endParaRPr lang="tr-TR" dirty="0" smtClean="0"/>
          </a:p>
          <a:p>
            <a:r>
              <a:rPr lang="tr-TR" dirty="0" smtClean="0"/>
              <a:t>Makale </a:t>
            </a:r>
            <a:r>
              <a:rPr lang="tr-TR" dirty="0"/>
              <a:t>sunumunda her bir öğrenci görev alır, görev dağılımını öğrenciler kendi içlerinde belirler.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278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makale sunumundan sonra makaleler önceden belirlenmiş sorular ile tartışılır.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646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dersin amacı kanıta dayalı tıp uygulamaları bilgilerinin hazırlanması, bu bilgiler ışığında makalenin değerlendirilmesidir. </a:t>
            </a:r>
            <a:endParaRPr lang="tr-TR" dirty="0" smtClean="0"/>
          </a:p>
          <a:p>
            <a:r>
              <a:rPr lang="tr-TR" dirty="0" smtClean="0"/>
              <a:t>Ayrıca </a:t>
            </a:r>
            <a:r>
              <a:rPr lang="tr-TR" dirty="0"/>
              <a:t>bilim okur-yazarlığının kazandırılması hedeflenmektedir.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doğrultuda araştırma yöntemleri, istatistik bilgisi, makalenin kanıt düzeyi gibi bilgiler edinilir.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35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Makaleler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tr-TR" dirty="0" err="1" smtClean="0"/>
              <a:t>Senturk</a:t>
            </a:r>
            <a:r>
              <a:rPr lang="tr-TR" dirty="0" smtClean="0"/>
              <a:t> </a:t>
            </a:r>
            <a:r>
              <a:rPr lang="tr-TR" dirty="0" err="1"/>
              <a:t>Cankorur</a:t>
            </a:r>
            <a:r>
              <a:rPr lang="tr-TR" dirty="0"/>
              <a:t>, V., Duman, B., Taylor, C., &amp; </a:t>
            </a:r>
            <a:r>
              <a:rPr lang="tr-TR" dirty="0" err="1"/>
              <a:t>Stewart</a:t>
            </a:r>
            <a:r>
              <a:rPr lang="tr-TR" dirty="0"/>
              <a:t>, R. (2017). </a:t>
            </a:r>
            <a:r>
              <a:rPr lang="tr-TR" dirty="0" err="1"/>
              <a:t>Gender</a:t>
            </a:r>
            <a:r>
              <a:rPr lang="tr-TR" dirty="0"/>
              <a:t> </a:t>
            </a:r>
            <a:r>
              <a:rPr lang="tr-TR" dirty="0" err="1"/>
              <a:t>preference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perinatal</a:t>
            </a:r>
            <a:r>
              <a:rPr lang="tr-TR" dirty="0"/>
              <a:t> </a:t>
            </a:r>
            <a:r>
              <a:rPr lang="tr-TR" dirty="0" err="1"/>
              <a:t>depression</a:t>
            </a:r>
            <a:r>
              <a:rPr lang="tr-TR" dirty="0"/>
              <a:t> in </a:t>
            </a:r>
            <a:r>
              <a:rPr lang="tr-TR" dirty="0" err="1"/>
              <a:t>Turkey</a:t>
            </a:r>
            <a:r>
              <a:rPr lang="tr-TR" dirty="0"/>
              <a:t>: A </a:t>
            </a:r>
            <a:r>
              <a:rPr lang="tr-TR" dirty="0" err="1"/>
              <a:t>cohort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. </a:t>
            </a:r>
            <a:r>
              <a:rPr lang="tr-TR" i="1" dirty="0"/>
              <a:t>PLOS </a:t>
            </a:r>
            <a:r>
              <a:rPr lang="tr-TR" i="1" dirty="0" err="1"/>
              <a:t>one</a:t>
            </a:r>
            <a:r>
              <a:rPr lang="tr-TR" dirty="0"/>
              <a:t>, </a:t>
            </a:r>
            <a:r>
              <a:rPr lang="tr-TR" i="1" dirty="0"/>
              <a:t>12</a:t>
            </a:r>
            <a:r>
              <a:rPr lang="tr-TR" dirty="0"/>
              <a:t>(3), e0174558</a:t>
            </a:r>
            <a:r>
              <a:rPr lang="tr-TR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dirty="0" err="1"/>
              <a:t>Cankorur</a:t>
            </a:r>
            <a:r>
              <a:rPr lang="tr-TR" dirty="0"/>
              <a:t>, V. Ş., Demirel, H., &amp; </a:t>
            </a:r>
            <a:r>
              <a:rPr lang="tr-TR" dirty="0" err="1"/>
              <a:t>Atbaşoğlu</a:t>
            </a:r>
            <a:r>
              <a:rPr lang="tr-TR" dirty="0"/>
              <a:t>, C. (2017). </a:t>
            </a:r>
            <a:r>
              <a:rPr lang="tr-TR" dirty="0" err="1"/>
              <a:t>Cognitive</a:t>
            </a:r>
            <a:r>
              <a:rPr lang="tr-TR" dirty="0"/>
              <a:t> </a:t>
            </a:r>
            <a:r>
              <a:rPr lang="tr-TR" dirty="0" err="1"/>
              <a:t>functioning</a:t>
            </a:r>
            <a:r>
              <a:rPr lang="tr-TR" dirty="0"/>
              <a:t> in </a:t>
            </a:r>
            <a:r>
              <a:rPr lang="tr-TR" dirty="0" err="1"/>
              <a:t>euthymic</a:t>
            </a:r>
            <a:r>
              <a:rPr lang="tr-TR" dirty="0"/>
              <a:t> </a:t>
            </a:r>
            <a:r>
              <a:rPr lang="tr-TR" dirty="0" err="1"/>
              <a:t>bipolar</a:t>
            </a: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tr-TR" dirty="0"/>
              <a:t> on </a:t>
            </a:r>
            <a:r>
              <a:rPr lang="tr-TR" dirty="0" err="1"/>
              <a:t>monotherapy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novel</a:t>
            </a:r>
            <a:r>
              <a:rPr lang="tr-TR" dirty="0"/>
              <a:t> </a:t>
            </a:r>
            <a:r>
              <a:rPr lang="tr-TR" dirty="0" err="1"/>
              <a:t>antipsychotics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mood</a:t>
            </a:r>
            <a:r>
              <a:rPr lang="tr-TR" dirty="0"/>
              <a:t> </a:t>
            </a:r>
            <a:r>
              <a:rPr lang="tr-TR" dirty="0" err="1"/>
              <a:t>stabilizers</a:t>
            </a:r>
            <a:r>
              <a:rPr lang="tr-TR" dirty="0"/>
              <a:t>. </a:t>
            </a:r>
            <a:r>
              <a:rPr lang="tr-TR" i="1" dirty="0" err="1"/>
              <a:t>Archives</a:t>
            </a:r>
            <a:r>
              <a:rPr lang="tr-TR" i="1" dirty="0"/>
              <a:t> of </a:t>
            </a:r>
            <a:r>
              <a:rPr lang="tr-TR" i="1" dirty="0" err="1"/>
              <a:t>Neuropsychiatry</a:t>
            </a:r>
            <a:r>
              <a:rPr lang="tr-TR" dirty="0"/>
              <a:t>, </a:t>
            </a:r>
            <a:r>
              <a:rPr lang="tr-TR" i="1" dirty="0"/>
              <a:t>54</a:t>
            </a:r>
            <a:r>
              <a:rPr lang="tr-TR" dirty="0"/>
              <a:t>(3), 244.</a:t>
            </a:r>
            <a:endParaRPr lang="tr-TR" dirty="0" smtClean="0"/>
          </a:p>
          <a:p>
            <a:pPr marL="914400" lvl="1" indent="-457200">
              <a:buFont typeface="+mj-lt"/>
              <a:buAutoNum type="arabicPeriod"/>
            </a:pPr>
            <a:r>
              <a:rPr lang="tr-TR" dirty="0" err="1"/>
              <a:t>Wu</a:t>
            </a:r>
            <a:r>
              <a:rPr lang="tr-TR" dirty="0"/>
              <a:t>, Y., </a:t>
            </a:r>
            <a:r>
              <a:rPr lang="tr-TR" dirty="0" err="1"/>
              <a:t>Levis</a:t>
            </a:r>
            <a:r>
              <a:rPr lang="tr-TR" dirty="0"/>
              <a:t>, B., Sun, Y., </a:t>
            </a:r>
            <a:r>
              <a:rPr lang="tr-TR" dirty="0" err="1"/>
              <a:t>Krishnan</a:t>
            </a:r>
            <a:r>
              <a:rPr lang="tr-TR" dirty="0"/>
              <a:t>, A., He, C., </a:t>
            </a:r>
            <a:r>
              <a:rPr lang="tr-TR" dirty="0" err="1"/>
              <a:t>Riehm</a:t>
            </a:r>
            <a:r>
              <a:rPr lang="tr-TR" dirty="0"/>
              <a:t>, K. E., ... &amp; </a:t>
            </a:r>
            <a:r>
              <a:rPr lang="tr-TR" dirty="0" err="1"/>
              <a:t>Bhandari</a:t>
            </a:r>
            <a:r>
              <a:rPr lang="tr-TR" dirty="0"/>
              <a:t>, P. M. (2020). </a:t>
            </a:r>
            <a:r>
              <a:rPr lang="tr-TR" dirty="0" err="1"/>
              <a:t>Probability</a:t>
            </a:r>
            <a:r>
              <a:rPr lang="tr-TR" dirty="0"/>
              <a:t> of </a:t>
            </a:r>
            <a:r>
              <a:rPr lang="tr-TR" dirty="0" err="1"/>
              <a:t>major</a:t>
            </a:r>
            <a:r>
              <a:rPr lang="tr-TR" dirty="0"/>
              <a:t> </a:t>
            </a:r>
            <a:r>
              <a:rPr lang="tr-TR" dirty="0" err="1"/>
              <a:t>depression</a:t>
            </a:r>
            <a:r>
              <a:rPr lang="tr-TR" dirty="0"/>
              <a:t> </a:t>
            </a:r>
            <a:r>
              <a:rPr lang="tr-TR" dirty="0" err="1"/>
              <a:t>diagnostic</a:t>
            </a:r>
            <a:r>
              <a:rPr lang="tr-TR" dirty="0"/>
              <a:t> </a:t>
            </a:r>
            <a:r>
              <a:rPr lang="tr-TR" dirty="0" err="1"/>
              <a:t>classification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SCID, CIDI </a:t>
            </a:r>
            <a:r>
              <a:rPr lang="tr-TR" dirty="0" err="1"/>
              <a:t>and</a:t>
            </a:r>
            <a:r>
              <a:rPr lang="tr-TR" dirty="0"/>
              <a:t> MINI </a:t>
            </a:r>
            <a:r>
              <a:rPr lang="tr-TR" dirty="0" err="1"/>
              <a:t>diagnostic</a:t>
            </a:r>
            <a:r>
              <a:rPr lang="tr-TR" dirty="0"/>
              <a:t> </a:t>
            </a:r>
            <a:r>
              <a:rPr lang="tr-TR" dirty="0" err="1"/>
              <a:t>interviews</a:t>
            </a:r>
            <a:r>
              <a:rPr lang="tr-TR" dirty="0"/>
              <a:t> </a:t>
            </a:r>
            <a:r>
              <a:rPr lang="tr-TR" dirty="0" err="1"/>
              <a:t>controlling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Hospital</a:t>
            </a:r>
            <a:r>
              <a:rPr lang="tr-TR" dirty="0"/>
              <a:t> </a:t>
            </a:r>
            <a:r>
              <a:rPr lang="tr-TR" dirty="0" err="1"/>
              <a:t>Anxiety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Depression</a:t>
            </a:r>
            <a:r>
              <a:rPr lang="tr-TR" dirty="0"/>
              <a:t> </a:t>
            </a:r>
            <a:r>
              <a:rPr lang="tr-TR" dirty="0" err="1"/>
              <a:t>Scale</a:t>
            </a:r>
            <a:r>
              <a:rPr lang="tr-TR" dirty="0"/>
              <a:t>–</a:t>
            </a:r>
            <a:r>
              <a:rPr lang="tr-TR" dirty="0" err="1"/>
              <a:t>Depression</a:t>
            </a:r>
            <a:r>
              <a:rPr lang="tr-TR" dirty="0"/>
              <a:t> </a:t>
            </a:r>
            <a:r>
              <a:rPr lang="tr-TR" dirty="0" err="1"/>
              <a:t>subscale</a:t>
            </a:r>
            <a:r>
              <a:rPr lang="tr-TR" dirty="0"/>
              <a:t> </a:t>
            </a:r>
            <a:r>
              <a:rPr lang="tr-TR" dirty="0" err="1"/>
              <a:t>scores</a:t>
            </a:r>
            <a:r>
              <a:rPr lang="tr-TR" dirty="0"/>
              <a:t>: An </a:t>
            </a:r>
            <a:r>
              <a:rPr lang="tr-TR" dirty="0" err="1"/>
              <a:t>individual</a:t>
            </a:r>
            <a:r>
              <a:rPr lang="tr-TR" dirty="0"/>
              <a:t> </a:t>
            </a:r>
            <a:r>
              <a:rPr lang="tr-TR" dirty="0" err="1"/>
              <a:t>participant</a:t>
            </a:r>
            <a:r>
              <a:rPr lang="tr-TR" dirty="0"/>
              <a:t> data meta-</a:t>
            </a:r>
            <a:r>
              <a:rPr lang="tr-TR" dirty="0" err="1"/>
              <a:t>analysis</a:t>
            </a:r>
            <a:r>
              <a:rPr lang="tr-TR" dirty="0"/>
              <a:t> of 73 </a:t>
            </a:r>
            <a:r>
              <a:rPr lang="tr-TR" dirty="0" err="1"/>
              <a:t>primary</a:t>
            </a:r>
            <a:r>
              <a:rPr lang="tr-TR" dirty="0"/>
              <a:t> </a:t>
            </a:r>
            <a:r>
              <a:rPr lang="tr-TR" dirty="0" err="1"/>
              <a:t>studies</a:t>
            </a:r>
            <a:r>
              <a:rPr lang="tr-TR" dirty="0"/>
              <a:t>. </a:t>
            </a:r>
            <a:r>
              <a:rPr lang="tr-TR" i="1" dirty="0" err="1"/>
              <a:t>Journal</a:t>
            </a:r>
            <a:r>
              <a:rPr lang="tr-TR" i="1" dirty="0"/>
              <a:t> of </a:t>
            </a:r>
            <a:r>
              <a:rPr lang="tr-TR" i="1" dirty="0" err="1"/>
              <a:t>Psychosomatic</a:t>
            </a:r>
            <a:r>
              <a:rPr lang="tr-TR" i="1" dirty="0"/>
              <a:t> </a:t>
            </a:r>
            <a:r>
              <a:rPr lang="tr-TR" i="1" dirty="0" err="1"/>
              <a:t>Research</a:t>
            </a:r>
            <a:r>
              <a:rPr lang="tr-TR" dirty="0"/>
              <a:t>, </a:t>
            </a:r>
            <a:r>
              <a:rPr lang="tr-TR" i="1" dirty="0"/>
              <a:t>129</a:t>
            </a:r>
            <a:r>
              <a:rPr lang="tr-TR" dirty="0"/>
              <a:t>, 109892.</a:t>
            </a:r>
          </a:p>
        </p:txBody>
      </p:sp>
    </p:spTree>
    <p:extLst>
      <p:ext uri="{BB962C8B-B14F-4D97-AF65-F5344CB8AC3E}">
        <p14:creationId xmlns:p14="http://schemas.microsoft.com/office/powerpoint/2010/main" val="10326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4" t="17902" r="30896" b="1225"/>
          <a:stretch/>
        </p:blipFill>
        <p:spPr>
          <a:xfrm>
            <a:off x="3657599" y="338487"/>
            <a:ext cx="4876801" cy="6519513"/>
          </a:xfrm>
        </p:spPr>
      </p:pic>
    </p:spTree>
    <p:extLst>
      <p:ext uri="{BB962C8B-B14F-4D97-AF65-F5344CB8AC3E}">
        <p14:creationId xmlns:p14="http://schemas.microsoft.com/office/powerpoint/2010/main" val="14182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6" t="17266" r="19355" b="-686"/>
          <a:stretch/>
        </p:blipFill>
        <p:spPr>
          <a:xfrm>
            <a:off x="2640026" y="365125"/>
            <a:ext cx="6911948" cy="5841711"/>
          </a:xfrm>
        </p:spPr>
      </p:pic>
    </p:spTree>
    <p:extLst>
      <p:ext uri="{BB962C8B-B14F-4D97-AF65-F5344CB8AC3E}">
        <p14:creationId xmlns:p14="http://schemas.microsoft.com/office/powerpoint/2010/main" val="20123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179</Words>
  <Application>Microsoft Macintosh PowerPoint</Application>
  <PresentationFormat>Geniş Ekran</PresentationFormat>
  <Paragraphs>16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Teması</vt:lpstr>
      <vt:lpstr>İngilizce Makale Saati</vt:lpstr>
      <vt:lpstr>PowerPoint Sunusu</vt:lpstr>
      <vt:lpstr>PowerPoint Sunusu</vt:lpstr>
      <vt:lpstr>PowerPoint Sunusu</vt:lpstr>
      <vt:lpstr>PowerPoint Sunusu</vt:lpstr>
      <vt:lpstr>PowerPoint Sunusu</vt:lpstr>
      <vt:lpstr>Örnek Makaleler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Makale Saati</dc:title>
  <dc:creator>hilmi tatli</dc:creator>
  <cp:lastModifiedBy>hilmi tatli</cp:lastModifiedBy>
  <cp:revision>3</cp:revision>
  <dcterms:created xsi:type="dcterms:W3CDTF">2020-07-20T11:14:32Z</dcterms:created>
  <dcterms:modified xsi:type="dcterms:W3CDTF">2020-07-20T12:00:20Z</dcterms:modified>
</cp:coreProperties>
</file>