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0" r:id="rId2"/>
    <p:sldId id="285" r:id="rId3"/>
    <p:sldId id="288" r:id="rId4"/>
    <p:sldId id="293" r:id="rId5"/>
    <p:sldId id="294" r:id="rId6"/>
    <p:sldId id="295" r:id="rId7"/>
    <p:sldId id="320" r:id="rId8"/>
    <p:sldId id="321" r:id="rId9"/>
    <p:sldId id="322" r:id="rId10"/>
    <p:sldId id="323" r:id="rId11"/>
    <p:sldId id="30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052" autoAdjust="0"/>
    <p:restoredTop sz="94660"/>
  </p:normalViewPr>
  <p:slideViewPr>
    <p:cSldViewPr>
      <p:cViewPr varScale="1">
        <p:scale>
          <a:sx n="94" d="100"/>
          <a:sy n="94" d="100"/>
        </p:scale>
        <p:origin x="9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74EE5B-9221-4D63-A729-786BB1218924}" type="datetimeFigureOut">
              <a:rPr lang="tr-TR" smtClean="0"/>
              <a:pPr/>
              <a:t>22.01.2018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1D8756-95FE-41CD-A74D-9DF9641599D9}" type="slidenum">
              <a:rPr lang="tr-TR" smtClean="0"/>
              <a:pPr/>
              <a:t>‹#›</a:t>
            </a:fld>
            <a:endParaRPr lang="tr-TR"/>
          </a:p>
        </p:txBody>
      </p:sp>
    </p:spTree>
    <p:extLst>
      <p:ext uri="{BB962C8B-B14F-4D97-AF65-F5344CB8AC3E}">
        <p14:creationId xmlns:p14="http://schemas.microsoft.com/office/powerpoint/2010/main" val="1678150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34D3CC-978F-485D-9DA9-5FE1999FB03E}" type="datetimeFigureOut">
              <a:rPr lang="tr-TR" smtClean="0"/>
              <a:pPr/>
              <a:t>22.01.2018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60924A-21D1-4557-B907-C14F805A695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ChangeArrowheads="1"/>
          </p:cNvSpPr>
          <p:nvPr/>
        </p:nvSpPr>
        <p:spPr bwMode="auto">
          <a:xfrm>
            <a:off x="395536" y="3974"/>
            <a:ext cx="8352928" cy="73866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ea typeface="Times New Roman" pitchFamily="18" charset="0"/>
                <a:cs typeface="Times New Roman" pitchFamily="18" charset="0"/>
              </a:rPr>
              <a:t>METALİK BAĞ</a:t>
            </a:r>
            <a:endParaRPr kumimoji="0" lang="tr-TR" sz="2400" b="1" i="0" u="none" strike="noStrike" cap="none" normalizeH="0" baseline="0" dirty="0" smtClean="0">
              <a:ln>
                <a:noFill/>
              </a:ln>
              <a:solidFill>
                <a:schemeClr val="tx1"/>
              </a:solidFill>
              <a:effectLst/>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tr-TR" sz="2400" b="1" dirty="0" smtClean="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tr-TR" sz="2400" dirty="0" smtClean="0">
                <a:cs typeface="Times New Roman" pitchFamily="18" charset="0"/>
              </a:rPr>
              <a:t>        Metal atomlarını bir arada tutan bağdır. Metallerde değerlik elektronları atom tarafından çok zayıf bir şekilde tutulur. Çünkü çekirdeğe uzaklıkları oldukça büyüktür. Metalik bağlar değerlik elektronlarının pozitif yükler arasında bir bulut halinde dağılmasıyla meydana gelir. Bu durum metallere yüksek elektriksel iletkenlik ve yüksek ısı özelliği sağlar.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400" i="0" u="none" strike="noStrike" cap="none" normalizeH="0" baseline="0" dirty="0" smtClean="0">
              <a:ln>
                <a:noFill/>
              </a:ln>
              <a:solidFill>
                <a:schemeClr val="tx1"/>
              </a:solidFill>
              <a:effectLst/>
              <a:cs typeface="Times New Roman" pitchFamily="18" charset="0"/>
            </a:endParaRPr>
          </a:p>
          <a:p>
            <a:pPr lvl="0" algn="ctr" fontAlgn="base">
              <a:spcBef>
                <a:spcPct val="0"/>
              </a:spcBef>
              <a:spcAft>
                <a:spcPct val="0"/>
              </a:spcAft>
            </a:pPr>
            <a:r>
              <a:rPr lang="tr-TR" sz="2400" b="1" dirty="0" smtClean="0">
                <a:ea typeface="Times New Roman" pitchFamily="18" charset="0"/>
                <a:cs typeface="Times New Roman" pitchFamily="18" charset="0"/>
              </a:rPr>
              <a:t>HİDROJEN BAĞLARI</a:t>
            </a:r>
          </a:p>
          <a:p>
            <a:pPr lvl="0" algn="ctr" fontAlgn="base">
              <a:spcBef>
                <a:spcPct val="0"/>
              </a:spcBef>
              <a:spcAft>
                <a:spcPct val="0"/>
              </a:spcAft>
            </a:pPr>
            <a:endParaRPr lang="tr-TR" sz="2400" dirty="0" smtClean="0">
              <a:ea typeface="Times New Roman" pitchFamily="18" charset="0"/>
              <a:cs typeface="Arial" pitchFamily="34" charset="0"/>
            </a:endParaRPr>
          </a:p>
          <a:p>
            <a:pPr algn="just" eaLnBrk="0" fontAlgn="base" hangingPunct="0">
              <a:spcBef>
                <a:spcPct val="0"/>
              </a:spcBef>
              <a:spcAft>
                <a:spcPct val="0"/>
              </a:spcAft>
            </a:pPr>
            <a:r>
              <a:rPr lang="tr-TR" sz="2400" dirty="0" smtClean="0">
                <a:ea typeface="Times New Roman" pitchFamily="18" charset="0"/>
                <a:cs typeface="Arial" pitchFamily="34" charset="0"/>
              </a:rPr>
              <a:t>      Hidrojenin kendisinden daha büyük </a:t>
            </a:r>
            <a:r>
              <a:rPr lang="tr-TR" sz="2400" dirty="0" err="1" smtClean="0">
                <a:ea typeface="Times New Roman" pitchFamily="18" charset="0"/>
                <a:cs typeface="Arial" pitchFamily="34" charset="0"/>
              </a:rPr>
              <a:t>elektronegativiteye</a:t>
            </a:r>
            <a:r>
              <a:rPr lang="tr-TR" sz="2400" dirty="0" smtClean="0">
                <a:ea typeface="Times New Roman" pitchFamily="18" charset="0"/>
                <a:cs typeface="Arial" pitchFamily="34" charset="0"/>
              </a:rPr>
              <a:t> sahip olan O ve N gibi atomlarla meydana getirdiği bağlara hidrojen bağları denir. </a:t>
            </a:r>
            <a:r>
              <a:rPr lang="tr-TR" sz="2400" dirty="0" smtClean="0"/>
              <a:t>Hidrojen bağları Van der </a:t>
            </a:r>
            <a:r>
              <a:rPr lang="tr-TR" sz="2400" dirty="0" err="1" smtClean="0"/>
              <a:t>Waals</a:t>
            </a:r>
            <a:r>
              <a:rPr lang="tr-TR" sz="2400" dirty="0" smtClean="0"/>
              <a:t> bağlarından daha güçlü iken iyonik ve </a:t>
            </a:r>
            <a:r>
              <a:rPr lang="tr-TR" sz="2400" dirty="0" err="1" smtClean="0"/>
              <a:t>kovalent</a:t>
            </a:r>
            <a:r>
              <a:rPr lang="tr-TR" sz="2400" dirty="0" smtClean="0"/>
              <a:t> bağlara göre daha zayıftır. Hidrojen bağları moleküller arası ve molekül içi hidrojen bağları olmak üzere iki kısma ayrılır.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40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916" name="Rectangle 4"/>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23528" y="260648"/>
            <a:ext cx="8424936" cy="7017306"/>
          </a:xfrm>
          <a:prstGeom prst="rect">
            <a:avLst/>
          </a:prstGeom>
        </p:spPr>
        <p:txBody>
          <a:bodyPr wrap="square">
            <a:spAutoFit/>
          </a:bodyPr>
          <a:lstStyle/>
          <a:p>
            <a:pPr lvl="0" algn="ctr" fontAlgn="base">
              <a:spcBef>
                <a:spcPct val="0"/>
              </a:spcBef>
              <a:spcAft>
                <a:spcPct val="0"/>
              </a:spcAft>
            </a:pPr>
            <a:r>
              <a:rPr lang="tr-TR" b="1" dirty="0" smtClean="0">
                <a:ea typeface="Times New Roman" pitchFamily="18" charset="0"/>
                <a:cs typeface="Arial" pitchFamily="34" charset="0"/>
              </a:rPr>
              <a:t>Oksijende </a:t>
            </a:r>
            <a:r>
              <a:rPr lang="tr-TR" b="1" dirty="0" err="1" smtClean="0">
                <a:ea typeface="Times New Roman" pitchFamily="18" charset="0"/>
                <a:cs typeface="Arial" pitchFamily="34" charset="0"/>
              </a:rPr>
              <a:t>hibritleşme</a:t>
            </a:r>
            <a:endParaRPr lang="tr-TR" b="1" dirty="0" smtClean="0">
              <a:ea typeface="Times New Roman" pitchFamily="18" charset="0"/>
              <a:cs typeface="Arial" pitchFamily="34" charset="0"/>
            </a:endParaRPr>
          </a:p>
          <a:p>
            <a:pPr lvl="0" fontAlgn="base">
              <a:spcBef>
                <a:spcPct val="0"/>
              </a:spcBef>
              <a:spcAft>
                <a:spcPct val="0"/>
              </a:spcAft>
            </a:pPr>
            <a:r>
              <a:rPr lang="tr-TR" b="1" dirty="0" smtClean="0">
                <a:ea typeface="Times New Roman" pitchFamily="18" charset="0"/>
                <a:cs typeface="Arial" pitchFamily="34" charset="0"/>
              </a:rPr>
              <a:t>sp</a:t>
            </a:r>
            <a:r>
              <a:rPr lang="tr-TR" b="1" baseline="30000" dirty="0" smtClean="0">
                <a:ea typeface="Times New Roman" pitchFamily="18" charset="0"/>
                <a:cs typeface="Arial" pitchFamily="34" charset="0"/>
              </a:rPr>
              <a:t>3 </a:t>
            </a:r>
            <a:r>
              <a:rPr lang="tr-TR" b="1" dirty="0" err="1" smtClean="0">
                <a:ea typeface="Times New Roman" pitchFamily="18" charset="0"/>
                <a:cs typeface="Arial" pitchFamily="34" charset="0"/>
              </a:rPr>
              <a:t>hibritleşmesi</a:t>
            </a:r>
            <a:r>
              <a:rPr lang="tr-TR" b="1" dirty="0" smtClean="0">
                <a:ea typeface="Times New Roman" pitchFamily="18" charset="0"/>
                <a:cs typeface="Arial" pitchFamily="34" charset="0"/>
              </a:rPr>
              <a:t>:</a:t>
            </a:r>
            <a:r>
              <a:rPr lang="tr-TR" dirty="0" smtClean="0">
                <a:ea typeface="Times New Roman" pitchFamily="18" charset="0"/>
                <a:cs typeface="Arial" pitchFamily="34" charset="0"/>
              </a:rPr>
              <a:t> </a:t>
            </a:r>
            <a:r>
              <a:rPr lang="tr-TR" dirty="0" smtClean="0"/>
              <a:t>H</a:t>
            </a:r>
            <a:r>
              <a:rPr lang="tr-TR" baseline="-25000" dirty="0" smtClean="0"/>
              <a:t>2</a:t>
            </a:r>
            <a:r>
              <a:rPr lang="tr-TR" dirty="0" smtClean="0"/>
              <a:t>O</a:t>
            </a:r>
            <a:r>
              <a:rPr lang="tr-TR" dirty="0" smtClean="0">
                <a:ea typeface="Times New Roman" pitchFamily="18" charset="0"/>
                <a:cs typeface="Arial" pitchFamily="34" charset="0"/>
              </a:rPr>
              <a:t> molekülünde </a:t>
            </a:r>
            <a:r>
              <a:rPr lang="tr-TR" i="1" dirty="0" smtClean="0">
                <a:ea typeface="Times New Roman" pitchFamily="18" charset="0"/>
                <a:cs typeface="Arial" pitchFamily="34" charset="0"/>
              </a:rPr>
              <a:t> </a:t>
            </a:r>
            <a:r>
              <a:rPr lang="tr-TR" dirty="0" smtClean="0">
                <a:ea typeface="Times New Roman" pitchFamily="18" charset="0"/>
                <a:cs typeface="Arial" pitchFamily="34" charset="0"/>
              </a:rPr>
              <a:t>sp</a:t>
            </a:r>
            <a:r>
              <a:rPr lang="tr-TR" baseline="30000" dirty="0" smtClean="0">
                <a:ea typeface="Times New Roman" pitchFamily="18" charset="0"/>
                <a:cs typeface="Arial" pitchFamily="34" charset="0"/>
              </a:rPr>
              <a:t>3</a:t>
            </a:r>
            <a:r>
              <a:rPr lang="tr-TR" i="1" baseline="30000" dirty="0" smtClean="0">
                <a:ea typeface="Times New Roman" pitchFamily="18" charset="0"/>
                <a:cs typeface="Arial" pitchFamily="34" charset="0"/>
              </a:rPr>
              <a:t>  </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hibritleşmesi</a:t>
            </a:r>
            <a:r>
              <a:rPr lang="tr-TR" dirty="0" smtClean="0">
                <a:ea typeface="Times New Roman" pitchFamily="18" charset="0"/>
                <a:cs typeface="Arial" pitchFamily="34" charset="0"/>
              </a:rPr>
              <a:t> meydana gelir. </a:t>
            </a:r>
          </a:p>
          <a:p>
            <a:pPr lvl="0" algn="just" eaLnBrk="0" fontAlgn="base" hangingPunct="0">
              <a:spcBef>
                <a:spcPct val="0"/>
              </a:spcBef>
              <a:spcAft>
                <a:spcPct val="0"/>
              </a:spcAft>
            </a:pPr>
            <a:endParaRPr lang="tr-TR" dirty="0" smtClean="0">
              <a:ea typeface="Times New Roman" pitchFamily="18" charset="0"/>
              <a:cs typeface="Arial" pitchFamily="34" charset="0"/>
            </a:endParaRPr>
          </a:p>
          <a:p>
            <a:pPr lvl="0" algn="just" eaLnBrk="0" fontAlgn="base" hangingPunct="0">
              <a:spcBef>
                <a:spcPct val="0"/>
              </a:spcBef>
              <a:spcAft>
                <a:spcPct val="0"/>
              </a:spcAft>
            </a:pPr>
            <a:r>
              <a:rPr lang="tr-TR" dirty="0" smtClean="0">
                <a:ea typeface="Times New Roman" pitchFamily="18" charset="0"/>
                <a:cs typeface="Arial" pitchFamily="34" charset="0"/>
              </a:rPr>
              <a:t>Oksijen atomu; </a:t>
            </a:r>
          </a:p>
          <a:p>
            <a:pPr lvl="0" algn="just" eaLnBrk="0" fontAlgn="base" hangingPunct="0">
              <a:spcBef>
                <a:spcPct val="0"/>
              </a:spcBef>
              <a:spcAft>
                <a:spcPct val="0"/>
              </a:spcAft>
            </a:pPr>
            <a:endParaRPr lang="tr-TR" dirty="0" smtClean="0">
              <a:ea typeface="Times New Roman" pitchFamily="18" charset="0"/>
              <a:cs typeface="Arial" pitchFamily="34" charset="0"/>
            </a:endParaRPr>
          </a:p>
          <a:p>
            <a:pPr lvl="0" algn="just" eaLnBrk="0" fontAlgn="base" hangingPunct="0">
              <a:spcBef>
                <a:spcPct val="0"/>
              </a:spcBef>
              <a:spcAft>
                <a:spcPct val="0"/>
              </a:spcAft>
            </a:pPr>
            <a:r>
              <a:rPr lang="tr-TR" dirty="0" smtClean="0"/>
              <a:t>[</a:t>
            </a:r>
            <a:r>
              <a:rPr lang="tr-TR" baseline="-25000" dirty="0" smtClean="0"/>
              <a:t>8</a:t>
            </a:r>
            <a:r>
              <a:rPr lang="tr-TR" dirty="0" smtClean="0"/>
              <a:t>O]  = 1s</a:t>
            </a:r>
            <a:r>
              <a:rPr lang="tr-TR" baseline="30000" dirty="0" smtClean="0"/>
              <a:t>2 </a:t>
            </a:r>
            <a:r>
              <a:rPr lang="tr-TR" dirty="0" smtClean="0"/>
              <a:t>2s</a:t>
            </a:r>
            <a:r>
              <a:rPr lang="tr-TR" baseline="30000" dirty="0" smtClean="0"/>
              <a:t>2 </a:t>
            </a:r>
            <a:r>
              <a:rPr lang="tr-TR" dirty="0" smtClean="0"/>
              <a:t>2p</a:t>
            </a:r>
            <a:r>
              <a:rPr lang="tr-TR" baseline="30000" dirty="0" smtClean="0"/>
              <a:t>4 </a:t>
            </a:r>
            <a:r>
              <a:rPr lang="tr-TR" dirty="0" smtClean="0">
                <a:ea typeface="Times New Roman" pitchFamily="18" charset="0"/>
                <a:cs typeface="Arial" pitchFamily="34" charset="0"/>
              </a:rPr>
              <a:t>elektronik </a:t>
            </a:r>
            <a:r>
              <a:rPr lang="tr-TR" dirty="0" err="1" smtClean="0">
                <a:ea typeface="Times New Roman" pitchFamily="18" charset="0"/>
                <a:cs typeface="Arial" pitchFamily="34" charset="0"/>
              </a:rPr>
              <a:t>kofigürasyonuna</a:t>
            </a:r>
            <a:r>
              <a:rPr lang="tr-TR" dirty="0" smtClean="0">
                <a:ea typeface="Times New Roman" pitchFamily="18" charset="0"/>
                <a:cs typeface="Arial" pitchFamily="34" charset="0"/>
              </a:rPr>
              <a:t> sahiptir.  Oksijen atomunun </a:t>
            </a:r>
            <a:r>
              <a:rPr lang="tr-TR" dirty="0" err="1" smtClean="0">
                <a:ea typeface="Times New Roman" pitchFamily="18" charset="0"/>
                <a:cs typeface="Arial" pitchFamily="34" charset="0"/>
              </a:rPr>
              <a:t>hibritleşmeye</a:t>
            </a:r>
            <a:r>
              <a:rPr lang="tr-TR" dirty="0" smtClean="0">
                <a:ea typeface="Times New Roman" pitchFamily="18" charset="0"/>
                <a:cs typeface="Arial" pitchFamily="34" charset="0"/>
              </a:rPr>
              <a:t> girebilmesi için s </a:t>
            </a:r>
            <a:r>
              <a:rPr lang="tr-TR" dirty="0" err="1" smtClean="0">
                <a:ea typeface="Times New Roman" pitchFamily="18" charset="0"/>
                <a:cs typeface="Arial" pitchFamily="34" charset="0"/>
              </a:rPr>
              <a:t>orbitallerindeki</a:t>
            </a:r>
            <a:r>
              <a:rPr lang="tr-TR" dirty="0" smtClean="0">
                <a:ea typeface="Times New Roman" pitchFamily="18" charset="0"/>
                <a:cs typeface="Arial" pitchFamily="34" charset="0"/>
              </a:rPr>
              <a:t> bir elektron 2p</a:t>
            </a:r>
            <a:r>
              <a:rPr lang="tr-TR" baseline="-30000" dirty="0" smtClean="0">
                <a:ea typeface="Times New Roman" pitchFamily="18" charset="0"/>
                <a:cs typeface="Arial" pitchFamily="34" charset="0"/>
              </a:rPr>
              <a:t>y</a:t>
            </a:r>
            <a:r>
              <a:rPr lang="tr-TR" baseline="30000" dirty="0" smtClean="0">
                <a:ea typeface="Times New Roman" pitchFamily="18" charset="0"/>
                <a:cs typeface="Arial" pitchFamily="34" charset="0"/>
              </a:rPr>
              <a:t>1 </a:t>
            </a:r>
            <a:r>
              <a:rPr lang="tr-TR" dirty="0" err="1" smtClean="0">
                <a:ea typeface="Times New Roman" pitchFamily="18" charset="0"/>
                <a:cs typeface="Arial" pitchFamily="34" charset="0"/>
              </a:rPr>
              <a:t>orbitaline</a:t>
            </a:r>
            <a:r>
              <a:rPr lang="tr-TR" dirty="0" smtClean="0">
                <a:ea typeface="Times New Roman" pitchFamily="18" charset="0"/>
                <a:cs typeface="Arial" pitchFamily="34" charset="0"/>
              </a:rPr>
              <a:t> geçer. Elektronik konfigürasyon </a:t>
            </a:r>
            <a:r>
              <a:rPr lang="tr-TR" dirty="0" smtClean="0"/>
              <a:t>[</a:t>
            </a:r>
            <a:r>
              <a:rPr lang="tr-TR" baseline="-25000" dirty="0" smtClean="0"/>
              <a:t>8</a:t>
            </a:r>
            <a:r>
              <a:rPr lang="tr-TR" dirty="0" smtClean="0"/>
              <a:t>O] = 1s</a:t>
            </a:r>
            <a:r>
              <a:rPr lang="tr-TR" baseline="30000" dirty="0" smtClean="0"/>
              <a:t>2 </a:t>
            </a:r>
            <a:r>
              <a:rPr lang="tr-TR" dirty="0" smtClean="0"/>
              <a:t>2s</a:t>
            </a:r>
            <a:r>
              <a:rPr lang="tr-TR" baseline="30000" dirty="0" smtClean="0"/>
              <a:t>1  </a:t>
            </a:r>
            <a:r>
              <a:rPr lang="tr-TR" dirty="0" smtClean="0"/>
              <a:t>2p</a:t>
            </a:r>
            <a:r>
              <a:rPr lang="tr-TR" baseline="-25000" dirty="0" smtClean="0"/>
              <a:t>x</a:t>
            </a:r>
            <a:r>
              <a:rPr lang="tr-TR" baseline="30000" dirty="0" smtClean="0"/>
              <a:t>2  </a:t>
            </a:r>
            <a:r>
              <a:rPr lang="tr-TR" dirty="0" smtClean="0"/>
              <a:t>2p</a:t>
            </a:r>
            <a:r>
              <a:rPr lang="tr-TR" baseline="-25000" dirty="0" smtClean="0"/>
              <a:t>y</a:t>
            </a:r>
            <a:r>
              <a:rPr lang="tr-TR" baseline="30000" dirty="0" smtClean="0"/>
              <a:t>2 </a:t>
            </a:r>
            <a:r>
              <a:rPr lang="tr-TR" dirty="0" smtClean="0"/>
              <a:t>2p</a:t>
            </a:r>
            <a:r>
              <a:rPr lang="tr-TR" baseline="-25000" dirty="0" smtClean="0"/>
              <a:t>z</a:t>
            </a:r>
            <a:r>
              <a:rPr lang="tr-TR" baseline="30000" dirty="0" smtClean="0"/>
              <a:t>1 </a:t>
            </a:r>
            <a:r>
              <a:rPr lang="tr-TR" dirty="0" smtClean="0">
                <a:ea typeface="Times New Roman" pitchFamily="18" charset="0"/>
                <a:cs typeface="Arial" pitchFamily="34" charset="0"/>
              </a:rPr>
              <a:t>şeklinde değişir.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oluşumu için 1 adet elektron içeren 1 adet s, 2 er adet elektron içeren 2 adet p ve bir elektron içeren 1 adet p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birleşir ve 4 adet sp</a:t>
            </a:r>
            <a:r>
              <a:rPr lang="tr-TR" baseline="30000" dirty="0" smtClean="0">
                <a:ea typeface="Times New Roman" pitchFamily="18" charset="0"/>
                <a:cs typeface="Arial" pitchFamily="34" charset="0"/>
              </a:rPr>
              <a:t>3</a:t>
            </a:r>
            <a:r>
              <a:rPr lang="tr-TR" b="1" baseline="30000" dirty="0" smtClean="0">
                <a:ea typeface="Times New Roman" pitchFamily="18" charset="0"/>
                <a:cs typeface="Arial" pitchFamily="34" charset="0"/>
              </a:rPr>
              <a:t>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orbitalleri</a:t>
            </a:r>
            <a:r>
              <a:rPr lang="tr-TR" dirty="0" smtClean="0">
                <a:ea typeface="Times New Roman" pitchFamily="18" charset="0"/>
                <a:cs typeface="Arial" pitchFamily="34" charset="0"/>
              </a:rPr>
              <a:t> oluşur. İçerisinde 1 er elektron bulunan 2 adet sp</a:t>
            </a:r>
            <a:r>
              <a:rPr lang="tr-TR" baseline="30000" dirty="0" smtClean="0">
                <a:ea typeface="Times New Roman" pitchFamily="18" charset="0"/>
                <a:cs typeface="Arial" pitchFamily="34" charset="0"/>
              </a:rPr>
              <a:t>3</a:t>
            </a:r>
            <a:r>
              <a:rPr lang="tr-TR" b="1" baseline="30000" dirty="0" smtClean="0">
                <a:ea typeface="Times New Roman" pitchFamily="18" charset="0"/>
                <a:cs typeface="Arial" pitchFamily="34" charset="0"/>
              </a:rPr>
              <a:t>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iki hidrojen atomunun 1 s </a:t>
            </a:r>
            <a:r>
              <a:rPr lang="tr-TR" dirty="0" err="1" smtClean="0">
                <a:ea typeface="Times New Roman" pitchFamily="18" charset="0"/>
                <a:cs typeface="Arial" pitchFamily="34" charset="0"/>
              </a:rPr>
              <a:t>orbitallerindeki</a:t>
            </a:r>
            <a:r>
              <a:rPr lang="tr-TR" dirty="0" smtClean="0">
                <a:ea typeface="Times New Roman" pitchFamily="18" charset="0"/>
                <a:cs typeface="Arial" pitchFamily="34" charset="0"/>
              </a:rPr>
              <a:t> birer elektronları ile </a:t>
            </a:r>
            <a:r>
              <a:rPr lang="el-GR" dirty="0" smtClean="0">
                <a:ea typeface="Times New Roman" pitchFamily="18" charset="0"/>
                <a:cs typeface="Arial" pitchFamily="34" charset="0"/>
              </a:rPr>
              <a:t>σ</a:t>
            </a:r>
            <a:r>
              <a:rPr lang="tr-TR" dirty="0" smtClean="0">
                <a:ea typeface="Times New Roman" pitchFamily="18" charset="0"/>
                <a:cs typeface="Arial" pitchFamily="34" charset="0"/>
              </a:rPr>
              <a:t> bağlarını meydana getirir. Bağlanmaya katılmayan 2’er elektron içeren 2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oksijen atomu üzerinde yer alır (ortaklanmamış elektron çifti). </a:t>
            </a:r>
            <a:r>
              <a:rPr lang="tr-TR" dirty="0" smtClean="0"/>
              <a:t>Bu molekülde oksijene bağlı hidrojenler arasındaki açı da 104.5</a:t>
            </a:r>
            <a:r>
              <a:rPr lang="tr-TR" baseline="30000" dirty="0" smtClean="0"/>
              <a:t>o</a:t>
            </a:r>
            <a:r>
              <a:rPr lang="tr-TR" dirty="0" smtClean="0"/>
              <a:t> </a:t>
            </a:r>
            <a:r>
              <a:rPr lang="tr-TR" dirty="0" err="1" smtClean="0"/>
              <a:t>dir</a:t>
            </a:r>
            <a:r>
              <a:rPr lang="tr-TR" dirty="0" smtClean="0"/>
              <a:t>. </a:t>
            </a:r>
          </a:p>
          <a:p>
            <a:pPr lvl="0" algn="just" eaLnBrk="0" fontAlgn="base" hangingPunct="0">
              <a:spcBef>
                <a:spcPct val="0"/>
              </a:spcBef>
              <a:spcAft>
                <a:spcPct val="0"/>
              </a:spcAft>
            </a:pPr>
            <a:endParaRPr lang="tr-TR" dirty="0" smtClean="0"/>
          </a:p>
          <a:p>
            <a:pPr lvl="0" algn="just" eaLnBrk="0" fontAlgn="base" hangingPunct="0">
              <a:spcBef>
                <a:spcPct val="0"/>
              </a:spcBef>
              <a:spcAft>
                <a:spcPct val="0"/>
              </a:spcAft>
            </a:pPr>
            <a:r>
              <a:rPr lang="tr-TR" b="1" dirty="0" smtClean="0">
                <a:ea typeface="Times New Roman" pitchFamily="18" charset="0"/>
                <a:cs typeface="Arial" pitchFamily="34" charset="0"/>
              </a:rPr>
              <a:t>sp</a:t>
            </a:r>
            <a:r>
              <a:rPr lang="tr-TR" b="1" baseline="30000" dirty="0" smtClean="0">
                <a:ea typeface="Times New Roman" pitchFamily="18" charset="0"/>
                <a:cs typeface="Arial" pitchFamily="34" charset="0"/>
              </a:rPr>
              <a:t>2</a:t>
            </a:r>
            <a:r>
              <a:rPr lang="tr-TR" b="1" dirty="0" smtClean="0">
                <a:ea typeface="Times New Roman" pitchFamily="18" charset="0"/>
                <a:cs typeface="Arial" pitchFamily="34" charset="0"/>
              </a:rPr>
              <a:t> </a:t>
            </a:r>
            <a:r>
              <a:rPr lang="tr-TR" b="1" dirty="0" err="1" smtClean="0">
                <a:ea typeface="Times New Roman" pitchFamily="18" charset="0"/>
                <a:cs typeface="Arial" pitchFamily="34" charset="0"/>
              </a:rPr>
              <a:t>hibritleşmesi</a:t>
            </a:r>
            <a:r>
              <a:rPr lang="tr-TR" b="1" dirty="0" smtClean="0">
                <a:ea typeface="Times New Roman" pitchFamily="18" charset="0"/>
                <a:cs typeface="Arial" pitchFamily="34" charset="0"/>
              </a:rPr>
              <a:t>: </a:t>
            </a:r>
            <a:r>
              <a:rPr lang="tr-TR" dirty="0" smtClean="0">
                <a:ea typeface="Times New Roman" pitchFamily="18" charset="0"/>
                <a:cs typeface="Arial" pitchFamily="34" charset="0"/>
              </a:rPr>
              <a:t>Formaldehit molekülü bu tür </a:t>
            </a:r>
            <a:r>
              <a:rPr lang="tr-TR" dirty="0" err="1" smtClean="0">
                <a:ea typeface="Times New Roman" pitchFamily="18" charset="0"/>
                <a:cs typeface="Arial" pitchFamily="34" charset="0"/>
              </a:rPr>
              <a:t>hibritleşmeye</a:t>
            </a:r>
            <a:r>
              <a:rPr lang="tr-TR" dirty="0" smtClean="0">
                <a:ea typeface="Times New Roman" pitchFamily="18" charset="0"/>
                <a:cs typeface="Arial" pitchFamily="34" charset="0"/>
              </a:rPr>
              <a:t> örnektir. </a:t>
            </a:r>
            <a:r>
              <a:rPr lang="tr-TR" dirty="0" err="1" smtClean="0">
                <a:ea typeface="Times New Roman" pitchFamily="18" charset="0"/>
                <a:cs typeface="Arial" pitchFamily="34" charset="0"/>
              </a:rPr>
              <a:t>Hibritleşme</a:t>
            </a:r>
            <a:r>
              <a:rPr lang="tr-TR" dirty="0" smtClean="0">
                <a:ea typeface="Times New Roman" pitchFamily="18" charset="0"/>
                <a:cs typeface="Arial" pitchFamily="34" charset="0"/>
              </a:rPr>
              <a:t> için yukarıdaki elektronik konfigürasyon oluşur.  İçerisinde 1 elektron bulunan bir adet s ve 2’er elektron bulunan 2 adet p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hibritleşmeye</a:t>
            </a:r>
            <a:r>
              <a:rPr lang="tr-TR" dirty="0" smtClean="0">
                <a:ea typeface="Times New Roman" pitchFamily="18" charset="0"/>
                <a:cs typeface="Arial" pitchFamily="34" charset="0"/>
              </a:rPr>
              <a:t> girer ve 3 adet sp</a:t>
            </a:r>
            <a:r>
              <a:rPr lang="tr-TR" baseline="30000" dirty="0" smtClean="0">
                <a:ea typeface="Times New Roman" pitchFamily="18" charset="0"/>
                <a:cs typeface="Arial" pitchFamily="34" charset="0"/>
              </a:rPr>
              <a:t>2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meydana gelir. Bunlardan 1 adet elektron içeren sp</a:t>
            </a:r>
            <a:r>
              <a:rPr lang="tr-TR" baseline="30000" dirty="0" smtClean="0">
                <a:ea typeface="Times New Roman" pitchFamily="18" charset="0"/>
                <a:cs typeface="Arial" pitchFamily="34" charset="0"/>
              </a:rPr>
              <a:t>2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C’nun</a:t>
            </a:r>
            <a:r>
              <a:rPr lang="tr-TR" dirty="0" smtClean="0">
                <a:ea typeface="Times New Roman" pitchFamily="18" charset="0"/>
                <a:cs typeface="Arial" pitchFamily="34" charset="0"/>
              </a:rPr>
              <a:t> 1 elektron içeren sp</a:t>
            </a:r>
            <a:r>
              <a:rPr lang="tr-TR" baseline="30000" dirty="0" smtClean="0">
                <a:ea typeface="Times New Roman" pitchFamily="18" charset="0"/>
                <a:cs typeface="Arial" pitchFamily="34" charset="0"/>
              </a:rPr>
              <a:t>2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ile </a:t>
            </a:r>
            <a:r>
              <a:rPr lang="el-GR" dirty="0" smtClean="0">
                <a:ea typeface="Times New Roman" pitchFamily="18" charset="0"/>
                <a:cs typeface="Arial" pitchFamily="34" charset="0"/>
              </a:rPr>
              <a:t>σ</a:t>
            </a:r>
            <a:r>
              <a:rPr lang="tr-TR" dirty="0" smtClean="0">
                <a:ea typeface="Times New Roman" pitchFamily="18" charset="0"/>
                <a:cs typeface="Arial" pitchFamily="34" charset="0"/>
              </a:rPr>
              <a:t> bağlarını meydana getirir. İçerisinde 2 adet elektron bulunan 2 adet sp</a:t>
            </a:r>
            <a:r>
              <a:rPr lang="tr-TR" baseline="30000" dirty="0" smtClean="0">
                <a:ea typeface="Times New Roman" pitchFamily="18" charset="0"/>
                <a:cs typeface="Arial" pitchFamily="34" charset="0"/>
              </a:rPr>
              <a:t>2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bağlanmaya katılmaz ve oksijen atomu üzerinde ortaklanmamış elektron çifti olarak yer alırlar. </a:t>
            </a:r>
            <a:r>
              <a:rPr lang="tr-TR" dirty="0" err="1" smtClean="0">
                <a:ea typeface="Times New Roman" pitchFamily="18" charset="0"/>
                <a:cs typeface="Arial" pitchFamily="34" charset="0"/>
              </a:rPr>
              <a:t>Hibritleşmeye</a:t>
            </a:r>
            <a:r>
              <a:rPr lang="tr-TR" dirty="0" smtClean="0">
                <a:ea typeface="Times New Roman" pitchFamily="18" charset="0"/>
                <a:cs typeface="Arial" pitchFamily="34" charset="0"/>
              </a:rPr>
              <a:t> girmemiş N ve C atomunun p </a:t>
            </a:r>
            <a:r>
              <a:rPr lang="tr-TR" dirty="0" err="1" smtClean="0">
                <a:ea typeface="Times New Roman" pitchFamily="18" charset="0"/>
                <a:cs typeface="Arial" pitchFamily="34" charset="0"/>
              </a:rPr>
              <a:t>orbitallerindeki</a:t>
            </a:r>
            <a:r>
              <a:rPr lang="tr-TR" dirty="0" smtClean="0">
                <a:ea typeface="Times New Roman" pitchFamily="18" charset="0"/>
                <a:cs typeface="Arial" pitchFamily="34" charset="0"/>
              </a:rPr>
              <a:t> 1 er elektronları ortaklaşa kullanılarak 1 adet </a:t>
            </a:r>
            <a:r>
              <a:rPr lang="el-GR" dirty="0" smtClean="0">
                <a:ea typeface="Times New Roman" pitchFamily="18" charset="0"/>
                <a:cs typeface="Arial" pitchFamily="34" charset="0"/>
              </a:rPr>
              <a:t>π</a:t>
            </a:r>
            <a:r>
              <a:rPr lang="tr-TR" dirty="0" smtClean="0">
                <a:ea typeface="Times New Roman" pitchFamily="18" charset="0"/>
                <a:cs typeface="Arial" pitchFamily="34" charset="0"/>
              </a:rPr>
              <a:t> bağı meydana getirir.</a:t>
            </a:r>
            <a:endParaRPr lang="tr-TR" dirty="0" smtClean="0"/>
          </a:p>
          <a:p>
            <a:pPr lvl="0" algn="just" eaLnBrk="0" fontAlgn="base" hangingPunct="0">
              <a:spcBef>
                <a:spcPct val="0"/>
              </a:spcBef>
              <a:spcAft>
                <a:spcPct val="0"/>
              </a:spcAft>
            </a:pPr>
            <a:endParaRPr lang="tr-TR" dirty="0" smtClean="0"/>
          </a:p>
          <a:p>
            <a:pPr lvl="0" algn="just" eaLnBrk="0" fontAlgn="base" hangingPunct="0">
              <a:spcBef>
                <a:spcPct val="0"/>
              </a:spcBef>
              <a:spcAft>
                <a:spcPct val="0"/>
              </a:spcAft>
            </a:pPr>
            <a:endParaRPr lang="tr-T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467544" y="332656"/>
            <a:ext cx="8280920" cy="73866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u="none" strike="noStrike" cap="none" normalizeH="0" baseline="0" dirty="0" err="1" smtClean="0">
                <a:ln>
                  <a:noFill/>
                </a:ln>
                <a:solidFill>
                  <a:schemeClr val="tx1"/>
                </a:solidFill>
                <a:effectLst/>
                <a:ea typeface="Times New Roman" pitchFamily="18" charset="0"/>
                <a:cs typeface="Arial" pitchFamily="34" charset="0"/>
              </a:rPr>
              <a:t>Sidwick</a:t>
            </a:r>
            <a:r>
              <a:rPr kumimoji="0" lang="tr-TR" sz="2400" b="1" u="none" strike="noStrike" cap="none" normalizeH="0" baseline="0" dirty="0" smtClean="0">
                <a:ln>
                  <a:noFill/>
                </a:ln>
                <a:solidFill>
                  <a:schemeClr val="tx1"/>
                </a:solidFill>
                <a:effectLst/>
                <a:ea typeface="Times New Roman" pitchFamily="18" charset="0"/>
                <a:cs typeface="Arial" pitchFamily="34" charset="0"/>
              </a:rPr>
              <a:t> – </a:t>
            </a:r>
            <a:r>
              <a:rPr kumimoji="0" lang="tr-TR" sz="2400" b="1" u="none" strike="noStrike" cap="none" normalizeH="0" baseline="0" dirty="0" err="1" smtClean="0">
                <a:ln>
                  <a:noFill/>
                </a:ln>
                <a:solidFill>
                  <a:schemeClr val="tx1"/>
                </a:solidFill>
                <a:effectLst/>
                <a:ea typeface="Times New Roman" pitchFamily="18" charset="0"/>
                <a:cs typeface="Arial" pitchFamily="34" charset="0"/>
              </a:rPr>
              <a:t>Powell</a:t>
            </a:r>
            <a:r>
              <a:rPr kumimoji="0" lang="tr-TR" sz="2400" b="1" u="none" strike="noStrike" cap="none" normalizeH="0" baseline="0" dirty="0" smtClean="0">
                <a:ln>
                  <a:noFill/>
                </a:ln>
                <a:solidFill>
                  <a:schemeClr val="tx1"/>
                </a:solidFill>
                <a:effectLst/>
                <a:ea typeface="Times New Roman" pitchFamily="18" charset="0"/>
                <a:cs typeface="Arial" pitchFamily="34" charset="0"/>
              </a:rPr>
              <a:t> Kuralı</a:t>
            </a:r>
          </a:p>
          <a:p>
            <a:pPr marL="0" marR="0" lvl="0" indent="0" algn="ctr" defTabSz="914400" rtl="0" eaLnBrk="1" fontAlgn="base" latinLnBrk="0" hangingPunct="1">
              <a:lnSpc>
                <a:spcPct val="100000"/>
              </a:lnSpc>
              <a:spcBef>
                <a:spcPct val="0"/>
              </a:spcBef>
              <a:spcAft>
                <a:spcPct val="0"/>
              </a:spcAft>
              <a:buClrTx/>
              <a:buSzTx/>
              <a:buFontTx/>
              <a:buNone/>
              <a:tabLst/>
            </a:pPr>
            <a:r>
              <a:rPr lang="tr-TR" sz="2400" b="1" dirty="0" smtClean="0">
                <a:ea typeface="Times New Roman" pitchFamily="18" charset="0"/>
                <a:cs typeface="Arial" pitchFamily="34" charset="0"/>
              </a:rPr>
              <a:t>   </a:t>
            </a:r>
            <a:endParaRPr kumimoji="0" lang="tr-TR" sz="2400" b="1"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Times New Roman" pitchFamily="18" charset="0"/>
                <a:cs typeface="Arial" pitchFamily="34" charset="0"/>
              </a:rPr>
              <a:t>       Bu kural farklı </a:t>
            </a:r>
            <a:r>
              <a:rPr kumimoji="0" lang="tr-TR" sz="2400" b="0" i="0" u="none" strike="noStrike" cap="none" normalizeH="0" baseline="0" dirty="0" err="1" smtClean="0">
                <a:ln>
                  <a:noFill/>
                </a:ln>
                <a:solidFill>
                  <a:schemeClr val="tx1"/>
                </a:solidFill>
                <a:effectLst/>
                <a:ea typeface="Times New Roman" pitchFamily="18" charset="0"/>
                <a:cs typeface="Arial" pitchFamily="34" charset="0"/>
              </a:rPr>
              <a:t>orbitallerde</a:t>
            </a:r>
            <a:r>
              <a:rPr kumimoji="0" lang="tr-TR" sz="2400" b="0" i="0" u="none" strike="noStrike" cap="none" normalizeH="0" baseline="0" dirty="0" smtClean="0">
                <a:ln>
                  <a:noFill/>
                </a:ln>
                <a:solidFill>
                  <a:schemeClr val="tx1"/>
                </a:solidFill>
                <a:effectLst/>
                <a:ea typeface="Times New Roman" pitchFamily="18" charset="0"/>
                <a:cs typeface="Arial" pitchFamily="34" charset="0"/>
              </a:rPr>
              <a:t> bulunan elektronlar arasındaki itme güçlerinin birbirinden farklı olduğunu</a:t>
            </a:r>
            <a:r>
              <a:rPr kumimoji="0" lang="tr-TR" sz="2400" b="0" i="0" u="none" strike="noStrike" cap="none" normalizeH="0" dirty="0" smtClean="0">
                <a:ln>
                  <a:noFill/>
                </a:ln>
                <a:solidFill>
                  <a:schemeClr val="tx1"/>
                </a:solidFill>
                <a:effectLst/>
                <a:ea typeface="Times New Roman" pitchFamily="18" charset="0"/>
                <a:cs typeface="Arial" pitchFamily="34" charset="0"/>
              </a:rPr>
              <a:t> gösterir</a:t>
            </a:r>
            <a:r>
              <a:rPr lang="tr-TR" sz="2400" dirty="0" smtClean="0">
                <a:ea typeface="Times New Roman" pitchFamily="18" charset="0"/>
                <a:cs typeface="Arial" pitchFamily="34" charset="0"/>
              </a:rPr>
              <a:t>. Bu durum şu şekilde açıklanabilir.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Times New Roman" pitchFamily="18" charset="0"/>
                <a:cs typeface="Arial" pitchFamily="34" charset="0"/>
              </a:rPr>
              <a:t>       Ortaklanmamış elektron çifti –  Ortaklanmamış elektron çifti arasındaki itme gücü  &gt;  Ortaklanmamış elektron çifti – Bağ çifti arasındaki itme gücü  &gt;  Bağ çifti  – Bağ çifti  arasındaki itme gücü</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400" dirty="0" smtClean="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Times New Roman" pitchFamily="18" charset="0"/>
                <a:cs typeface="Arial" pitchFamily="34" charset="0"/>
              </a:rPr>
              <a:t>         Bağlar arasındaki</a:t>
            </a:r>
            <a:r>
              <a:rPr kumimoji="0" lang="tr-TR" sz="2400" b="0" i="0" u="none" strike="noStrike" cap="none" normalizeH="0" dirty="0" smtClean="0">
                <a:ln>
                  <a:noFill/>
                </a:ln>
                <a:solidFill>
                  <a:schemeClr val="tx1"/>
                </a:solidFill>
                <a:effectLst/>
                <a:ea typeface="Times New Roman" pitchFamily="18" charset="0"/>
                <a:cs typeface="Arial" pitchFamily="34" charset="0"/>
              </a:rPr>
              <a:t> açıların farklı olması bu itme güçleri ile ilgilidir.</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400" baseline="0" dirty="0" smtClean="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dirty="0" smtClean="0">
                <a:ln>
                  <a:noFill/>
                </a:ln>
                <a:solidFill>
                  <a:schemeClr val="tx1"/>
                </a:solidFill>
                <a:effectLst/>
                <a:ea typeface="Times New Roman" pitchFamily="18" charset="0"/>
                <a:cs typeface="Arial" pitchFamily="34" charset="0"/>
              </a:rPr>
              <a:t>          </a:t>
            </a:r>
            <a:r>
              <a:rPr kumimoji="0" lang="tr-TR" sz="2400" b="0" i="0" u="none" strike="noStrike" cap="none" normalizeH="0" dirty="0" err="1" smtClean="0">
                <a:ln>
                  <a:noFill/>
                </a:ln>
                <a:solidFill>
                  <a:schemeClr val="tx1"/>
                </a:solidFill>
                <a:effectLst/>
                <a:ea typeface="Times New Roman" pitchFamily="18" charset="0"/>
                <a:cs typeface="Arial" pitchFamily="34" charset="0"/>
              </a:rPr>
              <a:t>Hibritleşme</a:t>
            </a:r>
            <a:r>
              <a:rPr kumimoji="0" lang="tr-TR" sz="2400" b="0" i="0" u="none" strike="noStrike" cap="none" normalizeH="0" dirty="0" smtClean="0">
                <a:ln>
                  <a:noFill/>
                </a:ln>
                <a:solidFill>
                  <a:schemeClr val="tx1"/>
                </a:solidFill>
                <a:effectLst/>
                <a:ea typeface="Times New Roman" pitchFamily="18" charset="0"/>
                <a:cs typeface="Arial" pitchFamily="34" charset="0"/>
              </a:rPr>
              <a:t> sadece s ve p </a:t>
            </a:r>
            <a:r>
              <a:rPr kumimoji="0" lang="tr-TR" sz="2400" b="0" i="0" u="none" strike="noStrike" cap="none" normalizeH="0" dirty="0" err="1" smtClean="0">
                <a:ln>
                  <a:noFill/>
                </a:ln>
                <a:solidFill>
                  <a:schemeClr val="tx1"/>
                </a:solidFill>
                <a:effectLst/>
                <a:ea typeface="Times New Roman" pitchFamily="18" charset="0"/>
                <a:cs typeface="Arial" pitchFamily="34" charset="0"/>
              </a:rPr>
              <a:t>orbitalleri</a:t>
            </a:r>
            <a:r>
              <a:rPr kumimoji="0" lang="tr-TR" sz="2400" b="0" i="0" u="none" strike="noStrike" cap="none" normalizeH="0" dirty="0" smtClean="0">
                <a:ln>
                  <a:noFill/>
                </a:ln>
                <a:solidFill>
                  <a:schemeClr val="tx1"/>
                </a:solidFill>
                <a:effectLst/>
                <a:ea typeface="Times New Roman" pitchFamily="18" charset="0"/>
                <a:cs typeface="Arial" pitchFamily="34" charset="0"/>
              </a:rPr>
              <a:t> arasında meydana gelmez. </a:t>
            </a:r>
            <a:r>
              <a:rPr lang="tr-TR" sz="2400" dirty="0" smtClean="0">
                <a:ea typeface="Times New Roman" pitchFamily="18" charset="0"/>
                <a:cs typeface="Arial" pitchFamily="34" charset="0"/>
              </a:rPr>
              <a:t>Diğer </a:t>
            </a:r>
            <a:r>
              <a:rPr lang="tr-TR" sz="2400" dirty="0" err="1" smtClean="0">
                <a:ea typeface="Times New Roman" pitchFamily="18" charset="0"/>
                <a:cs typeface="Arial" pitchFamily="34" charset="0"/>
              </a:rPr>
              <a:t>orbitallerinde</a:t>
            </a:r>
            <a:r>
              <a:rPr lang="tr-TR" sz="2400" dirty="0" smtClean="0">
                <a:ea typeface="Times New Roman" pitchFamily="18" charset="0"/>
                <a:cs typeface="Arial" pitchFamily="34" charset="0"/>
              </a:rPr>
              <a:t> olduğu farklı </a:t>
            </a:r>
            <a:r>
              <a:rPr lang="tr-TR" sz="2400" dirty="0" err="1" smtClean="0">
                <a:ea typeface="Times New Roman" pitchFamily="18" charset="0"/>
                <a:cs typeface="Arial" pitchFamily="34" charset="0"/>
              </a:rPr>
              <a:t>hibritleşme</a:t>
            </a:r>
            <a:r>
              <a:rPr lang="tr-TR" sz="2400" dirty="0" smtClean="0">
                <a:ea typeface="Times New Roman" pitchFamily="18" charset="0"/>
                <a:cs typeface="Arial" pitchFamily="34" charset="0"/>
              </a:rPr>
              <a:t> türlerinin bulunduğu ve bu tür </a:t>
            </a:r>
            <a:r>
              <a:rPr lang="tr-TR" sz="2400" dirty="0" err="1" smtClean="0">
                <a:ea typeface="Times New Roman" pitchFamily="18" charset="0"/>
                <a:cs typeface="Arial" pitchFamily="34" charset="0"/>
              </a:rPr>
              <a:t>hibritleşmeler</a:t>
            </a:r>
            <a:r>
              <a:rPr lang="tr-TR" sz="2400" dirty="0" smtClean="0">
                <a:ea typeface="Times New Roman" pitchFamily="18" charset="0"/>
                <a:cs typeface="Arial" pitchFamily="34" charset="0"/>
              </a:rPr>
              <a:t> sonucunda farklı molekülsel şekillerin meydana geleceği unutulmamalıdır.</a:t>
            </a:r>
            <a:endParaRPr kumimoji="0" lang="tr-TR" sz="2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323528" y="260648"/>
            <a:ext cx="849694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tr-TR" sz="2400" b="1" dirty="0" smtClean="0">
                <a:ea typeface="Times New Roman" pitchFamily="18" charset="0"/>
                <a:cs typeface="Times New Roman" pitchFamily="18" charset="0"/>
              </a:rPr>
              <a:t>VAN DER WAALS BAĞI</a:t>
            </a:r>
            <a:endParaRPr lang="tr-TR" sz="2400" dirty="0" smtClean="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tr-TR" sz="2400" dirty="0" smtClean="0">
                <a:ea typeface="Times New Roman" pitchFamily="18" charset="0"/>
                <a:cs typeface="Times New Roman" pitchFamily="18" charset="0"/>
              </a:rPr>
              <a:t>En zayıf bağlardır ve moleküllerde çok kısa süreli olarak meydana gelen yük ayrımı sonucunda oluşurlar. Bu ayrım sonucunda molekülün bir kısmı pozitif ve bir kısmı da negatif yüklenir ve bu sıra bu bağ meydana gelir. Gaz halindeki </a:t>
            </a:r>
            <a:r>
              <a:rPr lang="tr-TR" sz="2400" dirty="0" err="1" smtClean="0">
                <a:ea typeface="Times New Roman" pitchFamily="18" charset="0"/>
                <a:cs typeface="Times New Roman" pitchFamily="18" charset="0"/>
              </a:rPr>
              <a:t>apolar</a:t>
            </a:r>
            <a:r>
              <a:rPr lang="tr-TR" sz="2400" dirty="0" smtClean="0">
                <a:ea typeface="Times New Roman" pitchFamily="18" charset="0"/>
                <a:cs typeface="Times New Roman" pitchFamily="18" charset="0"/>
              </a:rPr>
              <a:t> moleküller arasında ki bağlar bu tarz bağlara örnektir.</a:t>
            </a:r>
          </a:p>
        </p:txBody>
      </p:sp>
      <p:sp>
        <p:nvSpPr>
          <p:cNvPr id="5" name="4 Metin kutusu"/>
          <p:cNvSpPr txBox="1"/>
          <p:nvPr/>
        </p:nvSpPr>
        <p:spPr>
          <a:xfrm>
            <a:off x="395536" y="2996952"/>
            <a:ext cx="8352928" cy="3785652"/>
          </a:xfrm>
          <a:prstGeom prst="rect">
            <a:avLst/>
          </a:prstGeom>
          <a:noFill/>
        </p:spPr>
        <p:txBody>
          <a:bodyPr wrap="square" rtlCol="0">
            <a:spAutoFit/>
          </a:bodyPr>
          <a:lstStyle/>
          <a:p>
            <a:pPr algn="ctr"/>
            <a:r>
              <a:rPr lang="tr-TR" sz="2400" b="1" dirty="0" smtClean="0"/>
              <a:t>REZONANS</a:t>
            </a:r>
            <a:endParaRPr lang="tr-TR" sz="2400" dirty="0" smtClean="0"/>
          </a:p>
          <a:p>
            <a:pPr algn="just"/>
            <a:r>
              <a:rPr lang="tr-TR" dirty="0" smtClean="0"/>
              <a:t>      </a:t>
            </a:r>
            <a:r>
              <a:rPr lang="tr-TR" sz="2400" dirty="0" smtClean="0"/>
              <a:t>Bazı moleküllerdeki kimyasal bağların davranışlarını açıklayabilmek mümkün değildir. Örneğin; SO</a:t>
            </a:r>
            <a:r>
              <a:rPr lang="tr-TR" sz="2400" baseline="-25000" dirty="0" smtClean="0"/>
              <a:t>2</a:t>
            </a:r>
            <a:r>
              <a:rPr lang="tr-TR" sz="2400" dirty="0" smtClean="0"/>
              <a:t> molekülünde kükürtle oksijen atomları arasındaki her bir bağın uzunluğu birbirine eşittir. Fakat bu durum bağ teorileri ve </a:t>
            </a:r>
            <a:r>
              <a:rPr lang="tr-TR" sz="2400" dirty="0" err="1" smtClean="0"/>
              <a:t>magnetik</a:t>
            </a:r>
            <a:r>
              <a:rPr lang="tr-TR" sz="2400" dirty="0" smtClean="0"/>
              <a:t> özellikler ile açıklanamamıştır. Sonuç olarak bağların eşit uzunlukta olabilmesi için çifte bağı  zamanın bir kısmında bir S ile bir O atomu arasında, zamanın diğer kısmında ise yine S ile diğer O atomu arasında olduğu görüşüne varılmıştır. Bu olaya rezonans denmektedir. </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251520" y="188640"/>
            <a:ext cx="8568952" cy="8802410"/>
          </a:xfrm>
          <a:prstGeom prst="rect">
            <a:avLst/>
          </a:prstGeom>
          <a:noFill/>
        </p:spPr>
        <p:txBody>
          <a:bodyPr wrap="square" rtlCol="0">
            <a:spAutoFit/>
          </a:bodyPr>
          <a:lstStyle/>
          <a:p>
            <a:pPr algn="ctr"/>
            <a:r>
              <a:rPr lang="tr-TR" sz="2400" b="1" dirty="0" smtClean="0"/>
              <a:t>MOLEKÜLLERİN ŞEKİLLERİ VE HİBRİT BAĞLARI</a:t>
            </a:r>
          </a:p>
          <a:p>
            <a:pPr algn="ctr"/>
            <a:endParaRPr lang="tr-TR" dirty="0" smtClean="0"/>
          </a:p>
          <a:p>
            <a:pPr algn="just"/>
            <a:r>
              <a:rPr lang="tr-TR" dirty="0" smtClean="0"/>
              <a:t>          </a:t>
            </a:r>
            <a:r>
              <a:rPr lang="tr-TR" sz="2000" dirty="0" smtClean="0"/>
              <a:t>İki atomdan meydana gelen moleküller çizgisel bir yapıya sahiptir. Fakat iki den fazla atomdan meydana gelmiş olan moleküllerin şekilleri için belirgin bir yapı yoktur. Örneğin, bazı moleküller </a:t>
            </a:r>
            <a:r>
              <a:rPr lang="tr-TR" sz="2000" dirty="0" err="1" smtClean="0"/>
              <a:t>tetrahedral</a:t>
            </a:r>
            <a:r>
              <a:rPr lang="tr-TR" sz="2000" dirty="0" smtClean="0"/>
              <a:t> bir yapıya sahipken bazıları üçgen </a:t>
            </a:r>
            <a:r>
              <a:rPr lang="tr-TR" sz="2000" dirty="0" err="1" smtClean="0"/>
              <a:t>pramit</a:t>
            </a:r>
            <a:r>
              <a:rPr lang="tr-TR" sz="2000" dirty="0" smtClean="0"/>
              <a:t> yapısındadırlar. Bu şekillerin oluşumunun açıklanabilmesi için yeni teorilere ihtiyaç duyulmuştur. </a:t>
            </a:r>
          </a:p>
          <a:p>
            <a:pPr algn="just"/>
            <a:r>
              <a:rPr lang="tr-TR" sz="2000" dirty="0" smtClean="0"/>
              <a:t> </a:t>
            </a:r>
          </a:p>
          <a:p>
            <a:pPr algn="just"/>
            <a:r>
              <a:rPr lang="tr-TR" sz="2000" dirty="0" smtClean="0"/>
              <a:t>          S </a:t>
            </a:r>
            <a:r>
              <a:rPr lang="tr-TR" sz="2000" dirty="0" err="1" smtClean="0"/>
              <a:t>orbitali</a:t>
            </a:r>
            <a:r>
              <a:rPr lang="tr-TR" sz="2000" dirty="0" smtClean="0"/>
              <a:t> haricinde bulunan diğer </a:t>
            </a:r>
            <a:r>
              <a:rPr lang="tr-TR" sz="2000" dirty="0" err="1" smtClean="0"/>
              <a:t>orbitallerde</a:t>
            </a:r>
            <a:r>
              <a:rPr lang="tr-TR" sz="2000" dirty="0" smtClean="0"/>
              <a:t> bulunan elektronlar bağlarda ortaklaşa olarak kullanacaklarsa farklı yönlenmeler olabilir. Örneğin; H</a:t>
            </a:r>
            <a:r>
              <a:rPr lang="tr-TR" sz="2000" baseline="-25000" dirty="0" smtClean="0"/>
              <a:t>2</a:t>
            </a:r>
            <a:r>
              <a:rPr lang="tr-TR" sz="2000" dirty="0" smtClean="0"/>
              <a:t>O, NH</a:t>
            </a:r>
            <a:r>
              <a:rPr lang="tr-TR" sz="2000" baseline="-25000" dirty="0" smtClean="0"/>
              <a:t>3</a:t>
            </a:r>
            <a:r>
              <a:rPr lang="tr-TR" sz="2000" dirty="0" smtClean="0"/>
              <a:t> ve CH</a:t>
            </a:r>
            <a:r>
              <a:rPr lang="tr-TR" sz="2000" baseline="-25000" dirty="0" smtClean="0"/>
              <a:t>4</a:t>
            </a:r>
            <a:r>
              <a:rPr lang="tr-TR" sz="2000" dirty="0" smtClean="0"/>
              <a:t> moleküllerinde H atomlarının O, N ve C atomlarına 90 derece açıyla yaklaşması beklenirken bağlar arasındaki açı H</a:t>
            </a:r>
            <a:r>
              <a:rPr lang="tr-TR" sz="2000" baseline="-25000" dirty="0" smtClean="0"/>
              <a:t>2</a:t>
            </a:r>
            <a:r>
              <a:rPr lang="tr-TR" sz="2000" dirty="0" smtClean="0"/>
              <a:t>O molekülü için 104</a:t>
            </a:r>
            <a:r>
              <a:rPr lang="tr-TR" sz="2000" baseline="30000" dirty="0" smtClean="0"/>
              <a:t>o</a:t>
            </a:r>
            <a:r>
              <a:rPr lang="tr-TR" sz="2000" dirty="0" smtClean="0"/>
              <a:t>30‘, NH</a:t>
            </a:r>
            <a:r>
              <a:rPr lang="tr-TR" sz="2000" baseline="-25000" dirty="0" smtClean="0"/>
              <a:t>3 </a:t>
            </a:r>
            <a:r>
              <a:rPr lang="tr-TR" sz="2000" dirty="0" smtClean="0"/>
              <a:t>molekülü için 106</a:t>
            </a:r>
            <a:r>
              <a:rPr lang="tr-TR" sz="2000" baseline="30000" dirty="0" smtClean="0"/>
              <a:t>o</a:t>
            </a:r>
            <a:r>
              <a:rPr lang="tr-TR" sz="2000" dirty="0" smtClean="0"/>
              <a:t>45‘ ve </a:t>
            </a:r>
          </a:p>
          <a:p>
            <a:pPr algn="just"/>
            <a:r>
              <a:rPr lang="tr-TR" sz="2000" dirty="0" smtClean="0"/>
              <a:t>CH</a:t>
            </a:r>
            <a:r>
              <a:rPr lang="tr-TR" sz="2000" baseline="-25000" dirty="0" smtClean="0"/>
              <a:t>4 </a:t>
            </a:r>
            <a:r>
              <a:rPr lang="tr-TR" sz="2000" dirty="0" smtClean="0"/>
              <a:t>molekülü için 109</a:t>
            </a:r>
            <a:r>
              <a:rPr lang="tr-TR" sz="2000" baseline="30000" dirty="0" smtClean="0"/>
              <a:t>o</a:t>
            </a:r>
            <a:r>
              <a:rPr lang="tr-TR" sz="2000" dirty="0" smtClean="0"/>
              <a:t> </a:t>
            </a:r>
            <a:r>
              <a:rPr lang="tr-TR" sz="2000" dirty="0" err="1" smtClean="0"/>
              <a:t>dir</a:t>
            </a:r>
            <a:r>
              <a:rPr lang="tr-TR" sz="2000" dirty="0" smtClean="0"/>
              <a:t>. Rezonans olayında olduğu gibi bazı moleküller için bağ uzunluklarının aynı olması yine açıklanamayan bir durum olmuştur. </a:t>
            </a:r>
          </a:p>
          <a:p>
            <a:pPr algn="just"/>
            <a:r>
              <a:rPr lang="tr-TR" sz="2000" dirty="0" smtClean="0"/>
              <a:t>         </a:t>
            </a:r>
          </a:p>
          <a:p>
            <a:pPr algn="just"/>
            <a:r>
              <a:rPr lang="tr-TR" sz="2000" dirty="0" smtClean="0"/>
              <a:t>           Bütün bu durumların açıklanabilmesi için yeni bir </a:t>
            </a:r>
            <a:r>
              <a:rPr lang="tr-TR" sz="2000" dirty="0" err="1" smtClean="0"/>
              <a:t>orbital</a:t>
            </a:r>
            <a:r>
              <a:rPr lang="tr-TR" sz="2000" dirty="0" smtClean="0"/>
              <a:t> oluşumu teorisi üretilmiştir. Buna göre farklı atomik </a:t>
            </a:r>
            <a:r>
              <a:rPr lang="tr-TR" sz="2000" dirty="0" err="1" smtClean="0"/>
              <a:t>orbitaller</a:t>
            </a:r>
            <a:r>
              <a:rPr lang="tr-TR" sz="2000" dirty="0" smtClean="0"/>
              <a:t> </a:t>
            </a:r>
            <a:r>
              <a:rPr lang="tr-TR" sz="2000" dirty="0" err="1" smtClean="0"/>
              <a:t>biraraya</a:t>
            </a:r>
            <a:r>
              <a:rPr lang="tr-TR" sz="2000" dirty="0" smtClean="0"/>
              <a:t> gelerek yalın haldeki özelliklerinden farklı ve etkileşime giren toplam </a:t>
            </a:r>
            <a:r>
              <a:rPr lang="tr-TR" sz="2000" dirty="0" err="1" smtClean="0"/>
              <a:t>orbital</a:t>
            </a:r>
            <a:r>
              <a:rPr lang="tr-TR" sz="2000" dirty="0" smtClean="0"/>
              <a:t> sayısına eşit </a:t>
            </a:r>
            <a:r>
              <a:rPr lang="tr-TR" sz="2000" dirty="0" err="1" smtClean="0"/>
              <a:t>orbitaller</a:t>
            </a:r>
            <a:r>
              <a:rPr lang="tr-TR" sz="2000" dirty="0" smtClean="0"/>
              <a:t> üretirler. Bu yeni meydana gelen </a:t>
            </a:r>
            <a:r>
              <a:rPr lang="tr-TR" sz="2000" dirty="0" err="1" smtClean="0"/>
              <a:t>orbitallere</a:t>
            </a:r>
            <a:r>
              <a:rPr lang="tr-TR" sz="2000" dirty="0" smtClean="0"/>
              <a:t> </a:t>
            </a:r>
            <a:r>
              <a:rPr lang="tr-TR" sz="2000" dirty="0" err="1" smtClean="0"/>
              <a:t>hibrit</a:t>
            </a:r>
            <a:r>
              <a:rPr lang="tr-TR" sz="2000" dirty="0" smtClean="0"/>
              <a:t> </a:t>
            </a:r>
            <a:r>
              <a:rPr lang="tr-TR" sz="2000" dirty="0" err="1" smtClean="0"/>
              <a:t>orbitaller</a:t>
            </a:r>
            <a:r>
              <a:rPr lang="tr-TR" sz="2000" dirty="0" smtClean="0"/>
              <a:t> denir. </a:t>
            </a:r>
            <a:r>
              <a:rPr lang="tr-TR" sz="2000" dirty="0" err="1" smtClean="0"/>
              <a:t>Hibrit</a:t>
            </a:r>
            <a:r>
              <a:rPr lang="tr-TR" sz="2000" dirty="0" smtClean="0"/>
              <a:t> </a:t>
            </a:r>
            <a:r>
              <a:rPr lang="tr-TR" sz="2000" dirty="0" err="1" smtClean="0"/>
              <a:t>orbitalleri</a:t>
            </a:r>
            <a:r>
              <a:rPr lang="tr-TR" sz="2000" dirty="0" smtClean="0"/>
              <a:t> sayesinde yukarıda bahsedilen bilinmeyenler açıklanabilmektedir.</a:t>
            </a:r>
          </a:p>
          <a:p>
            <a:pPr algn="just"/>
            <a:endParaRPr lang="tr-TR" dirty="0" smtClean="0"/>
          </a:p>
          <a:p>
            <a:pPr algn="just"/>
            <a:endParaRPr lang="tr-TR" dirty="0" smtClean="0"/>
          </a:p>
          <a:p>
            <a:pPr algn="just"/>
            <a:endParaRPr lang="tr-TR" dirty="0" smtClean="0"/>
          </a:p>
          <a:p>
            <a:pPr algn="just"/>
            <a:endParaRPr lang="tr-TR" dirty="0" smtClean="0"/>
          </a:p>
          <a:p>
            <a:pPr algn="just"/>
            <a:r>
              <a:rPr lang="tr-TR" dirty="0" smtClean="0"/>
              <a:t> </a:t>
            </a:r>
          </a:p>
          <a:p>
            <a:endParaRPr lang="tr-TR" dirty="0" smtClean="0"/>
          </a:p>
          <a:p>
            <a:pPr algn="just"/>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404664"/>
            <a:ext cx="8496944" cy="6617196"/>
          </a:xfrm>
          <a:prstGeom prst="rect">
            <a:avLst/>
          </a:prstGeom>
          <a:noFill/>
        </p:spPr>
        <p:txBody>
          <a:bodyPr wrap="square" rtlCol="0">
            <a:spAutoFit/>
          </a:bodyPr>
          <a:lstStyle/>
          <a:p>
            <a:pPr algn="just"/>
            <a:r>
              <a:rPr lang="tr-TR" sz="2400" dirty="0" smtClean="0"/>
              <a:t>BeCl</a:t>
            </a:r>
            <a:r>
              <a:rPr lang="tr-TR" sz="2400" baseline="-25000" dirty="0" smtClean="0"/>
              <a:t>2</a:t>
            </a:r>
            <a:r>
              <a:rPr lang="tr-TR" sz="2400" dirty="0" smtClean="0"/>
              <a:t>  molekülü için </a:t>
            </a:r>
            <a:r>
              <a:rPr lang="tr-TR" sz="2400" dirty="0" err="1" smtClean="0"/>
              <a:t>hibritleşme</a:t>
            </a:r>
            <a:r>
              <a:rPr lang="tr-TR" sz="2400" dirty="0" smtClean="0"/>
              <a:t> şu şekilde açıklanabilir. </a:t>
            </a:r>
          </a:p>
          <a:p>
            <a:pPr algn="just"/>
            <a:r>
              <a:rPr lang="tr-TR" sz="2400" dirty="0" smtClean="0"/>
              <a:t> </a:t>
            </a:r>
          </a:p>
          <a:p>
            <a:pPr algn="just"/>
            <a:r>
              <a:rPr lang="tr-TR" sz="2400" dirty="0" smtClean="0"/>
              <a:t>Be atomu;</a:t>
            </a:r>
          </a:p>
          <a:p>
            <a:pPr algn="just"/>
            <a:endParaRPr lang="tr-TR" sz="2400" dirty="0" smtClean="0"/>
          </a:p>
          <a:p>
            <a:pPr algn="just"/>
            <a:r>
              <a:rPr lang="tr-TR" sz="2400" dirty="0" smtClean="0"/>
              <a:t>[</a:t>
            </a:r>
            <a:r>
              <a:rPr lang="tr-TR" sz="2400" baseline="-25000" dirty="0" smtClean="0"/>
              <a:t>4</a:t>
            </a:r>
            <a:r>
              <a:rPr lang="tr-TR" sz="2400" dirty="0" smtClean="0"/>
              <a:t>Be] = 1s</a:t>
            </a:r>
            <a:r>
              <a:rPr lang="tr-TR" sz="2400" baseline="30000" dirty="0" smtClean="0"/>
              <a:t>2 </a:t>
            </a:r>
            <a:r>
              <a:rPr lang="tr-TR" sz="2400" dirty="0" smtClean="0"/>
              <a:t>2s</a:t>
            </a:r>
            <a:r>
              <a:rPr lang="tr-TR" sz="2400" baseline="30000" dirty="0" smtClean="0"/>
              <a:t>2    </a:t>
            </a:r>
            <a:r>
              <a:rPr lang="tr-TR" sz="2400" dirty="0" smtClean="0"/>
              <a:t>elektronik yapısına sahiptir. Be atomu </a:t>
            </a:r>
            <a:r>
              <a:rPr lang="tr-TR" sz="2400" dirty="0" err="1" smtClean="0"/>
              <a:t>hibritleşmeye</a:t>
            </a:r>
            <a:r>
              <a:rPr lang="tr-TR" sz="2400" dirty="0" smtClean="0"/>
              <a:t> girdiğinde 2 s </a:t>
            </a:r>
            <a:r>
              <a:rPr lang="tr-TR" sz="2400" dirty="0" err="1" smtClean="0"/>
              <a:t>orbitalinde</a:t>
            </a:r>
            <a:r>
              <a:rPr lang="tr-TR" sz="2400" dirty="0" smtClean="0"/>
              <a:t> bulunan 1 elektron p </a:t>
            </a:r>
            <a:r>
              <a:rPr lang="tr-TR" sz="2400" dirty="0" err="1" smtClean="0"/>
              <a:t>orbitallerinden</a:t>
            </a:r>
            <a:r>
              <a:rPr lang="tr-TR" sz="2400" dirty="0" smtClean="0"/>
              <a:t> birine geçer.</a:t>
            </a:r>
          </a:p>
          <a:p>
            <a:pPr algn="just"/>
            <a:endParaRPr lang="tr-TR" sz="2400" dirty="0" smtClean="0"/>
          </a:p>
          <a:p>
            <a:pPr algn="just"/>
            <a:r>
              <a:rPr lang="tr-TR" sz="2400" baseline="30000" dirty="0" smtClean="0"/>
              <a:t>      </a:t>
            </a:r>
          </a:p>
          <a:p>
            <a:pPr algn="just"/>
            <a:r>
              <a:rPr lang="tr-TR" sz="2400" dirty="0" smtClean="0"/>
              <a:t>[</a:t>
            </a:r>
            <a:r>
              <a:rPr lang="tr-TR" sz="2400" baseline="-25000" dirty="0" smtClean="0"/>
              <a:t>4</a:t>
            </a:r>
            <a:r>
              <a:rPr lang="tr-TR" sz="2400" dirty="0" smtClean="0"/>
              <a:t>Be] = 1s</a:t>
            </a:r>
            <a:r>
              <a:rPr lang="tr-TR" sz="2400" baseline="30000" dirty="0" smtClean="0"/>
              <a:t>2 </a:t>
            </a:r>
            <a:r>
              <a:rPr lang="tr-TR" sz="2400" dirty="0" smtClean="0"/>
              <a:t>2s</a:t>
            </a:r>
            <a:r>
              <a:rPr lang="tr-TR" sz="2400" baseline="30000" dirty="0" smtClean="0"/>
              <a:t>1 </a:t>
            </a:r>
            <a:r>
              <a:rPr lang="tr-TR" sz="2400" dirty="0" smtClean="0"/>
              <a:t>2p</a:t>
            </a:r>
            <a:r>
              <a:rPr lang="tr-TR" sz="2400" baseline="-25000" dirty="0" smtClean="0"/>
              <a:t>x</a:t>
            </a:r>
            <a:r>
              <a:rPr lang="tr-TR" sz="2400" baseline="30000" dirty="0" smtClean="0"/>
              <a:t>1     </a:t>
            </a:r>
            <a:r>
              <a:rPr lang="tr-TR" sz="2400" dirty="0" smtClean="0"/>
              <a:t> </a:t>
            </a:r>
          </a:p>
          <a:p>
            <a:pPr algn="just"/>
            <a:endParaRPr lang="tr-TR" sz="2400" dirty="0" smtClean="0"/>
          </a:p>
          <a:p>
            <a:pPr algn="just"/>
            <a:endParaRPr lang="tr-TR" sz="2400" dirty="0" smtClean="0"/>
          </a:p>
          <a:p>
            <a:pPr algn="just"/>
            <a:r>
              <a:rPr lang="tr-TR" sz="2400" dirty="0" smtClean="0"/>
              <a:t>Daha sonra 2 s ve 2 </a:t>
            </a:r>
            <a:r>
              <a:rPr lang="tr-TR" sz="2400" dirty="0" err="1" smtClean="0"/>
              <a:t>p</a:t>
            </a:r>
            <a:r>
              <a:rPr lang="tr-TR" sz="2400" baseline="-25000" dirty="0" err="1" smtClean="0"/>
              <a:t>x</a:t>
            </a:r>
            <a:r>
              <a:rPr lang="tr-TR" sz="2400" baseline="-25000" dirty="0" smtClean="0"/>
              <a:t> </a:t>
            </a:r>
            <a:r>
              <a:rPr lang="tr-TR" sz="2400" dirty="0" err="1" smtClean="0"/>
              <a:t>orbitalleri</a:t>
            </a:r>
            <a:r>
              <a:rPr lang="tr-TR" sz="2400" dirty="0" smtClean="0"/>
              <a:t> bir araya gelerek birbirinin aynısı iki yeni </a:t>
            </a:r>
            <a:r>
              <a:rPr lang="tr-TR" sz="2400" dirty="0" err="1" smtClean="0"/>
              <a:t>orbital</a:t>
            </a:r>
            <a:r>
              <a:rPr lang="tr-TR" sz="2400" dirty="0" smtClean="0"/>
              <a:t> meydana getirir. Bu </a:t>
            </a:r>
            <a:r>
              <a:rPr lang="tr-TR" sz="2400" dirty="0" err="1" smtClean="0"/>
              <a:t>orbitallere</a:t>
            </a:r>
            <a:r>
              <a:rPr lang="tr-TR" sz="2400" dirty="0" smtClean="0"/>
              <a:t> </a:t>
            </a:r>
            <a:r>
              <a:rPr lang="tr-TR" sz="2400" dirty="0" err="1" smtClean="0"/>
              <a:t>sp</a:t>
            </a:r>
            <a:r>
              <a:rPr lang="tr-TR" sz="2400" dirty="0" smtClean="0"/>
              <a:t> </a:t>
            </a:r>
            <a:r>
              <a:rPr lang="tr-TR" sz="2400" dirty="0" err="1" smtClean="0"/>
              <a:t>hibrit</a:t>
            </a:r>
            <a:r>
              <a:rPr lang="tr-TR" sz="2400" dirty="0" smtClean="0"/>
              <a:t> </a:t>
            </a:r>
            <a:r>
              <a:rPr lang="tr-TR" sz="2400" dirty="0" err="1" smtClean="0"/>
              <a:t>orbitalleri</a:t>
            </a:r>
            <a:r>
              <a:rPr lang="tr-TR" sz="2400" dirty="0" smtClean="0"/>
              <a:t> denir ve her biri birer elektron içerir. Bu birer elektronda klorun p </a:t>
            </a:r>
            <a:r>
              <a:rPr lang="tr-TR" sz="2400" dirty="0" err="1" smtClean="0"/>
              <a:t>orbitalinde</a:t>
            </a:r>
            <a:r>
              <a:rPr lang="tr-TR" sz="2400" dirty="0" smtClean="0"/>
              <a:t> bulunan bir elektron ile ortaklaşarak çizgisel yapıdaki BeCl</a:t>
            </a:r>
            <a:r>
              <a:rPr lang="tr-TR" sz="2400" baseline="-25000" dirty="0" smtClean="0"/>
              <a:t>2 </a:t>
            </a:r>
            <a:r>
              <a:rPr lang="tr-TR" sz="2400" dirty="0" smtClean="0"/>
              <a:t>molekülünü meydana getirir.  Bu moleküldeki her bir bağın uzunluğu birbirine eşittir. </a:t>
            </a:r>
            <a:endParaRPr lang="tr-T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323528" y="201415"/>
            <a:ext cx="849694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Cambria Math" pitchFamily="18" charset="0"/>
                <a:ea typeface="Times New Roman" pitchFamily="18" charset="0"/>
                <a:cs typeface="Arial" pitchFamily="34" charset="0"/>
              </a:rPr>
              <a:t>            </a:t>
            </a:r>
            <a:r>
              <a:rPr kumimoji="0" lang="tr-TR" sz="2400" b="0" i="0" u="none" strike="noStrike" cap="none" normalizeH="0" baseline="0" dirty="0" smtClean="0">
                <a:ln>
                  <a:noFill/>
                </a:ln>
                <a:solidFill>
                  <a:schemeClr val="tx1"/>
                </a:solidFill>
                <a:effectLst/>
                <a:ea typeface="Times New Roman" pitchFamily="18" charset="0"/>
                <a:cs typeface="Arial" pitchFamily="34" charset="0"/>
              </a:rPr>
              <a:t>BF</a:t>
            </a:r>
            <a:r>
              <a:rPr kumimoji="0" lang="tr-TR" sz="2400" b="0" i="0" u="none" strike="noStrike" cap="none" normalizeH="0" baseline="-30000" dirty="0" smtClean="0">
                <a:ln>
                  <a:noFill/>
                </a:ln>
                <a:solidFill>
                  <a:schemeClr val="tx1"/>
                </a:solidFill>
                <a:effectLst/>
                <a:ea typeface="Times New Roman" pitchFamily="18" charset="0"/>
                <a:cs typeface="Arial" pitchFamily="34" charset="0"/>
              </a:rPr>
              <a:t>3 </a:t>
            </a:r>
            <a:r>
              <a:rPr kumimoji="0" lang="tr-TR" sz="2400" b="0" i="0" u="none" strike="noStrike" cap="none" normalizeH="0" baseline="0" dirty="0" smtClean="0">
                <a:ln>
                  <a:noFill/>
                </a:ln>
                <a:solidFill>
                  <a:schemeClr val="tx1"/>
                </a:solidFill>
                <a:effectLst/>
                <a:ea typeface="Times New Roman" pitchFamily="18" charset="0"/>
                <a:cs typeface="Arial" pitchFamily="34" charset="0"/>
              </a:rPr>
              <a:t> molekülü için </a:t>
            </a:r>
            <a:r>
              <a:rPr kumimoji="0" lang="tr-TR" sz="2400" b="0" i="0" u="none" strike="noStrike" cap="none" normalizeH="0" baseline="0" dirty="0" err="1" smtClean="0">
                <a:ln>
                  <a:noFill/>
                </a:ln>
                <a:solidFill>
                  <a:schemeClr val="tx1"/>
                </a:solidFill>
                <a:effectLst/>
                <a:ea typeface="Times New Roman" pitchFamily="18" charset="0"/>
                <a:cs typeface="Arial" pitchFamily="34" charset="0"/>
              </a:rPr>
              <a:t>hibritleşme</a:t>
            </a:r>
            <a:r>
              <a:rPr kumimoji="0" lang="tr-TR" sz="2400" b="0" i="0" u="none" strike="noStrike" cap="none" normalizeH="0" dirty="0" smtClean="0">
                <a:ln>
                  <a:noFill/>
                </a:ln>
                <a:solidFill>
                  <a:schemeClr val="tx1"/>
                </a:solidFill>
                <a:effectLst/>
                <a:ea typeface="Times New Roman" pitchFamily="18" charset="0"/>
                <a:cs typeface="Arial" pitchFamily="34" charset="0"/>
              </a:rPr>
              <a:t> şu şekilde açıklanabilir.</a:t>
            </a:r>
            <a:endParaRPr kumimoji="0" lang="tr-TR" sz="2400" b="0" i="0" u="none" strike="noStrike" cap="none" normalizeH="0" baseline="0" dirty="0" smtClean="0">
              <a:ln>
                <a:noFill/>
              </a:ln>
              <a:solidFill>
                <a:schemeClr val="tx1"/>
              </a:solidFill>
              <a:effectLst/>
              <a:ea typeface="Times New Roman" pitchFamily="18" charset="0"/>
              <a:cs typeface="Arial" pitchFamily="34" charset="0"/>
            </a:endParaRPr>
          </a:p>
          <a:p>
            <a:pPr lvl="0" algn="just" eaLnBrk="0" fontAlgn="base" hangingPunct="0">
              <a:spcBef>
                <a:spcPct val="0"/>
              </a:spcBef>
              <a:spcAft>
                <a:spcPct val="0"/>
              </a:spcAft>
            </a:pP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tr-TR" sz="2400" b="0" i="0" u="none" strike="noStrike" cap="none" normalizeH="0" baseline="0" dirty="0" err="1" smtClean="0">
                <a:ln>
                  <a:noFill/>
                </a:ln>
                <a:solidFill>
                  <a:schemeClr val="tx1"/>
                </a:solidFill>
                <a:effectLst/>
                <a:ea typeface="Times New Roman" pitchFamily="18" charset="0"/>
                <a:cs typeface="Times New Roman" pitchFamily="18" charset="0"/>
              </a:rPr>
              <a:t>Ba</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 atomu</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için elektronik konfigürasyon;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5</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B]  = 1s</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2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2s</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2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2p</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1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şeklindedir.</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a:t>
            </a:r>
            <a:r>
              <a:rPr kumimoji="0" lang="tr-TR" sz="2400" b="0" i="0" u="none" strike="noStrike" cap="none" normalizeH="0" dirty="0" err="1" smtClean="0">
                <a:ln>
                  <a:noFill/>
                </a:ln>
                <a:solidFill>
                  <a:schemeClr val="tx1"/>
                </a:solidFill>
                <a:effectLst/>
                <a:ea typeface="Times New Roman" pitchFamily="18" charset="0"/>
                <a:cs typeface="Times New Roman" pitchFamily="18" charset="0"/>
              </a:rPr>
              <a:t>Hibritleşme</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gerçekleşirken öncelikle 2 s </a:t>
            </a:r>
            <a:r>
              <a:rPr kumimoji="0" lang="tr-TR" sz="2400" b="0" i="0" u="none" strike="noStrike" cap="none" normalizeH="0" dirty="0" err="1" smtClean="0">
                <a:ln>
                  <a:noFill/>
                </a:ln>
                <a:solidFill>
                  <a:schemeClr val="tx1"/>
                </a:solidFill>
                <a:effectLst/>
                <a:ea typeface="Times New Roman" pitchFamily="18" charset="0"/>
                <a:cs typeface="Times New Roman" pitchFamily="18" charset="0"/>
              </a:rPr>
              <a:t>orbitalindeki</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bir elektron </a:t>
            </a:r>
            <a:r>
              <a:rPr lang="tr-TR" sz="2400" dirty="0" smtClean="0">
                <a:ea typeface="Times New Roman" pitchFamily="18" charset="0"/>
                <a:cs typeface="Times New Roman" pitchFamily="18" charset="0"/>
              </a:rPr>
              <a:t>2p</a:t>
            </a:r>
            <a:r>
              <a:rPr lang="tr-TR" sz="2400" baseline="-30000" dirty="0" smtClean="0">
                <a:ea typeface="Times New Roman" pitchFamily="18" charset="0"/>
                <a:cs typeface="Times New Roman" pitchFamily="18" charset="0"/>
              </a:rPr>
              <a:t>y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tr-TR" sz="2400" b="0" i="0" u="none" strike="noStrike" cap="none" normalizeH="0" baseline="0" dirty="0" err="1" smtClean="0">
                <a:ln>
                  <a:noFill/>
                </a:ln>
                <a:solidFill>
                  <a:schemeClr val="tx1"/>
                </a:solidFill>
                <a:effectLst/>
                <a:ea typeface="Times New Roman" pitchFamily="18" charset="0"/>
                <a:cs typeface="Times New Roman" pitchFamily="18" charset="0"/>
              </a:rPr>
              <a:t>orbitaline</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 geçer ve aşağıdaki elektronik konfigürasyona ulaşılır.</a:t>
            </a:r>
          </a:p>
          <a:p>
            <a:pPr lvl="0" algn="just" eaLnBrk="0" fontAlgn="base" hangingPunct="0">
              <a:spcBef>
                <a:spcPct val="0"/>
              </a:spcBef>
              <a:spcAft>
                <a:spcPct val="0"/>
              </a:spcAft>
            </a:pP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 </a:t>
            </a:r>
            <a:endParaRPr kumimoji="0" lang="tr-TR" sz="2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5</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B]  = 1s</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2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2s</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1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2p</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x</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1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2p</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y</a:t>
            </a:r>
            <a:r>
              <a:rPr kumimoji="0" lang="tr-TR" sz="2400" b="0" i="0" u="none" strike="noStrike" cap="none" normalizeH="0" baseline="30000" dirty="0" smtClean="0">
                <a:ln>
                  <a:noFill/>
                </a:ln>
                <a:solidFill>
                  <a:schemeClr val="tx1"/>
                </a:solidFill>
                <a:effectLst/>
                <a:ea typeface="Times New Roman" pitchFamily="18" charset="0"/>
                <a:cs typeface="Times New Roman" pitchFamily="18" charset="0"/>
              </a:rPr>
              <a:t>1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olur.   </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400" dirty="0" smtClean="0">
              <a:ea typeface="Times New Roman" pitchFamily="18" charset="0"/>
              <a:cs typeface="Times New Roman" pitchFamily="18" charset="0"/>
            </a:endParaRPr>
          </a:p>
          <a:p>
            <a:pPr lvl="0" algn="just" eaLnBrk="0" fontAlgn="base" hangingPunct="0">
              <a:spcBef>
                <a:spcPct val="0"/>
              </a:spcBef>
              <a:spcAft>
                <a:spcPct val="0"/>
              </a:spcAft>
            </a:pP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Daha sonra bir s ve 2 p </a:t>
            </a:r>
            <a:r>
              <a:rPr kumimoji="0" lang="tr-TR" sz="2400" b="0" i="0" u="none" strike="noStrike" cap="none" normalizeH="0" baseline="0" dirty="0" err="1" smtClean="0">
                <a:ln>
                  <a:noFill/>
                </a:ln>
                <a:solidFill>
                  <a:schemeClr val="tx1"/>
                </a:solidFill>
                <a:effectLst/>
                <a:ea typeface="Times New Roman" pitchFamily="18" charset="0"/>
                <a:cs typeface="Times New Roman" pitchFamily="18" charset="0"/>
              </a:rPr>
              <a:t>orbitali</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 yeni </a:t>
            </a:r>
            <a:r>
              <a:rPr kumimoji="0" lang="tr-TR" sz="2400" b="0" i="0" u="none" strike="noStrike" cap="none" normalizeH="0" baseline="0" dirty="0" err="1" smtClean="0">
                <a:ln>
                  <a:noFill/>
                </a:ln>
                <a:solidFill>
                  <a:schemeClr val="tx1"/>
                </a:solidFill>
                <a:effectLst/>
                <a:ea typeface="Times New Roman" pitchFamily="18" charset="0"/>
                <a:cs typeface="Times New Roman" pitchFamily="18" charset="0"/>
              </a:rPr>
              <a:t>hibrit</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a:t>
            </a:r>
            <a:r>
              <a:rPr kumimoji="0" lang="tr-TR" sz="2400" b="0" i="0" u="none" strike="noStrike" cap="none" normalizeH="0" dirty="0" err="1" smtClean="0">
                <a:ln>
                  <a:noFill/>
                </a:ln>
                <a:solidFill>
                  <a:schemeClr val="tx1"/>
                </a:solidFill>
                <a:effectLst/>
                <a:ea typeface="Times New Roman" pitchFamily="18" charset="0"/>
                <a:cs typeface="Times New Roman" pitchFamily="18" charset="0"/>
              </a:rPr>
              <a:t>orbitallerini</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oluşturmak üzere reaksiyona girer ve 3 adet birbirinin aynı </a:t>
            </a:r>
            <a:r>
              <a:rPr lang="tr-TR" sz="2400" dirty="0" smtClean="0">
                <a:ea typeface="Times New Roman" pitchFamily="18" charset="0"/>
                <a:cs typeface="Times New Roman" pitchFamily="18" charset="0"/>
              </a:rPr>
              <a:t>sp</a:t>
            </a:r>
            <a:r>
              <a:rPr lang="tr-TR" sz="2400" baseline="30000" dirty="0" smtClean="0">
                <a:ea typeface="Times New Roman" pitchFamily="18" charset="0"/>
                <a:cs typeface="Times New Roman" pitchFamily="18" charset="0"/>
              </a:rPr>
              <a:t>2</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a:t>
            </a:r>
            <a:r>
              <a:rPr kumimoji="0" lang="tr-TR" sz="2400" b="0" i="0" u="none" strike="noStrike" cap="none" normalizeH="0" dirty="0" err="1" smtClean="0">
                <a:ln>
                  <a:noFill/>
                </a:ln>
                <a:solidFill>
                  <a:schemeClr val="tx1"/>
                </a:solidFill>
                <a:effectLst/>
                <a:ea typeface="Times New Roman" pitchFamily="18" charset="0"/>
                <a:cs typeface="Times New Roman" pitchFamily="18" charset="0"/>
              </a:rPr>
              <a:t>hibrit</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a:t>
            </a:r>
            <a:r>
              <a:rPr kumimoji="0" lang="tr-TR" sz="2400" b="0" i="0" u="none" strike="noStrike" cap="none" normalizeH="0" dirty="0" err="1" smtClean="0">
                <a:ln>
                  <a:noFill/>
                </a:ln>
                <a:solidFill>
                  <a:schemeClr val="tx1"/>
                </a:solidFill>
                <a:effectLst/>
                <a:ea typeface="Times New Roman" pitchFamily="18" charset="0"/>
                <a:cs typeface="Times New Roman" pitchFamily="18" charset="0"/>
              </a:rPr>
              <a:t>orbitalleri</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meydana gelir. </a:t>
            </a:r>
            <a:r>
              <a:rPr kumimoji="0" lang="tr-TR" sz="2400" b="0" i="0" u="none" strike="noStrike" cap="none" normalizeH="0" dirty="0" err="1" smtClean="0">
                <a:ln>
                  <a:noFill/>
                </a:ln>
                <a:solidFill>
                  <a:schemeClr val="tx1"/>
                </a:solidFill>
                <a:effectLst/>
                <a:ea typeface="Times New Roman" pitchFamily="18" charset="0"/>
                <a:cs typeface="Times New Roman" pitchFamily="18" charset="0"/>
              </a:rPr>
              <a:t>Herbir</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a:t>
            </a:r>
            <a:r>
              <a:rPr kumimoji="0" lang="tr-TR" sz="2400" b="0" i="0" u="none" strike="noStrike" cap="none" normalizeH="0" dirty="0" err="1" smtClean="0">
                <a:ln>
                  <a:noFill/>
                </a:ln>
                <a:solidFill>
                  <a:schemeClr val="tx1"/>
                </a:solidFill>
                <a:effectLst/>
                <a:ea typeface="Times New Roman" pitchFamily="18" charset="0"/>
                <a:cs typeface="Times New Roman" pitchFamily="18" charset="0"/>
              </a:rPr>
              <a:t>hibrit</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a:t>
            </a:r>
            <a:r>
              <a:rPr kumimoji="0" lang="tr-TR" sz="2400" b="0" i="0" u="none" strike="noStrike" cap="none" normalizeH="0" dirty="0" err="1" smtClean="0">
                <a:ln>
                  <a:noFill/>
                </a:ln>
                <a:solidFill>
                  <a:schemeClr val="tx1"/>
                </a:solidFill>
                <a:effectLst/>
                <a:ea typeface="Times New Roman" pitchFamily="18" charset="0"/>
                <a:cs typeface="Times New Roman" pitchFamily="18" charset="0"/>
              </a:rPr>
              <a:t>orbitali</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1’er elektron içerir ve flor atomunun p </a:t>
            </a:r>
            <a:r>
              <a:rPr kumimoji="0" lang="tr-TR" sz="2400" b="0" i="0" u="none" strike="noStrike" cap="none" normalizeH="0" dirty="0" err="1" smtClean="0">
                <a:ln>
                  <a:noFill/>
                </a:ln>
                <a:solidFill>
                  <a:schemeClr val="tx1"/>
                </a:solidFill>
                <a:effectLst/>
                <a:ea typeface="Times New Roman" pitchFamily="18" charset="0"/>
                <a:cs typeface="Times New Roman" pitchFamily="18" charset="0"/>
              </a:rPr>
              <a:t>orbitallerindeki</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1 elektron ile etkileşme girer. Bağlar arasında </a:t>
            </a:r>
            <a:r>
              <a:rPr lang="tr-TR" sz="2400" dirty="0" smtClean="0">
                <a:ea typeface="Times New Roman" pitchFamily="18" charset="0"/>
                <a:cs typeface="Times New Roman" pitchFamily="18" charset="0"/>
              </a:rPr>
              <a:t>120</a:t>
            </a:r>
            <a:r>
              <a:rPr lang="tr-TR" sz="2400" baseline="30000" dirty="0" smtClean="0">
                <a:ea typeface="Times New Roman" pitchFamily="18" charset="0"/>
                <a:cs typeface="Times New Roman" pitchFamily="18" charset="0"/>
              </a:rPr>
              <a:t>o </a:t>
            </a:r>
            <a:r>
              <a:rPr lang="tr-TR" sz="2400" dirty="0" err="1" smtClean="0">
                <a:ea typeface="Times New Roman" pitchFamily="18" charset="0"/>
                <a:cs typeface="Times New Roman" pitchFamily="18" charset="0"/>
              </a:rPr>
              <a:t>lik</a:t>
            </a:r>
            <a:r>
              <a:rPr lang="tr-TR" sz="2400" dirty="0" smtClean="0">
                <a:ea typeface="Times New Roman" pitchFamily="18" charset="0"/>
                <a:cs typeface="Times New Roman" pitchFamily="18" charset="0"/>
              </a:rPr>
              <a:t> bir açı bulunmaktadır. Meydana gelen BF</a:t>
            </a:r>
            <a:r>
              <a:rPr lang="tr-TR" sz="2400" baseline="-30000" dirty="0" smtClean="0">
                <a:ea typeface="Times New Roman" pitchFamily="18" charset="0"/>
                <a:cs typeface="Times New Roman" pitchFamily="18" charset="0"/>
              </a:rPr>
              <a:t>3 </a:t>
            </a:r>
            <a:r>
              <a:rPr lang="tr-TR" sz="2400" dirty="0" smtClean="0">
                <a:ea typeface="Times New Roman" pitchFamily="18" charset="0"/>
                <a:cs typeface="Times New Roman" pitchFamily="18" charset="0"/>
              </a:rPr>
              <a:t>molekülü üçgen </a:t>
            </a:r>
            <a:r>
              <a:rPr lang="tr-TR" sz="2400" dirty="0" err="1" smtClean="0">
                <a:ea typeface="Times New Roman" pitchFamily="18" charset="0"/>
                <a:cs typeface="Times New Roman" pitchFamily="18" charset="0"/>
              </a:rPr>
              <a:t>düzelm</a:t>
            </a:r>
            <a:r>
              <a:rPr lang="tr-TR" sz="2400" dirty="0" smtClean="0">
                <a:ea typeface="Times New Roman" pitchFamily="18" charset="0"/>
                <a:cs typeface="Times New Roman" pitchFamily="18" charset="0"/>
              </a:rPr>
              <a:t> yapısına sahiptir.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p:cNvSpPr>
            <a:spLocks noChangeArrowheads="1"/>
          </p:cNvSpPr>
          <p:nvPr/>
        </p:nvSpPr>
        <p:spPr bwMode="auto">
          <a:xfrm>
            <a:off x="323528" y="138499"/>
            <a:ext cx="8424936"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b="1" u="none" strike="noStrike" cap="none" normalizeH="0" baseline="0" dirty="0" smtClean="0">
                <a:ln>
                  <a:noFill/>
                </a:ln>
                <a:solidFill>
                  <a:schemeClr val="tx1"/>
                </a:solidFill>
                <a:effectLst/>
                <a:latin typeface="+mj-lt"/>
                <a:ea typeface="Times New Roman" pitchFamily="18" charset="0"/>
                <a:cs typeface="Arial" pitchFamily="34" charset="0"/>
              </a:rPr>
              <a:t>Karbon ‘da </a:t>
            </a:r>
            <a:r>
              <a:rPr kumimoji="0" lang="tr-TR" b="1" u="none" strike="noStrike" cap="none" normalizeH="0" baseline="0" dirty="0" err="1" smtClean="0">
                <a:ln>
                  <a:noFill/>
                </a:ln>
                <a:solidFill>
                  <a:schemeClr val="tx1"/>
                </a:solidFill>
                <a:effectLst/>
                <a:latin typeface="+mj-lt"/>
                <a:ea typeface="Times New Roman" pitchFamily="18" charset="0"/>
                <a:cs typeface="Arial" pitchFamily="34" charset="0"/>
              </a:rPr>
              <a:t>hibritleşme</a:t>
            </a:r>
            <a:endParaRPr lang="tr-TR" b="1" dirty="0" smtClean="0">
              <a:latin typeface="+mj-lt"/>
              <a:ea typeface="Times New Roman" pitchFamily="18"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tr-TR" b="1" u="none" strike="noStrike" cap="none" normalizeH="0" baseline="0" dirty="0" smtClean="0">
                <a:ln>
                  <a:noFill/>
                </a:ln>
                <a:solidFill>
                  <a:schemeClr val="tx1"/>
                </a:solidFill>
                <a:effectLst/>
                <a:latin typeface="+mj-lt"/>
                <a:ea typeface="Times New Roman" pitchFamily="18" charset="0"/>
                <a:cs typeface="Arial" pitchFamily="34" charset="0"/>
              </a:rPr>
              <a:t>sp</a:t>
            </a:r>
            <a:r>
              <a:rPr kumimoji="0" lang="tr-TR" b="1" u="none" strike="noStrike" cap="none" normalizeH="0" baseline="30000" dirty="0" smtClean="0">
                <a:ln>
                  <a:noFill/>
                </a:ln>
                <a:solidFill>
                  <a:schemeClr val="tx1"/>
                </a:solidFill>
                <a:effectLst/>
                <a:latin typeface="+mj-lt"/>
                <a:ea typeface="Times New Roman" pitchFamily="18" charset="0"/>
                <a:cs typeface="Arial" pitchFamily="34" charset="0"/>
              </a:rPr>
              <a:t>3 </a:t>
            </a:r>
            <a:r>
              <a:rPr kumimoji="0" lang="tr-TR" b="1" u="none" strike="noStrike" cap="none" normalizeH="0" baseline="0" dirty="0" err="1" smtClean="0">
                <a:ln>
                  <a:noFill/>
                </a:ln>
                <a:solidFill>
                  <a:schemeClr val="tx1"/>
                </a:solidFill>
                <a:effectLst/>
                <a:latin typeface="+mj-lt"/>
                <a:ea typeface="Times New Roman" pitchFamily="18" charset="0"/>
                <a:cs typeface="Arial" pitchFamily="34" charset="0"/>
              </a:rPr>
              <a:t>hibritleşmesi</a:t>
            </a:r>
            <a:r>
              <a:rPr kumimoji="0" lang="tr-TR" b="1" u="none" strike="noStrike" cap="none" normalizeH="0" baseline="0" dirty="0" smtClean="0">
                <a:ln>
                  <a:noFill/>
                </a:ln>
                <a:solidFill>
                  <a:schemeClr val="tx1"/>
                </a:solidFill>
                <a:effectLst/>
                <a:latin typeface="+mj-lt"/>
                <a:ea typeface="Times New Roman" pitchFamily="18" charset="0"/>
                <a:cs typeface="Arial" pitchFamily="34" charset="0"/>
              </a:rPr>
              <a:t>:</a:t>
            </a:r>
            <a:r>
              <a:rPr kumimoji="0" lang="tr-TR" b="0" u="none" strike="noStrike" cap="none" normalizeH="0" baseline="0" dirty="0" smtClean="0">
                <a:ln>
                  <a:noFill/>
                </a:ln>
                <a:solidFill>
                  <a:schemeClr val="tx1"/>
                </a:solidFill>
                <a:effectLst/>
                <a:latin typeface="+mj-lt"/>
                <a:ea typeface="Times New Roman" pitchFamily="18" charset="0"/>
                <a:cs typeface="Arial" pitchFamily="34" charset="0"/>
              </a:rPr>
              <a:t>  </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CH</a:t>
            </a:r>
            <a:r>
              <a:rPr kumimoji="0" lang="tr-TR" b="0" i="0" u="none" strike="noStrike" cap="none" normalizeH="0" baseline="-30000" dirty="0" smtClean="0">
                <a:ln>
                  <a:noFill/>
                </a:ln>
                <a:solidFill>
                  <a:schemeClr val="tx1"/>
                </a:solidFill>
                <a:effectLst/>
                <a:latin typeface="+mj-lt"/>
                <a:ea typeface="Times New Roman" pitchFamily="18" charset="0"/>
                <a:cs typeface="Arial" pitchFamily="34" charset="0"/>
              </a:rPr>
              <a:t>4</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 molekülünde </a:t>
            </a:r>
            <a:r>
              <a:rPr lang="tr-TR" i="1" dirty="0" smtClean="0">
                <a:ea typeface="Times New Roman" pitchFamily="18" charset="0"/>
                <a:cs typeface="Arial" pitchFamily="34" charset="0"/>
              </a:rPr>
              <a:t> </a:t>
            </a:r>
            <a:r>
              <a:rPr lang="tr-TR" dirty="0" smtClean="0">
                <a:ea typeface="Times New Roman" pitchFamily="18" charset="0"/>
                <a:cs typeface="Arial" pitchFamily="34" charset="0"/>
              </a:rPr>
              <a:t>sp</a:t>
            </a:r>
            <a:r>
              <a:rPr lang="tr-TR" baseline="30000" dirty="0" smtClean="0">
                <a:ea typeface="Times New Roman" pitchFamily="18" charset="0"/>
                <a:cs typeface="Arial" pitchFamily="34" charset="0"/>
              </a:rPr>
              <a:t>3</a:t>
            </a:r>
            <a:r>
              <a:rPr lang="tr-TR" i="1" baseline="30000" dirty="0" smtClean="0">
                <a:ea typeface="Times New Roman" pitchFamily="18" charset="0"/>
                <a:cs typeface="Arial" pitchFamily="34" charset="0"/>
              </a:rPr>
              <a:t>  </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 </a:t>
            </a:r>
            <a:r>
              <a:rPr kumimoji="0" lang="tr-TR" b="0" i="0" u="none" strike="noStrike" cap="none" normalizeH="0" baseline="0" dirty="0" err="1" smtClean="0">
                <a:ln>
                  <a:noFill/>
                </a:ln>
                <a:solidFill>
                  <a:schemeClr val="tx1"/>
                </a:solidFill>
                <a:effectLst/>
                <a:latin typeface="+mj-lt"/>
                <a:ea typeface="Times New Roman" pitchFamily="18" charset="0"/>
                <a:cs typeface="Arial" pitchFamily="34" charset="0"/>
              </a:rPr>
              <a:t>hibritleşmesi</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 meydana gelir. </a:t>
            </a:r>
          </a:p>
          <a:p>
            <a:pPr lvl="0" algn="just" eaLnBrk="0" fontAlgn="base" hangingPunct="0">
              <a:spcBef>
                <a:spcPct val="0"/>
              </a:spcBef>
              <a:spcAft>
                <a:spcPct val="0"/>
              </a:spcAft>
            </a:pPr>
            <a:endParaRPr lang="tr-TR" dirty="0" smtClean="0">
              <a:latin typeface="+mj-lt"/>
              <a:ea typeface="Times New Roman" pitchFamily="18" charset="0"/>
              <a:cs typeface="Arial" pitchFamily="34" charset="0"/>
            </a:endParaRPr>
          </a:p>
          <a:p>
            <a:pPr lvl="0" algn="just" eaLnBrk="0" fontAlgn="base" hangingPunct="0">
              <a:spcBef>
                <a:spcPct val="0"/>
              </a:spcBef>
              <a:spcAft>
                <a:spcPct val="0"/>
              </a:spcAft>
            </a:pP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Karbon atomu;</a:t>
            </a:r>
            <a:r>
              <a:rPr kumimoji="0" lang="tr-TR" b="0" i="0" u="none" strike="noStrike" cap="none" normalizeH="0" dirty="0" smtClean="0">
                <a:ln>
                  <a:noFill/>
                </a:ln>
                <a:solidFill>
                  <a:schemeClr val="tx1"/>
                </a:solidFill>
                <a:effectLst/>
                <a:latin typeface="+mj-lt"/>
                <a:ea typeface="Times New Roman" pitchFamily="18" charset="0"/>
                <a:cs typeface="Arial" pitchFamily="34" charset="0"/>
              </a:rPr>
              <a:t> </a:t>
            </a:r>
          </a:p>
          <a:p>
            <a:pPr lvl="0" algn="just" eaLnBrk="0" fontAlgn="base" hangingPunct="0">
              <a:spcBef>
                <a:spcPct val="0"/>
              </a:spcBef>
              <a:spcAft>
                <a:spcPct val="0"/>
              </a:spcAft>
            </a:pPr>
            <a:endParaRPr lang="tr-TR" baseline="0" dirty="0" smtClean="0">
              <a:latin typeface="+mj-lt"/>
              <a:ea typeface="Times New Roman" pitchFamily="18" charset="0"/>
              <a:cs typeface="Arial" pitchFamily="34" charset="0"/>
            </a:endParaRPr>
          </a:p>
          <a:p>
            <a:pPr lvl="0" algn="just" eaLnBrk="0" fontAlgn="base" hangingPunct="0">
              <a:spcBef>
                <a:spcPct val="0"/>
              </a:spcBef>
              <a:spcAft>
                <a:spcPct val="0"/>
              </a:spcAft>
            </a:pP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a:t>
            </a:r>
            <a:r>
              <a:rPr kumimoji="0" lang="tr-TR" b="0" i="0" u="none" strike="noStrike" cap="none" normalizeH="0" baseline="-30000" dirty="0" smtClean="0">
                <a:ln>
                  <a:noFill/>
                </a:ln>
                <a:solidFill>
                  <a:schemeClr val="tx1"/>
                </a:solidFill>
                <a:effectLst/>
                <a:latin typeface="+mj-lt"/>
                <a:ea typeface="Times New Roman" pitchFamily="18" charset="0"/>
                <a:cs typeface="Arial" pitchFamily="34" charset="0"/>
              </a:rPr>
              <a:t>6</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C]  = 1s</a:t>
            </a:r>
            <a:r>
              <a:rPr kumimoji="0" lang="tr-TR" b="0" i="0" u="none" strike="noStrike" cap="none" normalizeH="0" baseline="30000" dirty="0" smtClean="0">
                <a:ln>
                  <a:noFill/>
                </a:ln>
                <a:solidFill>
                  <a:schemeClr val="tx1"/>
                </a:solidFill>
                <a:effectLst/>
                <a:latin typeface="+mj-lt"/>
                <a:ea typeface="Times New Roman" pitchFamily="18" charset="0"/>
                <a:cs typeface="Arial" pitchFamily="34" charset="0"/>
              </a:rPr>
              <a:t>2 </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2s</a:t>
            </a:r>
            <a:r>
              <a:rPr kumimoji="0" lang="tr-TR" b="0" i="0" u="none" strike="noStrike" cap="none" normalizeH="0" baseline="30000" dirty="0" smtClean="0">
                <a:ln>
                  <a:noFill/>
                </a:ln>
                <a:solidFill>
                  <a:schemeClr val="tx1"/>
                </a:solidFill>
                <a:effectLst/>
                <a:latin typeface="+mj-lt"/>
                <a:ea typeface="Times New Roman" pitchFamily="18" charset="0"/>
                <a:cs typeface="Arial" pitchFamily="34" charset="0"/>
              </a:rPr>
              <a:t>2 </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2p</a:t>
            </a:r>
            <a:r>
              <a:rPr kumimoji="0" lang="tr-TR" b="0" i="0" u="none" strike="noStrike" cap="none" normalizeH="0" baseline="30000" dirty="0" smtClean="0">
                <a:ln>
                  <a:noFill/>
                </a:ln>
                <a:solidFill>
                  <a:schemeClr val="tx1"/>
                </a:solidFill>
                <a:effectLst/>
                <a:latin typeface="+mj-lt"/>
                <a:ea typeface="Times New Roman" pitchFamily="18" charset="0"/>
                <a:cs typeface="Arial" pitchFamily="34" charset="0"/>
              </a:rPr>
              <a:t>2   </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elektronik </a:t>
            </a:r>
            <a:r>
              <a:rPr kumimoji="0" lang="tr-TR" b="0" i="0" u="none" strike="noStrike" cap="none" normalizeH="0" baseline="0" dirty="0" err="1" smtClean="0">
                <a:ln>
                  <a:noFill/>
                </a:ln>
                <a:solidFill>
                  <a:schemeClr val="tx1"/>
                </a:solidFill>
                <a:effectLst/>
                <a:latin typeface="+mj-lt"/>
                <a:ea typeface="Times New Roman" pitchFamily="18" charset="0"/>
                <a:cs typeface="Arial" pitchFamily="34" charset="0"/>
              </a:rPr>
              <a:t>kofigürasyonuna</a:t>
            </a:r>
            <a:r>
              <a:rPr kumimoji="0" lang="tr-TR" b="0" i="0" u="none" strike="noStrike" cap="none" normalizeH="0" dirty="0" smtClean="0">
                <a:ln>
                  <a:noFill/>
                </a:ln>
                <a:solidFill>
                  <a:schemeClr val="tx1"/>
                </a:solidFill>
                <a:effectLst/>
                <a:latin typeface="+mj-lt"/>
                <a:ea typeface="Times New Roman" pitchFamily="18" charset="0"/>
                <a:cs typeface="Arial" pitchFamily="34" charset="0"/>
              </a:rPr>
              <a:t> sahiptir</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  Karbon atomunun </a:t>
            </a:r>
            <a:r>
              <a:rPr kumimoji="0" lang="tr-TR" b="0" i="0" u="none" strike="noStrike" cap="none" normalizeH="0" baseline="0" dirty="0" err="1" smtClean="0">
                <a:ln>
                  <a:noFill/>
                </a:ln>
                <a:solidFill>
                  <a:schemeClr val="tx1"/>
                </a:solidFill>
                <a:effectLst/>
                <a:latin typeface="+mj-lt"/>
                <a:ea typeface="Times New Roman" pitchFamily="18" charset="0"/>
                <a:cs typeface="Arial" pitchFamily="34" charset="0"/>
              </a:rPr>
              <a:t>hibritleşmeye</a:t>
            </a:r>
            <a:r>
              <a:rPr kumimoji="0" lang="tr-TR" b="0" i="0" u="none" strike="noStrike" cap="none" normalizeH="0" dirty="0" smtClean="0">
                <a:ln>
                  <a:noFill/>
                </a:ln>
                <a:solidFill>
                  <a:schemeClr val="tx1"/>
                </a:solidFill>
                <a:effectLst/>
                <a:latin typeface="+mj-lt"/>
                <a:ea typeface="Times New Roman" pitchFamily="18" charset="0"/>
                <a:cs typeface="Arial" pitchFamily="34" charset="0"/>
              </a:rPr>
              <a:t> girebilmesi için s </a:t>
            </a:r>
            <a:r>
              <a:rPr kumimoji="0" lang="tr-TR" b="0" i="0" u="none" strike="noStrike" cap="none" normalizeH="0" dirty="0" err="1" smtClean="0">
                <a:ln>
                  <a:noFill/>
                </a:ln>
                <a:solidFill>
                  <a:schemeClr val="tx1"/>
                </a:solidFill>
                <a:effectLst/>
                <a:latin typeface="+mj-lt"/>
                <a:ea typeface="Times New Roman" pitchFamily="18" charset="0"/>
                <a:cs typeface="Arial" pitchFamily="34" charset="0"/>
              </a:rPr>
              <a:t>orbitallerindeki</a:t>
            </a:r>
            <a:r>
              <a:rPr kumimoji="0" lang="tr-TR" b="0" i="0" u="none" strike="noStrike" cap="none" normalizeH="0" dirty="0" smtClean="0">
                <a:ln>
                  <a:noFill/>
                </a:ln>
                <a:solidFill>
                  <a:schemeClr val="tx1"/>
                </a:solidFill>
                <a:effectLst/>
                <a:latin typeface="+mj-lt"/>
                <a:ea typeface="Times New Roman" pitchFamily="18" charset="0"/>
                <a:cs typeface="Arial" pitchFamily="34" charset="0"/>
              </a:rPr>
              <a:t> bir elektron </a:t>
            </a:r>
            <a:r>
              <a:rPr lang="tr-TR" dirty="0" smtClean="0">
                <a:latin typeface="+mj-lt"/>
                <a:ea typeface="Times New Roman" pitchFamily="18" charset="0"/>
                <a:cs typeface="Arial" pitchFamily="34" charset="0"/>
              </a:rPr>
              <a:t>2p</a:t>
            </a:r>
            <a:r>
              <a:rPr lang="tr-TR" baseline="-30000" dirty="0" smtClean="0">
                <a:latin typeface="+mj-lt"/>
                <a:ea typeface="Times New Roman" pitchFamily="18" charset="0"/>
                <a:cs typeface="Arial" pitchFamily="34" charset="0"/>
              </a:rPr>
              <a:t>z</a:t>
            </a:r>
            <a:r>
              <a:rPr lang="tr-TR" baseline="30000" dirty="0" smtClean="0">
                <a:latin typeface="+mj-lt"/>
                <a:ea typeface="Times New Roman" pitchFamily="18" charset="0"/>
                <a:cs typeface="Arial" pitchFamily="34" charset="0"/>
              </a:rPr>
              <a:t>1 </a:t>
            </a:r>
            <a:r>
              <a:rPr kumimoji="0" lang="tr-TR" b="0" i="0" u="none" strike="noStrike" cap="none" normalizeH="0" baseline="0" dirty="0" err="1" smtClean="0">
                <a:ln>
                  <a:noFill/>
                </a:ln>
                <a:solidFill>
                  <a:schemeClr val="tx1"/>
                </a:solidFill>
                <a:effectLst/>
                <a:latin typeface="+mj-lt"/>
                <a:ea typeface="Times New Roman" pitchFamily="18" charset="0"/>
                <a:cs typeface="Arial" pitchFamily="34" charset="0"/>
              </a:rPr>
              <a:t>orbitaline</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 geçer. 1 adet</a:t>
            </a:r>
            <a:r>
              <a:rPr kumimoji="0" lang="tr-TR" b="0" i="0" u="none" strike="noStrike" cap="none" normalizeH="0" dirty="0" smtClean="0">
                <a:ln>
                  <a:noFill/>
                </a:ln>
                <a:solidFill>
                  <a:schemeClr val="tx1"/>
                </a:solidFill>
                <a:effectLst/>
                <a:latin typeface="+mj-lt"/>
                <a:ea typeface="Times New Roman" pitchFamily="18" charset="0"/>
                <a:cs typeface="Arial" pitchFamily="34" charset="0"/>
              </a:rPr>
              <a:t> s ve 3 adet p </a:t>
            </a:r>
            <a:r>
              <a:rPr kumimoji="0" lang="tr-TR" b="0" i="0" u="none" strike="noStrike" cap="none" normalizeH="0" dirty="0" err="1" smtClean="0">
                <a:ln>
                  <a:noFill/>
                </a:ln>
                <a:solidFill>
                  <a:schemeClr val="tx1"/>
                </a:solidFill>
                <a:effectLst/>
                <a:latin typeface="+mj-lt"/>
                <a:ea typeface="Times New Roman" pitchFamily="18" charset="0"/>
                <a:cs typeface="Arial" pitchFamily="34" charset="0"/>
              </a:rPr>
              <a:t>orbitali</a:t>
            </a:r>
            <a:r>
              <a:rPr kumimoji="0" lang="tr-TR" b="0" i="0" u="none" strike="noStrike" cap="none" normalizeH="0" dirty="0" smtClean="0">
                <a:ln>
                  <a:noFill/>
                </a:ln>
                <a:solidFill>
                  <a:schemeClr val="tx1"/>
                </a:solidFill>
                <a:effectLst/>
                <a:latin typeface="+mj-lt"/>
                <a:ea typeface="Times New Roman" pitchFamily="18" charset="0"/>
                <a:cs typeface="Arial" pitchFamily="34" charset="0"/>
              </a:rPr>
              <a:t> </a:t>
            </a:r>
            <a:r>
              <a:rPr kumimoji="0" lang="tr-TR" b="0" i="0" u="none" strike="noStrike" cap="none" normalizeH="0" dirty="0" err="1" smtClean="0">
                <a:ln>
                  <a:noFill/>
                </a:ln>
                <a:solidFill>
                  <a:schemeClr val="tx1"/>
                </a:solidFill>
                <a:effectLst/>
                <a:latin typeface="+mj-lt"/>
                <a:ea typeface="Times New Roman" pitchFamily="18" charset="0"/>
                <a:cs typeface="Arial" pitchFamily="34" charset="0"/>
              </a:rPr>
              <a:t>hibritleşmeye</a:t>
            </a:r>
            <a:r>
              <a:rPr kumimoji="0" lang="tr-TR" b="0" i="0" u="none" strike="noStrike" cap="none" normalizeH="0" dirty="0" smtClean="0">
                <a:ln>
                  <a:noFill/>
                </a:ln>
                <a:solidFill>
                  <a:schemeClr val="tx1"/>
                </a:solidFill>
                <a:effectLst/>
                <a:latin typeface="+mj-lt"/>
                <a:ea typeface="Times New Roman" pitchFamily="18" charset="0"/>
                <a:cs typeface="Arial" pitchFamily="34" charset="0"/>
              </a:rPr>
              <a:t> girerek 4 adet </a:t>
            </a:r>
            <a:r>
              <a:rPr lang="tr-TR" dirty="0" smtClean="0">
                <a:ea typeface="Times New Roman" pitchFamily="18" charset="0"/>
                <a:cs typeface="Arial" pitchFamily="34" charset="0"/>
              </a:rPr>
              <a:t>sp</a:t>
            </a:r>
            <a:r>
              <a:rPr lang="tr-TR" baseline="30000" dirty="0" smtClean="0">
                <a:ea typeface="Times New Roman" pitchFamily="18" charset="0"/>
                <a:cs typeface="Arial" pitchFamily="34" charset="0"/>
              </a:rPr>
              <a:t>3 </a:t>
            </a:r>
            <a:r>
              <a:rPr lang="tr-TR" dirty="0" err="1" smtClean="0">
                <a:latin typeface="+mj-lt"/>
                <a:ea typeface="Times New Roman" pitchFamily="18" charset="0"/>
                <a:cs typeface="Arial" pitchFamily="34" charset="0"/>
              </a:rPr>
              <a:t>hibrit</a:t>
            </a:r>
            <a:r>
              <a:rPr lang="tr-TR" dirty="0" smtClean="0">
                <a:latin typeface="+mj-lt"/>
                <a:ea typeface="Times New Roman" pitchFamily="18" charset="0"/>
                <a:cs typeface="Arial" pitchFamily="34" charset="0"/>
              </a:rPr>
              <a:t> </a:t>
            </a:r>
            <a:r>
              <a:rPr lang="tr-TR" dirty="0" err="1" smtClean="0">
                <a:latin typeface="+mj-lt"/>
                <a:ea typeface="Times New Roman" pitchFamily="18" charset="0"/>
                <a:cs typeface="Arial" pitchFamily="34" charset="0"/>
              </a:rPr>
              <a:t>orbitalini</a:t>
            </a:r>
            <a:r>
              <a:rPr lang="tr-TR" dirty="0" smtClean="0">
                <a:latin typeface="+mj-lt"/>
                <a:ea typeface="Times New Roman" pitchFamily="18" charset="0"/>
                <a:cs typeface="Arial" pitchFamily="34" charset="0"/>
              </a:rPr>
              <a:t> meydana getirir. Her bir </a:t>
            </a:r>
            <a:r>
              <a:rPr lang="tr-TR" dirty="0" err="1" smtClean="0">
                <a:latin typeface="+mj-lt"/>
                <a:ea typeface="Times New Roman" pitchFamily="18" charset="0"/>
                <a:cs typeface="Arial" pitchFamily="34" charset="0"/>
              </a:rPr>
              <a:t>orbital</a:t>
            </a:r>
            <a:r>
              <a:rPr lang="tr-TR" dirty="0" smtClean="0">
                <a:latin typeface="+mj-lt"/>
                <a:ea typeface="Times New Roman" pitchFamily="18" charset="0"/>
                <a:cs typeface="Arial" pitchFamily="34" charset="0"/>
              </a:rPr>
              <a:t> 1 elektron içerir ve H atomunun 1 s </a:t>
            </a:r>
            <a:r>
              <a:rPr lang="tr-TR" dirty="0" err="1" smtClean="0">
                <a:latin typeface="+mj-lt"/>
                <a:ea typeface="Times New Roman" pitchFamily="18" charset="0"/>
                <a:cs typeface="Arial" pitchFamily="34" charset="0"/>
              </a:rPr>
              <a:t>orbitalindeki</a:t>
            </a:r>
            <a:r>
              <a:rPr lang="tr-TR" dirty="0" smtClean="0">
                <a:latin typeface="+mj-lt"/>
                <a:ea typeface="Times New Roman" pitchFamily="18" charset="0"/>
                <a:cs typeface="Arial" pitchFamily="34" charset="0"/>
              </a:rPr>
              <a:t> 1 elektron ile bağ meydana getirir. Sonuç olarak </a:t>
            </a:r>
            <a:r>
              <a:rPr lang="tr-TR" dirty="0" err="1" smtClean="0">
                <a:latin typeface="+mj-lt"/>
                <a:ea typeface="Times New Roman" pitchFamily="18" charset="0"/>
                <a:cs typeface="Arial" pitchFamily="34" charset="0"/>
              </a:rPr>
              <a:t>tetrahedral</a:t>
            </a:r>
            <a:r>
              <a:rPr lang="tr-TR" dirty="0" smtClean="0">
                <a:latin typeface="+mj-lt"/>
                <a:ea typeface="Times New Roman" pitchFamily="18" charset="0"/>
                <a:cs typeface="Arial" pitchFamily="34" charset="0"/>
              </a:rPr>
              <a:t> = düzgün dört yüzlü = üçgen piramit yapılı </a:t>
            </a:r>
            <a:r>
              <a:rPr lang="tr-TR" dirty="0" smtClean="0">
                <a:ea typeface="Times New Roman" pitchFamily="18" charset="0"/>
                <a:cs typeface="Arial" pitchFamily="34" charset="0"/>
              </a:rPr>
              <a:t>CH</a:t>
            </a:r>
            <a:r>
              <a:rPr lang="tr-TR" baseline="-30000" dirty="0" smtClean="0">
                <a:ea typeface="Times New Roman" pitchFamily="18" charset="0"/>
                <a:cs typeface="Arial" pitchFamily="34" charset="0"/>
              </a:rPr>
              <a:t>4 </a:t>
            </a:r>
            <a:r>
              <a:rPr lang="tr-TR" dirty="0" smtClean="0">
                <a:latin typeface="+mj-lt"/>
                <a:ea typeface="Times New Roman" pitchFamily="18" charset="0"/>
                <a:cs typeface="Arial" pitchFamily="34" charset="0"/>
              </a:rPr>
              <a:t> </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molekülü</a:t>
            </a:r>
            <a:r>
              <a:rPr kumimoji="0" lang="tr-TR" b="0" i="0" u="none" strike="noStrike" cap="none" normalizeH="0" dirty="0" smtClean="0">
                <a:ln>
                  <a:noFill/>
                </a:ln>
                <a:solidFill>
                  <a:schemeClr val="tx1"/>
                </a:solidFill>
                <a:effectLst/>
                <a:latin typeface="+mj-lt"/>
                <a:ea typeface="Times New Roman" pitchFamily="18" charset="0"/>
                <a:cs typeface="Arial" pitchFamily="34" charset="0"/>
              </a:rPr>
              <a:t> oluşur. Bu molekülde </a:t>
            </a:r>
            <a:r>
              <a:rPr lang="tr-TR" dirty="0" smtClean="0">
                <a:latin typeface="+mj-lt"/>
                <a:ea typeface="Times New Roman" pitchFamily="18" charset="0"/>
                <a:cs typeface="Arial" pitchFamily="34" charset="0"/>
              </a:rPr>
              <a:t>karbona bağlı hidrojenler arasındaki açı </a:t>
            </a:r>
            <a:r>
              <a:rPr lang="tr-TR" dirty="0" smtClean="0">
                <a:ea typeface="Times New Roman" pitchFamily="18" charset="0"/>
                <a:cs typeface="Arial" pitchFamily="34" charset="0"/>
              </a:rPr>
              <a:t>109.5</a:t>
            </a:r>
            <a:r>
              <a:rPr lang="tr-TR" baseline="30000" dirty="0" smtClean="0">
                <a:ea typeface="Times New Roman" pitchFamily="18" charset="0"/>
                <a:cs typeface="Arial" pitchFamily="34" charset="0"/>
              </a:rPr>
              <a:t>o</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dir</a:t>
            </a:r>
            <a:r>
              <a:rPr lang="tr-TR" dirty="0" smtClean="0">
                <a:ea typeface="Times New Roman" pitchFamily="18" charset="0"/>
                <a:cs typeface="Arial" pitchFamily="34" charset="0"/>
              </a:rPr>
              <a:t>.  Bu şekilde oluşan tek bağlara σ (</a:t>
            </a:r>
            <a:r>
              <a:rPr lang="tr-TR" dirty="0" err="1" smtClean="0">
                <a:ea typeface="Times New Roman" pitchFamily="18" charset="0"/>
                <a:cs typeface="Arial" pitchFamily="34" charset="0"/>
              </a:rPr>
              <a:t>sigma</a:t>
            </a:r>
            <a:r>
              <a:rPr lang="tr-TR" dirty="0" smtClean="0">
                <a:ea typeface="Times New Roman" pitchFamily="18" charset="0"/>
                <a:cs typeface="Arial" pitchFamily="34" charset="0"/>
              </a:rPr>
              <a:t>) bağı adı verilir. </a:t>
            </a:r>
            <a:r>
              <a:rPr kumimoji="0" lang="tr-TR" b="0" i="0" u="none" strike="noStrike" cap="none" normalizeH="0" baseline="0" dirty="0" err="1" smtClean="0">
                <a:ln>
                  <a:noFill/>
                </a:ln>
                <a:solidFill>
                  <a:schemeClr val="tx1"/>
                </a:solidFill>
                <a:effectLst/>
                <a:latin typeface="+mj-lt"/>
                <a:ea typeface="Times New Roman" pitchFamily="18" charset="0"/>
                <a:cs typeface="Arial" pitchFamily="34" charset="0"/>
              </a:rPr>
              <a:t>dir</a:t>
            </a:r>
            <a:r>
              <a:rPr kumimoji="0" lang="tr-TR" b="0" i="0" u="none" strike="noStrike" cap="none" normalizeH="0" baseline="0" dirty="0" smtClean="0">
                <a:ln>
                  <a:noFill/>
                </a:ln>
                <a:solidFill>
                  <a:schemeClr val="tx1"/>
                </a:solidFill>
                <a:effectLst/>
                <a:latin typeface="+mj-lt"/>
                <a:ea typeface="Times New Roman" pitchFamily="18" charset="0"/>
                <a:cs typeface="Arial" pitchFamily="34" charset="0"/>
              </a:rPr>
              <a:t>. </a:t>
            </a:r>
          </a:p>
          <a:p>
            <a:pPr lvl="0" algn="just" eaLnBrk="0" fontAlgn="base" hangingPunct="0">
              <a:spcBef>
                <a:spcPct val="0"/>
              </a:spcBef>
              <a:spcAft>
                <a:spcPct val="0"/>
              </a:spcAft>
            </a:pPr>
            <a:endParaRPr lang="tr-TR" dirty="0" smtClean="0">
              <a:latin typeface="+mj-lt"/>
              <a:ea typeface="Times New Roman" pitchFamily="18" charset="0"/>
              <a:cs typeface="Arial" pitchFamily="34" charset="0"/>
            </a:endParaRPr>
          </a:p>
          <a:p>
            <a:pPr lvl="0" algn="just" eaLnBrk="0" fontAlgn="base" hangingPunct="0">
              <a:spcBef>
                <a:spcPct val="0"/>
              </a:spcBef>
              <a:spcAft>
                <a:spcPct val="0"/>
              </a:spcAft>
            </a:pPr>
            <a:r>
              <a:rPr lang="tr-TR" dirty="0" smtClean="0">
                <a:ea typeface="Times New Roman" pitchFamily="18" charset="0"/>
                <a:cs typeface="Arial" pitchFamily="34" charset="0"/>
              </a:rPr>
              <a:t> </a:t>
            </a:r>
            <a:r>
              <a:rPr lang="tr-TR" b="1" dirty="0" smtClean="0">
                <a:ea typeface="Times New Roman" pitchFamily="18" charset="0"/>
                <a:cs typeface="Arial" pitchFamily="34" charset="0"/>
              </a:rPr>
              <a:t>sp</a:t>
            </a:r>
            <a:r>
              <a:rPr lang="tr-TR" b="1" baseline="30000" dirty="0" smtClean="0">
                <a:ea typeface="Times New Roman" pitchFamily="18" charset="0"/>
                <a:cs typeface="Arial" pitchFamily="34" charset="0"/>
              </a:rPr>
              <a:t>2 </a:t>
            </a:r>
            <a:r>
              <a:rPr lang="tr-TR" b="1" dirty="0" err="1" smtClean="0">
                <a:ea typeface="Times New Roman" pitchFamily="18" charset="0"/>
                <a:cs typeface="Arial" pitchFamily="34" charset="0"/>
              </a:rPr>
              <a:t>hibritleşmesi</a:t>
            </a:r>
            <a:r>
              <a:rPr lang="tr-TR" b="1" dirty="0" smtClean="0">
                <a:ea typeface="Times New Roman" pitchFamily="18" charset="0"/>
                <a:cs typeface="Arial" pitchFamily="34" charset="0"/>
              </a:rPr>
              <a:t>:</a:t>
            </a:r>
            <a:r>
              <a:rPr lang="tr-TR" dirty="0" smtClean="0">
                <a:ea typeface="Times New Roman" pitchFamily="18" charset="0"/>
                <a:cs typeface="Arial" pitchFamily="34" charset="0"/>
              </a:rPr>
              <a:t> Bu </a:t>
            </a:r>
            <a:r>
              <a:rPr lang="tr-TR" dirty="0" err="1" smtClean="0">
                <a:ea typeface="Times New Roman" pitchFamily="18" charset="0"/>
                <a:cs typeface="Arial" pitchFamily="34" charset="0"/>
              </a:rPr>
              <a:t>hibritleşme</a:t>
            </a:r>
            <a:r>
              <a:rPr lang="tr-TR" dirty="0" smtClean="0">
                <a:ea typeface="Times New Roman" pitchFamily="18" charset="0"/>
                <a:cs typeface="Arial" pitchFamily="34" charset="0"/>
              </a:rPr>
              <a:t> de ise öncelikle yukarıdaki elektronik konfigürasyon işlemleri gerçekleşir. 1 adet s ve 2 adet p </a:t>
            </a:r>
            <a:r>
              <a:rPr lang="tr-TR" dirty="0" err="1" smtClean="0">
                <a:ea typeface="Times New Roman" pitchFamily="18" charset="0"/>
                <a:cs typeface="Arial" pitchFamily="34" charset="0"/>
              </a:rPr>
              <a:t>orbitalleri</a:t>
            </a:r>
            <a:r>
              <a:rPr lang="tr-TR" dirty="0" smtClean="0">
                <a:ea typeface="Times New Roman" pitchFamily="18" charset="0"/>
                <a:cs typeface="Arial" pitchFamily="34" charset="0"/>
              </a:rPr>
              <a:t> birleşerek 3 adet sp</a:t>
            </a:r>
            <a:r>
              <a:rPr lang="tr-TR" baseline="30000" dirty="0" smtClean="0">
                <a:ea typeface="Times New Roman" pitchFamily="18" charset="0"/>
                <a:cs typeface="Arial" pitchFamily="34" charset="0"/>
              </a:rPr>
              <a:t>2</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orbitalini</a:t>
            </a:r>
            <a:r>
              <a:rPr lang="tr-TR" dirty="0" smtClean="0">
                <a:ea typeface="Times New Roman" pitchFamily="18" charset="0"/>
                <a:cs typeface="Arial" pitchFamily="34" charset="0"/>
              </a:rPr>
              <a:t> meydana getirir.  Etilen molekülünde bu şekilde </a:t>
            </a:r>
            <a:r>
              <a:rPr lang="tr-TR" dirty="0" err="1" smtClean="0">
                <a:ea typeface="Times New Roman" pitchFamily="18" charset="0"/>
                <a:cs typeface="Arial" pitchFamily="34" charset="0"/>
              </a:rPr>
              <a:t>hibritleşme</a:t>
            </a:r>
            <a:r>
              <a:rPr lang="tr-TR" dirty="0" smtClean="0">
                <a:ea typeface="Times New Roman" pitchFamily="18" charset="0"/>
                <a:cs typeface="Arial" pitchFamily="34" charset="0"/>
              </a:rPr>
              <a:t> meydana gelir. Bu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orbitallerinden</a:t>
            </a:r>
            <a:r>
              <a:rPr lang="tr-TR" dirty="0" smtClean="0">
                <a:ea typeface="Times New Roman" pitchFamily="18" charset="0"/>
                <a:cs typeface="Arial" pitchFamily="34" charset="0"/>
              </a:rPr>
              <a:t> birisi iki karbon atomu arasında tekli bağ kurmak için diğer ikisi ise hidrojenle bağ yapmak için kullanılır. </a:t>
            </a:r>
            <a:r>
              <a:rPr lang="tr-TR" dirty="0" err="1" smtClean="0">
                <a:ea typeface="Times New Roman" pitchFamily="18" charset="0"/>
                <a:cs typeface="Arial" pitchFamily="34" charset="0"/>
              </a:rPr>
              <a:t>Hibritleşmeye</a:t>
            </a:r>
            <a:r>
              <a:rPr lang="tr-TR" dirty="0" smtClean="0">
                <a:ea typeface="Times New Roman" pitchFamily="18" charset="0"/>
                <a:cs typeface="Arial" pitchFamily="34" charset="0"/>
              </a:rPr>
              <a:t> girmeyen birer elektron ise karbon atomları arasında kullanılarak </a:t>
            </a:r>
            <a:r>
              <a:rPr lang="tr-TR" dirty="0" smtClean="0"/>
              <a:t>π bağlarını meydana getirir.  Bu bağlar zamanın yüzde ellisinde düzlemin üzerinde zamanın yüzde ellisinde düzlemin altındadır.</a:t>
            </a:r>
            <a:endParaRPr lang="tr-TR" dirty="0" smtClean="0">
              <a:ea typeface="Times New Roman" pitchFamily="18" charset="0"/>
              <a:cs typeface="Arial" pitchFamily="34" charset="0"/>
            </a:endParaRPr>
          </a:p>
          <a:p>
            <a:pPr lvl="0" algn="just" eaLnBrk="0" fontAlgn="base" hangingPunct="0">
              <a:spcBef>
                <a:spcPct val="0"/>
              </a:spcBef>
              <a:spcAft>
                <a:spcPct val="0"/>
              </a:spcAft>
            </a:pPr>
            <a:endParaRPr lang="tr-TR" dirty="0" smtClean="0">
              <a:ea typeface="Times New Roman" pitchFamily="18" charset="0"/>
              <a:cs typeface="Arial" pitchFamily="34" charset="0"/>
            </a:endParaRPr>
          </a:p>
          <a:p>
            <a:pPr lvl="0" algn="just" eaLnBrk="0" fontAlgn="base" hangingPunct="0">
              <a:spcBef>
                <a:spcPct val="0"/>
              </a:spcBef>
              <a:spcAft>
                <a:spcPct val="0"/>
              </a:spcAft>
            </a:pPr>
            <a:r>
              <a:rPr lang="tr-TR" dirty="0" smtClean="0">
                <a:ea typeface="Times New Roman" pitchFamily="18" charset="0"/>
                <a:cs typeface="Arial" pitchFamily="34" charset="0"/>
              </a:rPr>
              <a:t> </a:t>
            </a:r>
            <a:endParaRPr kumimoji="0" lang="tr-TR" b="0" i="0" u="none" strike="noStrike" cap="none" normalizeH="0" baseline="0" dirty="0" smtClean="0">
              <a:ln>
                <a:noFill/>
              </a:ln>
              <a:solidFill>
                <a:schemeClr val="tx1"/>
              </a:solidFill>
              <a:effectLst/>
              <a:latin typeface="+mj-lt"/>
              <a:ea typeface="Times New Roman" pitchFamily="18" charset="0"/>
              <a:cs typeface="Arial" pitchFamily="34" charset="0"/>
            </a:endParaRPr>
          </a:p>
          <a:p>
            <a:pPr lvl="0" algn="just" eaLnBrk="0" fontAlgn="base" hangingPunct="0">
              <a:spcBef>
                <a:spcPct val="0"/>
              </a:spcBef>
              <a:spcAft>
                <a:spcPct val="0"/>
              </a:spcAft>
            </a:pPr>
            <a:endParaRPr lang="tr-TR" dirty="0" smtClean="0">
              <a:latin typeface="+mj-lt"/>
              <a:cs typeface="Arial" pitchFamily="34" charset="0"/>
            </a:endParaRPr>
          </a:p>
          <a:p>
            <a:pPr lvl="0" algn="just" eaLnBrk="0" fontAlgn="base" hangingPunct="0">
              <a:spcBef>
                <a:spcPct val="0"/>
              </a:spcBef>
              <a:spcAft>
                <a:spcPct val="0"/>
              </a:spcAft>
            </a:pPr>
            <a:r>
              <a:rPr kumimoji="0" lang="tr-TR" b="0" i="0" u="none" strike="noStrike" cap="none" normalizeH="0" baseline="0" dirty="0" smtClean="0">
                <a:ln>
                  <a:noFill/>
                </a:ln>
                <a:solidFill>
                  <a:schemeClr val="tx1"/>
                </a:solidFill>
                <a:effectLst/>
                <a:latin typeface="+mj-lt"/>
                <a:cs typeface="Arial" pitchFamily="34" charset="0"/>
              </a:rPr>
              <a:t>     </a:t>
            </a:r>
          </a:p>
        </p:txBody>
      </p:sp>
      <p:sp>
        <p:nvSpPr>
          <p:cNvPr id="2560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256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67544" y="5949280"/>
            <a:ext cx="1278142" cy="36004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1520" y="332656"/>
            <a:ext cx="8568952" cy="4524315"/>
          </a:xfrm>
          <a:prstGeom prst="rect">
            <a:avLst/>
          </a:prstGeom>
        </p:spPr>
        <p:txBody>
          <a:bodyPr wrap="square">
            <a:spAutoFit/>
          </a:bodyPr>
          <a:lstStyle/>
          <a:p>
            <a:pPr lvl="0" algn="just" eaLnBrk="0" fontAlgn="base" hangingPunct="0">
              <a:spcBef>
                <a:spcPct val="0"/>
              </a:spcBef>
              <a:spcAft>
                <a:spcPct val="0"/>
              </a:spcAft>
            </a:pPr>
            <a:r>
              <a:rPr lang="tr-TR" sz="2400" b="1" dirty="0" err="1" smtClean="0">
                <a:ea typeface="Times New Roman" pitchFamily="18" charset="0"/>
                <a:cs typeface="Arial" pitchFamily="34" charset="0"/>
              </a:rPr>
              <a:t>sp</a:t>
            </a:r>
            <a:r>
              <a:rPr lang="tr-TR" sz="2400" b="1" baseline="30000" dirty="0" smtClean="0">
                <a:ea typeface="Times New Roman" pitchFamily="18" charset="0"/>
                <a:cs typeface="Arial" pitchFamily="34" charset="0"/>
              </a:rPr>
              <a:t> </a:t>
            </a:r>
            <a:r>
              <a:rPr lang="tr-TR" sz="2400" b="1" dirty="0" err="1" smtClean="0">
                <a:ea typeface="Times New Roman" pitchFamily="18" charset="0"/>
                <a:cs typeface="Arial" pitchFamily="34" charset="0"/>
              </a:rPr>
              <a:t>hibritleşmesi</a:t>
            </a:r>
            <a:r>
              <a:rPr lang="tr-TR" sz="2400" b="1" dirty="0" smtClean="0">
                <a:ea typeface="Times New Roman" pitchFamily="18" charset="0"/>
                <a:cs typeface="Arial" pitchFamily="34" charset="0"/>
              </a:rPr>
              <a:t>:</a:t>
            </a:r>
            <a:r>
              <a:rPr lang="tr-TR" sz="2400" dirty="0" smtClean="0">
                <a:ea typeface="Times New Roman" pitchFamily="18" charset="0"/>
                <a:cs typeface="Arial" pitchFamily="34" charset="0"/>
              </a:rPr>
              <a:t> Bu </a:t>
            </a:r>
            <a:r>
              <a:rPr lang="tr-TR" sz="2400" dirty="0" err="1" smtClean="0">
                <a:ea typeface="Times New Roman" pitchFamily="18" charset="0"/>
                <a:cs typeface="Arial" pitchFamily="34" charset="0"/>
              </a:rPr>
              <a:t>hibritleşme</a:t>
            </a:r>
            <a:r>
              <a:rPr lang="tr-TR" sz="2400" dirty="0" smtClean="0">
                <a:ea typeface="Times New Roman" pitchFamily="18" charset="0"/>
                <a:cs typeface="Arial" pitchFamily="34" charset="0"/>
              </a:rPr>
              <a:t> de ise öncelikle yukarıdaki elektronik konfigürasyon işlemleri gerçekleşir. 1 adet s ve 1 adet p </a:t>
            </a:r>
            <a:r>
              <a:rPr lang="tr-TR" sz="2400" dirty="0" err="1" smtClean="0">
                <a:ea typeface="Times New Roman" pitchFamily="18" charset="0"/>
                <a:cs typeface="Arial" pitchFamily="34" charset="0"/>
              </a:rPr>
              <a:t>orbitalleri</a:t>
            </a:r>
            <a:r>
              <a:rPr lang="tr-TR" sz="2400" dirty="0" smtClean="0">
                <a:ea typeface="Times New Roman" pitchFamily="18" charset="0"/>
                <a:cs typeface="Arial" pitchFamily="34" charset="0"/>
              </a:rPr>
              <a:t> birleşerek 2 adet </a:t>
            </a:r>
            <a:r>
              <a:rPr lang="tr-TR" sz="2400" dirty="0" err="1" smtClean="0">
                <a:ea typeface="Times New Roman" pitchFamily="18" charset="0"/>
                <a:cs typeface="Arial" pitchFamily="34" charset="0"/>
              </a:rPr>
              <a:t>sp</a:t>
            </a:r>
            <a:r>
              <a:rPr lang="tr-TR" sz="2400" dirty="0" smtClean="0">
                <a:ea typeface="Times New Roman" pitchFamily="18" charset="0"/>
                <a:cs typeface="Arial" pitchFamily="34" charset="0"/>
              </a:rPr>
              <a:t> </a:t>
            </a:r>
            <a:r>
              <a:rPr lang="tr-TR" sz="2400" dirty="0" err="1" smtClean="0">
                <a:ea typeface="Times New Roman" pitchFamily="18" charset="0"/>
                <a:cs typeface="Arial" pitchFamily="34" charset="0"/>
              </a:rPr>
              <a:t>hibrit</a:t>
            </a:r>
            <a:r>
              <a:rPr lang="tr-TR" sz="2400" dirty="0" smtClean="0">
                <a:ea typeface="Times New Roman" pitchFamily="18" charset="0"/>
                <a:cs typeface="Arial" pitchFamily="34" charset="0"/>
              </a:rPr>
              <a:t> </a:t>
            </a:r>
            <a:r>
              <a:rPr lang="tr-TR" sz="2400" dirty="0" err="1" smtClean="0">
                <a:ea typeface="Times New Roman" pitchFamily="18" charset="0"/>
                <a:cs typeface="Arial" pitchFamily="34" charset="0"/>
              </a:rPr>
              <a:t>orbitalini</a:t>
            </a:r>
            <a:r>
              <a:rPr lang="tr-TR" sz="2400" dirty="0" smtClean="0">
                <a:ea typeface="Times New Roman" pitchFamily="18" charset="0"/>
                <a:cs typeface="Arial" pitchFamily="34" charset="0"/>
              </a:rPr>
              <a:t> meydana getirir.  Asetilen molekülünde bu şekilde </a:t>
            </a:r>
            <a:r>
              <a:rPr lang="tr-TR" sz="2400" dirty="0" err="1" smtClean="0">
                <a:ea typeface="Times New Roman" pitchFamily="18" charset="0"/>
                <a:cs typeface="Arial" pitchFamily="34" charset="0"/>
              </a:rPr>
              <a:t>hibritleşme</a:t>
            </a:r>
            <a:r>
              <a:rPr lang="tr-TR" sz="2400" dirty="0" smtClean="0">
                <a:ea typeface="Times New Roman" pitchFamily="18" charset="0"/>
                <a:cs typeface="Arial" pitchFamily="34" charset="0"/>
              </a:rPr>
              <a:t> meydana gelir. Bu </a:t>
            </a:r>
            <a:r>
              <a:rPr lang="tr-TR" sz="2400" dirty="0" err="1" smtClean="0">
                <a:ea typeface="Times New Roman" pitchFamily="18" charset="0"/>
                <a:cs typeface="Arial" pitchFamily="34" charset="0"/>
              </a:rPr>
              <a:t>hibrit</a:t>
            </a:r>
            <a:r>
              <a:rPr lang="tr-TR" sz="2400" dirty="0" smtClean="0">
                <a:ea typeface="Times New Roman" pitchFamily="18" charset="0"/>
                <a:cs typeface="Arial" pitchFamily="34" charset="0"/>
              </a:rPr>
              <a:t> </a:t>
            </a:r>
            <a:r>
              <a:rPr lang="tr-TR" sz="2400" dirty="0" err="1" smtClean="0">
                <a:ea typeface="Times New Roman" pitchFamily="18" charset="0"/>
                <a:cs typeface="Arial" pitchFamily="34" charset="0"/>
              </a:rPr>
              <a:t>orbitallerinden</a:t>
            </a:r>
            <a:r>
              <a:rPr lang="tr-TR" sz="2400" dirty="0" smtClean="0">
                <a:ea typeface="Times New Roman" pitchFamily="18" charset="0"/>
                <a:cs typeface="Arial" pitchFamily="34" charset="0"/>
              </a:rPr>
              <a:t> birisi iki karbon atomu arasında tekli bağ kurmak için diğer ikincisi ise hidrojenle bağ yapmak için kullanılır. </a:t>
            </a:r>
            <a:r>
              <a:rPr lang="tr-TR" sz="2400" dirty="0" err="1" smtClean="0">
                <a:ea typeface="Times New Roman" pitchFamily="18" charset="0"/>
                <a:cs typeface="Arial" pitchFamily="34" charset="0"/>
              </a:rPr>
              <a:t>Hibritleşmeye</a:t>
            </a:r>
            <a:r>
              <a:rPr lang="tr-TR" sz="2400" dirty="0" smtClean="0">
                <a:ea typeface="Times New Roman" pitchFamily="18" charset="0"/>
                <a:cs typeface="Arial" pitchFamily="34" charset="0"/>
              </a:rPr>
              <a:t> girmeyen ikişer elektron ise karbon atomları arasında kullanılarak  2 adet </a:t>
            </a:r>
            <a:r>
              <a:rPr lang="tr-TR" sz="2400" dirty="0" smtClean="0"/>
              <a:t>π bağlarını meydana getirir.  Bu bağlar zamanın yüzde ellisinde düzlemin üzerinde zamanın yüzde ellisinde düzlemin altındadır.</a:t>
            </a:r>
            <a:endParaRPr lang="tr-TR" sz="2400" dirty="0" smtClean="0">
              <a:ea typeface="Times New Roman" pitchFamily="18" charset="0"/>
              <a:cs typeface="Arial" pitchFamily="34" charset="0"/>
            </a:endParaRPr>
          </a:p>
          <a:p>
            <a:pPr lvl="0" algn="just" eaLnBrk="0" fontAlgn="base" hangingPunct="0">
              <a:spcBef>
                <a:spcPct val="0"/>
              </a:spcBef>
              <a:spcAft>
                <a:spcPct val="0"/>
              </a:spcAft>
            </a:pPr>
            <a:endParaRPr lang="tr-TR" sz="2400" dirty="0" smtClean="0">
              <a:ea typeface="Times New Roman" pitchFamily="18" charset="0"/>
              <a:cs typeface="Arial" pitchFamily="34" charset="0"/>
            </a:endParaRPr>
          </a:p>
          <a:p>
            <a:pPr lvl="0" algn="just" eaLnBrk="0" fontAlgn="base" hangingPunct="0">
              <a:spcBef>
                <a:spcPct val="0"/>
              </a:spcBef>
              <a:spcAft>
                <a:spcPct val="0"/>
              </a:spcAft>
            </a:pPr>
            <a:r>
              <a:rPr lang="tr-TR" sz="2400" dirty="0" smtClean="0">
                <a:ea typeface="Times New Roman" pitchFamily="18" charset="0"/>
                <a:cs typeface="Arial" pitchFamily="34" charset="0"/>
              </a:rPr>
              <a:t> </a:t>
            </a:r>
            <a:endParaRPr lang="tr-TR" sz="2400" dirty="0"/>
          </a:p>
        </p:txBody>
      </p:sp>
      <p:sp>
        <p:nvSpPr>
          <p:cNvPr id="583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5836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63888" y="4221088"/>
            <a:ext cx="1771397" cy="60047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9512" y="188640"/>
            <a:ext cx="8712968" cy="7294305"/>
          </a:xfrm>
          <a:prstGeom prst="rect">
            <a:avLst/>
          </a:prstGeom>
        </p:spPr>
        <p:txBody>
          <a:bodyPr wrap="square">
            <a:spAutoFit/>
          </a:bodyPr>
          <a:lstStyle/>
          <a:p>
            <a:pPr lvl="0" algn="ctr" fontAlgn="base">
              <a:spcBef>
                <a:spcPct val="0"/>
              </a:spcBef>
              <a:spcAft>
                <a:spcPct val="0"/>
              </a:spcAft>
            </a:pPr>
            <a:r>
              <a:rPr lang="tr-TR" b="1" dirty="0" smtClean="0">
                <a:ea typeface="Times New Roman" pitchFamily="18" charset="0"/>
                <a:cs typeface="Arial" pitchFamily="34" charset="0"/>
              </a:rPr>
              <a:t>Azotta ‘da </a:t>
            </a:r>
            <a:r>
              <a:rPr lang="tr-TR" b="1" dirty="0" err="1" smtClean="0">
                <a:ea typeface="Times New Roman" pitchFamily="18" charset="0"/>
                <a:cs typeface="Arial" pitchFamily="34" charset="0"/>
              </a:rPr>
              <a:t>hibritleşme</a:t>
            </a:r>
            <a:endParaRPr lang="tr-TR" b="1" dirty="0" smtClean="0">
              <a:ea typeface="Times New Roman" pitchFamily="18" charset="0"/>
              <a:cs typeface="Arial" pitchFamily="34" charset="0"/>
            </a:endParaRPr>
          </a:p>
          <a:p>
            <a:pPr lvl="0" fontAlgn="base">
              <a:spcBef>
                <a:spcPct val="0"/>
              </a:spcBef>
              <a:spcAft>
                <a:spcPct val="0"/>
              </a:spcAft>
            </a:pPr>
            <a:r>
              <a:rPr lang="tr-TR" b="1" dirty="0" smtClean="0">
                <a:ea typeface="Times New Roman" pitchFamily="18" charset="0"/>
                <a:cs typeface="Arial" pitchFamily="34" charset="0"/>
              </a:rPr>
              <a:t>sp</a:t>
            </a:r>
            <a:r>
              <a:rPr lang="tr-TR" b="1" baseline="30000" dirty="0" smtClean="0">
                <a:ea typeface="Times New Roman" pitchFamily="18" charset="0"/>
                <a:cs typeface="Arial" pitchFamily="34" charset="0"/>
              </a:rPr>
              <a:t>3 </a:t>
            </a:r>
            <a:r>
              <a:rPr lang="tr-TR" b="1" dirty="0" err="1" smtClean="0">
                <a:ea typeface="Times New Roman" pitchFamily="18" charset="0"/>
                <a:cs typeface="Arial" pitchFamily="34" charset="0"/>
              </a:rPr>
              <a:t>hibritleşmesi</a:t>
            </a:r>
            <a:r>
              <a:rPr lang="tr-TR" b="1" dirty="0" smtClean="0">
                <a:ea typeface="Times New Roman" pitchFamily="18" charset="0"/>
                <a:cs typeface="Arial" pitchFamily="34" charset="0"/>
              </a:rPr>
              <a:t>:</a:t>
            </a:r>
            <a:r>
              <a:rPr lang="tr-TR" dirty="0" smtClean="0">
                <a:ea typeface="Times New Roman" pitchFamily="18" charset="0"/>
                <a:cs typeface="Arial" pitchFamily="34" charset="0"/>
              </a:rPr>
              <a:t>  NH</a:t>
            </a:r>
            <a:r>
              <a:rPr lang="tr-TR" baseline="-30000" dirty="0" smtClean="0">
                <a:ea typeface="Times New Roman" pitchFamily="18" charset="0"/>
                <a:cs typeface="Arial" pitchFamily="34" charset="0"/>
              </a:rPr>
              <a:t>3</a:t>
            </a:r>
            <a:r>
              <a:rPr lang="tr-TR" dirty="0" smtClean="0">
                <a:ea typeface="Times New Roman" pitchFamily="18" charset="0"/>
                <a:cs typeface="Arial" pitchFamily="34" charset="0"/>
              </a:rPr>
              <a:t> molekülünde </a:t>
            </a:r>
            <a:r>
              <a:rPr lang="tr-TR" i="1" dirty="0" smtClean="0">
                <a:ea typeface="Times New Roman" pitchFamily="18" charset="0"/>
                <a:cs typeface="Arial" pitchFamily="34" charset="0"/>
              </a:rPr>
              <a:t> </a:t>
            </a:r>
            <a:r>
              <a:rPr lang="tr-TR" dirty="0" smtClean="0">
                <a:ea typeface="Times New Roman" pitchFamily="18" charset="0"/>
                <a:cs typeface="Arial" pitchFamily="34" charset="0"/>
              </a:rPr>
              <a:t>sp</a:t>
            </a:r>
            <a:r>
              <a:rPr lang="tr-TR" baseline="30000" dirty="0" smtClean="0">
                <a:ea typeface="Times New Roman" pitchFamily="18" charset="0"/>
                <a:cs typeface="Arial" pitchFamily="34" charset="0"/>
              </a:rPr>
              <a:t>3</a:t>
            </a:r>
            <a:r>
              <a:rPr lang="tr-TR" i="1" baseline="30000" dirty="0" smtClean="0">
                <a:ea typeface="Times New Roman" pitchFamily="18" charset="0"/>
                <a:cs typeface="Arial" pitchFamily="34" charset="0"/>
              </a:rPr>
              <a:t>  </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hibritleşmesi</a:t>
            </a:r>
            <a:r>
              <a:rPr lang="tr-TR" dirty="0" smtClean="0">
                <a:ea typeface="Times New Roman" pitchFamily="18" charset="0"/>
                <a:cs typeface="Arial" pitchFamily="34" charset="0"/>
              </a:rPr>
              <a:t> meydana gelir. </a:t>
            </a:r>
          </a:p>
          <a:p>
            <a:pPr lvl="0" algn="just" eaLnBrk="0" fontAlgn="base" hangingPunct="0">
              <a:spcBef>
                <a:spcPct val="0"/>
              </a:spcBef>
              <a:spcAft>
                <a:spcPct val="0"/>
              </a:spcAft>
            </a:pPr>
            <a:endParaRPr lang="tr-TR" dirty="0" smtClean="0">
              <a:ea typeface="Times New Roman" pitchFamily="18" charset="0"/>
              <a:cs typeface="Arial" pitchFamily="34" charset="0"/>
            </a:endParaRPr>
          </a:p>
          <a:p>
            <a:pPr lvl="0" algn="just" eaLnBrk="0" fontAlgn="base" hangingPunct="0">
              <a:spcBef>
                <a:spcPct val="0"/>
              </a:spcBef>
              <a:spcAft>
                <a:spcPct val="0"/>
              </a:spcAft>
            </a:pPr>
            <a:r>
              <a:rPr lang="tr-TR" dirty="0" smtClean="0">
                <a:ea typeface="Times New Roman" pitchFamily="18" charset="0"/>
                <a:cs typeface="Arial" pitchFamily="34" charset="0"/>
              </a:rPr>
              <a:t>Azot atomu; </a:t>
            </a:r>
          </a:p>
          <a:p>
            <a:pPr lvl="0" algn="just" eaLnBrk="0" fontAlgn="base" hangingPunct="0">
              <a:spcBef>
                <a:spcPct val="0"/>
              </a:spcBef>
              <a:spcAft>
                <a:spcPct val="0"/>
              </a:spcAft>
            </a:pPr>
            <a:endParaRPr lang="tr-TR" dirty="0" smtClean="0">
              <a:ea typeface="Times New Roman" pitchFamily="18" charset="0"/>
              <a:cs typeface="Arial" pitchFamily="34" charset="0"/>
            </a:endParaRPr>
          </a:p>
          <a:p>
            <a:pPr lvl="0" algn="just" eaLnBrk="0" fontAlgn="base" hangingPunct="0">
              <a:spcBef>
                <a:spcPct val="0"/>
              </a:spcBef>
              <a:spcAft>
                <a:spcPct val="0"/>
              </a:spcAft>
            </a:pPr>
            <a:r>
              <a:rPr lang="tr-TR" dirty="0" smtClean="0"/>
              <a:t>[</a:t>
            </a:r>
            <a:r>
              <a:rPr lang="tr-TR" baseline="-25000" dirty="0" smtClean="0"/>
              <a:t>7</a:t>
            </a:r>
            <a:r>
              <a:rPr lang="tr-TR" dirty="0" smtClean="0"/>
              <a:t>N]  = 1s</a:t>
            </a:r>
            <a:r>
              <a:rPr lang="tr-TR" baseline="30000" dirty="0" smtClean="0"/>
              <a:t>2 </a:t>
            </a:r>
            <a:r>
              <a:rPr lang="tr-TR" dirty="0" smtClean="0"/>
              <a:t>2s</a:t>
            </a:r>
            <a:r>
              <a:rPr lang="tr-TR" baseline="30000" dirty="0" smtClean="0"/>
              <a:t>2 </a:t>
            </a:r>
            <a:r>
              <a:rPr lang="tr-TR" dirty="0" smtClean="0"/>
              <a:t>2p</a:t>
            </a:r>
            <a:r>
              <a:rPr lang="tr-TR" baseline="30000" dirty="0" smtClean="0"/>
              <a:t>3 </a:t>
            </a:r>
            <a:r>
              <a:rPr lang="tr-TR" dirty="0" smtClean="0">
                <a:ea typeface="Times New Roman" pitchFamily="18" charset="0"/>
                <a:cs typeface="Arial" pitchFamily="34" charset="0"/>
              </a:rPr>
              <a:t>elektronik </a:t>
            </a:r>
            <a:r>
              <a:rPr lang="tr-TR" dirty="0" err="1" smtClean="0">
                <a:ea typeface="Times New Roman" pitchFamily="18" charset="0"/>
                <a:cs typeface="Arial" pitchFamily="34" charset="0"/>
              </a:rPr>
              <a:t>kofigürasyonuna</a:t>
            </a:r>
            <a:r>
              <a:rPr lang="tr-TR" dirty="0" smtClean="0">
                <a:ea typeface="Times New Roman" pitchFamily="18" charset="0"/>
                <a:cs typeface="Arial" pitchFamily="34" charset="0"/>
              </a:rPr>
              <a:t> sahiptir.  Azot atomunun </a:t>
            </a:r>
            <a:r>
              <a:rPr lang="tr-TR" dirty="0" err="1" smtClean="0">
                <a:ea typeface="Times New Roman" pitchFamily="18" charset="0"/>
                <a:cs typeface="Arial" pitchFamily="34" charset="0"/>
              </a:rPr>
              <a:t>hibritleşmeye</a:t>
            </a:r>
            <a:r>
              <a:rPr lang="tr-TR" dirty="0" smtClean="0">
                <a:ea typeface="Times New Roman" pitchFamily="18" charset="0"/>
                <a:cs typeface="Arial" pitchFamily="34" charset="0"/>
              </a:rPr>
              <a:t> girebilmesi için s </a:t>
            </a:r>
            <a:r>
              <a:rPr lang="tr-TR" dirty="0" err="1" smtClean="0">
                <a:ea typeface="Times New Roman" pitchFamily="18" charset="0"/>
                <a:cs typeface="Arial" pitchFamily="34" charset="0"/>
              </a:rPr>
              <a:t>orbitallerindeki</a:t>
            </a:r>
            <a:r>
              <a:rPr lang="tr-TR" dirty="0" smtClean="0">
                <a:ea typeface="Times New Roman" pitchFamily="18" charset="0"/>
                <a:cs typeface="Arial" pitchFamily="34" charset="0"/>
              </a:rPr>
              <a:t> bir elektron 2p</a:t>
            </a:r>
            <a:r>
              <a:rPr lang="tr-TR" baseline="-30000" dirty="0" smtClean="0">
                <a:ea typeface="Times New Roman" pitchFamily="18" charset="0"/>
                <a:cs typeface="Arial" pitchFamily="34" charset="0"/>
              </a:rPr>
              <a:t>x</a:t>
            </a:r>
            <a:r>
              <a:rPr lang="tr-TR" baseline="30000" dirty="0" smtClean="0">
                <a:ea typeface="Times New Roman" pitchFamily="18" charset="0"/>
                <a:cs typeface="Arial" pitchFamily="34" charset="0"/>
              </a:rPr>
              <a:t> </a:t>
            </a:r>
            <a:r>
              <a:rPr lang="tr-TR" dirty="0" err="1" smtClean="0">
                <a:ea typeface="Times New Roman" pitchFamily="18" charset="0"/>
                <a:cs typeface="Arial" pitchFamily="34" charset="0"/>
              </a:rPr>
              <a:t>orbitaline</a:t>
            </a:r>
            <a:r>
              <a:rPr lang="tr-TR" dirty="0" smtClean="0">
                <a:ea typeface="Times New Roman" pitchFamily="18" charset="0"/>
                <a:cs typeface="Arial" pitchFamily="34" charset="0"/>
              </a:rPr>
              <a:t> geçer. Elektronik konfigürasyon </a:t>
            </a:r>
            <a:r>
              <a:rPr lang="tr-TR" dirty="0" smtClean="0"/>
              <a:t>[</a:t>
            </a:r>
            <a:r>
              <a:rPr lang="tr-TR" baseline="-25000" dirty="0" smtClean="0"/>
              <a:t>7</a:t>
            </a:r>
            <a:r>
              <a:rPr lang="tr-TR" dirty="0" smtClean="0"/>
              <a:t>N]  = 1s</a:t>
            </a:r>
            <a:r>
              <a:rPr lang="tr-TR" baseline="30000" dirty="0" smtClean="0"/>
              <a:t>2 </a:t>
            </a:r>
            <a:r>
              <a:rPr lang="tr-TR" dirty="0" smtClean="0"/>
              <a:t>2s</a:t>
            </a:r>
            <a:r>
              <a:rPr lang="tr-TR" baseline="30000" dirty="0" smtClean="0"/>
              <a:t>1 </a:t>
            </a:r>
            <a:r>
              <a:rPr lang="tr-TR" dirty="0" smtClean="0"/>
              <a:t>2p</a:t>
            </a:r>
            <a:r>
              <a:rPr lang="tr-TR" baseline="-25000" dirty="0" smtClean="0"/>
              <a:t>x</a:t>
            </a:r>
            <a:r>
              <a:rPr lang="tr-TR" baseline="30000" dirty="0" smtClean="0"/>
              <a:t>2  </a:t>
            </a:r>
            <a:r>
              <a:rPr lang="tr-TR" dirty="0" smtClean="0"/>
              <a:t>2p</a:t>
            </a:r>
            <a:r>
              <a:rPr lang="tr-TR" baseline="-25000" dirty="0" smtClean="0"/>
              <a:t>y</a:t>
            </a:r>
            <a:r>
              <a:rPr lang="tr-TR" baseline="30000" dirty="0" smtClean="0"/>
              <a:t>1 </a:t>
            </a:r>
            <a:r>
              <a:rPr lang="tr-TR" dirty="0" smtClean="0"/>
              <a:t>2p</a:t>
            </a:r>
            <a:r>
              <a:rPr lang="tr-TR" baseline="-25000" dirty="0" smtClean="0"/>
              <a:t>z</a:t>
            </a:r>
            <a:r>
              <a:rPr lang="tr-TR" baseline="30000" dirty="0" smtClean="0"/>
              <a:t>1  </a:t>
            </a:r>
            <a:r>
              <a:rPr lang="tr-TR" dirty="0" smtClean="0">
                <a:ea typeface="Times New Roman" pitchFamily="18" charset="0"/>
                <a:cs typeface="Arial" pitchFamily="34" charset="0"/>
              </a:rPr>
              <a:t>şeklinde değişir.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oluşumu için 1 adet elektron içeren 1 adet s, 1 er adet elektron içeren 2 adet p ve iki elektron içeren 1 adet p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birleşir ve 4 adet sp</a:t>
            </a:r>
            <a:r>
              <a:rPr lang="tr-TR" baseline="30000" dirty="0" smtClean="0">
                <a:ea typeface="Times New Roman" pitchFamily="18" charset="0"/>
                <a:cs typeface="Arial" pitchFamily="34" charset="0"/>
              </a:rPr>
              <a:t>3</a:t>
            </a:r>
            <a:r>
              <a:rPr lang="tr-TR" b="1" baseline="30000" dirty="0" smtClean="0">
                <a:ea typeface="Times New Roman" pitchFamily="18" charset="0"/>
                <a:cs typeface="Arial" pitchFamily="34" charset="0"/>
              </a:rPr>
              <a:t>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orbitalleri</a:t>
            </a:r>
            <a:r>
              <a:rPr lang="tr-TR" dirty="0" smtClean="0">
                <a:ea typeface="Times New Roman" pitchFamily="18" charset="0"/>
                <a:cs typeface="Arial" pitchFamily="34" charset="0"/>
              </a:rPr>
              <a:t> oluşur. Bunlarda üç tanesindeki birer elektron hidrojen atomunun 1 s </a:t>
            </a:r>
            <a:r>
              <a:rPr lang="tr-TR" dirty="0" err="1" smtClean="0">
                <a:ea typeface="Times New Roman" pitchFamily="18" charset="0"/>
                <a:cs typeface="Arial" pitchFamily="34" charset="0"/>
              </a:rPr>
              <a:t>orbitalindeki</a:t>
            </a:r>
            <a:r>
              <a:rPr lang="tr-TR" dirty="0" smtClean="0">
                <a:ea typeface="Times New Roman" pitchFamily="18" charset="0"/>
                <a:cs typeface="Arial" pitchFamily="34" charset="0"/>
              </a:rPr>
              <a:t> bir elektron ile bağ meydana getirir. Bağlanmaya katılmayan 4.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iki elektronu ile birlikte azot atomu üzerinde yer alır (ortaklanmamış elektron çifti). </a:t>
            </a:r>
            <a:r>
              <a:rPr lang="tr-TR" dirty="0" smtClean="0"/>
              <a:t>Sonuç olarak meydana gelen molekül </a:t>
            </a:r>
            <a:r>
              <a:rPr lang="tr-TR" i="1" dirty="0" err="1" smtClean="0"/>
              <a:t>tetrahedral</a:t>
            </a:r>
            <a:r>
              <a:rPr lang="tr-TR" dirty="0" smtClean="0"/>
              <a:t> (düzgün dört yüzlü= üçgen piramit) </a:t>
            </a:r>
            <a:r>
              <a:rPr lang="tr-TR" dirty="0" err="1" smtClean="0"/>
              <a:t>dir</a:t>
            </a:r>
            <a:r>
              <a:rPr lang="tr-TR" dirty="0" smtClean="0"/>
              <a:t>. Bu molekülde azota bağlı hidrojenler arasındaki açı da 107</a:t>
            </a:r>
            <a:r>
              <a:rPr lang="tr-TR" baseline="30000" dirty="0" smtClean="0"/>
              <a:t>o</a:t>
            </a:r>
            <a:r>
              <a:rPr lang="tr-TR" dirty="0" smtClean="0"/>
              <a:t> </a:t>
            </a:r>
            <a:r>
              <a:rPr lang="tr-TR" dirty="0" err="1" smtClean="0"/>
              <a:t>dir</a:t>
            </a:r>
            <a:r>
              <a:rPr lang="tr-TR" dirty="0" smtClean="0"/>
              <a:t>. zamanın yüzde ellisinde düzlemin üzerinde zamanın yüzde ellisinde düzlemin altındadır.</a:t>
            </a:r>
          </a:p>
          <a:p>
            <a:pPr lvl="0" algn="just" eaLnBrk="0" fontAlgn="base" hangingPunct="0">
              <a:spcBef>
                <a:spcPct val="0"/>
              </a:spcBef>
              <a:spcAft>
                <a:spcPct val="0"/>
              </a:spcAft>
            </a:pPr>
            <a:endParaRPr lang="tr-TR" dirty="0" smtClean="0"/>
          </a:p>
          <a:p>
            <a:pPr lvl="0" algn="just" eaLnBrk="0" fontAlgn="base" hangingPunct="0">
              <a:spcBef>
                <a:spcPct val="0"/>
              </a:spcBef>
              <a:spcAft>
                <a:spcPct val="0"/>
              </a:spcAft>
            </a:pPr>
            <a:r>
              <a:rPr lang="tr-TR" b="1" dirty="0" smtClean="0">
                <a:ea typeface="Times New Roman" pitchFamily="18" charset="0"/>
                <a:cs typeface="Arial" pitchFamily="34" charset="0"/>
              </a:rPr>
              <a:t>sp</a:t>
            </a:r>
            <a:r>
              <a:rPr lang="tr-TR" b="1" baseline="30000" dirty="0" smtClean="0">
                <a:ea typeface="Times New Roman" pitchFamily="18" charset="0"/>
                <a:cs typeface="Arial" pitchFamily="34" charset="0"/>
              </a:rPr>
              <a:t>2</a:t>
            </a:r>
            <a:r>
              <a:rPr lang="tr-TR" b="1" dirty="0" smtClean="0">
                <a:ea typeface="Times New Roman" pitchFamily="18" charset="0"/>
                <a:cs typeface="Arial" pitchFamily="34" charset="0"/>
              </a:rPr>
              <a:t> </a:t>
            </a:r>
            <a:r>
              <a:rPr lang="tr-TR" b="1" baseline="30000" dirty="0" smtClean="0">
                <a:ea typeface="Times New Roman" pitchFamily="18" charset="0"/>
                <a:cs typeface="Arial" pitchFamily="34" charset="0"/>
              </a:rPr>
              <a:t> </a:t>
            </a:r>
            <a:r>
              <a:rPr lang="tr-TR" b="1" dirty="0" err="1" smtClean="0">
                <a:ea typeface="Times New Roman" pitchFamily="18" charset="0"/>
                <a:cs typeface="Arial" pitchFamily="34" charset="0"/>
              </a:rPr>
              <a:t>hibritleşmesi</a:t>
            </a:r>
            <a:r>
              <a:rPr lang="tr-TR" b="1" dirty="0" smtClean="0">
                <a:ea typeface="Times New Roman" pitchFamily="18" charset="0"/>
                <a:cs typeface="Arial" pitchFamily="34" charset="0"/>
              </a:rPr>
              <a:t>: </a:t>
            </a:r>
            <a:r>
              <a:rPr lang="tr-TR" dirty="0" err="1" smtClean="0">
                <a:ea typeface="Times New Roman" pitchFamily="18" charset="0"/>
                <a:cs typeface="Arial" pitchFamily="34" charset="0"/>
              </a:rPr>
              <a:t>Piridin</a:t>
            </a:r>
            <a:r>
              <a:rPr lang="tr-TR" dirty="0" smtClean="0">
                <a:ea typeface="Times New Roman" pitchFamily="18" charset="0"/>
                <a:cs typeface="Arial" pitchFamily="34" charset="0"/>
              </a:rPr>
              <a:t> molekülü bu tür </a:t>
            </a:r>
            <a:r>
              <a:rPr lang="tr-TR" dirty="0" err="1" smtClean="0">
                <a:ea typeface="Times New Roman" pitchFamily="18" charset="0"/>
                <a:cs typeface="Arial" pitchFamily="34" charset="0"/>
              </a:rPr>
              <a:t>hibritleşmeye</a:t>
            </a:r>
            <a:r>
              <a:rPr lang="tr-TR" dirty="0" smtClean="0">
                <a:ea typeface="Times New Roman" pitchFamily="18" charset="0"/>
                <a:cs typeface="Arial" pitchFamily="34" charset="0"/>
              </a:rPr>
              <a:t> örnektir. </a:t>
            </a:r>
            <a:r>
              <a:rPr lang="tr-TR" dirty="0" err="1" smtClean="0">
                <a:ea typeface="Times New Roman" pitchFamily="18" charset="0"/>
                <a:cs typeface="Arial" pitchFamily="34" charset="0"/>
              </a:rPr>
              <a:t>Hibritleşme</a:t>
            </a:r>
            <a:r>
              <a:rPr lang="tr-TR" dirty="0" smtClean="0">
                <a:ea typeface="Times New Roman" pitchFamily="18" charset="0"/>
                <a:cs typeface="Arial" pitchFamily="34" charset="0"/>
              </a:rPr>
              <a:t> için yukarıdaki elektronik konfigürasyon oluşur.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oluşumu için 1 adet elektron içeren 1 adet s, 1 er adet elektron içeren 1 adet p ve iki elektron içeren 1 adet p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birleşir ve 3 adet sp</a:t>
            </a:r>
            <a:r>
              <a:rPr lang="tr-TR" baseline="30000" dirty="0" smtClean="0">
                <a:ea typeface="Times New Roman" pitchFamily="18" charset="0"/>
                <a:cs typeface="Arial" pitchFamily="34" charset="0"/>
              </a:rPr>
              <a:t>2</a:t>
            </a:r>
            <a:r>
              <a:rPr lang="tr-TR" b="1" baseline="30000" dirty="0" smtClean="0">
                <a:ea typeface="Times New Roman" pitchFamily="18" charset="0"/>
                <a:cs typeface="Arial" pitchFamily="34" charset="0"/>
              </a:rPr>
              <a:t>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orbitalleri</a:t>
            </a:r>
            <a:r>
              <a:rPr lang="tr-TR" dirty="0" smtClean="0">
                <a:ea typeface="Times New Roman" pitchFamily="18" charset="0"/>
                <a:cs typeface="Arial" pitchFamily="34" charset="0"/>
              </a:rPr>
              <a:t> oluşur. İçerisinde 1 er adet elektron bulunan sp</a:t>
            </a:r>
            <a:r>
              <a:rPr lang="tr-TR" baseline="30000" dirty="0" smtClean="0">
                <a:ea typeface="Times New Roman" pitchFamily="18" charset="0"/>
                <a:cs typeface="Arial" pitchFamily="34" charset="0"/>
              </a:rPr>
              <a:t>2</a:t>
            </a:r>
            <a:r>
              <a:rPr lang="tr-TR" b="1" baseline="30000" dirty="0" smtClean="0">
                <a:ea typeface="Times New Roman" pitchFamily="18" charset="0"/>
                <a:cs typeface="Arial" pitchFamily="34" charset="0"/>
              </a:rPr>
              <a:t> </a:t>
            </a:r>
            <a:r>
              <a:rPr lang="tr-TR" dirty="0" err="1" smtClean="0">
                <a:ea typeface="Times New Roman" pitchFamily="18" charset="0"/>
                <a:cs typeface="Arial" pitchFamily="34" charset="0"/>
              </a:rPr>
              <a:t>orbitalleri</a:t>
            </a:r>
            <a:r>
              <a:rPr lang="tr-TR" dirty="0" smtClean="0">
                <a:ea typeface="Times New Roman" pitchFamily="18" charset="0"/>
                <a:cs typeface="Arial" pitchFamily="34" charset="0"/>
              </a:rPr>
              <a:t> komşu karbon atomundaki sp</a:t>
            </a:r>
            <a:r>
              <a:rPr lang="tr-TR" baseline="30000" dirty="0" smtClean="0">
                <a:ea typeface="Times New Roman" pitchFamily="18" charset="0"/>
                <a:cs typeface="Arial" pitchFamily="34" charset="0"/>
              </a:rPr>
              <a:t>2 </a:t>
            </a:r>
            <a:r>
              <a:rPr lang="tr-TR" dirty="0" err="1" smtClean="0">
                <a:ea typeface="Times New Roman" pitchFamily="18" charset="0"/>
                <a:cs typeface="Arial" pitchFamily="34" charset="0"/>
              </a:rPr>
              <a:t>orbitalleri</a:t>
            </a:r>
            <a:r>
              <a:rPr lang="tr-TR" dirty="0" smtClean="0">
                <a:ea typeface="Times New Roman" pitchFamily="18" charset="0"/>
                <a:cs typeface="Arial" pitchFamily="34" charset="0"/>
              </a:rPr>
              <a:t> ile tekli bağları meydana getirirler. </a:t>
            </a:r>
            <a:r>
              <a:rPr lang="tr-TR" dirty="0" err="1" smtClean="0">
                <a:ea typeface="Times New Roman" pitchFamily="18" charset="0"/>
                <a:cs typeface="Arial" pitchFamily="34" charset="0"/>
              </a:rPr>
              <a:t>Hibritleşmeye</a:t>
            </a:r>
            <a:r>
              <a:rPr lang="tr-TR" dirty="0" smtClean="0">
                <a:ea typeface="Times New Roman" pitchFamily="18" charset="0"/>
                <a:cs typeface="Arial" pitchFamily="34" charset="0"/>
              </a:rPr>
              <a:t> girmeyen bir </a:t>
            </a:r>
            <a:r>
              <a:rPr lang="tr-TR" dirty="0" err="1" smtClean="0">
                <a:ea typeface="Times New Roman" pitchFamily="18" charset="0"/>
                <a:cs typeface="Arial" pitchFamily="34" charset="0"/>
              </a:rPr>
              <a:t>orbitaldeki</a:t>
            </a:r>
            <a:r>
              <a:rPr lang="tr-TR" dirty="0" smtClean="0">
                <a:ea typeface="Times New Roman" pitchFamily="18" charset="0"/>
                <a:cs typeface="Arial" pitchFamily="34" charset="0"/>
              </a:rPr>
              <a:t> bir elektron karbonun </a:t>
            </a:r>
            <a:r>
              <a:rPr lang="tr-TR" dirty="0" err="1" smtClean="0">
                <a:ea typeface="Times New Roman" pitchFamily="18" charset="0"/>
                <a:cs typeface="Arial" pitchFamily="34" charset="0"/>
              </a:rPr>
              <a:t>hibritleşmeye</a:t>
            </a:r>
            <a:r>
              <a:rPr lang="tr-TR" dirty="0" smtClean="0">
                <a:ea typeface="Times New Roman" pitchFamily="18" charset="0"/>
                <a:cs typeface="Arial" pitchFamily="34" charset="0"/>
              </a:rPr>
              <a:t> girmemiş olan elektronu ile ortaklaşa kullanılarak </a:t>
            </a:r>
            <a:r>
              <a:rPr lang="el-GR" dirty="0" smtClean="0">
                <a:ea typeface="Times New Roman" pitchFamily="18" charset="0"/>
                <a:cs typeface="Arial" pitchFamily="34" charset="0"/>
              </a:rPr>
              <a:t>π</a:t>
            </a:r>
            <a:r>
              <a:rPr lang="tr-TR" dirty="0" smtClean="0">
                <a:ea typeface="Times New Roman" pitchFamily="18" charset="0"/>
                <a:cs typeface="Arial" pitchFamily="34" charset="0"/>
              </a:rPr>
              <a:t> bağını meydana getirir. Bağlanmaya girmeyen ortaklanmamış elektron çifti içeren bir </a:t>
            </a:r>
            <a:r>
              <a:rPr lang="tr-TR" dirty="0" err="1" smtClean="0">
                <a:ea typeface="Times New Roman" pitchFamily="18" charset="0"/>
                <a:cs typeface="Arial" pitchFamily="34" charset="0"/>
              </a:rPr>
              <a:t>hibrit</a:t>
            </a:r>
            <a:r>
              <a:rPr lang="tr-TR" dirty="0" smtClean="0">
                <a:ea typeface="Times New Roman" pitchFamily="18" charset="0"/>
                <a:cs typeface="Arial" pitchFamily="34" charset="0"/>
              </a:rPr>
              <a:t> </a:t>
            </a:r>
            <a:r>
              <a:rPr lang="tr-TR" dirty="0" err="1" smtClean="0">
                <a:ea typeface="Times New Roman" pitchFamily="18" charset="0"/>
                <a:cs typeface="Arial" pitchFamily="34" charset="0"/>
              </a:rPr>
              <a:t>orbitali</a:t>
            </a:r>
            <a:r>
              <a:rPr lang="tr-TR" dirty="0" smtClean="0">
                <a:ea typeface="Times New Roman" pitchFamily="18" charset="0"/>
                <a:cs typeface="Arial" pitchFamily="34" charset="0"/>
              </a:rPr>
              <a:t> azot atomu üzerinde yer alır.</a:t>
            </a:r>
            <a:endParaRPr lang="tr-TR" dirty="0" smtClean="0"/>
          </a:p>
          <a:p>
            <a:pPr lvl="0" algn="just" eaLnBrk="0" fontAlgn="base" hangingPunct="0">
              <a:spcBef>
                <a:spcPct val="0"/>
              </a:spcBef>
              <a:spcAft>
                <a:spcPct val="0"/>
              </a:spcAft>
            </a:pPr>
            <a:endParaRPr lang="tr-TR" dirty="0" smtClean="0"/>
          </a:p>
          <a:p>
            <a:pPr lvl="0" algn="just" eaLnBrk="0" fontAlgn="base" hangingPunct="0">
              <a:spcBef>
                <a:spcPct val="0"/>
              </a:spcBef>
              <a:spcAft>
                <a:spcPct val="0"/>
              </a:spcAft>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467544" y="476672"/>
            <a:ext cx="8208912" cy="3785652"/>
          </a:xfrm>
          <a:prstGeom prst="rect">
            <a:avLst/>
          </a:prstGeom>
        </p:spPr>
        <p:txBody>
          <a:bodyPr wrap="square">
            <a:spAutoFit/>
          </a:bodyPr>
          <a:lstStyle/>
          <a:p>
            <a:pPr lvl="0" algn="just" eaLnBrk="0" fontAlgn="base" hangingPunct="0">
              <a:spcBef>
                <a:spcPct val="0"/>
              </a:spcBef>
              <a:spcAft>
                <a:spcPct val="0"/>
              </a:spcAft>
            </a:pPr>
            <a:r>
              <a:rPr lang="tr-TR" sz="2400" b="1" dirty="0" err="1" smtClean="0">
                <a:ea typeface="Times New Roman" pitchFamily="18" charset="0"/>
                <a:cs typeface="Arial" pitchFamily="34" charset="0"/>
              </a:rPr>
              <a:t>sp</a:t>
            </a:r>
            <a:r>
              <a:rPr lang="tr-TR" sz="2400" b="1" baseline="30000" dirty="0" smtClean="0">
                <a:ea typeface="Times New Roman" pitchFamily="18" charset="0"/>
                <a:cs typeface="Arial" pitchFamily="34" charset="0"/>
              </a:rPr>
              <a:t> </a:t>
            </a:r>
            <a:r>
              <a:rPr lang="tr-TR" sz="2400" b="1" dirty="0" err="1" smtClean="0">
                <a:ea typeface="Times New Roman" pitchFamily="18" charset="0"/>
                <a:cs typeface="Arial" pitchFamily="34" charset="0"/>
              </a:rPr>
              <a:t>hibritleşmesi</a:t>
            </a:r>
            <a:r>
              <a:rPr lang="tr-TR" sz="2400" b="1" dirty="0" smtClean="0">
                <a:ea typeface="Times New Roman" pitchFamily="18" charset="0"/>
                <a:cs typeface="Arial" pitchFamily="34" charset="0"/>
              </a:rPr>
              <a:t>:</a:t>
            </a:r>
            <a:r>
              <a:rPr lang="tr-TR" sz="2400" dirty="0" smtClean="0">
                <a:ea typeface="Times New Roman" pitchFamily="18" charset="0"/>
                <a:cs typeface="Arial" pitchFamily="34" charset="0"/>
              </a:rPr>
              <a:t> HCN bu tür </a:t>
            </a:r>
            <a:r>
              <a:rPr lang="tr-TR" sz="2400" dirty="0" err="1" smtClean="0">
                <a:ea typeface="Times New Roman" pitchFamily="18" charset="0"/>
                <a:cs typeface="Arial" pitchFamily="34" charset="0"/>
              </a:rPr>
              <a:t>hibritleşmeye</a:t>
            </a:r>
            <a:r>
              <a:rPr lang="tr-TR" sz="2400" dirty="0" smtClean="0">
                <a:ea typeface="Times New Roman" pitchFamily="18" charset="0"/>
                <a:cs typeface="Arial" pitchFamily="34" charset="0"/>
              </a:rPr>
              <a:t> örnektir. Bu </a:t>
            </a:r>
            <a:r>
              <a:rPr lang="tr-TR" sz="2400" dirty="0" err="1" smtClean="0">
                <a:ea typeface="Times New Roman" pitchFamily="18" charset="0"/>
                <a:cs typeface="Arial" pitchFamily="34" charset="0"/>
              </a:rPr>
              <a:t>hibritleşme</a:t>
            </a:r>
            <a:r>
              <a:rPr lang="tr-TR" sz="2400" dirty="0" smtClean="0">
                <a:ea typeface="Times New Roman" pitchFamily="18" charset="0"/>
                <a:cs typeface="Arial" pitchFamily="34" charset="0"/>
              </a:rPr>
              <a:t> de ise öncelikle yukarıdaki elektronik konfigürasyon işlemleri gerçekleşir. 1 adet 1 elektron içeren s ve 1 adet 2 elektron içeren p </a:t>
            </a:r>
            <a:r>
              <a:rPr lang="tr-TR" sz="2400" dirty="0" err="1" smtClean="0">
                <a:ea typeface="Times New Roman" pitchFamily="18" charset="0"/>
                <a:cs typeface="Arial" pitchFamily="34" charset="0"/>
              </a:rPr>
              <a:t>orbitalleri</a:t>
            </a:r>
            <a:r>
              <a:rPr lang="tr-TR" sz="2400" dirty="0" smtClean="0">
                <a:ea typeface="Times New Roman" pitchFamily="18" charset="0"/>
                <a:cs typeface="Arial" pitchFamily="34" charset="0"/>
              </a:rPr>
              <a:t> birleşerek 2 adet </a:t>
            </a:r>
            <a:r>
              <a:rPr lang="tr-TR" sz="2400" dirty="0" err="1" smtClean="0">
                <a:ea typeface="Times New Roman" pitchFamily="18" charset="0"/>
                <a:cs typeface="Arial" pitchFamily="34" charset="0"/>
              </a:rPr>
              <a:t>sp</a:t>
            </a:r>
            <a:r>
              <a:rPr lang="tr-TR" sz="2400" dirty="0" smtClean="0">
                <a:ea typeface="Times New Roman" pitchFamily="18" charset="0"/>
                <a:cs typeface="Arial" pitchFamily="34" charset="0"/>
              </a:rPr>
              <a:t> </a:t>
            </a:r>
            <a:r>
              <a:rPr lang="tr-TR" sz="2400" dirty="0" err="1" smtClean="0">
                <a:ea typeface="Times New Roman" pitchFamily="18" charset="0"/>
                <a:cs typeface="Arial" pitchFamily="34" charset="0"/>
              </a:rPr>
              <a:t>hibrit</a:t>
            </a:r>
            <a:r>
              <a:rPr lang="tr-TR" sz="2400" dirty="0" smtClean="0">
                <a:ea typeface="Times New Roman" pitchFamily="18" charset="0"/>
                <a:cs typeface="Arial" pitchFamily="34" charset="0"/>
              </a:rPr>
              <a:t> </a:t>
            </a:r>
            <a:r>
              <a:rPr lang="tr-TR" sz="2400" dirty="0" err="1" smtClean="0">
                <a:ea typeface="Times New Roman" pitchFamily="18" charset="0"/>
                <a:cs typeface="Arial" pitchFamily="34" charset="0"/>
              </a:rPr>
              <a:t>orbitalini</a:t>
            </a:r>
            <a:r>
              <a:rPr lang="tr-TR" sz="2400" dirty="0" smtClean="0">
                <a:ea typeface="Times New Roman" pitchFamily="18" charset="0"/>
                <a:cs typeface="Arial" pitchFamily="34" charset="0"/>
              </a:rPr>
              <a:t> meydana getirir. Bu 1 elektron içeren </a:t>
            </a:r>
            <a:r>
              <a:rPr lang="tr-TR" sz="2400" dirty="0" err="1" smtClean="0">
                <a:ea typeface="Times New Roman" pitchFamily="18" charset="0"/>
                <a:cs typeface="Arial" pitchFamily="34" charset="0"/>
              </a:rPr>
              <a:t>sp</a:t>
            </a:r>
            <a:r>
              <a:rPr lang="tr-TR" sz="2400" dirty="0" smtClean="0">
                <a:ea typeface="Times New Roman" pitchFamily="18" charset="0"/>
                <a:cs typeface="Arial" pitchFamily="34" charset="0"/>
              </a:rPr>
              <a:t> </a:t>
            </a:r>
            <a:r>
              <a:rPr lang="tr-TR" sz="2400" dirty="0" err="1" smtClean="0">
                <a:ea typeface="Times New Roman" pitchFamily="18" charset="0"/>
                <a:cs typeface="Arial" pitchFamily="34" charset="0"/>
              </a:rPr>
              <a:t>orbitali</a:t>
            </a:r>
            <a:r>
              <a:rPr lang="tr-TR" sz="2400" dirty="0" smtClean="0">
                <a:ea typeface="Times New Roman" pitchFamily="18" charset="0"/>
                <a:cs typeface="Arial" pitchFamily="34" charset="0"/>
              </a:rPr>
              <a:t> C atomunun 1 elektron içeren </a:t>
            </a:r>
            <a:r>
              <a:rPr lang="tr-TR" sz="2400" dirty="0" err="1" smtClean="0">
                <a:ea typeface="Times New Roman" pitchFamily="18" charset="0"/>
                <a:cs typeface="Arial" pitchFamily="34" charset="0"/>
              </a:rPr>
              <a:t>sp</a:t>
            </a:r>
            <a:r>
              <a:rPr lang="tr-TR" sz="2400" dirty="0" smtClean="0">
                <a:ea typeface="Times New Roman" pitchFamily="18" charset="0"/>
                <a:cs typeface="Arial" pitchFamily="34" charset="0"/>
              </a:rPr>
              <a:t> </a:t>
            </a:r>
            <a:r>
              <a:rPr lang="tr-TR" sz="2400" dirty="0" err="1" smtClean="0">
                <a:ea typeface="Times New Roman" pitchFamily="18" charset="0"/>
                <a:cs typeface="Arial" pitchFamily="34" charset="0"/>
              </a:rPr>
              <a:t>orbitali</a:t>
            </a:r>
            <a:r>
              <a:rPr lang="tr-TR" sz="2400" dirty="0" smtClean="0">
                <a:ea typeface="Times New Roman" pitchFamily="18" charset="0"/>
                <a:cs typeface="Arial" pitchFamily="34" charset="0"/>
              </a:rPr>
              <a:t> ile birleşerek </a:t>
            </a:r>
            <a:r>
              <a:rPr lang="el-GR" sz="2400" dirty="0" smtClean="0">
                <a:ea typeface="Times New Roman" pitchFamily="18" charset="0"/>
                <a:cs typeface="Arial" pitchFamily="34" charset="0"/>
              </a:rPr>
              <a:t>σ</a:t>
            </a:r>
            <a:r>
              <a:rPr lang="tr-TR" sz="2400" dirty="0" smtClean="0">
                <a:ea typeface="Times New Roman" pitchFamily="18" charset="0"/>
                <a:cs typeface="Arial" pitchFamily="34" charset="0"/>
              </a:rPr>
              <a:t> bağını meydana getirir. </a:t>
            </a:r>
            <a:r>
              <a:rPr lang="tr-TR" sz="2400" dirty="0" err="1" smtClean="0">
                <a:ea typeface="Times New Roman" pitchFamily="18" charset="0"/>
                <a:cs typeface="Arial" pitchFamily="34" charset="0"/>
              </a:rPr>
              <a:t>Hibritleşmeye</a:t>
            </a:r>
            <a:r>
              <a:rPr lang="tr-TR" sz="2400" dirty="0" smtClean="0">
                <a:ea typeface="Times New Roman" pitchFamily="18" charset="0"/>
                <a:cs typeface="Arial" pitchFamily="34" charset="0"/>
              </a:rPr>
              <a:t> girmemiş iki </a:t>
            </a:r>
            <a:r>
              <a:rPr lang="tr-TR" sz="2400" dirty="0" err="1" smtClean="0">
                <a:ea typeface="Times New Roman" pitchFamily="18" charset="0"/>
                <a:cs typeface="Arial" pitchFamily="34" charset="0"/>
              </a:rPr>
              <a:t>orbitaldeki</a:t>
            </a:r>
            <a:r>
              <a:rPr lang="tr-TR" sz="2400" dirty="0" smtClean="0">
                <a:ea typeface="Times New Roman" pitchFamily="18" charset="0"/>
                <a:cs typeface="Arial" pitchFamily="34" charset="0"/>
              </a:rPr>
              <a:t> birer elektron yine C </a:t>
            </a:r>
            <a:r>
              <a:rPr lang="tr-TR" sz="2400" dirty="0" err="1" smtClean="0">
                <a:ea typeface="Times New Roman" pitchFamily="18" charset="0"/>
                <a:cs typeface="Arial" pitchFamily="34" charset="0"/>
              </a:rPr>
              <a:t>nun</a:t>
            </a:r>
            <a:r>
              <a:rPr lang="tr-TR" sz="2400" dirty="0" smtClean="0">
                <a:ea typeface="Times New Roman" pitchFamily="18" charset="0"/>
                <a:cs typeface="Arial" pitchFamily="34" charset="0"/>
              </a:rPr>
              <a:t> </a:t>
            </a:r>
            <a:r>
              <a:rPr lang="tr-TR" sz="2400" dirty="0" err="1" smtClean="0">
                <a:ea typeface="Times New Roman" pitchFamily="18" charset="0"/>
                <a:cs typeface="Arial" pitchFamily="34" charset="0"/>
              </a:rPr>
              <a:t>hibritleşmeye</a:t>
            </a:r>
            <a:r>
              <a:rPr lang="tr-TR" sz="2400" dirty="0" smtClean="0">
                <a:ea typeface="Times New Roman" pitchFamily="18" charset="0"/>
                <a:cs typeface="Arial" pitchFamily="34" charset="0"/>
              </a:rPr>
              <a:t> girmemiş iki </a:t>
            </a:r>
            <a:r>
              <a:rPr lang="tr-TR" sz="2400" dirty="0" err="1" smtClean="0">
                <a:ea typeface="Times New Roman" pitchFamily="18" charset="0"/>
                <a:cs typeface="Arial" pitchFamily="34" charset="0"/>
              </a:rPr>
              <a:t>orbitalindeki</a:t>
            </a:r>
            <a:r>
              <a:rPr lang="tr-TR" sz="2400" dirty="0" smtClean="0">
                <a:ea typeface="Times New Roman" pitchFamily="18" charset="0"/>
                <a:cs typeface="Arial" pitchFamily="34" charset="0"/>
              </a:rPr>
              <a:t> birer elektron ile 2 adet </a:t>
            </a:r>
            <a:r>
              <a:rPr lang="el-GR" sz="2400" dirty="0" smtClean="0">
                <a:ea typeface="Times New Roman" pitchFamily="18" charset="0"/>
                <a:cs typeface="Arial" pitchFamily="34" charset="0"/>
              </a:rPr>
              <a:t>π</a:t>
            </a:r>
            <a:r>
              <a:rPr lang="tr-TR" sz="2400" dirty="0" smtClean="0">
                <a:ea typeface="Times New Roman" pitchFamily="18" charset="0"/>
                <a:cs typeface="Arial" pitchFamily="34" charset="0"/>
              </a:rPr>
              <a:t> bağını meydana getirir. 2 elektron içeren diğer </a:t>
            </a:r>
            <a:r>
              <a:rPr lang="tr-TR" sz="2400" dirty="0" err="1" smtClean="0">
                <a:ea typeface="Times New Roman" pitchFamily="18" charset="0"/>
                <a:cs typeface="Arial" pitchFamily="34" charset="0"/>
              </a:rPr>
              <a:t>hibrit</a:t>
            </a:r>
            <a:r>
              <a:rPr lang="tr-TR" sz="2400" dirty="0" smtClean="0">
                <a:ea typeface="Times New Roman" pitchFamily="18" charset="0"/>
                <a:cs typeface="Arial" pitchFamily="34" charset="0"/>
              </a:rPr>
              <a:t> </a:t>
            </a:r>
            <a:r>
              <a:rPr lang="tr-TR" sz="2400" dirty="0" err="1" smtClean="0">
                <a:ea typeface="Times New Roman" pitchFamily="18" charset="0"/>
                <a:cs typeface="Arial" pitchFamily="34" charset="0"/>
              </a:rPr>
              <a:t>orbitali</a:t>
            </a:r>
            <a:r>
              <a:rPr lang="tr-TR" sz="2400" dirty="0" smtClean="0">
                <a:ea typeface="Times New Roman" pitchFamily="18" charset="0"/>
                <a:cs typeface="Arial" pitchFamily="34" charset="0"/>
              </a:rPr>
              <a:t> ise ortaklanmamış elektron çifti olarak N atomu üzerinde yer alır.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1264</TotalTime>
  <Words>1659</Words>
  <Application>Microsoft Office PowerPoint</Application>
  <PresentationFormat>Ekran Gösterisi (4:3)</PresentationFormat>
  <Paragraphs>88</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Cambria Math</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Burcu Doğan Topal</cp:lastModifiedBy>
  <cp:revision>118</cp:revision>
  <dcterms:created xsi:type="dcterms:W3CDTF">2014-11-07T13:04:18Z</dcterms:created>
  <dcterms:modified xsi:type="dcterms:W3CDTF">2018-01-22T08:24:12Z</dcterms:modified>
</cp:coreProperties>
</file>